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C666-FBF3-49F9-92E6-CA8A855901F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5CC0-5158-4BD9-A76A-86AECBF8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0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C666-FBF3-49F9-92E6-CA8A855901F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5CC0-5158-4BD9-A76A-86AECBF8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2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C666-FBF3-49F9-92E6-CA8A855901F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5CC0-5158-4BD9-A76A-86AECBF8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7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C666-FBF3-49F9-92E6-CA8A855901F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5CC0-5158-4BD9-A76A-86AECBF8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7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C666-FBF3-49F9-92E6-CA8A855901F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5CC0-5158-4BD9-A76A-86AECBF8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7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C666-FBF3-49F9-92E6-CA8A855901F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5CC0-5158-4BD9-A76A-86AECBF8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5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C666-FBF3-49F9-92E6-CA8A855901F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5CC0-5158-4BD9-A76A-86AECBF8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C666-FBF3-49F9-92E6-CA8A855901F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5CC0-5158-4BD9-A76A-86AECBF8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2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C666-FBF3-49F9-92E6-CA8A855901F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5CC0-5158-4BD9-A76A-86AECBF8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9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C666-FBF3-49F9-92E6-CA8A855901F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5CC0-5158-4BD9-A76A-86AECBF8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7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C666-FBF3-49F9-92E6-CA8A855901F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5CC0-5158-4BD9-A76A-86AECBF8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3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BC666-FBF3-49F9-92E6-CA8A855901F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25CC0-5158-4BD9-A76A-86AECBF8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9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-programming/library-func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-programming/c-pointer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409" y="126076"/>
            <a:ext cx="9144000" cy="8156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 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20119"/>
            <a:ext cx="9144000" cy="3671248"/>
          </a:xfrm>
        </p:spPr>
        <p:txBody>
          <a:bodyPr/>
          <a:lstStyle/>
          <a:p>
            <a:r>
              <a:rPr lang="en-US" dirty="0" smtClean="0"/>
              <a:t>Presented To: </a:t>
            </a:r>
          </a:p>
          <a:p>
            <a:r>
              <a:rPr lang="en-US" dirty="0" err="1" smtClean="0"/>
              <a:t>Ascol</a:t>
            </a:r>
            <a:r>
              <a:rPr lang="en-US" dirty="0" smtClean="0"/>
              <a:t> 2075 Batch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Presented By:</a:t>
            </a:r>
          </a:p>
          <a:p>
            <a:r>
              <a:rPr lang="en-US" smtClean="0"/>
              <a:t>Yuba </a:t>
            </a:r>
            <a:r>
              <a:rPr lang="en-US" dirty="0" smtClean="0"/>
              <a:t>Raj </a:t>
            </a:r>
            <a:r>
              <a:rPr lang="en-US" dirty="0" err="1" smtClean="0"/>
              <a:t>Devkota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2101" y="200883"/>
            <a:ext cx="5339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Call by Reference: Using pointers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1445" y="902480"/>
            <a:ext cx="111502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not only pass variables/values to a function, but you can also pass addresses to a function. After all, address is also some kind of a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pointer store address, you can use pointer to accept that address in the function definition.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8322" y="2133306"/>
            <a:ext cx="608235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swap(</a:t>
            </a:r>
            <a:r>
              <a:rPr lang="en-US" sz="20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*n1, </a:t>
            </a:r>
            <a:r>
              <a:rPr lang="en-US" sz="20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*n2);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num1 =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num2 =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address of num1 and num2 is passed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swap( &amp;num1, &amp;num2);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"num1 = %d\n"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num1);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"num2 = %d"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num2);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22711" y="205445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pointer n1 and n2 stores the address of num1 and num2 respectively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swap(</a:t>
            </a:r>
            <a:r>
              <a:rPr lang="en-US" sz="20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n1, </a:t>
            </a:r>
            <a:r>
              <a:rPr lang="en-US" sz="20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n2)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temp;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temp = *n1;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*n1 = *n2;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*n2 = temp;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755642" y="5080855"/>
            <a:ext cx="241565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num1 = 10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num2 = 5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10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00387" y="200883"/>
            <a:ext cx="4431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Dynamic Memory Allocation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559005"/>
            <a:ext cx="1206462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array is a collection of fixed number of values of a single type. i.e. you need to declare the size of an array before you can use it.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Sometimes, the size of array you declared may be insufficient. To solve this issue, you can allocate memory manually during run-time. This is known as dynamic memory allocation.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There are 4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B6DAD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  <a:hlinkClick r:id="rId2" tooltip="C Library Function"/>
              </a:rPr>
              <a:t>library functions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defined under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stdlib.h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makes dynamic memory allocation in C programming.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i.e. 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malloc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calloc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realloc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and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45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2956" y="767211"/>
            <a:ext cx="11818960" cy="266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name "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malloc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stands for memory allocation.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 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malloc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function reserves a block of memory of the specified number of bytes. And, it returns a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B6DAD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  <a:hlinkClick r:id="rId2" tooltip="C Pointers"/>
              </a:rPr>
              <a:t>pointer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of type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which can be casted into pointer of any form.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866633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5534" y="3318570"/>
            <a:ext cx="1180147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(cast-type*)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malloc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(byte-size)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Example: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*)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malloc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(100 *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Considering the size of 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is 4 bytes, this statement allocates 400 bytes of memory. And, the pointer </a:t>
            </a:r>
            <a:r>
              <a:rPr kumimoji="0" lang="en-US" sz="2800" b="0" i="1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ptr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holds the address of the first byte in the allocated memory.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if the space is insufficient, allocation fails and returns a NULL pointer.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847229" y="40425"/>
            <a:ext cx="260444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4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4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alloc</a:t>
            </a:r>
            <a:r>
              <a:rPr lang="en-US" sz="4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64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allocated memory created with either </a:t>
            </a:r>
            <a:r>
              <a:rPr lang="en-US" dirty="0" err="1" smtClean="0"/>
              <a:t>calloc</a:t>
            </a:r>
            <a:r>
              <a:rPr lang="en-US" dirty="0" smtClean="0"/>
              <a:t>() or </a:t>
            </a:r>
            <a:r>
              <a:rPr lang="en-US" dirty="0" err="1" smtClean="0"/>
              <a:t>malloc</a:t>
            </a:r>
            <a:r>
              <a:rPr lang="en-US" dirty="0" smtClean="0"/>
              <a:t>() doesn’t get freed on their own. You must explicitly use free() to release the space.  </a:t>
            </a:r>
          </a:p>
          <a:p>
            <a:endParaRPr lang="en-US" dirty="0"/>
          </a:p>
          <a:p>
            <a:r>
              <a:rPr lang="en-US" dirty="0" smtClean="0"/>
              <a:t>free(</a:t>
            </a:r>
            <a:r>
              <a:rPr lang="en-US" dirty="0" err="1" smtClean="0"/>
              <a:t>ptr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This statement frees the space allocated in the memory pointed by </a:t>
            </a:r>
            <a:r>
              <a:rPr lang="en-US" dirty="0" err="1" smtClean="0"/>
              <a:t>ptr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78905" y="1019750"/>
            <a:ext cx="738664" cy="5709255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r>
              <a:rPr lang="en-US" sz="3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1: </a:t>
            </a:r>
            <a:r>
              <a:rPr lang="en-US" sz="36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malloc</a:t>
            </a:r>
            <a:r>
              <a:rPr lang="en-US" sz="3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and free()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007522" cy="748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stdlib.h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*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 =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number of elements: 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"%d"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&amp;n);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*)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malloc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 *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NULL)                    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"Error! memory not allocated."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elements: 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n; ++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"%d"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sum += *(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"Sum = %d"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free(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99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80092" y="118996"/>
            <a:ext cx="1648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calloc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3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11327"/>
            <a:ext cx="12192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name "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calloc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stands for contiguous allocation.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malloc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function allocates a single block of memory. Whereas,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calloc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allocates multiple blocks of memory and initializes them to zero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2982724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(cast-type*)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calloc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(n, element-size);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rgbClr val="55555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(float*)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calloc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(25,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(float));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16874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statement allocates contiguous space in memory for 25 elements each with the size of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float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16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31928" y="0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stdlib.h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 =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number of elements: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&amp;n);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  <a:r>
              <a:rPr lang="en-US" sz="16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*)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(n, </a:t>
            </a:r>
            <a:r>
              <a:rPr lang="en-US" sz="16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NULL)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"Error! memory not allocated."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elements: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n;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sum += *(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"Sum = %d"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free(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23602" y="842328"/>
            <a:ext cx="677108" cy="4939622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2: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calloc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and free()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5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2956" y="0"/>
            <a:ext cx="121920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realloc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dynamically allocated memory is insufficient or more than required, you can change the size of previously allocated memory using 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realloc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function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4717" y="2397336"/>
            <a:ext cx="85166" cy="5847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34018" y="3934511"/>
            <a:ext cx="855714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realloc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x);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Here, </a:t>
            </a:r>
            <a:r>
              <a:rPr kumimoji="0" lang="en-US" sz="3200" b="0" i="1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ptr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is reallocated with new size </a:t>
            </a:r>
            <a:r>
              <a:rPr kumimoji="0" lang="en-US" sz="3200" b="0" i="1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4717" y="2870411"/>
            <a:ext cx="85166" cy="5847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664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7922" y="0"/>
            <a:ext cx="805217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stdlib.h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, n1, n2;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size of array: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&amp;n1);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  <a:r>
              <a:rPr lang="en-US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(n1 * </a:t>
            </a:r>
            <a:r>
              <a:rPr lang="en-US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"Addresses of previously allocated memory: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n1; ++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nEnter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 size of array: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&amp;n2);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n2 * </a:t>
            </a:r>
            <a:r>
              <a:rPr lang="en-US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"Addresses of newly allocated memory: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n2; ++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3353" y="2084274"/>
            <a:ext cx="677108" cy="3375283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3: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realloc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372136" y="109182"/>
            <a:ext cx="2400657" cy="629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Enter size of array: 2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Addresses of previously allocated memory:26855472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26855476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Enter new size of array: 4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Addresses of newly allocated memory:26855472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26855476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26855480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26855484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52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761100"/>
            <a:ext cx="6168788" cy="51074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STOP SLEEPING</a:t>
            </a:r>
          </a:p>
          <a:p>
            <a:endParaRPr lang="en-US" sz="4400" dirty="0"/>
          </a:p>
          <a:p>
            <a:endParaRPr lang="en-US" sz="4400" dirty="0" smtClean="0"/>
          </a:p>
          <a:p>
            <a:endParaRPr lang="en-US" sz="4400" dirty="0" smtClean="0"/>
          </a:p>
          <a:p>
            <a:endParaRPr lang="en-US" sz="4400" dirty="0"/>
          </a:p>
          <a:p>
            <a:endParaRPr lang="en-US" sz="4400" dirty="0"/>
          </a:p>
          <a:p>
            <a:pPr marL="0" indent="0">
              <a:buNone/>
            </a:pPr>
            <a:r>
              <a:rPr lang="en-US" sz="4400" dirty="0" smtClean="0"/>
              <a:t>ITS QUESTION TIME</a:t>
            </a:r>
            <a:endParaRPr lang="en-US" sz="4400" dirty="0"/>
          </a:p>
        </p:txBody>
      </p:sp>
      <p:pic>
        <p:nvPicPr>
          <p:cNvPr id="8194" name="Picture 2" descr="sleeping gifà¤à¥ à¤²à¤¾à¤à¤¿ à¤¤à¤¸à¥à¤¬à¤¿à¤° à¤ªà¤°à¤¿à¤£à¤¾à¤®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072" y="464023"/>
            <a:ext cx="6550928" cy="436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35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409" y="126076"/>
            <a:ext cx="9144000" cy="8156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 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132763"/>
            <a:ext cx="9626221" cy="5459106"/>
          </a:xfrm>
        </p:spPr>
        <p:txBody>
          <a:bodyPr/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dirty="0"/>
              <a:t>Pointers are powerful features of C and (C++) programming that differentiates it from other popular programming languages like Java and Python.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Pointers are used in C program to access the memory and manipulate the </a:t>
            </a:r>
            <a:r>
              <a:rPr lang="en-US" dirty="0" smtClean="0"/>
              <a:t>address.</a:t>
            </a:r>
          </a:p>
          <a:p>
            <a:r>
              <a:rPr lang="en-US" dirty="0" err="1"/>
              <a:t>scanf</a:t>
            </a:r>
            <a:r>
              <a:rPr lang="en-US" dirty="0"/>
              <a:t>("%d", &amp;</a:t>
            </a:r>
            <a:r>
              <a:rPr lang="en-US" dirty="0" err="1"/>
              <a:t>var</a:t>
            </a:r>
            <a:r>
              <a:rPr lang="en-US" dirty="0"/>
              <a:t>);</a:t>
            </a:r>
          </a:p>
          <a:p>
            <a:r>
              <a:rPr lang="en-US" dirty="0"/>
              <a:t>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What does &amp;</a:t>
            </a:r>
            <a:r>
              <a:rPr lang="en-US" dirty="0" err="1" smtClean="0"/>
              <a:t>var</a:t>
            </a:r>
            <a:r>
              <a:rPr lang="en-US" dirty="0" smtClean="0"/>
              <a:t> mean?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Have you tried &amp; operator with </a:t>
            </a:r>
            <a:r>
              <a:rPr lang="en-US" dirty="0" err="1" smtClean="0"/>
              <a:t>printf</a:t>
            </a:r>
            <a:r>
              <a:rPr lang="en-US" dirty="0" smtClean="0"/>
              <a:t>? </a:t>
            </a:r>
            <a:r>
              <a:rPr lang="en-US" dirty="0" err="1" smtClean="0"/>
              <a:t>printf</a:t>
            </a:r>
            <a:r>
              <a:rPr lang="en-US" dirty="0" smtClean="0"/>
              <a:t>("%</a:t>
            </a:r>
            <a:r>
              <a:rPr lang="en-US" dirty="0"/>
              <a:t>u</a:t>
            </a:r>
            <a:r>
              <a:rPr lang="en-US" dirty="0" smtClean="0"/>
              <a:t>", &amp;</a:t>
            </a:r>
            <a:r>
              <a:rPr lang="en-US" dirty="0" err="1" smtClean="0"/>
              <a:t>var</a:t>
            </a:r>
            <a:r>
              <a:rPr lang="en-US" dirty="0" smtClean="0"/>
              <a:t>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What is the output??</a:t>
            </a:r>
          </a:p>
          <a:p>
            <a:pPr algn="l"/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</a:rPr>
              <a:t> = 5;</a:t>
            </a:r>
          </a:p>
          <a:p>
            <a:pPr algn="l"/>
            <a:r>
              <a:rPr lang="en-US" sz="1400" dirty="0" err="1" smtClean="0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("Value: %d\n", </a:t>
            </a:r>
            <a:r>
              <a:rPr lang="en-US" sz="1400" dirty="0" err="1">
                <a:latin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 err="1" smtClean="0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("Address: %u", &amp;</a:t>
            </a:r>
            <a:r>
              <a:rPr lang="en-US" sz="1400" dirty="0" err="1">
                <a:latin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</a:rPr>
              <a:t>); 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2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6296" cy="310140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</a:rPr>
              <a:t>My Question</a:t>
            </a:r>
            <a:endParaRPr lang="en-US" sz="60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371" y="3490652"/>
            <a:ext cx="10898874" cy="2186817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070C0"/>
                </a:solidFill>
                <a:latin typeface="Copperplate Gothic Bold" panose="020E0705020206020404" pitchFamily="34" charset="0"/>
              </a:rPr>
              <a:t>Write a C Program to find the maximum number between two numbers using a pointer.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0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1064528"/>
            <a:ext cx="1205097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5283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Output</a:t>
            </a:r>
            <a:r>
              <a:rPr lang="en-US" dirty="0">
                <a:solidFill>
                  <a:srgbClr val="25283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Value: 5 </a:t>
            </a:r>
            <a:r>
              <a:rPr lang="en-US" dirty="0" smtClean="0">
                <a:solidFill>
                  <a:srgbClr val="25283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Address</a:t>
            </a:r>
            <a:r>
              <a:rPr lang="en-US" dirty="0">
                <a:solidFill>
                  <a:srgbClr val="25283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solidFill>
                  <a:srgbClr val="25283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2686778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5283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&amp;</a:t>
            </a:r>
            <a:r>
              <a:rPr lang="en-US" dirty="0" err="1" smtClean="0">
                <a:solidFill>
                  <a:srgbClr val="25283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25283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will give its address </a:t>
            </a:r>
            <a:r>
              <a:rPr lang="en-US" dirty="0" err="1" smtClean="0">
                <a:solidFill>
                  <a:srgbClr val="25283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inthe</a:t>
            </a:r>
            <a:r>
              <a:rPr lang="en-US" dirty="0" smtClean="0">
                <a:solidFill>
                  <a:srgbClr val="25283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memory, where &amp; is commonly called the reference operator.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25283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88917" y="1852266"/>
            <a:ext cx="2695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Pointer variables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41027" y="2525092"/>
            <a:ext cx="1205097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In C, </a:t>
            </a:r>
            <a:r>
              <a:rPr lang="en-US" dirty="0" smtClean="0"/>
              <a:t>we </a:t>
            </a:r>
            <a:r>
              <a:rPr lang="en-US" dirty="0"/>
              <a:t>can create a special variable that stores the address (rather than the value). This variable is called pointer variable or simply a pointer.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data_type</a:t>
            </a:r>
            <a:r>
              <a:rPr lang="en-US" dirty="0"/>
              <a:t>* </a:t>
            </a:r>
            <a:r>
              <a:rPr lang="en-US" dirty="0" err="1"/>
              <a:t>pointer_variable_name</a:t>
            </a:r>
            <a:r>
              <a:rPr lang="en-US" dirty="0" smtClean="0"/>
              <a:t>; (Syntax)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e.g. 			</a:t>
            </a:r>
            <a:r>
              <a:rPr lang="en-US" dirty="0" err="1" smtClean="0"/>
              <a:t>int</a:t>
            </a:r>
            <a:r>
              <a:rPr lang="en-US" dirty="0"/>
              <a:t>* p</a:t>
            </a:r>
            <a:r>
              <a:rPr lang="en-US" dirty="0" smtClean="0"/>
              <a:t>; 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1870" y="4049555"/>
            <a:ext cx="6884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operator (&amp;) and Dereference operator (*)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0" y="4748382"/>
            <a:ext cx="111368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&amp; is called reference operator. It gives you the address of a variable.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Likewise, there is another operator that gets you the value from the address, it is called a dereference operator  *.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409" y="126076"/>
            <a:ext cx="9144000" cy="815619"/>
          </a:xfrm>
        </p:spPr>
        <p:txBody>
          <a:bodyPr>
            <a:normAutofit fontScale="90000"/>
          </a:bodyPr>
          <a:lstStyle/>
          <a:p>
            <a:r>
              <a:rPr lang="en-US" dirty="0"/>
              <a:t>How Pointer Works?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32431" y="1664056"/>
            <a:ext cx="3880512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 </a:t>
            </a:r>
            <a:r>
              <a:rPr lang="en-US" sz="2000" dirty="0" smtClean="0"/>
              <a:t>  c </a:t>
            </a:r>
            <a:r>
              <a:rPr lang="en-US" sz="2000" dirty="0"/>
              <a:t>= 22;</a:t>
            </a:r>
          </a:p>
          <a:p>
            <a:pPr algn="l"/>
            <a:r>
              <a:rPr lang="en-US" sz="2000" dirty="0"/>
              <a:t>   </a:t>
            </a:r>
            <a:r>
              <a:rPr lang="en-US" sz="2000" dirty="0" err="1"/>
              <a:t>printf</a:t>
            </a:r>
            <a:r>
              <a:rPr lang="en-US" sz="2000" dirty="0"/>
              <a:t>("Address of c: %u\n", &amp;c);</a:t>
            </a:r>
          </a:p>
          <a:p>
            <a:pPr algn="l"/>
            <a:r>
              <a:rPr lang="en-US" sz="2000" dirty="0"/>
              <a:t>   </a:t>
            </a:r>
            <a:r>
              <a:rPr lang="en-US" sz="2000" dirty="0" err="1"/>
              <a:t>printf</a:t>
            </a:r>
            <a:r>
              <a:rPr lang="en-US" sz="2000" dirty="0"/>
              <a:t>("Value of c: %d\n\n", c);</a:t>
            </a:r>
          </a:p>
        </p:txBody>
      </p:sp>
      <p:sp>
        <p:nvSpPr>
          <p:cNvPr id="5" name="Rectangle 4"/>
          <p:cNvSpPr/>
          <p:nvPr/>
        </p:nvSpPr>
        <p:spPr>
          <a:xfrm>
            <a:off x="4656989" y="116987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pc, c;</a:t>
            </a:r>
            <a:endParaRPr lang="en-US" dirty="0"/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6930800" y="2048468"/>
            <a:ext cx="3880512" cy="1090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/>
              <a:t>Output: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Address of c: 2686784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Value of c: 22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sz="2000" dirty="0"/>
          </a:p>
        </p:txBody>
      </p:sp>
      <p:sp>
        <p:nvSpPr>
          <p:cNvPr id="9" name="Subtitle 3"/>
          <p:cNvSpPr txBox="1">
            <a:spLocks/>
          </p:cNvSpPr>
          <p:nvPr/>
        </p:nvSpPr>
        <p:spPr>
          <a:xfrm>
            <a:off x="884830" y="3085690"/>
            <a:ext cx="5079241" cy="124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/>
              <a:t>   </a:t>
            </a:r>
            <a:r>
              <a:rPr lang="en-US" sz="2000" dirty="0"/>
              <a:t>pc = &amp;c;</a:t>
            </a:r>
          </a:p>
          <a:p>
            <a:pPr algn="l"/>
            <a:r>
              <a:rPr lang="en-US" sz="2000" dirty="0"/>
              <a:t>   </a:t>
            </a:r>
            <a:r>
              <a:rPr lang="en-US" sz="2000" dirty="0" err="1"/>
              <a:t>printf</a:t>
            </a:r>
            <a:r>
              <a:rPr lang="en-US" sz="2000" dirty="0"/>
              <a:t>("Address of pointer pc: %u\n", pc);</a:t>
            </a:r>
          </a:p>
          <a:p>
            <a:pPr algn="l"/>
            <a:r>
              <a:rPr lang="en-US" sz="2000" dirty="0"/>
              <a:t>   </a:t>
            </a:r>
            <a:r>
              <a:rPr lang="en-US" sz="2000" dirty="0" err="1"/>
              <a:t>printf</a:t>
            </a:r>
            <a:r>
              <a:rPr lang="en-US" sz="2000" dirty="0"/>
              <a:t>("Content of pointer pc: %d\n\n", *pc);</a:t>
            </a:r>
          </a:p>
        </p:txBody>
      </p:sp>
      <p:sp>
        <p:nvSpPr>
          <p:cNvPr id="10" name="Subtitle 3"/>
          <p:cNvSpPr txBox="1">
            <a:spLocks/>
          </p:cNvSpPr>
          <p:nvPr/>
        </p:nvSpPr>
        <p:spPr>
          <a:xfrm>
            <a:off x="6974006" y="3183499"/>
            <a:ext cx="4972345" cy="1090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/>
              <a:t>Output: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Address of pointer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c: 2686784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Content of pointer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22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sz="2000" dirty="0"/>
          </a:p>
        </p:txBody>
      </p:sp>
      <p:sp>
        <p:nvSpPr>
          <p:cNvPr id="12" name="Subtitle 3"/>
          <p:cNvSpPr txBox="1">
            <a:spLocks/>
          </p:cNvSpPr>
          <p:nvPr/>
        </p:nvSpPr>
        <p:spPr>
          <a:xfrm>
            <a:off x="900750" y="4398158"/>
            <a:ext cx="5079241" cy="124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/>
              <a:t>   </a:t>
            </a:r>
            <a:r>
              <a:rPr lang="en-US" sz="2000" dirty="0"/>
              <a:t>c = 11;</a:t>
            </a:r>
          </a:p>
          <a:p>
            <a:pPr algn="l"/>
            <a:r>
              <a:rPr lang="en-US" sz="2000" dirty="0"/>
              <a:t>   </a:t>
            </a:r>
            <a:r>
              <a:rPr lang="en-US" sz="2000" dirty="0" err="1"/>
              <a:t>printf</a:t>
            </a:r>
            <a:r>
              <a:rPr lang="en-US" sz="2000" dirty="0"/>
              <a:t>("Address of pointer pc: %u\n", pc);</a:t>
            </a:r>
          </a:p>
          <a:p>
            <a:pPr algn="l"/>
            <a:r>
              <a:rPr lang="en-US" sz="2000" dirty="0"/>
              <a:t>   </a:t>
            </a:r>
            <a:r>
              <a:rPr lang="en-US" sz="2000" dirty="0" err="1"/>
              <a:t>printf</a:t>
            </a:r>
            <a:r>
              <a:rPr lang="en-US" sz="2000" dirty="0"/>
              <a:t>("Content of pointer pc: %d\n\n", *pc);</a:t>
            </a:r>
          </a:p>
        </p:txBody>
      </p:sp>
      <p:sp>
        <p:nvSpPr>
          <p:cNvPr id="13" name="Subtitle 3"/>
          <p:cNvSpPr txBox="1">
            <a:spLocks/>
          </p:cNvSpPr>
          <p:nvPr/>
        </p:nvSpPr>
        <p:spPr>
          <a:xfrm>
            <a:off x="6989926" y="4495967"/>
            <a:ext cx="4972345" cy="1090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/>
              <a:t>Output: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Address of pointer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c: 2686784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Content of pointer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11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sz="2000" dirty="0"/>
          </a:p>
        </p:txBody>
      </p:sp>
      <p:sp>
        <p:nvSpPr>
          <p:cNvPr id="14" name="Subtitle 3"/>
          <p:cNvSpPr txBox="1">
            <a:spLocks/>
          </p:cNvSpPr>
          <p:nvPr/>
        </p:nvSpPr>
        <p:spPr>
          <a:xfrm>
            <a:off x="1080446" y="5615086"/>
            <a:ext cx="5079241" cy="124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/>
              <a:t>   </a:t>
            </a:r>
            <a:r>
              <a:rPr lang="en-US" sz="2000" dirty="0"/>
              <a:t>*pc = 2;</a:t>
            </a:r>
          </a:p>
          <a:p>
            <a:pPr algn="l"/>
            <a:r>
              <a:rPr lang="en-US" sz="2000" dirty="0"/>
              <a:t>   </a:t>
            </a:r>
            <a:r>
              <a:rPr lang="en-US" sz="2000" dirty="0" err="1"/>
              <a:t>printf</a:t>
            </a:r>
            <a:r>
              <a:rPr lang="en-US" sz="2000" dirty="0"/>
              <a:t>("Address of c: %u\n", &amp;c);</a:t>
            </a:r>
          </a:p>
          <a:p>
            <a:pPr algn="l"/>
            <a:r>
              <a:rPr lang="en-US" sz="2000" dirty="0"/>
              <a:t>   </a:t>
            </a:r>
            <a:r>
              <a:rPr lang="en-US" sz="2000" dirty="0" err="1"/>
              <a:t>printf</a:t>
            </a:r>
            <a:r>
              <a:rPr lang="en-US" sz="2000" dirty="0"/>
              <a:t>("Value of c: %d\n\n", c);</a:t>
            </a:r>
          </a:p>
        </p:txBody>
      </p:sp>
      <p:sp>
        <p:nvSpPr>
          <p:cNvPr id="15" name="Subtitle 3"/>
          <p:cNvSpPr txBox="1">
            <a:spLocks/>
          </p:cNvSpPr>
          <p:nvPr/>
        </p:nvSpPr>
        <p:spPr>
          <a:xfrm>
            <a:off x="7169622" y="5712895"/>
            <a:ext cx="4972345" cy="1090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/>
              <a:t>Output: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Address of c: 2686784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Value of c: 2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443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/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409" y="126076"/>
            <a:ext cx="9144000" cy="8156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Valid / Invalid Pointers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20452" y="1154205"/>
            <a:ext cx="6696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Suppose, you want pointer </a:t>
            </a:r>
            <a:r>
              <a:rPr lang="en-US" sz="1600" i="1" dirty="0" smtClean="0"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pc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to point to the address of </a:t>
            </a:r>
            <a:r>
              <a:rPr lang="en-US" sz="1600" i="1" dirty="0" smtClean="0"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Then,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24523" y="1538364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c, *pc;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6930" y="2587220"/>
            <a:ext cx="70922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b="1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Wrong! pc is address whereas,  c is not an address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0414" y="2521003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pc = c; 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70496" y="3267586"/>
            <a:ext cx="9421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Wrong! *pc is the value pointed by address whereas, &amp;c is an address.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89800" y="3380811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*pc = &amp;c;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07056" y="4347781"/>
            <a:ext cx="7597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Correct! pc is an address and, &amp;c is also an address.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39470" y="4363451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pc = &amp;c;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66312" y="556445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*pc = c;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83976" y="5478523"/>
            <a:ext cx="8716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Correct! *pc is the value pointed by address and c is also a value (not address).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7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409" y="126076"/>
            <a:ext cx="9144000" cy="815619"/>
          </a:xfrm>
        </p:spPr>
        <p:txBody>
          <a:bodyPr>
            <a:normAutofit fontScale="90000"/>
          </a:bodyPr>
          <a:lstStyle/>
          <a:p>
            <a:r>
              <a:rPr lang="en-US" b="1" i="1" u="sng" dirty="0"/>
              <a:t>C Pointers and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132763"/>
            <a:ext cx="9626221" cy="545910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x[4];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for(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4;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{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("&amp;x[%d] = %u\n",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&amp;x[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("Address of array x: %u", x);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return 0;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2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2955" y="668586"/>
            <a:ext cx="343940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&amp;x[0] = 1450734448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&amp;x[1] = 1450734452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&amp;x[2] = 1450734456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&amp;x[3] = 1450734460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Address of array x: 1450734448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3898" y="2339508"/>
            <a:ext cx="8641661" cy="964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Notice that, printing 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&amp;x[0]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and 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gave us the same result.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2658246"/>
            <a:ext cx="24216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Consider an array: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x[4];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1032" name="Picture 6" descr="Relation between arrays and poin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188" y="2913804"/>
            <a:ext cx="4918180" cy="92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9182" y="3848722"/>
            <a:ext cx="105795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From the above example, it's clear that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and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&amp;x[0]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both contains the same address.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Hence,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&amp;x[0]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is equivalent to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6991" y="4974695"/>
            <a:ext cx="9264555" cy="194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And,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x[0]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is equivalent to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*x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Similarly,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&amp;x[1]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is equivalent to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x+1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and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x[1]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is equivalent to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*(x+1)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&amp;x[2]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is equivalent to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x+2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and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x[2]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is equivalent to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*(x+2)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Basically,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&amp;x[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is equivalent to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x+i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and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x[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is equivalent to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*(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x+i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488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743" y="0"/>
            <a:ext cx="6096000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1: Pointers and Arrays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x[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], sum =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6 numbers: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x+i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sum += *(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x+i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"Sum = %d"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410736" y="171371"/>
            <a:ext cx="3534767" cy="382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Enter 6 numbers:   2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3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4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4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12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4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Sum = 29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66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913" y="0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2: Arrays and Pointers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x[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{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&amp;x[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"*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%d 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"*ptr+1 = %d 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*ptr+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"*ptr-1 = %d"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*ptr-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15451" y="1671549"/>
            <a:ext cx="287967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ptr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3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*ptr+1 = 4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*ptr-1 = 2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98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1053</Words>
  <Application>Microsoft Office PowerPoint</Application>
  <PresentationFormat>Widescreen</PresentationFormat>
  <Paragraphs>295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Copperplate Gothic Bold</vt:lpstr>
      <vt:lpstr>Courier New</vt:lpstr>
      <vt:lpstr>Times New Roman</vt:lpstr>
      <vt:lpstr>Office Theme</vt:lpstr>
      <vt:lpstr>C Pointers</vt:lpstr>
      <vt:lpstr>C Pointers</vt:lpstr>
      <vt:lpstr>PowerPoint Presentation</vt:lpstr>
      <vt:lpstr>How Pointer Works?</vt:lpstr>
      <vt:lpstr>Valid / Invalid Pointers</vt:lpstr>
      <vt:lpstr>C Pointers and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Free()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My 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Pointers</dc:title>
  <dc:creator>Windows User</dc:creator>
  <cp:lastModifiedBy>Windows User</cp:lastModifiedBy>
  <cp:revision>48</cp:revision>
  <dcterms:created xsi:type="dcterms:W3CDTF">2019-02-18T12:33:25Z</dcterms:created>
  <dcterms:modified xsi:type="dcterms:W3CDTF">2019-02-20T13:56:28Z</dcterms:modified>
</cp:coreProperties>
</file>