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2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9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2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4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F9B6-786A-448B-92CB-707964244416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4C8D-385A-4727-90A9-4E2E5F96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7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F9B6-786A-448B-92CB-707964244416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4C8D-385A-4727-90A9-4E2E5F961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1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081"/>
            <a:ext cx="9144000" cy="15694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in 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900" y="1522694"/>
            <a:ext cx="11546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80"/>
              </a:spcAft>
            </a:pPr>
            <a:r>
              <a:rPr lang="en-US" sz="2400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Structure is a collection of variables (can be of different types) under a single name.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309" y="2214687"/>
            <a:ext cx="11805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80"/>
              </a:spcAft>
            </a:pPr>
            <a:r>
              <a:rPr lang="en-US" sz="2400" b="1" dirty="0" smtClean="0">
                <a:solidFill>
                  <a:srgbClr val="55555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For example: </a:t>
            </a:r>
            <a:r>
              <a:rPr lang="en-US" sz="2400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You want to store information about a person: his/her name, citizenship number and salary. You can create different variables </a:t>
            </a:r>
            <a:r>
              <a:rPr lang="en-US" sz="2400" i="1" dirty="0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name</a:t>
            </a:r>
            <a:r>
              <a:rPr lang="en-US" sz="2400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lang="en-US" sz="2400" i="1" dirty="0" err="1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citNo</a:t>
            </a:r>
            <a:r>
              <a:rPr lang="en-US" sz="2400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and </a:t>
            </a:r>
            <a:r>
              <a:rPr lang="en-US" sz="2400" i="1" dirty="0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salary</a:t>
            </a:r>
            <a:r>
              <a:rPr lang="en-US" sz="2400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to store these information separately.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9515" y="3747282"/>
            <a:ext cx="1053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Q: What if you need to store information of more than one person? 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450375" y="4143067"/>
            <a:ext cx="11109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80"/>
              </a:spcAft>
            </a:pPr>
            <a:r>
              <a:rPr lang="en-US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A: create different variables for each information per person:  </a:t>
            </a:r>
            <a:r>
              <a:rPr lang="en-US" sz="1400" i="1" dirty="0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name1</a:t>
            </a:r>
            <a:r>
              <a:rPr lang="en-US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lang="en-US" sz="1400" i="1" dirty="0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citNo1</a:t>
            </a:r>
            <a:r>
              <a:rPr lang="en-US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lang="en-US" sz="1400" i="1" dirty="0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salary1</a:t>
            </a:r>
            <a:r>
              <a:rPr lang="en-US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lang="en-US" sz="1400" i="1" dirty="0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name2</a:t>
            </a:r>
            <a:r>
              <a:rPr lang="en-US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lang="en-US" sz="1400" i="1" dirty="0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citNo2</a:t>
            </a:r>
            <a:r>
              <a:rPr lang="en-US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 </a:t>
            </a:r>
            <a:r>
              <a:rPr lang="en-US" sz="1400" i="1" dirty="0" smtClean="0"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salary2</a:t>
            </a:r>
            <a:r>
              <a:rPr lang="en-US" dirty="0" smtClean="0"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etc.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36729" y="5340445"/>
            <a:ext cx="110683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better approach would be to have a collection of all related information under a single name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structure, and use it for every person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8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60205" y="255474"/>
            <a:ext cx="5747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Dynamic memory allocation of structures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00584" y="824637"/>
            <a:ext cx="108727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Sometimes, the number of structure variables you declared may be insufficient. You may need to allocate memory during run-time.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8448" y="1744597"/>
            <a:ext cx="32436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</a:t>
            </a:r>
            <a:r>
              <a:rPr lang="en-US" sz="2400" dirty="0" err="1"/>
              <a:t>stdlib.h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struct</a:t>
            </a:r>
            <a:r>
              <a:rPr lang="en-US" sz="2400" dirty="0"/>
              <a:t> person {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age;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	float </a:t>
            </a:r>
            <a:r>
              <a:rPr lang="en-US" sz="2400" dirty="0"/>
              <a:t>weight;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	 </a:t>
            </a:r>
            <a:r>
              <a:rPr lang="en-US" sz="2400" dirty="0"/>
              <a:t>char name[30];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9" name="Rectangle 8"/>
          <p:cNvSpPr/>
          <p:nvPr/>
        </p:nvSpPr>
        <p:spPr>
          <a:xfrm>
            <a:off x="3307307" y="153735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main()</a:t>
            </a:r>
          </a:p>
          <a:p>
            <a:r>
              <a:rPr lang="en-US" dirty="0">
                <a:solidFill>
                  <a:srgbClr val="0070C0"/>
                </a:solidFill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person *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, n;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("Enter number of persons: ");</a:t>
            </a:r>
          </a:p>
          <a:p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scanf</a:t>
            </a:r>
            <a:r>
              <a:rPr lang="en-US" dirty="0">
                <a:solidFill>
                  <a:srgbClr val="0070C0"/>
                </a:solidFill>
              </a:rPr>
              <a:t>("%d", &amp;n);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ptr</a:t>
            </a:r>
            <a:r>
              <a:rPr lang="en-US" dirty="0">
                <a:solidFill>
                  <a:srgbClr val="0070C0"/>
                </a:solidFill>
              </a:rPr>
              <a:t> = (</a:t>
            </a:r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person*) </a:t>
            </a:r>
            <a:r>
              <a:rPr lang="en-US" dirty="0" err="1">
                <a:solidFill>
                  <a:srgbClr val="0070C0"/>
                </a:solidFill>
              </a:rPr>
              <a:t>malloc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num</a:t>
            </a:r>
            <a:r>
              <a:rPr lang="en-US" dirty="0">
                <a:solidFill>
                  <a:srgbClr val="0070C0"/>
                </a:solidFill>
              </a:rPr>
              <a:t> * </a:t>
            </a:r>
            <a:r>
              <a:rPr lang="en-US" dirty="0" err="1">
                <a:solidFill>
                  <a:srgbClr val="0070C0"/>
                </a:solidFill>
              </a:rPr>
              <a:t>sizeof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person));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for(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= 0;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&lt; n; ++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   {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("Enter first name and age respectively: ");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 err="1">
                <a:solidFill>
                  <a:srgbClr val="0070C0"/>
                </a:solidFill>
              </a:rPr>
              <a:t>scanf</a:t>
            </a:r>
            <a:r>
              <a:rPr lang="en-US" dirty="0">
                <a:solidFill>
                  <a:srgbClr val="0070C0"/>
                </a:solidFill>
              </a:rPr>
              <a:t>("%</a:t>
            </a:r>
            <a:r>
              <a:rPr lang="en-US" dirty="0" err="1">
                <a:solidFill>
                  <a:srgbClr val="0070C0"/>
                </a:solidFill>
              </a:rPr>
              <a:t>s%d</a:t>
            </a:r>
            <a:r>
              <a:rPr lang="en-US" dirty="0">
                <a:solidFill>
                  <a:srgbClr val="0070C0"/>
                </a:solidFill>
              </a:rPr>
              <a:t>", &amp;(</a:t>
            </a:r>
            <a:r>
              <a:rPr lang="en-US" dirty="0" err="1">
                <a:solidFill>
                  <a:srgbClr val="0070C0"/>
                </a:solidFill>
              </a:rPr>
              <a:t>ptr+i</a:t>
            </a:r>
            <a:r>
              <a:rPr lang="en-US" dirty="0">
                <a:solidFill>
                  <a:srgbClr val="0070C0"/>
                </a:solidFill>
              </a:rPr>
              <a:t>)-&gt;name, &amp;(</a:t>
            </a:r>
            <a:r>
              <a:rPr lang="en-US" dirty="0" err="1">
                <a:solidFill>
                  <a:srgbClr val="0070C0"/>
                </a:solidFill>
              </a:rPr>
              <a:t>ptr+i</a:t>
            </a:r>
            <a:r>
              <a:rPr lang="en-US" dirty="0">
                <a:solidFill>
                  <a:srgbClr val="0070C0"/>
                </a:solidFill>
              </a:rPr>
              <a:t>)-&gt;age);</a:t>
            </a:r>
          </a:p>
          <a:p>
            <a:r>
              <a:rPr lang="en-US" dirty="0">
                <a:solidFill>
                  <a:srgbClr val="0070C0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77106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2721" y="2859671"/>
            <a:ext cx="103268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When you run the program, the output will be:</a:t>
            </a:r>
          </a:p>
          <a:p>
            <a:r>
              <a:rPr lang="en-US" sz="2400" dirty="0"/>
              <a:t>Enter number of persons:  2</a:t>
            </a:r>
          </a:p>
          <a:p>
            <a:r>
              <a:rPr lang="en-US" sz="2400" dirty="0"/>
              <a:t>Enter first name and age respectively:  Harry 24</a:t>
            </a:r>
          </a:p>
          <a:p>
            <a:r>
              <a:rPr lang="en-US" sz="2400" dirty="0"/>
              <a:t>Enter first name and age respectively:  Gary 32</a:t>
            </a:r>
          </a:p>
          <a:p>
            <a:r>
              <a:rPr lang="en-US" sz="2400" dirty="0"/>
              <a:t>Displaying Information:</a:t>
            </a:r>
          </a:p>
          <a:p>
            <a:r>
              <a:rPr lang="en-US" sz="2400" dirty="0"/>
              <a:t>Name: Harry	Age: 24</a:t>
            </a:r>
          </a:p>
          <a:p>
            <a:r>
              <a:rPr lang="en-US" sz="2400" dirty="0"/>
              <a:t>Name: Gary	Age: 32</a:t>
            </a:r>
          </a:p>
          <a:p>
            <a:r>
              <a:rPr lang="en-US" sz="2400" dirty="0"/>
              <a:t>In the above example, n number of structure variables are created where n is entered by the user.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4124" y="407117"/>
            <a:ext cx="48495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("Displaying Information:\n");</a:t>
            </a:r>
          </a:p>
          <a:p>
            <a:r>
              <a:rPr lang="en-US" dirty="0">
                <a:solidFill>
                  <a:srgbClr val="00B050"/>
                </a:solidFill>
              </a:rPr>
              <a:t>   for(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= 0;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&lt; n; ++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r>
              <a:rPr lang="en-US" dirty="0">
                <a:solidFill>
                  <a:srgbClr val="00B050"/>
                </a:solidFill>
              </a:rPr>
              <a:t>       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("Name: %s\</a:t>
            </a:r>
            <a:r>
              <a:rPr lang="en-US" dirty="0" err="1">
                <a:solidFill>
                  <a:srgbClr val="00B050"/>
                </a:solidFill>
              </a:rPr>
              <a:t>tAge</a:t>
            </a:r>
            <a:r>
              <a:rPr lang="en-US" dirty="0">
                <a:solidFill>
                  <a:srgbClr val="00B050"/>
                </a:solidFill>
              </a:rPr>
              <a:t>: %d\n", (</a:t>
            </a:r>
            <a:r>
              <a:rPr lang="en-US" dirty="0" err="1">
                <a:solidFill>
                  <a:srgbClr val="00B050"/>
                </a:solidFill>
              </a:rPr>
              <a:t>ptr+i</a:t>
            </a:r>
            <a:r>
              <a:rPr lang="en-US" dirty="0">
                <a:solidFill>
                  <a:srgbClr val="00B050"/>
                </a:solidFill>
              </a:rPr>
              <a:t>)-&gt;name, (</a:t>
            </a:r>
            <a:r>
              <a:rPr lang="en-US" dirty="0" err="1">
                <a:solidFill>
                  <a:srgbClr val="00B050"/>
                </a:solidFill>
              </a:rPr>
              <a:t>ptr+i</a:t>
            </a:r>
            <a:r>
              <a:rPr lang="en-US" dirty="0">
                <a:solidFill>
                  <a:srgbClr val="00B050"/>
                </a:solidFill>
              </a:rPr>
              <a:t>)-&gt;age);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 return 0;</a:t>
            </a:r>
          </a:p>
          <a:p>
            <a:r>
              <a:rPr lang="en-US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23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4933" y="378304"/>
            <a:ext cx="3710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360"/>
              </a:spcAft>
            </a:pPr>
            <a:r>
              <a:rPr lang="en-US" sz="2800" spc="-40" dirty="0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Structure and Function</a:t>
            </a: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0960" y="963136"/>
            <a:ext cx="9466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80"/>
              </a:spcAft>
            </a:pPr>
            <a:r>
              <a:rPr lang="en-US" dirty="0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Similar like variables of built-in types, you can also pass structure variables to a function.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40460" y="1378556"/>
            <a:ext cx="358303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960"/>
              </a:spcBef>
              <a:spcAft>
                <a:spcPts val="540"/>
              </a:spcAft>
            </a:pPr>
            <a:r>
              <a:rPr lang="en-US" b="1" dirty="0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Passing structure to a function</a:t>
            </a:r>
            <a:endParaRPr lang="en-US" sz="12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209" y="2319825"/>
            <a:ext cx="39260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struct</a:t>
            </a:r>
            <a:r>
              <a:rPr lang="en-US" sz="2400" dirty="0"/>
              <a:t> student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	 </a:t>
            </a:r>
            <a:r>
              <a:rPr lang="en-US" sz="2400" dirty="0"/>
              <a:t>char name[50];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	  </a:t>
            </a:r>
            <a:r>
              <a:rPr lang="en-US" sz="2400" dirty="0" err="1"/>
              <a:t>int</a:t>
            </a:r>
            <a:r>
              <a:rPr lang="en-US" sz="2400" dirty="0"/>
              <a:t> age;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7574" y="5141372"/>
            <a:ext cx="3856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void display(</a:t>
            </a:r>
            <a:r>
              <a:rPr lang="en-US" sz="2400" dirty="0" err="1"/>
              <a:t>struct</a:t>
            </a:r>
            <a:r>
              <a:rPr lang="en-US" sz="2400" dirty="0"/>
              <a:t> student s);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67115" y="1716796"/>
            <a:ext cx="444462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main()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{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</a:t>
            </a:r>
            <a:r>
              <a:rPr lang="en-US" sz="2400" dirty="0" err="1">
                <a:solidFill>
                  <a:srgbClr val="00B050"/>
                </a:solidFill>
              </a:rPr>
              <a:t>struct</a:t>
            </a:r>
            <a:r>
              <a:rPr lang="en-US" sz="2400" dirty="0">
                <a:solidFill>
                  <a:srgbClr val="00B050"/>
                </a:solidFill>
              </a:rPr>
              <a:t> student s1;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    </a:t>
            </a:r>
            <a:r>
              <a:rPr lang="en-US" sz="2400" dirty="0" err="1">
                <a:solidFill>
                  <a:srgbClr val="00B050"/>
                </a:solidFill>
              </a:rPr>
              <a:t>printf</a:t>
            </a:r>
            <a:r>
              <a:rPr lang="en-US" sz="2400" dirty="0">
                <a:solidFill>
                  <a:srgbClr val="00B050"/>
                </a:solidFill>
              </a:rPr>
              <a:t>("Enter name:");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</a:t>
            </a:r>
            <a:r>
              <a:rPr lang="en-US" sz="2400" dirty="0" err="1">
                <a:solidFill>
                  <a:srgbClr val="00B050"/>
                </a:solidFill>
              </a:rPr>
              <a:t>scanf</a:t>
            </a:r>
            <a:r>
              <a:rPr lang="en-US" sz="2400" dirty="0">
                <a:solidFill>
                  <a:srgbClr val="00B050"/>
                </a:solidFill>
              </a:rPr>
              <a:t> ("%[^\n]%*c", s1.name);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    </a:t>
            </a:r>
            <a:r>
              <a:rPr lang="en-US" sz="2400" dirty="0" err="1">
                <a:solidFill>
                  <a:srgbClr val="00B050"/>
                </a:solidFill>
              </a:rPr>
              <a:t>printf</a:t>
            </a:r>
            <a:r>
              <a:rPr lang="en-US" sz="2400" dirty="0">
                <a:solidFill>
                  <a:srgbClr val="00B050"/>
                </a:solidFill>
              </a:rPr>
              <a:t>("Enter age:");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</a:t>
            </a:r>
            <a:r>
              <a:rPr lang="en-US" sz="2400" dirty="0" err="1">
                <a:solidFill>
                  <a:srgbClr val="00B050"/>
                </a:solidFill>
              </a:rPr>
              <a:t>scanf</a:t>
            </a:r>
            <a:r>
              <a:rPr lang="en-US" sz="2400" dirty="0">
                <a:solidFill>
                  <a:srgbClr val="00B050"/>
                </a:solidFill>
              </a:rPr>
              <a:t>("%d", &amp;s1.age);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display(s1);  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return 0;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74258" y="4189568"/>
            <a:ext cx="52953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void display(</a:t>
            </a:r>
            <a:r>
              <a:rPr lang="en-US" sz="2400" dirty="0" err="1">
                <a:solidFill>
                  <a:srgbClr val="0070C0"/>
                </a:solidFill>
              </a:rPr>
              <a:t>struct</a:t>
            </a:r>
            <a:r>
              <a:rPr lang="en-US" sz="2400" dirty="0">
                <a:solidFill>
                  <a:srgbClr val="0070C0"/>
                </a:solidFill>
              </a:rPr>
              <a:t> student s)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{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 err="1">
                <a:solidFill>
                  <a:srgbClr val="0070C0"/>
                </a:solidFill>
              </a:rPr>
              <a:t>printf</a:t>
            </a:r>
            <a:r>
              <a:rPr lang="en-US" sz="2400" dirty="0">
                <a:solidFill>
                  <a:srgbClr val="0070C0"/>
                </a:solidFill>
              </a:rPr>
              <a:t>("\</a:t>
            </a:r>
            <a:r>
              <a:rPr lang="en-US" sz="2400" dirty="0" err="1">
                <a:solidFill>
                  <a:srgbClr val="0070C0"/>
                </a:solidFill>
              </a:rPr>
              <a:t>nDisplaying</a:t>
            </a:r>
            <a:r>
              <a:rPr lang="en-US" sz="2400" dirty="0">
                <a:solidFill>
                  <a:srgbClr val="0070C0"/>
                </a:solidFill>
              </a:rPr>
              <a:t> information\n");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 err="1">
                <a:solidFill>
                  <a:srgbClr val="0070C0"/>
                </a:solidFill>
              </a:rPr>
              <a:t>printf</a:t>
            </a:r>
            <a:r>
              <a:rPr lang="en-US" sz="2400" dirty="0">
                <a:solidFill>
                  <a:srgbClr val="0070C0"/>
                </a:solidFill>
              </a:rPr>
              <a:t>("Name: %s", s.name);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 err="1">
                <a:solidFill>
                  <a:srgbClr val="0070C0"/>
                </a:solidFill>
              </a:rPr>
              <a:t>printf</a:t>
            </a:r>
            <a:r>
              <a:rPr lang="en-US" sz="2400" dirty="0">
                <a:solidFill>
                  <a:srgbClr val="0070C0"/>
                </a:solidFill>
              </a:rPr>
              <a:t>("\</a:t>
            </a:r>
            <a:r>
              <a:rPr lang="en-US" sz="2400" dirty="0" err="1">
                <a:solidFill>
                  <a:srgbClr val="0070C0"/>
                </a:solidFill>
              </a:rPr>
              <a:t>nRoll</a:t>
            </a:r>
            <a:r>
              <a:rPr lang="en-US" sz="2400" dirty="0">
                <a:solidFill>
                  <a:srgbClr val="0070C0"/>
                </a:solidFill>
              </a:rPr>
              <a:t>: %d", </a:t>
            </a:r>
            <a:r>
              <a:rPr lang="en-US" sz="2400" dirty="0" err="1">
                <a:solidFill>
                  <a:srgbClr val="0070C0"/>
                </a:solidFill>
              </a:rPr>
              <a:t>s.age</a:t>
            </a:r>
            <a:r>
              <a:rPr lang="en-US" sz="2400" dirty="0">
                <a:solidFill>
                  <a:srgbClr val="0070C0"/>
                </a:solidFill>
              </a:rPr>
              <a:t>);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275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2913" y="177127"/>
            <a:ext cx="34073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Enter name: Bond</a:t>
            </a:r>
          </a:p>
          <a:p>
            <a:r>
              <a:rPr lang="en-US" dirty="0"/>
              <a:t>Enter age: 13</a:t>
            </a:r>
          </a:p>
          <a:p>
            <a:endParaRPr lang="en-US" dirty="0"/>
          </a:p>
          <a:p>
            <a:r>
              <a:rPr lang="en-US" dirty="0"/>
              <a:t>Displaying information</a:t>
            </a:r>
          </a:p>
          <a:p>
            <a:r>
              <a:rPr lang="en-US" dirty="0"/>
              <a:t>Name: Bond</a:t>
            </a:r>
          </a:p>
          <a:p>
            <a:r>
              <a:rPr lang="en-US" dirty="0"/>
              <a:t>Roll: 13  </a:t>
            </a:r>
          </a:p>
        </p:txBody>
      </p:sp>
    </p:spTree>
    <p:extLst>
      <p:ext uri="{BB962C8B-B14F-4D97-AF65-F5344CB8AC3E}">
        <p14:creationId xmlns:p14="http://schemas.microsoft.com/office/powerpoint/2010/main" val="302080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define a structure?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75930" y="1395190"/>
            <a:ext cx="790312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Keyword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is used for creating a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2011" y="2721478"/>
            <a:ext cx="3957851" cy="2493223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7455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structure_name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data_type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member1;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data_type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member2;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    .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data_type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memeber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827594" y="2728721"/>
            <a:ext cx="5882186" cy="2123892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7455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Person{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char name[50];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citNo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float salary;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3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526"/>
          </a:xfrm>
        </p:spPr>
        <p:txBody>
          <a:bodyPr/>
          <a:lstStyle/>
          <a:p>
            <a:r>
              <a:rPr lang="en-US" dirty="0" smtClean="0"/>
              <a:t>Two ways to create structure variables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7063" y="2201538"/>
            <a:ext cx="6848029" cy="335499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7455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Person{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char name[50];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citNo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float salary;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main(){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Person person1, person2, p[20];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83689" y="1911502"/>
            <a:ext cx="4285397" cy="1816115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7455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Person{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char name[50];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citNo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float salary;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person1, person2, p[20];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7492" y="1388238"/>
            <a:ext cx="8152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A.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7004896" y="134729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15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61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to Access members of a structure?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7420" y="1487397"/>
            <a:ext cx="11850807" cy="4688431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 are two types of operators used for accessing members of a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Member operator(.)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25283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Structure pointer operator(-&gt;) (will be discussed in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B6DA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structure and pointers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Suppose, you want to access salary of 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person2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Here's how you can do it: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25283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person2.salary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33" y="259440"/>
            <a:ext cx="4826962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960"/>
              </a:spcBef>
              <a:spcAft>
                <a:spcPts val="420"/>
              </a:spcAft>
            </a:pPr>
            <a:r>
              <a:rPr lang="en-US" sz="3600" b="1" dirty="0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C structure</a:t>
            </a:r>
            <a:endParaRPr lang="en-US" sz="3600" b="1" dirty="0"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6478" y="893658"/>
            <a:ext cx="2797791" cy="14811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#include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Distance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feet;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float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inch;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dist1, dist2, sum;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257959" y="969838"/>
            <a:ext cx="7934041" cy="60054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main(){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"1st distance\n"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"Enter feet: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"%d"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&amp;dist1.feet);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"Enter inch: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"%f"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&amp;dist1.inch);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"2nd distance\n"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"Enter feet: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"%d"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&amp;dist2.feet);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"Enter inch: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scanf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"%f"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&amp;dist2.inch);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adding feet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sum.feet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dist1.feet + dist2.feet;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adding inches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sum.inch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dist1.inch + dist2.inch;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changing feet if inch is greater than 12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sum.inch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&gt;=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++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sum.feet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sum.inch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sum.inch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"Sum of distances = %d\'-%.1f\""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sum.feet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sum.inch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3772" y="3280475"/>
            <a:ext cx="3248168" cy="2985666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7455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1st distance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Enter feet: 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Enter inch: 7.9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1" dirty="0">
              <a:solidFill>
                <a:srgbClr val="25283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2nd distance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Enter feet: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Enter inch: 9.8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25283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5283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Sum of distances = 15'-5.7"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07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50343" y="436861"/>
            <a:ext cx="3082895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960"/>
              </a:spcBef>
              <a:spcAft>
                <a:spcPts val="420"/>
              </a:spcAft>
            </a:pPr>
            <a:r>
              <a:rPr lang="en-US" sz="2800" b="1" dirty="0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r>
              <a:rPr lang="en-US" sz="2800" b="1" dirty="0" err="1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endParaRPr lang="en-US" sz="2800" b="1" dirty="0"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1587" y="1045023"/>
            <a:ext cx="7310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80"/>
              </a:spcAft>
            </a:pPr>
            <a:r>
              <a:rPr lang="en-US" dirty="0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Keyword </a:t>
            </a:r>
            <a:r>
              <a:rPr lang="en-US" dirty="0" err="1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typedef</a:t>
            </a:r>
            <a:r>
              <a:rPr lang="en-US" dirty="0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can be used to simplify syntax of a structure.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562" y="2023114"/>
            <a:ext cx="38577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struct</a:t>
            </a:r>
            <a:r>
              <a:rPr lang="en-US" sz="2400" dirty="0"/>
              <a:t> Distance{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feet;</a:t>
            </a:r>
          </a:p>
          <a:p>
            <a:r>
              <a:rPr lang="en-US" sz="2400" dirty="0"/>
              <a:t>    float inch;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main() {</a:t>
            </a:r>
          </a:p>
          <a:p>
            <a:r>
              <a:rPr lang="en-US" sz="2400" dirty="0"/>
              <a:t>    structure Distance d1, d2;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2565" y="3762949"/>
            <a:ext cx="31646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680"/>
              </a:spcAft>
            </a:pPr>
            <a:r>
              <a:rPr lang="en-US" sz="3200" b="1" dirty="0">
                <a:solidFill>
                  <a:srgbClr val="555555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is equivalent to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11070" y="2752509"/>
            <a:ext cx="40761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Distance{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feet;</a:t>
            </a:r>
          </a:p>
          <a:p>
            <a:r>
              <a:rPr lang="en-US" sz="2400" dirty="0"/>
              <a:t>    float inch;</a:t>
            </a:r>
          </a:p>
          <a:p>
            <a:r>
              <a:rPr lang="en-US" sz="2400" dirty="0"/>
              <a:t>} distances;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main() {</a:t>
            </a:r>
          </a:p>
          <a:p>
            <a:r>
              <a:rPr lang="en-US" sz="2400" dirty="0"/>
              <a:t>    distances dist1, dist2, sum;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073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95155" y="368623"/>
            <a:ext cx="3283271" cy="5301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960"/>
              </a:spcBef>
              <a:spcAft>
                <a:spcPts val="540"/>
              </a:spcAft>
            </a:pPr>
            <a:r>
              <a:rPr lang="en-US" sz="2800" b="1" dirty="0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Nested Structures</a:t>
            </a:r>
            <a:endParaRPr lang="en-US" sz="28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152" y="1093548"/>
            <a:ext cx="27659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struct</a:t>
            </a:r>
            <a:r>
              <a:rPr lang="en-US" sz="2400" dirty="0"/>
              <a:t> complex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 smtClean="0"/>
              <a:t>	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imag</a:t>
            </a:r>
            <a:r>
              <a:rPr lang="en-US" sz="2400" dirty="0"/>
              <a:t>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float </a:t>
            </a:r>
            <a:r>
              <a:rPr lang="en-US" sz="2400" dirty="0"/>
              <a:t>real;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562" y="340002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struct</a:t>
            </a:r>
            <a:r>
              <a:rPr lang="en-US" sz="2400" dirty="0"/>
              <a:t> number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/>
              <a:t>complex comp;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	 </a:t>
            </a:r>
            <a:r>
              <a:rPr lang="en-US" sz="2400" dirty="0" err="1"/>
              <a:t>int</a:t>
            </a:r>
            <a:r>
              <a:rPr lang="en-US" sz="2400" dirty="0"/>
              <a:t> integers;</a:t>
            </a:r>
          </a:p>
          <a:p>
            <a:r>
              <a:rPr lang="en-US" sz="2400" dirty="0"/>
              <a:t>} num1, num2;</a:t>
            </a:r>
          </a:p>
        </p:txBody>
      </p:sp>
      <p:sp>
        <p:nvSpPr>
          <p:cNvPr id="8" name="Rectangle 7"/>
          <p:cNvSpPr/>
          <p:nvPr/>
        </p:nvSpPr>
        <p:spPr>
          <a:xfrm>
            <a:off x="4333881" y="2589242"/>
            <a:ext cx="649568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Suppose, you want to set </a:t>
            </a:r>
            <a:r>
              <a:rPr lang="en-US" sz="2800" i="1" dirty="0" err="1">
                <a:solidFill>
                  <a:srgbClr val="2528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imag</a:t>
            </a:r>
            <a:r>
              <a:rPr lang="en-US" sz="2800" dirty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of </a:t>
            </a:r>
            <a:r>
              <a:rPr lang="en-US" sz="2800" i="1" dirty="0">
                <a:solidFill>
                  <a:srgbClr val="2528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num2</a:t>
            </a:r>
            <a:r>
              <a:rPr lang="en-US" sz="2800" dirty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en-US" sz="2800" dirty="0" smtClean="0">
              <a:solidFill>
                <a:srgbClr val="25283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2800" dirty="0" smtClean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variable </a:t>
            </a:r>
            <a:r>
              <a:rPr lang="en-US" sz="2800" dirty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 </a:t>
            </a:r>
            <a:r>
              <a:rPr lang="en-US" sz="2800" dirty="0" smtClean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11, how?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743070" y="4431689"/>
            <a:ext cx="35432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num2.comp.imag = 11;</a:t>
            </a:r>
          </a:p>
        </p:txBody>
      </p:sp>
    </p:spTree>
    <p:extLst>
      <p:ext uri="{BB962C8B-B14F-4D97-AF65-F5344CB8AC3E}">
        <p14:creationId xmlns:p14="http://schemas.microsoft.com/office/powerpoint/2010/main" val="266409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5855" y="395918"/>
            <a:ext cx="5721759" cy="653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30480">
              <a:lnSpc>
                <a:spcPct val="107000"/>
              </a:lnSpc>
              <a:spcBef>
                <a:spcPts val="240"/>
              </a:spcBef>
              <a:spcAft>
                <a:spcPts val="240"/>
              </a:spcAft>
            </a:pPr>
            <a:r>
              <a:rPr lang="en-US" sz="3600" b="1" spc="-75" dirty="0">
                <a:solidFill>
                  <a:srgbClr val="12121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Pointers to Structures</a:t>
            </a:r>
            <a:endParaRPr lang="en-US" sz="36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431" y="1238113"/>
            <a:ext cx="466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Structures can be accessed using pointers.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573" y="1818396"/>
            <a:ext cx="353022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struct</a:t>
            </a:r>
            <a:r>
              <a:rPr lang="en-US" sz="2400" dirty="0"/>
              <a:t> name {</a:t>
            </a:r>
          </a:p>
          <a:p>
            <a:r>
              <a:rPr lang="en-US" sz="2400" dirty="0"/>
              <a:t>    member1;</a:t>
            </a:r>
          </a:p>
          <a:p>
            <a:r>
              <a:rPr lang="en-US" sz="2400" dirty="0"/>
              <a:t>    member2;</a:t>
            </a:r>
          </a:p>
          <a:p>
            <a:r>
              <a:rPr lang="en-US" sz="2400" dirty="0"/>
              <a:t>    .</a:t>
            </a:r>
          </a:p>
          <a:p>
            <a:r>
              <a:rPr lang="en-US" sz="2400" dirty="0"/>
              <a:t>    .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struct</a:t>
            </a:r>
            <a:r>
              <a:rPr lang="en-US" sz="2400" dirty="0"/>
              <a:t> name *</a:t>
            </a:r>
            <a:r>
              <a:rPr lang="en-US" sz="2400" dirty="0" err="1"/>
              <a:t>ptr</a:t>
            </a:r>
            <a:r>
              <a:rPr lang="en-US" sz="2400" dirty="0"/>
              <a:t>, Harry;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5480" y="2942062"/>
            <a:ext cx="64781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Here, a pointer </a:t>
            </a:r>
            <a:r>
              <a:rPr lang="en-US" sz="2400" dirty="0" err="1"/>
              <a:t>ptr</a:t>
            </a:r>
            <a:r>
              <a:rPr lang="en-US" sz="2400" dirty="0"/>
              <a:t> of type </a:t>
            </a:r>
            <a:r>
              <a:rPr lang="en-US" sz="2400" dirty="0" err="1"/>
              <a:t>struct</a:t>
            </a:r>
            <a:r>
              <a:rPr lang="en-US" sz="2400" dirty="0"/>
              <a:t> name is created. The pointer can access members of Harry.</a:t>
            </a:r>
          </a:p>
        </p:txBody>
      </p:sp>
    </p:spTree>
    <p:extLst>
      <p:ext uri="{BB962C8B-B14F-4D97-AF65-F5344CB8AC3E}">
        <p14:creationId xmlns:p14="http://schemas.microsoft.com/office/powerpoint/2010/main" val="810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35684" y="559690"/>
            <a:ext cx="481029" cy="5662191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pPr>
              <a:lnSpc>
                <a:spcPct val="107000"/>
              </a:lnSpc>
              <a:spcBef>
                <a:spcPts val="960"/>
              </a:spcBef>
              <a:spcAft>
                <a:spcPts val="540"/>
              </a:spcAft>
            </a:pPr>
            <a:r>
              <a:rPr lang="en-US" b="1" dirty="0">
                <a:solidFill>
                  <a:srgbClr val="25283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Access structure members using pointer</a:t>
            </a:r>
            <a:endParaRPr lang="en-US" sz="12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675" y="0"/>
            <a:ext cx="31480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 err="1"/>
              <a:t>struct</a:t>
            </a:r>
            <a:r>
              <a:rPr lang="en-US" sz="2400" dirty="0"/>
              <a:t> person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</a:t>
            </a:r>
            <a:r>
              <a:rPr lang="en-US" sz="2400" dirty="0" smtClean="0"/>
              <a:t>	 </a:t>
            </a:r>
            <a:r>
              <a:rPr lang="en-US" sz="2400" dirty="0" err="1"/>
              <a:t>int</a:t>
            </a:r>
            <a:r>
              <a:rPr lang="en-US" sz="2400" dirty="0"/>
              <a:t> age;</a:t>
            </a:r>
          </a:p>
          <a:p>
            <a:r>
              <a:rPr lang="en-US" sz="2400" dirty="0" smtClean="0"/>
              <a:t>	   </a:t>
            </a:r>
            <a:r>
              <a:rPr lang="en-US" sz="2400" dirty="0"/>
              <a:t>float weight;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168534"/>
            <a:ext cx="6096000" cy="63709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struct</a:t>
            </a:r>
            <a:r>
              <a:rPr lang="en-US" sz="2400" dirty="0"/>
              <a:t> person *</a:t>
            </a:r>
            <a:r>
              <a:rPr lang="en-US" sz="2400" dirty="0" err="1"/>
              <a:t>personPtr</a:t>
            </a:r>
            <a:r>
              <a:rPr lang="en-US" sz="2400" dirty="0"/>
              <a:t>, person1;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personPtr</a:t>
            </a:r>
            <a:r>
              <a:rPr lang="en-US" sz="2400" dirty="0"/>
              <a:t> = &amp;person1;   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("Enter age:");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scanf</a:t>
            </a:r>
            <a:r>
              <a:rPr lang="en-US" sz="2400" dirty="0"/>
              <a:t>("%d", &amp;</a:t>
            </a:r>
            <a:r>
              <a:rPr lang="en-US" sz="2400" dirty="0" err="1"/>
              <a:t>personPtr</a:t>
            </a:r>
            <a:r>
              <a:rPr lang="en-US" sz="2400" dirty="0"/>
              <a:t>-&gt;age);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("Enter weight:");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scanf</a:t>
            </a:r>
            <a:r>
              <a:rPr lang="en-US" sz="2400" dirty="0"/>
              <a:t>("%f", &amp;</a:t>
            </a:r>
            <a:r>
              <a:rPr lang="en-US" sz="2400" dirty="0" err="1"/>
              <a:t>personPtr</a:t>
            </a:r>
            <a:r>
              <a:rPr lang="en-US" sz="2400" dirty="0"/>
              <a:t>-&gt;weight);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("Displaying:\n");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("Age: %d\n", </a:t>
            </a:r>
            <a:r>
              <a:rPr lang="en-US" sz="2400" dirty="0" err="1"/>
              <a:t>personPtr</a:t>
            </a:r>
            <a:r>
              <a:rPr lang="en-US" sz="2400" dirty="0"/>
              <a:t>-&gt;age);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("weight: %f", </a:t>
            </a:r>
            <a:r>
              <a:rPr lang="en-US" sz="2400" dirty="0" err="1"/>
              <a:t>personPtr</a:t>
            </a:r>
            <a:r>
              <a:rPr lang="en-US" sz="2400" dirty="0"/>
              <a:t>-&gt;weight);</a:t>
            </a:r>
          </a:p>
          <a:p>
            <a:endParaRPr lang="en-US" sz="2400" dirty="0"/>
          </a:p>
          <a:p>
            <a:r>
              <a:rPr lang="en-US" sz="2400" dirty="0"/>
              <a:t>    return 0;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-1" y="2575089"/>
            <a:ext cx="62506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 this example, the address of person1 is stored in </a:t>
            </a:r>
            <a:r>
              <a:rPr lang="en-US" sz="2400" dirty="0" err="1">
                <a:solidFill>
                  <a:srgbClr val="0070C0"/>
                </a:solidFill>
              </a:rPr>
              <a:t>personPtr</a:t>
            </a:r>
            <a:r>
              <a:rPr lang="en-US" sz="2400" dirty="0">
                <a:solidFill>
                  <a:srgbClr val="0070C0"/>
                </a:solidFill>
              </a:rPr>
              <a:t> pointer variable using code </a:t>
            </a:r>
            <a:r>
              <a:rPr lang="en-US" sz="2400" dirty="0" err="1">
                <a:solidFill>
                  <a:srgbClr val="0070C0"/>
                </a:solidFill>
              </a:rPr>
              <a:t>personPtr</a:t>
            </a:r>
            <a:r>
              <a:rPr lang="en-US" sz="2400" dirty="0">
                <a:solidFill>
                  <a:srgbClr val="0070C0"/>
                </a:solidFill>
              </a:rPr>
              <a:t> = &amp;person1;.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Now, you can access members of person1 using </a:t>
            </a:r>
            <a:r>
              <a:rPr lang="en-US" sz="2400" dirty="0" err="1">
                <a:solidFill>
                  <a:srgbClr val="0070C0"/>
                </a:solidFill>
              </a:rPr>
              <a:t>personPtr</a:t>
            </a:r>
            <a:r>
              <a:rPr lang="en-US" sz="2400" dirty="0">
                <a:solidFill>
                  <a:srgbClr val="0070C0"/>
                </a:solidFill>
              </a:rPr>
              <a:t> pointer. For that we use -&gt;operator.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By the way</a:t>
            </a:r>
            <a:r>
              <a:rPr lang="en-US" sz="2400" dirty="0" smtClean="0">
                <a:solidFill>
                  <a:srgbClr val="0070C0"/>
                </a:solidFill>
              </a:rPr>
              <a:t>,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70C0"/>
                </a:solidFill>
              </a:rPr>
              <a:t>personPtr</a:t>
            </a:r>
            <a:r>
              <a:rPr lang="en-US" sz="2000" dirty="0" smtClean="0">
                <a:solidFill>
                  <a:srgbClr val="0070C0"/>
                </a:solidFill>
              </a:rPr>
              <a:t>-</a:t>
            </a:r>
            <a:r>
              <a:rPr lang="en-US" sz="2000" dirty="0">
                <a:solidFill>
                  <a:srgbClr val="0070C0"/>
                </a:solidFill>
              </a:rPr>
              <a:t>&gt;age is equivalent to (*</a:t>
            </a:r>
            <a:r>
              <a:rPr lang="en-US" sz="2000" dirty="0" err="1">
                <a:solidFill>
                  <a:srgbClr val="0070C0"/>
                </a:solidFill>
              </a:rPr>
              <a:t>personPtr</a:t>
            </a:r>
            <a:r>
              <a:rPr lang="en-US" sz="2000" dirty="0">
                <a:solidFill>
                  <a:srgbClr val="0070C0"/>
                </a:solidFill>
              </a:rPr>
              <a:t>).age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70C0"/>
                </a:solidFill>
              </a:rPr>
              <a:t>personPtr</a:t>
            </a:r>
            <a:r>
              <a:rPr lang="en-US" sz="2000" dirty="0" smtClean="0">
                <a:solidFill>
                  <a:srgbClr val="0070C0"/>
                </a:solidFill>
              </a:rPr>
              <a:t>-</a:t>
            </a:r>
            <a:r>
              <a:rPr lang="en-US" sz="2000" dirty="0">
                <a:solidFill>
                  <a:srgbClr val="0070C0"/>
                </a:solidFill>
              </a:rPr>
              <a:t>&gt;weight is equivalent to (*</a:t>
            </a:r>
            <a:r>
              <a:rPr lang="en-US" sz="2000" dirty="0" err="1">
                <a:solidFill>
                  <a:srgbClr val="0070C0"/>
                </a:solidFill>
              </a:rPr>
              <a:t>personPtr</a:t>
            </a:r>
            <a:r>
              <a:rPr lang="en-US" sz="2000" dirty="0">
                <a:solidFill>
                  <a:srgbClr val="0070C0"/>
                </a:solidFill>
              </a:rPr>
              <a:t>).weight</a:t>
            </a:r>
          </a:p>
        </p:txBody>
      </p:sp>
    </p:spTree>
    <p:extLst>
      <p:ext uri="{BB962C8B-B14F-4D97-AF65-F5344CB8AC3E}">
        <p14:creationId xmlns:p14="http://schemas.microsoft.com/office/powerpoint/2010/main" val="42346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985</Words>
  <Application>Microsoft Office PowerPoint</Application>
  <PresentationFormat>Widescreen</PresentationFormat>
  <Paragraphs>242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Courier New</vt:lpstr>
      <vt:lpstr>Times New Roman</vt:lpstr>
      <vt:lpstr>Verdana</vt:lpstr>
      <vt:lpstr>Office Theme</vt:lpstr>
      <vt:lpstr>Structure in C </vt:lpstr>
      <vt:lpstr>How to define a structure? </vt:lpstr>
      <vt:lpstr>Two ways to create structure variables</vt:lpstr>
      <vt:lpstr>How to Access members of a structure?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in C </dc:title>
  <dc:creator>Windows User</dc:creator>
  <cp:lastModifiedBy>Windows User</cp:lastModifiedBy>
  <cp:revision>28</cp:revision>
  <dcterms:created xsi:type="dcterms:W3CDTF">2019-02-20T06:53:02Z</dcterms:created>
  <dcterms:modified xsi:type="dcterms:W3CDTF">2019-02-24T14:25:07Z</dcterms:modified>
</cp:coreProperties>
</file>