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303" r:id="rId10"/>
    <p:sldId id="296"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298" r:id="rId28"/>
    <p:sldId id="299" r:id="rId29"/>
    <p:sldId id="324" r:id="rId30"/>
    <p:sldId id="325" r:id="rId31"/>
    <p:sldId id="326" r:id="rId32"/>
    <p:sldId id="300" r:id="rId33"/>
    <p:sldId id="327" r:id="rId34"/>
    <p:sldId id="328" r:id="rId35"/>
    <p:sldId id="329" r:id="rId36"/>
    <p:sldId id="302" r:id="rId37"/>
    <p:sldId id="330" r:id="rId38"/>
    <p:sldId id="331" r:id="rId39"/>
    <p:sldId id="332" r:id="rId40"/>
    <p:sldId id="264" r:id="rId41"/>
    <p:sldId id="265" r:id="rId42"/>
    <p:sldId id="266" r:id="rId43"/>
    <p:sldId id="268" r:id="rId44"/>
    <p:sldId id="269" r:id="rId45"/>
    <p:sldId id="290" r:id="rId46"/>
    <p:sldId id="291" r:id="rId47"/>
    <p:sldId id="334" r:id="rId48"/>
    <p:sldId id="335" r:id="rId49"/>
    <p:sldId id="333" r:id="rId50"/>
    <p:sldId id="292" r:id="rId51"/>
    <p:sldId id="294" r:id="rId52"/>
    <p:sldId id="29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60"/>
  </p:normalViewPr>
  <p:slideViewPr>
    <p:cSldViewPr snapToGrid="0">
      <p:cViewPr varScale="1">
        <p:scale>
          <a:sx n="68" d="100"/>
          <a:sy n="68" d="100"/>
        </p:scale>
        <p:origin x="2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42EACAD-F452-43B0-A9A2-8F8EB5818BBF}" type="datetimeFigureOut">
              <a:rPr lang="en-IN" smtClean="0"/>
              <a:t>30-07-2021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BA2CDE-2186-4302-837E-55B0E1827B5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95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ACAD-F452-43B0-A9A2-8F8EB5818BB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886614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ACAD-F452-43B0-A9A2-8F8EB5818BB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246356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EACAD-F452-43B0-A9A2-8F8EB5818BB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333568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EACAD-F452-43B0-A9A2-8F8EB5818BBF}"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2CDE-2186-4302-837E-55B0E1827B5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08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EACAD-F452-43B0-A9A2-8F8EB5818BBF}"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122935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EACAD-F452-43B0-A9A2-8F8EB5818BBF}"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400618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EACAD-F452-43B0-A9A2-8F8EB5818BBF}"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13811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EACAD-F452-43B0-A9A2-8F8EB5818BBF}"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70341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EACAD-F452-43B0-A9A2-8F8EB5818BBF}"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163101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EACAD-F452-43B0-A9A2-8F8EB5818BBF}" type="datetimeFigureOut">
              <a:rPr lang="en-IN" smtClean="0"/>
              <a:t>30-07-2021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A2CDE-2186-4302-837E-55B0E1827B52}" type="slidenum">
              <a:rPr lang="en-IN" smtClean="0"/>
              <a:t>‹#›</a:t>
            </a:fld>
            <a:endParaRPr lang="en-IN"/>
          </a:p>
        </p:txBody>
      </p:sp>
    </p:spTree>
    <p:extLst>
      <p:ext uri="{BB962C8B-B14F-4D97-AF65-F5344CB8AC3E}">
        <p14:creationId xmlns:p14="http://schemas.microsoft.com/office/powerpoint/2010/main" val="27315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42EACAD-F452-43B0-A9A2-8F8EB5818BBF}" type="datetimeFigureOut">
              <a:rPr lang="en-IN" smtClean="0"/>
              <a:t>30-07-2021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1BA2CDE-2186-4302-837E-55B0E1827B52}" type="slidenum">
              <a:rPr lang="en-IN" smtClean="0"/>
              <a:t>‹#›</a:t>
            </a:fld>
            <a:endParaRPr lang="en-IN"/>
          </a:p>
        </p:txBody>
      </p:sp>
    </p:spTree>
    <p:extLst>
      <p:ext uri="{BB962C8B-B14F-4D97-AF65-F5344CB8AC3E}">
        <p14:creationId xmlns:p14="http://schemas.microsoft.com/office/powerpoint/2010/main" val="311668391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912C3C-2E0C-41F6-8685-747584657A78}"/>
              </a:ext>
            </a:extLst>
          </p:cNvPr>
          <p:cNvSpPr>
            <a:spLocks noGrp="1"/>
          </p:cNvSpPr>
          <p:nvPr>
            <p:ph type="title"/>
          </p:nvPr>
        </p:nvSpPr>
        <p:spPr>
          <a:xfrm>
            <a:off x="1143000" y="609599"/>
            <a:ext cx="9875520" cy="1992923"/>
          </a:xfrm>
        </p:spPr>
        <p:txBody>
          <a:bodyPr>
            <a:normAutofit/>
          </a:bodyPr>
          <a:lstStyle/>
          <a:p>
            <a:pPr algn="ctr"/>
            <a:r>
              <a:rPr lang="en-US" sz="5400" dirty="0">
                <a:solidFill>
                  <a:schemeClr val="tx1"/>
                </a:solidFill>
              </a:rPr>
              <a:t>CREDIT CARD CUSTOMER SEGMENTATION</a:t>
            </a:r>
            <a:endParaRPr lang="en-IN" sz="5400" dirty="0">
              <a:solidFill>
                <a:schemeClr val="tx1"/>
              </a:solidFill>
            </a:endParaRPr>
          </a:p>
        </p:txBody>
      </p:sp>
      <p:sp>
        <p:nvSpPr>
          <p:cNvPr id="6" name="Content Placeholder 5">
            <a:extLst>
              <a:ext uri="{FF2B5EF4-FFF2-40B4-BE49-F238E27FC236}">
                <a16:creationId xmlns:a16="http://schemas.microsoft.com/office/drawing/2014/main" id="{B5F58C78-C6E8-448B-B880-8B4C24580A3E}"/>
              </a:ext>
            </a:extLst>
          </p:cNvPr>
          <p:cNvSpPr>
            <a:spLocks noGrp="1"/>
          </p:cNvSpPr>
          <p:nvPr>
            <p:ph sz="half" idx="2"/>
          </p:nvPr>
        </p:nvSpPr>
        <p:spPr>
          <a:xfrm>
            <a:off x="6267612" y="4087836"/>
            <a:ext cx="4754880" cy="1992923"/>
          </a:xfrm>
        </p:spPr>
        <p:txBody>
          <a:bodyPr>
            <a:normAutofit lnSpcReduction="10000"/>
          </a:bodyPr>
          <a:lstStyle/>
          <a:p>
            <a:pPr marL="45720" indent="0" algn="r">
              <a:buNone/>
            </a:pPr>
            <a:r>
              <a:rPr lang="en-US" b="1" dirty="0"/>
              <a:t>MENTORS: MR. ANUJ SAINI</a:t>
            </a:r>
          </a:p>
          <a:p>
            <a:pPr marL="45720" indent="0" algn="r">
              <a:buNone/>
            </a:pPr>
            <a:r>
              <a:rPr lang="en-US" b="1" dirty="0"/>
              <a:t>TEAM EPIC,PACKT </a:t>
            </a:r>
          </a:p>
          <a:p>
            <a:pPr marL="45720" indent="0" algn="r">
              <a:buNone/>
            </a:pPr>
            <a:r>
              <a:rPr lang="en-US" b="1" dirty="0"/>
              <a:t>  TEAM MEMBERS: TUSHAR JOSHI</a:t>
            </a:r>
            <a:endParaRPr lang="en-IN" b="1" dirty="0"/>
          </a:p>
          <a:p>
            <a:pPr marL="274320" lvl="1" indent="0" algn="r">
              <a:buNone/>
            </a:pPr>
            <a:r>
              <a:rPr lang="en-IN" b="1" dirty="0"/>
              <a:t>        ANSARI ZAHOOR</a:t>
            </a:r>
          </a:p>
          <a:p>
            <a:pPr marL="274320" lvl="1" indent="0" algn="r">
              <a:buNone/>
            </a:pPr>
            <a:r>
              <a:rPr lang="en-IN" b="1" dirty="0"/>
              <a:t>        APOORVA BHATLA</a:t>
            </a:r>
            <a:endParaRPr lang="en-US" b="1" dirty="0"/>
          </a:p>
        </p:txBody>
      </p:sp>
    </p:spTree>
    <p:extLst>
      <p:ext uri="{BB962C8B-B14F-4D97-AF65-F5344CB8AC3E}">
        <p14:creationId xmlns:p14="http://schemas.microsoft.com/office/powerpoint/2010/main" val="26741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IN" dirty="0">
                <a:solidFill>
                  <a:schemeClr val="tx1"/>
                </a:solidFill>
              </a:rPr>
              <a:t>HEAT MAP</a:t>
            </a:r>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p:txBody>
          <a:bodyPr/>
          <a:lstStyle/>
          <a:p>
            <a:r>
              <a:rPr lang="en-US" dirty="0">
                <a:solidFill>
                  <a:schemeClr val="tx1"/>
                </a:solidFill>
              </a:rPr>
              <a:t>There is a correlation between the columns PURCHASE_INSTALLMENT_FREQ &amp; PURCHASES_FREQ which is 0.86. So we may remove any one of these columns in the further processing. </a:t>
            </a:r>
          </a:p>
          <a:p>
            <a:endParaRPr lang="en-IN" dirty="0">
              <a:solidFill>
                <a:schemeClr val="tx1"/>
              </a:solidFill>
            </a:endParaRPr>
          </a:p>
        </p:txBody>
      </p:sp>
      <p:pic>
        <p:nvPicPr>
          <p:cNvPr id="5" name="Content Placeholder 4" descr="C:\Users\Tushar\Desktop\Packt\Data Set\Credit-Card-Customer-Segmentation-main\IMAGES\heat map.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470080"/>
            <a:ext cx="4754563" cy="3197364"/>
          </a:xfrm>
          <a:prstGeom prst="rect">
            <a:avLst/>
          </a:prstGeom>
          <a:noFill/>
          <a:ln>
            <a:noFill/>
          </a:ln>
        </p:spPr>
      </p:pic>
    </p:spTree>
    <p:extLst>
      <p:ext uri="{BB962C8B-B14F-4D97-AF65-F5344CB8AC3E}">
        <p14:creationId xmlns:p14="http://schemas.microsoft.com/office/powerpoint/2010/main" val="41777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COLUMN WISE ANALYSIS OF THE DATA SET.</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normAutofit lnSpcReduction="10000"/>
          </a:bodyPr>
          <a:lstStyle/>
          <a:p>
            <a:r>
              <a:rPr lang="en-US" dirty="0">
                <a:solidFill>
                  <a:schemeClr val="tx1"/>
                </a:solidFill>
              </a:rPr>
              <a:t>Most of the customers have 12 months as their Tenure. So further analysis of the data set we can perform binning of the column. Where we define the bins as  6-8, 8-10, 10-11, 12 months.</a:t>
            </a:r>
          </a:p>
          <a:p>
            <a:r>
              <a:rPr lang="en-US" dirty="0">
                <a:solidFill>
                  <a:schemeClr val="tx1"/>
                </a:solidFill>
              </a:rPr>
              <a:t>bins=[6,8,10,11,12]</a:t>
            </a:r>
          </a:p>
          <a:p>
            <a:r>
              <a:rPr lang="en-US" dirty="0" err="1">
                <a:solidFill>
                  <a:schemeClr val="tx1"/>
                </a:solidFill>
              </a:rPr>
              <a:t>group_names</a:t>
            </a:r>
            <a:r>
              <a:rPr lang="en-US" dirty="0">
                <a:solidFill>
                  <a:schemeClr val="tx1"/>
                </a:solidFill>
              </a:rPr>
              <a:t>=["6-8","8-10","10-11","12"]</a:t>
            </a:r>
          </a:p>
          <a:p>
            <a:pPr marL="45720" indent="0">
              <a:buNone/>
            </a:pPr>
            <a:r>
              <a:rPr lang="en-US" dirty="0">
                <a:solidFill>
                  <a:schemeClr val="tx1"/>
                </a:solidFill>
              </a:rPr>
              <a:t> </a:t>
            </a:r>
          </a:p>
          <a:p>
            <a:r>
              <a:rPr lang="en-US" dirty="0">
                <a:solidFill>
                  <a:schemeClr val="tx1"/>
                </a:solidFill>
              </a:rPr>
              <a:t>We Further carry on our analysis with respect to tenure. </a:t>
            </a:r>
          </a:p>
          <a:p>
            <a:endParaRPr lang="en-US" dirty="0">
              <a:solidFill>
                <a:schemeClr val="tx1"/>
              </a:solidFill>
            </a:endParaRPr>
          </a:p>
        </p:txBody>
      </p:sp>
      <p:pic>
        <p:nvPicPr>
          <p:cNvPr id="5" name="Content Placeholder 4" descr="C:\Users\Tushar\Desktop\Packt\Data Set\Credit-Card-Customer-Segmentation-main\IMAGES\tenure eda.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587695"/>
            <a:ext cx="4754563" cy="2962134"/>
          </a:xfrm>
          <a:prstGeom prst="rect">
            <a:avLst/>
          </a:prstGeom>
          <a:noFill/>
          <a:ln>
            <a:noFill/>
          </a:ln>
        </p:spPr>
      </p:pic>
    </p:spTree>
    <p:extLst>
      <p:ext uri="{BB962C8B-B14F-4D97-AF65-F5344CB8AC3E}">
        <p14:creationId xmlns:p14="http://schemas.microsoft.com/office/powerpoint/2010/main" val="167267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TENURE RANGE  V  CASH ADVANCE</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We see that majority of the customers who have taken maximum cash advance are in the tenure of 6-11 months. Even though their number is less.</a:t>
            </a:r>
          </a:p>
          <a:p>
            <a:endParaRPr lang="en-US" dirty="0">
              <a:solidFill>
                <a:schemeClr val="tx1"/>
              </a:solidFill>
            </a:endParaRPr>
          </a:p>
        </p:txBody>
      </p:sp>
      <p:pic>
        <p:nvPicPr>
          <p:cNvPr id="5" name="Content Placeholder 4" descr="C:\Users\Tushar\Desktop\Packt\Data Set\Credit-Card-Customer-Segmentation-main\IMAGES\tenure vs cash adv.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489912"/>
            <a:ext cx="4754563" cy="3157701"/>
          </a:xfrm>
          <a:prstGeom prst="rect">
            <a:avLst/>
          </a:prstGeom>
          <a:noFill/>
          <a:ln>
            <a:noFill/>
          </a:ln>
        </p:spPr>
      </p:pic>
    </p:spTree>
    <p:extLst>
      <p:ext uri="{BB962C8B-B14F-4D97-AF65-F5344CB8AC3E}">
        <p14:creationId xmlns:p14="http://schemas.microsoft.com/office/powerpoint/2010/main" val="73832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TENURE RANGE VS CREDIT LIMIT</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Higher is the tenure, higher is the credit limit.</a:t>
            </a:r>
          </a:p>
          <a:p>
            <a:endParaRPr lang="en-US" dirty="0">
              <a:solidFill>
                <a:schemeClr val="tx1"/>
              </a:solidFill>
            </a:endParaRPr>
          </a:p>
        </p:txBody>
      </p:sp>
      <p:pic>
        <p:nvPicPr>
          <p:cNvPr id="5" name="Content Placeholder 4" descr="C:\Users\Tushar\Desktop\Packt\Data Set\Credit-Card-Customer-Segmentation-main\IMAGES\tenure vs credit limi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465898"/>
            <a:ext cx="4754563" cy="3205728"/>
          </a:xfrm>
          <a:prstGeom prst="rect">
            <a:avLst/>
          </a:prstGeom>
          <a:noFill/>
          <a:ln>
            <a:noFill/>
          </a:ln>
        </p:spPr>
      </p:pic>
    </p:spTree>
    <p:extLst>
      <p:ext uri="{BB962C8B-B14F-4D97-AF65-F5344CB8AC3E}">
        <p14:creationId xmlns:p14="http://schemas.microsoft.com/office/powerpoint/2010/main" val="30707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TENURE RANGE V PAYMENTS.</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Higher the tenure higher the payments made</a:t>
            </a:r>
          </a:p>
          <a:p>
            <a:endParaRPr lang="en-US" dirty="0">
              <a:solidFill>
                <a:schemeClr val="tx1"/>
              </a:solidFill>
            </a:endParaRPr>
          </a:p>
        </p:txBody>
      </p:sp>
      <p:pic>
        <p:nvPicPr>
          <p:cNvPr id="5" name="Content Placeholder 4" descr="C:\Users\Tushar\Desktop\Packt\Data Set\Credit-Card-Customer-Segmentation-main\IMAGES\tenure vs paymensts.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473878"/>
            <a:ext cx="4754563" cy="3189769"/>
          </a:xfrm>
          <a:prstGeom prst="rect">
            <a:avLst/>
          </a:prstGeom>
          <a:noFill/>
          <a:ln>
            <a:noFill/>
          </a:ln>
        </p:spPr>
      </p:pic>
    </p:spTree>
    <p:extLst>
      <p:ext uri="{BB962C8B-B14F-4D97-AF65-F5344CB8AC3E}">
        <p14:creationId xmlns:p14="http://schemas.microsoft.com/office/powerpoint/2010/main" val="114158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Insights</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Customers with a tenure range of 12 months have Higher spending power, They also pay the credit amount, and take the least cash advance.</a:t>
            </a:r>
          </a:p>
          <a:p>
            <a:endParaRPr lang="en-US" dirty="0">
              <a:solidFill>
                <a:schemeClr val="tx1"/>
              </a:solidFill>
            </a:endParaRP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85347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CREDIT_LIMIT</a:t>
            </a:r>
          </a:p>
        </p:txBody>
      </p:sp>
      <p:sp>
        <p:nvSpPr>
          <p:cNvPr id="3" name="Content Placeholder 2"/>
          <p:cNvSpPr>
            <a:spLocks noGrp="1"/>
          </p:cNvSpPr>
          <p:nvPr>
            <p:ph sz="half" idx="1"/>
          </p:nvPr>
        </p:nvSpPr>
        <p:spPr/>
        <p:txBody>
          <a:bodyPr/>
          <a:lstStyle/>
          <a:p>
            <a:r>
              <a:rPr lang="en-US" dirty="0">
                <a:solidFill>
                  <a:schemeClr val="tx1"/>
                </a:solidFill>
              </a:rPr>
              <a:t>We see from the above subplot that the majority of  the customers have their credit limit below 5000$ and between 5000 to 20000$. So we perform binning operations on them, to get better insights.</a:t>
            </a:r>
          </a:p>
          <a:p>
            <a:r>
              <a:rPr lang="en-US" dirty="0">
                <a:solidFill>
                  <a:schemeClr val="tx1"/>
                </a:solidFill>
              </a:rPr>
              <a:t>We assign the bins as </a:t>
            </a:r>
          </a:p>
          <a:p>
            <a:r>
              <a:rPr lang="en-US" dirty="0">
                <a:solidFill>
                  <a:schemeClr val="tx1"/>
                </a:solidFill>
              </a:rPr>
              <a:t>bins=[0,5000,10000,15000,20000,30000]</a:t>
            </a:r>
          </a:p>
          <a:p>
            <a:r>
              <a:rPr lang="en-US" dirty="0" err="1">
                <a:solidFill>
                  <a:schemeClr val="tx1"/>
                </a:solidFill>
              </a:rPr>
              <a:t>group_names</a:t>
            </a:r>
            <a:r>
              <a:rPr lang="en-US" dirty="0">
                <a:solidFill>
                  <a:schemeClr val="tx1"/>
                </a:solidFill>
              </a:rPr>
              <a:t>=["0-5k","5k-10k","10k-15k","15k-20k","20k-30k"] </a:t>
            </a:r>
          </a:p>
          <a:p>
            <a:endParaRPr lang="en-US" dirty="0">
              <a:solidFill>
                <a:schemeClr val="tx1"/>
              </a:solidFill>
            </a:endParaRPr>
          </a:p>
        </p:txBody>
      </p:sp>
      <p:pic>
        <p:nvPicPr>
          <p:cNvPr id="5" name="Content Placeholder 4" descr="C:\Users\Tushar\Desktop\Packt\Data Set\Credit-Card-Customer-Segmentation-main\IMAGES\credit limi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587695"/>
            <a:ext cx="4754563" cy="2962134"/>
          </a:xfrm>
          <a:prstGeom prst="rect">
            <a:avLst/>
          </a:prstGeom>
          <a:noFill/>
          <a:ln>
            <a:noFill/>
          </a:ln>
        </p:spPr>
      </p:pic>
    </p:spTree>
    <p:extLst>
      <p:ext uri="{BB962C8B-B14F-4D97-AF65-F5344CB8AC3E}">
        <p14:creationId xmlns:p14="http://schemas.microsoft.com/office/powerpoint/2010/main" val="120093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LIMIT VS  PAYMENTS</a:t>
            </a:r>
          </a:p>
        </p:txBody>
      </p:sp>
      <p:sp>
        <p:nvSpPr>
          <p:cNvPr id="3" name="Content Placeholder 2"/>
          <p:cNvSpPr>
            <a:spLocks noGrp="1"/>
          </p:cNvSpPr>
          <p:nvPr>
            <p:ph sz="half" idx="1"/>
          </p:nvPr>
        </p:nvSpPr>
        <p:spPr/>
        <p:txBody>
          <a:bodyPr/>
          <a:lstStyle/>
          <a:p>
            <a:r>
              <a:rPr lang="en-US" dirty="0">
                <a:solidFill>
                  <a:schemeClr val="tx1"/>
                </a:solidFill>
              </a:rPr>
              <a:t>Significant customers from 0-15k have made the payments, </a:t>
            </a:r>
            <a:r>
              <a:rPr lang="en-US" dirty="0" err="1">
                <a:solidFill>
                  <a:schemeClr val="tx1"/>
                </a:solidFill>
              </a:rPr>
              <a:t>upto</a:t>
            </a:r>
            <a:r>
              <a:rPr lang="en-US" dirty="0">
                <a:solidFill>
                  <a:schemeClr val="tx1"/>
                </a:solidFill>
              </a:rPr>
              <a:t> 10k $ and there is a decrease in 15-20k  and the least in 20-30k.</a:t>
            </a:r>
          </a:p>
          <a:p>
            <a:endParaRPr lang="en-US" dirty="0">
              <a:solidFill>
                <a:schemeClr val="tx1"/>
              </a:solidFill>
            </a:endParaRPr>
          </a:p>
        </p:txBody>
      </p:sp>
      <p:pic>
        <p:nvPicPr>
          <p:cNvPr id="5" name="Content Placeholder 4" descr="C:\Users\Tushar\Desktop\Packt\Data Set\Credit-Card-Customer-Segmentation-main\IMAGES\credit limit vs payments.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8849" y="2057400"/>
            <a:ext cx="4011764" cy="4022725"/>
          </a:xfrm>
          <a:prstGeom prst="rect">
            <a:avLst/>
          </a:prstGeom>
          <a:noFill/>
          <a:ln>
            <a:noFill/>
          </a:ln>
        </p:spPr>
      </p:pic>
    </p:spTree>
    <p:extLst>
      <p:ext uri="{BB962C8B-B14F-4D97-AF65-F5344CB8AC3E}">
        <p14:creationId xmlns:p14="http://schemas.microsoft.com/office/powerpoint/2010/main" val="152397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PRC OF PAYMENT VS  CREDIT LIMIT</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Customers between 0-10k are paying regularly, compared to other credit ranges.</a:t>
            </a:r>
          </a:p>
          <a:p>
            <a:r>
              <a:rPr lang="en-US" dirty="0">
                <a:solidFill>
                  <a:schemeClr val="tx1"/>
                </a:solidFill>
              </a:rPr>
              <a:t>people with credit limit </a:t>
            </a:r>
            <a:r>
              <a:rPr lang="en-US" dirty="0" err="1">
                <a:solidFill>
                  <a:schemeClr val="tx1"/>
                </a:solidFill>
              </a:rPr>
              <a:t>bw</a:t>
            </a:r>
            <a:r>
              <a:rPr lang="en-US" dirty="0">
                <a:solidFill>
                  <a:schemeClr val="tx1"/>
                </a:solidFill>
              </a:rPr>
              <a:t> 0-10k, and tenure of 12 months, are more comfortable in paying.</a:t>
            </a:r>
          </a:p>
          <a:p>
            <a:endParaRPr lang="en-US" dirty="0">
              <a:solidFill>
                <a:schemeClr val="tx1"/>
              </a:solidFill>
            </a:endParaRPr>
          </a:p>
          <a:p>
            <a:endParaRPr lang="en-US" dirty="0">
              <a:solidFill>
                <a:schemeClr val="tx1"/>
              </a:solidFill>
            </a:endParaRPr>
          </a:p>
        </p:txBody>
      </p:sp>
      <p:pic>
        <p:nvPicPr>
          <p:cNvPr id="5" name="Content Placeholder 4" descr="C:\Users\Tushar\Desktop\Packt\Data Set\Credit-Card-Customer-Segmentation-main\IMAGES\credit limit range vsprc full paymen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3369" y="2057400"/>
            <a:ext cx="4022725" cy="4022725"/>
          </a:xfrm>
          <a:prstGeom prst="rect">
            <a:avLst/>
          </a:prstGeom>
          <a:noFill/>
          <a:ln>
            <a:noFill/>
          </a:ln>
        </p:spPr>
      </p:pic>
    </p:spTree>
    <p:extLst>
      <p:ext uri="{BB962C8B-B14F-4D97-AF65-F5344CB8AC3E}">
        <p14:creationId xmlns:p14="http://schemas.microsoft.com/office/powerpoint/2010/main" val="176044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LIMIT VS PURCHASES </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customers between 0-5k &amp; 5k-10k credit have purchases beyond their limit  Compared to others. Meaning there are customers who cross their credit limit, which must be taken note.</a:t>
            </a:r>
          </a:p>
          <a:p>
            <a:r>
              <a:rPr lang="en-US" dirty="0">
                <a:solidFill>
                  <a:schemeClr val="tx1"/>
                </a:solidFill>
              </a:rPr>
              <a:t>there are customers who cross their credit limit, which must be taken note. customers with credit limit from 0-10k have a tendency to go </a:t>
            </a:r>
            <a:r>
              <a:rPr lang="en-US" dirty="0" err="1">
                <a:solidFill>
                  <a:schemeClr val="tx1"/>
                </a:solidFill>
              </a:rPr>
              <a:t>befond</a:t>
            </a:r>
            <a:r>
              <a:rPr lang="en-US" dirty="0">
                <a:solidFill>
                  <a:schemeClr val="tx1"/>
                </a:solidFill>
              </a:rPr>
              <a:t> their limit.</a:t>
            </a:r>
          </a:p>
          <a:p>
            <a:endParaRPr lang="en-US" dirty="0">
              <a:solidFill>
                <a:schemeClr val="tx1"/>
              </a:solidFill>
            </a:endParaRPr>
          </a:p>
        </p:txBody>
      </p:sp>
      <p:pic>
        <p:nvPicPr>
          <p:cNvPr id="5" name="Content Placeholder 4" descr="C:\Users\Tushar\Desktop\Packt\Data Set\Credit-Card-Customer-Segmentation-main\IMAGES\credit limit range vs purchases.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8849" y="2057400"/>
            <a:ext cx="4011764" cy="4022725"/>
          </a:xfrm>
          <a:prstGeom prst="rect">
            <a:avLst/>
          </a:prstGeom>
          <a:noFill/>
          <a:ln>
            <a:noFill/>
          </a:ln>
        </p:spPr>
      </p:pic>
    </p:spTree>
    <p:extLst>
      <p:ext uri="{BB962C8B-B14F-4D97-AF65-F5344CB8AC3E}">
        <p14:creationId xmlns:p14="http://schemas.microsoft.com/office/powerpoint/2010/main" val="103576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a:xfrm>
            <a:off x="1143000" y="609600"/>
            <a:ext cx="9875520" cy="572086"/>
          </a:xfrm>
        </p:spPr>
        <p:txBody>
          <a:bodyPr>
            <a:normAutofit/>
          </a:bodyPr>
          <a:lstStyle/>
          <a:p>
            <a:r>
              <a:rPr lang="en-US" sz="3200" dirty="0">
                <a:solidFill>
                  <a:schemeClr val="tx1"/>
                </a:solidFill>
              </a:rPr>
              <a:t>OUTLINE</a:t>
            </a:r>
            <a:endParaRPr lang="en-IN" sz="3200" dirty="0">
              <a:solidFill>
                <a:schemeClr val="tx1"/>
              </a:solidFill>
            </a:endParaRPr>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2999" y="1181686"/>
            <a:ext cx="8704386" cy="5458265"/>
          </a:xfrm>
        </p:spPr>
        <p:txBody>
          <a:bodyPr>
            <a:normAutofit fontScale="85000" lnSpcReduction="20000"/>
          </a:bodyPr>
          <a:lstStyle/>
          <a:p>
            <a:r>
              <a:rPr lang="en-US" sz="1800" dirty="0">
                <a:solidFill>
                  <a:schemeClr val="tx1"/>
                </a:solidFill>
              </a:rPr>
              <a:t>Introduction</a:t>
            </a:r>
          </a:p>
          <a:p>
            <a:r>
              <a:rPr lang="en-US" sz="1800" dirty="0">
                <a:solidFill>
                  <a:schemeClr val="tx1"/>
                </a:solidFill>
              </a:rPr>
              <a:t>Problem Statement &amp; Objective </a:t>
            </a:r>
          </a:p>
          <a:p>
            <a:r>
              <a:rPr lang="en-US" sz="1800" dirty="0">
                <a:solidFill>
                  <a:schemeClr val="tx1"/>
                </a:solidFill>
              </a:rPr>
              <a:t> Project Architecture</a:t>
            </a:r>
          </a:p>
          <a:p>
            <a:r>
              <a:rPr lang="en-US" sz="1800" dirty="0">
                <a:solidFill>
                  <a:schemeClr val="tx1"/>
                </a:solidFill>
              </a:rPr>
              <a:t>Initial Data Understanding &amp; Data Preparation</a:t>
            </a:r>
          </a:p>
          <a:p>
            <a:r>
              <a:rPr lang="en-US" sz="1800" dirty="0">
                <a:solidFill>
                  <a:schemeClr val="tx1"/>
                </a:solidFill>
              </a:rPr>
              <a:t>Exploratory Data Analysis (EDA)</a:t>
            </a:r>
          </a:p>
          <a:p>
            <a:r>
              <a:rPr lang="en-US" sz="1800" dirty="0">
                <a:solidFill>
                  <a:schemeClr val="tx1"/>
                </a:solidFill>
              </a:rPr>
              <a:t>Feature Engineering </a:t>
            </a:r>
          </a:p>
          <a:p>
            <a:r>
              <a:rPr lang="en-US" sz="1800" dirty="0">
                <a:solidFill>
                  <a:schemeClr val="tx1"/>
                </a:solidFill>
              </a:rPr>
              <a:t>K Means Algorithm with Standardization </a:t>
            </a:r>
          </a:p>
          <a:p>
            <a:r>
              <a:rPr lang="en-US" sz="1800" dirty="0">
                <a:solidFill>
                  <a:schemeClr val="tx1"/>
                </a:solidFill>
              </a:rPr>
              <a:t>K Means Algorithm with normalization</a:t>
            </a:r>
          </a:p>
          <a:p>
            <a:r>
              <a:rPr lang="en-US" sz="1800">
                <a:solidFill>
                  <a:schemeClr val="tx1"/>
                </a:solidFill>
              </a:rPr>
              <a:t>K Means </a:t>
            </a:r>
            <a:r>
              <a:rPr lang="en-US" sz="1800" dirty="0">
                <a:solidFill>
                  <a:schemeClr val="tx1"/>
                </a:solidFill>
              </a:rPr>
              <a:t>Algorithm with Autoencoder</a:t>
            </a:r>
          </a:p>
          <a:p>
            <a:r>
              <a:rPr lang="en-US" sz="1800" dirty="0">
                <a:solidFill>
                  <a:schemeClr val="tx1"/>
                </a:solidFill>
              </a:rPr>
              <a:t>K Means Algorithm with DBSCAN</a:t>
            </a:r>
          </a:p>
          <a:p>
            <a:r>
              <a:rPr lang="en-US" sz="1800" dirty="0">
                <a:solidFill>
                  <a:schemeClr val="tx1"/>
                </a:solidFill>
              </a:rPr>
              <a:t>Elbow Method</a:t>
            </a:r>
          </a:p>
          <a:p>
            <a:r>
              <a:rPr lang="en-US" sz="1800" dirty="0">
                <a:solidFill>
                  <a:schemeClr val="tx1"/>
                </a:solidFill>
              </a:rPr>
              <a:t>Silhouette Score</a:t>
            </a:r>
          </a:p>
          <a:p>
            <a:r>
              <a:rPr lang="en-US" sz="1800" dirty="0">
                <a:solidFill>
                  <a:schemeClr val="tx1"/>
                </a:solidFill>
              </a:rPr>
              <a:t>Clustering Insights</a:t>
            </a:r>
          </a:p>
          <a:p>
            <a:r>
              <a:rPr lang="en-US" sz="1800" dirty="0">
                <a:solidFill>
                  <a:schemeClr val="tx1"/>
                </a:solidFill>
              </a:rPr>
              <a:t>Business Insights &amp; Recommendations</a:t>
            </a:r>
          </a:p>
          <a:p>
            <a:r>
              <a:rPr lang="en-US" sz="1800" dirty="0">
                <a:solidFill>
                  <a:schemeClr val="tx1"/>
                </a:solidFill>
              </a:rPr>
              <a:t>UI development &amp; Deployment</a:t>
            </a:r>
          </a:p>
          <a:p>
            <a:r>
              <a:rPr lang="en-US" sz="1800" dirty="0">
                <a:solidFill>
                  <a:schemeClr val="tx1"/>
                </a:solidFill>
              </a:rPr>
              <a:t>Conclusion</a:t>
            </a:r>
          </a:p>
          <a:p>
            <a:endParaRPr lang="en-US" sz="16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3905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Insights</a:t>
            </a:r>
          </a:p>
        </p:txBody>
      </p:sp>
      <p:sp>
        <p:nvSpPr>
          <p:cNvPr id="3" name="Content Placeholder 2"/>
          <p:cNvSpPr>
            <a:spLocks noGrp="1"/>
          </p:cNvSpPr>
          <p:nvPr>
            <p:ph sz="half" idx="1"/>
          </p:nvPr>
        </p:nvSpPr>
        <p:spPr/>
        <p:txBody>
          <a:bodyPr/>
          <a:lstStyle/>
          <a:p>
            <a:endParaRPr lang="en-US" dirty="0">
              <a:solidFill>
                <a:schemeClr val="tx1"/>
              </a:solidFill>
            </a:endParaRPr>
          </a:p>
          <a:p>
            <a:r>
              <a:rPr lang="en-US" dirty="0">
                <a:solidFill>
                  <a:schemeClr val="tx1"/>
                </a:solidFill>
              </a:rPr>
              <a:t>people with credit limit between   </a:t>
            </a:r>
          </a:p>
          <a:p>
            <a:r>
              <a:rPr lang="en-US" dirty="0">
                <a:solidFill>
                  <a:schemeClr val="tx1"/>
                </a:solidFill>
              </a:rPr>
              <a:t> 0-10k, and tenure of 12 months, are more comfortable in paying. </a:t>
            </a:r>
          </a:p>
          <a:p>
            <a:r>
              <a:rPr lang="en-US" dirty="0">
                <a:solidFill>
                  <a:schemeClr val="tx1"/>
                </a:solidFill>
              </a:rPr>
              <a:t>Meaning there are customers who cross their credit limit, which must be taken note. customers with credit limit from 0-10k have a tendency to go </a:t>
            </a:r>
            <a:r>
              <a:rPr lang="en-US" dirty="0" err="1">
                <a:solidFill>
                  <a:schemeClr val="tx1"/>
                </a:solidFill>
              </a:rPr>
              <a:t>befond</a:t>
            </a:r>
            <a:r>
              <a:rPr lang="en-US" dirty="0">
                <a:solidFill>
                  <a:schemeClr val="tx1"/>
                </a:solidFill>
              </a:rPr>
              <a:t> their limit.</a:t>
            </a:r>
          </a:p>
          <a:p>
            <a:endParaRPr lang="en-US" dirty="0">
              <a:solidFill>
                <a:schemeClr val="tx1"/>
              </a:solidFill>
            </a:endParaRP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82933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LIMIT CROSSED VS NOT CROSSED</a:t>
            </a:r>
          </a:p>
        </p:txBody>
      </p:sp>
      <p:sp>
        <p:nvSpPr>
          <p:cNvPr id="3" name="Content Placeholder 2"/>
          <p:cNvSpPr>
            <a:spLocks noGrp="1"/>
          </p:cNvSpPr>
          <p:nvPr>
            <p:ph sz="half" idx="1"/>
          </p:nvPr>
        </p:nvSpPr>
        <p:spPr/>
        <p:txBody>
          <a:bodyPr/>
          <a:lstStyle/>
          <a:p>
            <a:r>
              <a:rPr lang="en-US" dirty="0">
                <a:solidFill>
                  <a:schemeClr val="tx1"/>
                </a:solidFill>
              </a:rPr>
              <a:t>So now we group the data set further into customers that have crosses the credit limit and not crossed the credit limit.</a:t>
            </a:r>
          </a:p>
          <a:p>
            <a:r>
              <a:rPr lang="en-US" dirty="0">
                <a:solidFill>
                  <a:schemeClr val="tx1"/>
                </a:solidFill>
              </a:rPr>
              <a:t>Most of the customers have not crossed, but there are less than 1000 customers that have crossed. We </a:t>
            </a:r>
            <a:r>
              <a:rPr lang="en-US" dirty="0" err="1">
                <a:solidFill>
                  <a:schemeClr val="tx1"/>
                </a:solidFill>
              </a:rPr>
              <a:t>analyse</a:t>
            </a:r>
            <a:r>
              <a:rPr lang="en-US" dirty="0">
                <a:solidFill>
                  <a:schemeClr val="tx1"/>
                </a:solidFill>
              </a:rPr>
              <a:t> this further.</a:t>
            </a:r>
          </a:p>
          <a:p>
            <a:r>
              <a:rPr lang="en-US" dirty="0">
                <a:solidFill>
                  <a:schemeClr val="tx1"/>
                </a:solidFill>
              </a:rPr>
              <a:t>We create a new column called CREDIT_STATUS to indicate this.</a:t>
            </a:r>
          </a:p>
          <a:p>
            <a:endParaRPr lang="en-US" dirty="0">
              <a:solidFill>
                <a:schemeClr val="tx1"/>
              </a:solidFill>
            </a:endParaRPr>
          </a:p>
          <a:p>
            <a:endParaRPr lang="en-US" dirty="0">
              <a:solidFill>
                <a:schemeClr val="tx1"/>
              </a:solidFill>
            </a:endParaRPr>
          </a:p>
        </p:txBody>
      </p:sp>
      <p:pic>
        <p:nvPicPr>
          <p:cNvPr id="5" name="Content Placeholder 4" descr="C:\Users\Tushar\Desktop\Packt\Data Set\Credit-Card-Customer-Segmentation-main\IMAGES\credit stats crossed vs not crossed.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7450" y="2585069"/>
            <a:ext cx="4754563" cy="2967386"/>
          </a:xfrm>
          <a:prstGeom prst="rect">
            <a:avLst/>
          </a:prstGeom>
          <a:noFill/>
          <a:ln>
            <a:noFill/>
          </a:ln>
        </p:spPr>
      </p:pic>
    </p:spTree>
    <p:extLst>
      <p:ext uri="{BB962C8B-B14F-4D97-AF65-F5344CB8AC3E}">
        <p14:creationId xmlns:p14="http://schemas.microsoft.com/office/powerpoint/2010/main" val="403931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STATUS VS CREDIT LIMIT.</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Customers with limit mostly  between 0-5k and </a:t>
            </a:r>
            <a:r>
              <a:rPr lang="en-US" dirty="0" err="1">
                <a:solidFill>
                  <a:schemeClr val="tx1"/>
                </a:solidFill>
              </a:rPr>
              <a:t>upto</a:t>
            </a:r>
            <a:r>
              <a:rPr lang="en-US" dirty="0">
                <a:solidFill>
                  <a:schemeClr val="tx1"/>
                </a:solidFill>
              </a:rPr>
              <a:t> 20k are over purchasing. </a:t>
            </a:r>
          </a:p>
          <a:p>
            <a:endParaRPr lang="en-US" dirty="0">
              <a:solidFill>
                <a:schemeClr val="tx1"/>
              </a:solidFill>
            </a:endParaRPr>
          </a:p>
        </p:txBody>
      </p:sp>
      <p:pic>
        <p:nvPicPr>
          <p:cNvPr id="5" name="Content Placeholder 4" descr="C:\Users\Tushar\Desktop\Packt\Data Set\Credit-Card-Customer-Segmentation-main\IMAGES\credit stat vscredit limi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3369" y="2057400"/>
            <a:ext cx="4022725" cy="4022725"/>
          </a:xfrm>
          <a:prstGeom prst="rect">
            <a:avLst/>
          </a:prstGeom>
          <a:noFill/>
          <a:ln>
            <a:noFill/>
          </a:ln>
        </p:spPr>
      </p:pic>
    </p:spTree>
    <p:extLst>
      <p:ext uri="{BB962C8B-B14F-4D97-AF65-F5344CB8AC3E}">
        <p14:creationId xmlns:p14="http://schemas.microsoft.com/office/powerpoint/2010/main" val="30752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PURCHASES VS CREDIT STATUS</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Crossed customers lie between 0-10k and rise </a:t>
            </a:r>
            <a:r>
              <a:rPr lang="en-US" dirty="0" err="1">
                <a:solidFill>
                  <a:schemeClr val="tx1"/>
                </a:solidFill>
              </a:rPr>
              <a:t>upto</a:t>
            </a:r>
            <a:r>
              <a:rPr lang="en-US" dirty="0">
                <a:solidFill>
                  <a:schemeClr val="tx1"/>
                </a:solidFill>
              </a:rPr>
              <a:t> 40k.</a:t>
            </a:r>
          </a:p>
          <a:p>
            <a:r>
              <a:rPr lang="en-US" b="1" dirty="0">
                <a:solidFill>
                  <a:schemeClr val="tx1"/>
                </a:solidFill>
              </a:rPr>
              <a:t>look out for customers with purchases from 0-10k</a:t>
            </a:r>
          </a:p>
          <a:p>
            <a:endParaRPr lang="en-US" dirty="0">
              <a:solidFill>
                <a:schemeClr val="tx1"/>
              </a:solidFill>
            </a:endParaRPr>
          </a:p>
          <a:p>
            <a:endParaRPr lang="en-US" dirty="0">
              <a:solidFill>
                <a:schemeClr val="tx1"/>
              </a:solidFill>
            </a:endParaRPr>
          </a:p>
        </p:txBody>
      </p:sp>
      <p:pic>
        <p:nvPicPr>
          <p:cNvPr id="5" name="Content Placeholder 4" descr="C:\Users\Tushar\Desktop\Packt\Data Set\Credit-Card-Customer-Segmentation-main\IMAGES\crd stat vs purch.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8849" y="2057400"/>
            <a:ext cx="4011764" cy="4022725"/>
          </a:xfrm>
          <a:prstGeom prst="rect">
            <a:avLst/>
          </a:prstGeom>
          <a:noFill/>
          <a:ln>
            <a:noFill/>
          </a:ln>
        </p:spPr>
      </p:pic>
    </p:spTree>
    <p:extLst>
      <p:ext uri="{BB962C8B-B14F-4D97-AF65-F5344CB8AC3E}">
        <p14:creationId xmlns:p14="http://schemas.microsoft.com/office/powerpoint/2010/main" val="234518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STATUS VS CASH ADVANCE</a:t>
            </a:r>
            <a:br>
              <a:rPr lang="en-US" b="1"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Most people who have cash advance do not cross credit limit.</a:t>
            </a:r>
          </a:p>
          <a:p>
            <a:r>
              <a:rPr lang="en-US" b="1" dirty="0">
                <a:solidFill>
                  <a:schemeClr val="tx1"/>
                </a:solidFill>
              </a:rPr>
              <a:t>taking cash advance is not a sign of crossing.</a:t>
            </a:r>
          </a:p>
          <a:p>
            <a:endParaRPr lang="en-US" dirty="0">
              <a:solidFill>
                <a:schemeClr val="tx1"/>
              </a:solidFill>
            </a:endParaRPr>
          </a:p>
        </p:txBody>
      </p:sp>
      <p:pic>
        <p:nvPicPr>
          <p:cNvPr id="5" name="Content Placeholder 4" descr="C:\Users\Tushar\Desktop\Packt\Data Set\Credit-Card-Customer-Segmentation-main\IMAGES\crd st vs cash adv.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3369" y="2057400"/>
            <a:ext cx="4022725" cy="4022725"/>
          </a:xfrm>
          <a:prstGeom prst="rect">
            <a:avLst/>
          </a:prstGeom>
          <a:noFill/>
          <a:ln>
            <a:noFill/>
          </a:ln>
        </p:spPr>
      </p:pic>
    </p:spTree>
    <p:extLst>
      <p:ext uri="{BB962C8B-B14F-4D97-AF65-F5344CB8AC3E}">
        <p14:creationId xmlns:p14="http://schemas.microsoft.com/office/powerpoint/2010/main" val="152968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CREDIT LIMI VS CREDIT STATUS.</a:t>
            </a:r>
            <a:br>
              <a:rPr lang="en-US" b="1"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lstStyle/>
          <a:p>
            <a:r>
              <a:rPr lang="en-US" dirty="0">
                <a:solidFill>
                  <a:schemeClr val="tx1"/>
                </a:solidFill>
              </a:rPr>
              <a:t>people with credit limit between 0-5k have mostly crossed.</a:t>
            </a:r>
          </a:p>
          <a:p>
            <a:endParaRPr lang="en-US" dirty="0">
              <a:solidFill>
                <a:schemeClr val="tx1"/>
              </a:solidFill>
            </a:endParaRPr>
          </a:p>
        </p:txBody>
      </p:sp>
      <p:pic>
        <p:nvPicPr>
          <p:cNvPr id="5" name="Content Placeholder 4" descr="C:\Users\Tushar\Desktop\Packt\Data Set\Credit-Card-Customer-Segmentation-main\IMAGES\credit stat vscredit limi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33369" y="2057400"/>
            <a:ext cx="4022725" cy="4022725"/>
          </a:xfrm>
          <a:prstGeom prst="rect">
            <a:avLst/>
          </a:prstGeom>
          <a:noFill/>
          <a:ln>
            <a:noFill/>
          </a:ln>
        </p:spPr>
      </p:pic>
    </p:spTree>
    <p:extLst>
      <p:ext uri="{BB962C8B-B14F-4D97-AF65-F5344CB8AC3E}">
        <p14:creationId xmlns:p14="http://schemas.microsoft.com/office/powerpoint/2010/main" val="222703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BUSINESS INFERENCE FROM EDA</a:t>
            </a:r>
            <a:br>
              <a:rPr lang="en-US" b="1" dirty="0">
                <a:solidFill>
                  <a:schemeClr val="tx1"/>
                </a:solidFill>
              </a:rPr>
            </a:br>
            <a:endParaRPr lang="en-US" dirty="0">
              <a:solidFill>
                <a:schemeClr val="tx1"/>
              </a:solidFill>
            </a:endParaRPr>
          </a:p>
        </p:txBody>
      </p:sp>
      <p:sp>
        <p:nvSpPr>
          <p:cNvPr id="3" name="Content Placeholder 2"/>
          <p:cNvSpPr>
            <a:spLocks noGrp="1"/>
          </p:cNvSpPr>
          <p:nvPr>
            <p:ph sz="half" idx="1"/>
          </p:nvPr>
        </p:nvSpPr>
        <p:spPr/>
        <p:txBody>
          <a:bodyPr>
            <a:normAutofit fontScale="92500" lnSpcReduction="10000"/>
          </a:bodyPr>
          <a:lstStyle/>
          <a:p>
            <a:pPr lvl="0"/>
            <a:r>
              <a:rPr lang="en-US" dirty="0">
                <a:solidFill>
                  <a:schemeClr val="tx1"/>
                </a:solidFill>
              </a:rPr>
              <a:t>Significant </a:t>
            </a:r>
            <a:r>
              <a:rPr lang="en-US" dirty="0" err="1">
                <a:solidFill>
                  <a:schemeClr val="tx1"/>
                </a:solidFill>
              </a:rPr>
              <a:t>peple</a:t>
            </a:r>
            <a:r>
              <a:rPr lang="en-US" dirty="0">
                <a:solidFill>
                  <a:schemeClr val="tx1"/>
                </a:solidFill>
              </a:rPr>
              <a:t> from 0-15k have made the payments, there is significant decrease in 15-20k and the least in 20-30k</a:t>
            </a:r>
          </a:p>
          <a:p>
            <a:pPr lvl="0"/>
            <a:r>
              <a:rPr lang="en-US" dirty="0">
                <a:solidFill>
                  <a:schemeClr val="tx1"/>
                </a:solidFill>
              </a:rPr>
              <a:t>taking cash advance is not a sign of crossing.</a:t>
            </a:r>
          </a:p>
          <a:p>
            <a:pPr lvl="0"/>
            <a:r>
              <a:rPr lang="en-US" dirty="0">
                <a:solidFill>
                  <a:schemeClr val="tx1"/>
                </a:solidFill>
              </a:rPr>
              <a:t>look out for customers with purchases from 0-10k as they tend to go over limit</a:t>
            </a:r>
          </a:p>
          <a:p>
            <a:pPr lvl="0"/>
            <a:r>
              <a:rPr lang="en-US" dirty="0">
                <a:solidFill>
                  <a:schemeClr val="tx1"/>
                </a:solidFill>
              </a:rPr>
              <a:t>people with credit limit </a:t>
            </a:r>
            <a:r>
              <a:rPr lang="en-US" dirty="0" err="1">
                <a:solidFill>
                  <a:schemeClr val="tx1"/>
                </a:solidFill>
              </a:rPr>
              <a:t>bw</a:t>
            </a:r>
            <a:r>
              <a:rPr lang="en-US" dirty="0">
                <a:solidFill>
                  <a:schemeClr val="tx1"/>
                </a:solidFill>
              </a:rPr>
              <a:t> 0-10k, and tenure of 12 months, are more comfortable in paying regularly</a:t>
            </a:r>
          </a:p>
          <a:p>
            <a:pPr lvl="0"/>
            <a:r>
              <a:rPr lang="en-US" dirty="0">
                <a:solidFill>
                  <a:schemeClr val="tx1"/>
                </a:solidFill>
              </a:rPr>
              <a:t>people with credit limit </a:t>
            </a:r>
            <a:r>
              <a:rPr lang="en-US" dirty="0" err="1">
                <a:solidFill>
                  <a:schemeClr val="tx1"/>
                </a:solidFill>
              </a:rPr>
              <a:t>bw</a:t>
            </a:r>
            <a:r>
              <a:rPr lang="en-US" dirty="0">
                <a:solidFill>
                  <a:schemeClr val="tx1"/>
                </a:solidFill>
              </a:rPr>
              <a:t> 0-5k have mostly crossed.</a:t>
            </a:r>
          </a:p>
          <a:p>
            <a:endParaRPr lang="en-US" dirty="0">
              <a:solidFill>
                <a:schemeClr val="tx1"/>
              </a:solidFill>
            </a:endParaRPr>
          </a:p>
        </p:txBody>
      </p:sp>
      <p:sp>
        <p:nvSpPr>
          <p:cNvPr id="4" name="Content Placeholder 3"/>
          <p:cNvSpPr>
            <a:spLocks noGrp="1"/>
          </p:cNvSpPr>
          <p:nvPr>
            <p:ph sz="half" idx="2"/>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29322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FEATURE ENGINEERING</a:t>
            </a: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2999" y="2057399"/>
            <a:ext cx="10730753" cy="4023360"/>
          </a:xfrm>
        </p:spPr>
        <p:txBody>
          <a:bodyPr>
            <a:normAutofit/>
          </a:bodyPr>
          <a:lstStyle/>
          <a:p>
            <a:r>
              <a:rPr lang="en-IN" sz="1800" dirty="0">
                <a:solidFill>
                  <a:schemeClr val="tx1"/>
                </a:solidFill>
              </a:rPr>
              <a:t>We divided the data set into customers who have crossed their credit limit and those who have not crossed their credit limit, by creating a new column called CREDIT_STATUS.</a:t>
            </a:r>
            <a:endParaRPr lang="en-US" sz="1800" dirty="0">
              <a:solidFill>
                <a:schemeClr val="tx1"/>
              </a:solidFill>
            </a:endParaRPr>
          </a:p>
          <a:p>
            <a:pPr marL="45720" indent="0">
              <a:buNone/>
            </a:pPr>
            <a:r>
              <a:rPr lang="en-IN" sz="1800" dirty="0">
                <a:solidFill>
                  <a:schemeClr val="tx1"/>
                </a:solidFill>
              </a:rPr>
              <a:t>The  feature engineering and he new features that were created are. </a:t>
            </a:r>
            <a:endParaRPr lang="en-US" sz="1800" dirty="0">
              <a:solidFill>
                <a:schemeClr val="tx1"/>
              </a:solidFill>
            </a:endParaRPr>
          </a:p>
          <a:p>
            <a:r>
              <a:rPr lang="en-IN" sz="1800" dirty="0">
                <a:solidFill>
                  <a:schemeClr val="tx1"/>
                </a:solidFill>
              </a:rPr>
              <a:t>"TOT_TRANSACTION"="PURCHASES"]+"CASH_ADVANCE"</a:t>
            </a:r>
            <a:endParaRPr lang="en-US" sz="1800" dirty="0">
              <a:solidFill>
                <a:schemeClr val="tx1"/>
              </a:solidFill>
            </a:endParaRPr>
          </a:p>
          <a:p>
            <a:r>
              <a:rPr lang="en-IN" sz="1800" dirty="0">
                <a:solidFill>
                  <a:schemeClr val="tx1"/>
                </a:solidFill>
              </a:rPr>
              <a:t>"TOT_TRANSACTION" column was created by adding the PURCHASES AND CASH ADVANCE.</a:t>
            </a:r>
            <a:endParaRPr lang="en-US" sz="1800" dirty="0">
              <a:solidFill>
                <a:schemeClr val="tx1"/>
              </a:solidFill>
            </a:endParaRPr>
          </a:p>
          <a:p>
            <a:r>
              <a:rPr lang="en-IN" sz="1800" dirty="0">
                <a:solidFill>
                  <a:schemeClr val="tx1"/>
                </a:solidFill>
              </a:rPr>
              <a:t>Total number of transactions column was created by adding the CASH_ADVANCE_TRX &amp; PURCHASES_TRX columns</a:t>
            </a:r>
            <a:endParaRPr lang="en-US" sz="1800" dirty="0">
              <a:solidFill>
                <a:schemeClr val="tx1"/>
              </a:solidFill>
            </a:endParaRPr>
          </a:p>
          <a:p>
            <a:r>
              <a:rPr lang="en-IN" sz="1800" dirty="0">
                <a:solidFill>
                  <a:schemeClr val="tx1"/>
                </a:solidFill>
              </a:rPr>
              <a:t>TOT_TRX=CASH_ADVANCE_TRX+PURCHASES_TRX</a:t>
            </a:r>
            <a:endParaRPr lang="en-US" sz="1800" dirty="0">
              <a:solidFill>
                <a:schemeClr val="tx1"/>
              </a:solidFill>
            </a:endParaRPr>
          </a:p>
          <a:p>
            <a:endParaRPr lang="en-IN" sz="1800" dirty="0">
              <a:solidFill>
                <a:schemeClr val="tx1"/>
              </a:solidFill>
            </a:endParaRPr>
          </a:p>
        </p:txBody>
      </p:sp>
    </p:spTree>
    <p:extLst>
      <p:ext uri="{BB962C8B-B14F-4D97-AF65-F5344CB8AC3E}">
        <p14:creationId xmlns:p14="http://schemas.microsoft.com/office/powerpoint/2010/main" val="4162155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K MEANS ALGORITHM WITH STANDARDIZATION</a:t>
            </a:r>
            <a:endParaRPr lang="en-IN" dirty="0"/>
          </a:p>
        </p:txBody>
      </p:sp>
      <p:pic>
        <p:nvPicPr>
          <p:cNvPr id="5" name="Content Placeholder 4" descr="C:\Users\Tushar\Desktop\Packt\Data Set\Credit-Card-Customer-Segmentation-main\IMAGES\elbow curve.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549263"/>
            <a:ext cx="4754563" cy="3038998"/>
          </a:xfrm>
          <a:prstGeom prst="rect">
            <a:avLst/>
          </a:prstGeom>
          <a:noFill/>
          <a:ln>
            <a:noFill/>
          </a:ln>
        </p:spPr>
      </p:pic>
      <p:pic>
        <p:nvPicPr>
          <p:cNvPr id="6" name="Content Placeholder 5" descr="C:\Users\Tushar\Desktop\Packt\Data Set\Credit-Card-Customer-Segmentation-main\IMAGES\k value for clusters.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7450" y="2455167"/>
            <a:ext cx="4754563" cy="3227190"/>
          </a:xfrm>
          <a:prstGeom prst="rect">
            <a:avLst/>
          </a:prstGeom>
          <a:noFill/>
          <a:ln>
            <a:noFill/>
          </a:ln>
        </p:spPr>
      </p:pic>
    </p:spTree>
    <p:extLst>
      <p:ext uri="{BB962C8B-B14F-4D97-AF65-F5344CB8AC3E}">
        <p14:creationId xmlns:p14="http://schemas.microsoft.com/office/powerpoint/2010/main" val="798745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Tushar\Desktop\Packt\Data Set\Credit-Card-Customer-Segmentation-main\IMAGES\clusters.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21469" y="2057400"/>
            <a:ext cx="4197625" cy="4022725"/>
          </a:xfrm>
          <a:prstGeom prst="rect">
            <a:avLst/>
          </a:prstGeom>
          <a:noFill/>
          <a:ln>
            <a:noFill/>
          </a:ln>
        </p:spPr>
      </p:pic>
    </p:spTree>
    <p:extLst>
      <p:ext uri="{BB962C8B-B14F-4D97-AF65-F5344CB8AC3E}">
        <p14:creationId xmlns:p14="http://schemas.microsoft.com/office/powerpoint/2010/main" val="249505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normAutofit fontScale="90000"/>
          </a:bodyPr>
          <a:lstStyle/>
          <a:p>
            <a:pPr algn="ctr"/>
            <a:r>
              <a:rPr lang="en-US" sz="5300" dirty="0">
                <a:solidFill>
                  <a:schemeClr val="tx1"/>
                </a:solidFill>
              </a:rPr>
              <a:t>INTRODUCTION</a:t>
            </a:r>
            <a:br>
              <a:rPr lang="en-US" sz="4400" dirty="0">
                <a:solidFill>
                  <a:schemeClr val="tx1"/>
                </a:solidFill>
              </a:rPr>
            </a:b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1659988"/>
            <a:ext cx="10308102" cy="4420771"/>
          </a:xfrm>
        </p:spPr>
        <p:txBody>
          <a:bodyPr>
            <a:normAutofit fontScale="92500" lnSpcReduction="10000"/>
          </a:bodyPr>
          <a:lstStyle/>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 the years, credit card issuers competing in similar segments with similar products find it hard to differentiate between customers based on their behaviours.</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Segmenting customers primarily by their needs and attitudes while exposing the underlying reasons why customers use their credit cards and taking into account a small number of financial behaviours, helps us in achieving this problem.</a:t>
            </a:r>
          </a:p>
          <a:p>
            <a:pPr>
              <a:lnSpc>
                <a:spcPct val="107000"/>
              </a:lnSpc>
              <a:spcAft>
                <a:spcPts val="85"/>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Credit card issuers have traditionally targeted consumers by using information about their behaviours and demographics. Behaviours are often based on credit bureau reports on how a person spends and pays over time;</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Customer segmentation is the practice of dividing a customer base into groups of individuals that are similar in specific ways. A customer segmentation model allows for the effective allocation of marketing resources and the maximisation of cross and up-selling opportunities. </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Armed with enhanced segmentation, card issuers can not only craft better value propositions but also identify groups that are not well served by current offers.</a:t>
            </a:r>
          </a:p>
          <a:p>
            <a:endParaRPr lang="en-IN" dirty="0"/>
          </a:p>
        </p:txBody>
      </p:sp>
    </p:spTree>
    <p:extLst>
      <p:ext uri="{BB962C8B-B14F-4D97-AF65-F5344CB8AC3E}">
        <p14:creationId xmlns:p14="http://schemas.microsoft.com/office/powerpoint/2010/main" val="407821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Tushar\Desktop\Packt\Data Set\Credit-Card-Customer-Segmentation-main\IMAGES\clusters and insights..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1922930"/>
            <a:ext cx="10650071" cy="4531658"/>
          </a:xfrm>
          <a:prstGeom prst="rect">
            <a:avLst/>
          </a:prstGeom>
          <a:noFill/>
          <a:ln>
            <a:noFill/>
          </a:ln>
        </p:spPr>
      </p:pic>
    </p:spTree>
    <p:extLst>
      <p:ext uri="{BB962C8B-B14F-4D97-AF65-F5344CB8AC3E}">
        <p14:creationId xmlns:p14="http://schemas.microsoft.com/office/powerpoint/2010/main" val="381086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INSIGHTS AND RECOMMENDATIONS.</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a:xfrm>
            <a:off x="578224" y="1465729"/>
            <a:ext cx="11416552" cy="4615030"/>
          </a:xfrm>
        </p:spPr>
        <p:txBody>
          <a:bodyPr>
            <a:normAutofit fontScale="70000" lnSpcReduction="20000"/>
          </a:bodyPr>
          <a:lstStyle/>
          <a:p>
            <a:r>
              <a:rPr lang="en-US" b="1" dirty="0">
                <a:solidFill>
                  <a:schemeClr val="tx1"/>
                </a:solidFill>
              </a:rPr>
              <a:t>CLUSTER-0</a:t>
            </a:r>
            <a:r>
              <a:rPr lang="en-US" dirty="0">
                <a:solidFill>
                  <a:schemeClr val="tx1"/>
                </a:solidFill>
              </a:rPr>
              <a:t> : THESE ARE THE CUSTOMERS WHO HAVE A </a:t>
            </a:r>
            <a:r>
              <a:rPr lang="en-US" i="1" dirty="0">
                <a:solidFill>
                  <a:schemeClr val="tx1"/>
                </a:solidFill>
              </a:rPr>
              <a:t>HIGH CREDIT LIMIT</a:t>
            </a:r>
            <a:r>
              <a:rPr lang="en-US" dirty="0">
                <a:solidFill>
                  <a:schemeClr val="tx1"/>
                </a:solidFill>
              </a:rPr>
              <a:t>, AND TEND TO CROSS THEIR CREDIT LIMITS, BUT THEY ALSO MAKE SIGNIFICANT PAYMENTS TO THEIR ACCOUNT, THEY USUALLY SPEND FOR ONE OFF PURCHASES.</a:t>
            </a:r>
          </a:p>
          <a:p>
            <a:r>
              <a:rPr lang="en-US" dirty="0">
                <a:solidFill>
                  <a:schemeClr val="tx1"/>
                </a:solidFill>
              </a:rPr>
              <a:t> HENCE THEY ARE HIGH SPENDERS, AND THEY ALSO MAINTAIN GOOD BALANCE COMPARED TO OTHER CLUSTERS. BUT WE MUST BE CAREFUL AS THEY CROSS THEIR CREDIT LIMIT.</a:t>
            </a:r>
          </a:p>
          <a:p>
            <a:r>
              <a:rPr lang="en-US" b="1" dirty="0">
                <a:solidFill>
                  <a:schemeClr val="tx1"/>
                </a:solidFill>
              </a:rPr>
              <a:t>CLUSTER-1</a:t>
            </a:r>
            <a:r>
              <a:rPr lang="en-US" dirty="0">
                <a:solidFill>
                  <a:schemeClr val="tx1"/>
                </a:solidFill>
              </a:rPr>
              <a:t>:THEY ARE LOW SPENDERS, THEY USUSALLY MAINTAIN LOW BALANCE AND THEIR PURCHASE AND SPENDING MDEPENDS ON THEIR BALANCE</a:t>
            </a:r>
          </a:p>
          <a:p>
            <a:r>
              <a:rPr lang="en-US" dirty="0">
                <a:solidFill>
                  <a:schemeClr val="tx1"/>
                </a:solidFill>
              </a:rPr>
              <a:t>ENCOURAGE THESE CUSTOMERS TO SPEND MORE, THROUGH CROSS SELLING AND OFFERS</a:t>
            </a:r>
          </a:p>
          <a:p>
            <a:r>
              <a:rPr lang="en-US" b="1" dirty="0">
                <a:solidFill>
                  <a:schemeClr val="tx1"/>
                </a:solidFill>
              </a:rPr>
              <a:t>CLUSTER-2</a:t>
            </a:r>
            <a:r>
              <a:rPr lang="en-US" dirty="0">
                <a:solidFill>
                  <a:schemeClr val="tx1"/>
                </a:solidFill>
              </a:rPr>
              <a:t> : THEY ARE IDEAL CUSTOMERS, WHERE THEIR TOTAL TRANSACTIONS NEVER CROSSES, THE CREDIT LIMIT, AND THEY PAYMENT IS ALSO UPTO THE MARK, THEY USUALLY SPEND ON BOTH ONE OFF PURCHASES AND INSTALLMENTS,</a:t>
            </a:r>
          </a:p>
          <a:p>
            <a:r>
              <a:rPr lang="en-US" dirty="0">
                <a:solidFill>
                  <a:schemeClr val="tx1"/>
                </a:solidFill>
              </a:rPr>
              <a:t>THEY MUST BE RETAINED. THEY ARE AN IDEAL GROUP OF CUSTOMERS, AND WE MUST DO DOME PROMOTIONAL ACTIVITIES SO THAT THEY SPEND MORE</a:t>
            </a:r>
          </a:p>
          <a:p>
            <a:r>
              <a:rPr lang="en-US" b="1" dirty="0">
                <a:solidFill>
                  <a:schemeClr val="tx1"/>
                </a:solidFill>
              </a:rPr>
              <a:t>CLUSTER-3</a:t>
            </a:r>
            <a:r>
              <a:rPr lang="en-US" dirty="0">
                <a:solidFill>
                  <a:schemeClr val="tx1"/>
                </a:solidFill>
              </a:rPr>
              <a:t> : THESE ARE CUSTOMERS, WHO MAINTAIN GOOD BALANCE AND THEIR TRANSACTION IS USUALLY PROPORTION TO THEIR BALANCE, THEY DONT CROSS THE CREDIT LIMIT, AND THEY HAVE RETURNED SIGNIFICANT PORTION OF THEIR, CREDIT VALUE. </a:t>
            </a:r>
          </a:p>
          <a:p>
            <a:r>
              <a:rPr lang="en-US" dirty="0">
                <a:solidFill>
                  <a:schemeClr val="tx1"/>
                </a:solidFill>
              </a:rPr>
              <a:t>THEY USUALLY PAY THEIR CREDIT AMOUNT IN MUCH LESSER TRANSACTIONS THAN OTHER CUSTOMERS. HENCE THEY ARE ALSO AN IDEAL SET OF CUSTOMERS, WE MUST REACH OUT TO, SO THAT THEY CAN DO MORE TRANSACTIONS.</a:t>
            </a:r>
          </a:p>
          <a:p>
            <a:endParaRPr lang="en-US" dirty="0">
              <a:solidFill>
                <a:schemeClr val="tx1"/>
              </a:solidFill>
            </a:endParaRPr>
          </a:p>
        </p:txBody>
      </p:sp>
    </p:spTree>
    <p:extLst>
      <p:ext uri="{BB962C8B-B14F-4D97-AF65-F5344CB8AC3E}">
        <p14:creationId xmlns:p14="http://schemas.microsoft.com/office/powerpoint/2010/main" val="1420485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K MEANS ALGORITHM WITH NORMALIZATION</a:t>
            </a:r>
            <a:endParaRPr lang="en-IN" dirty="0"/>
          </a:p>
        </p:txBody>
      </p:sp>
      <p:pic>
        <p:nvPicPr>
          <p:cNvPr id="5" name="Content Placeholder 4" descr="C:\Users\Tushar\Desktop\Packt\Data Set\Credit-Card-Customer-Segmentation-main\IMAGES\normalised\elbow.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485899"/>
            <a:ext cx="4754563" cy="3165726"/>
          </a:xfrm>
          <a:prstGeom prst="rect">
            <a:avLst/>
          </a:prstGeom>
          <a:noFill/>
          <a:ln>
            <a:noFill/>
          </a:ln>
        </p:spPr>
      </p:pic>
      <p:pic>
        <p:nvPicPr>
          <p:cNvPr id="6" name="Content Placeholder 5" descr="C:\Users\Tushar\Desktop\Packt\Data Set\Credit-Card-Customer-Segmentation-main\IMAGES\normalised\silhouette.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7450" y="2455167"/>
            <a:ext cx="4754563" cy="3227190"/>
          </a:xfrm>
          <a:prstGeom prst="rect">
            <a:avLst/>
          </a:prstGeom>
          <a:noFill/>
          <a:ln>
            <a:noFill/>
          </a:ln>
        </p:spPr>
      </p:pic>
    </p:spTree>
    <p:extLst>
      <p:ext uri="{BB962C8B-B14F-4D97-AF65-F5344CB8AC3E}">
        <p14:creationId xmlns:p14="http://schemas.microsoft.com/office/powerpoint/2010/main" val="1347756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C:\Users\Tushar\Desktop\Packt\Data Set\Credit-Card-Customer-Segmentation-main\IMAGES\normalised\cluster.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245659"/>
            <a:ext cx="9950824" cy="4141693"/>
          </a:xfrm>
          <a:prstGeom prst="rect">
            <a:avLst/>
          </a:prstGeom>
          <a:noFill/>
          <a:ln>
            <a:noFill/>
          </a:ln>
        </p:spPr>
      </p:pic>
    </p:spTree>
    <p:extLst>
      <p:ext uri="{BB962C8B-B14F-4D97-AF65-F5344CB8AC3E}">
        <p14:creationId xmlns:p14="http://schemas.microsoft.com/office/powerpoint/2010/main" val="139543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C:\Users\Tushar\Desktop\Packt\Data Set\Credit-Card-Customer-Segmentation-main\IMAGES\normalised\clusters.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097741"/>
            <a:ext cx="10206318" cy="4316506"/>
          </a:xfrm>
          <a:prstGeom prst="rect">
            <a:avLst/>
          </a:prstGeom>
          <a:noFill/>
          <a:ln>
            <a:noFill/>
          </a:ln>
        </p:spPr>
      </p:pic>
    </p:spTree>
    <p:extLst>
      <p:ext uri="{BB962C8B-B14F-4D97-AF65-F5344CB8AC3E}">
        <p14:creationId xmlns:p14="http://schemas.microsoft.com/office/powerpoint/2010/main" val="1234135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3719" y="793376"/>
            <a:ext cx="10434916" cy="5287383"/>
          </a:xfrm>
        </p:spPr>
        <p:txBody>
          <a:bodyPr>
            <a:normAutofit fontScale="92500" lnSpcReduction="10000"/>
          </a:bodyPr>
          <a:lstStyle/>
          <a:p>
            <a:pPr marL="45720" indent="0" algn="ctr">
              <a:buNone/>
            </a:pPr>
            <a:r>
              <a:rPr lang="en-US" sz="4300" b="1" dirty="0">
                <a:solidFill>
                  <a:schemeClr val="tx1"/>
                </a:solidFill>
              </a:rPr>
              <a:t>Insights and recommendation</a:t>
            </a:r>
            <a:endParaRPr lang="en-US" sz="4300" dirty="0">
              <a:solidFill>
                <a:schemeClr val="tx1"/>
              </a:solidFill>
            </a:endParaRPr>
          </a:p>
          <a:p>
            <a:pPr lvl="0"/>
            <a:r>
              <a:rPr lang="en-US" b="1" dirty="0">
                <a:solidFill>
                  <a:schemeClr val="tx1"/>
                </a:solidFill>
              </a:rPr>
              <a:t>Cluster 0 :</a:t>
            </a:r>
            <a:r>
              <a:rPr lang="en-US" dirty="0">
                <a:solidFill>
                  <a:schemeClr val="tx1"/>
                </a:solidFill>
              </a:rPr>
              <a:t> These customers are low spenders, despite having a decent credit limit. But maintain very low balance. They usage of credit card is very minimal.</a:t>
            </a:r>
          </a:p>
          <a:p>
            <a:r>
              <a:rPr lang="en-US" dirty="0">
                <a:solidFill>
                  <a:schemeClr val="tx1"/>
                </a:solidFill>
              </a:rPr>
              <a:t>they must encouraged to transact more.</a:t>
            </a:r>
          </a:p>
          <a:p>
            <a:pPr lvl="0"/>
            <a:r>
              <a:rPr lang="en-US" b="1" dirty="0">
                <a:solidFill>
                  <a:schemeClr val="tx1"/>
                </a:solidFill>
              </a:rPr>
              <a:t>Cluster 1 :</a:t>
            </a:r>
            <a:r>
              <a:rPr lang="en-US" dirty="0">
                <a:solidFill>
                  <a:schemeClr val="tx1"/>
                </a:solidFill>
              </a:rPr>
              <a:t> This cluster does the maximum transactions with the credit </a:t>
            </a:r>
            <a:r>
              <a:rPr lang="en-US" dirty="0" err="1">
                <a:solidFill>
                  <a:schemeClr val="tx1"/>
                </a:solidFill>
              </a:rPr>
              <a:t>card,they</a:t>
            </a:r>
            <a:r>
              <a:rPr lang="en-US" dirty="0">
                <a:solidFill>
                  <a:schemeClr val="tx1"/>
                </a:solidFill>
              </a:rPr>
              <a:t> </a:t>
            </a:r>
            <a:r>
              <a:rPr lang="en-US" dirty="0" err="1">
                <a:solidFill>
                  <a:schemeClr val="tx1"/>
                </a:solidFill>
              </a:rPr>
              <a:t>dont</a:t>
            </a:r>
            <a:r>
              <a:rPr lang="en-US" dirty="0">
                <a:solidFill>
                  <a:schemeClr val="tx1"/>
                </a:solidFill>
              </a:rPr>
              <a:t> cross their limit and also make payments to the </a:t>
            </a:r>
            <a:r>
              <a:rPr lang="en-US" dirty="0" err="1">
                <a:solidFill>
                  <a:schemeClr val="tx1"/>
                </a:solidFill>
              </a:rPr>
              <a:t>bank.They</a:t>
            </a:r>
            <a:r>
              <a:rPr lang="en-US" dirty="0">
                <a:solidFill>
                  <a:schemeClr val="tx1"/>
                </a:solidFill>
              </a:rPr>
              <a:t> take very less cash </a:t>
            </a:r>
            <a:r>
              <a:rPr lang="en-US" dirty="0" err="1">
                <a:solidFill>
                  <a:schemeClr val="tx1"/>
                </a:solidFill>
              </a:rPr>
              <a:t>avance</a:t>
            </a:r>
            <a:r>
              <a:rPr lang="en-US" dirty="0">
                <a:solidFill>
                  <a:schemeClr val="tx1"/>
                </a:solidFill>
              </a:rPr>
              <a:t>.</a:t>
            </a:r>
          </a:p>
          <a:p>
            <a:r>
              <a:rPr lang="en-US" dirty="0">
                <a:solidFill>
                  <a:schemeClr val="tx1"/>
                </a:solidFill>
              </a:rPr>
              <a:t>This is a very good cluster of customers, and they must be given offers and incentives, to retain them.</a:t>
            </a:r>
          </a:p>
          <a:p>
            <a:pPr lvl="0"/>
            <a:r>
              <a:rPr lang="en-US" b="1" dirty="0">
                <a:solidFill>
                  <a:schemeClr val="tx1"/>
                </a:solidFill>
              </a:rPr>
              <a:t>Cluster 2 :</a:t>
            </a:r>
            <a:r>
              <a:rPr lang="en-US" dirty="0">
                <a:solidFill>
                  <a:schemeClr val="tx1"/>
                </a:solidFill>
              </a:rPr>
              <a:t> These customers mostly take cash advance, and do not use their credit card </a:t>
            </a:r>
            <a:r>
              <a:rPr lang="en-US" dirty="0" err="1">
                <a:solidFill>
                  <a:schemeClr val="tx1"/>
                </a:solidFill>
              </a:rPr>
              <a:t>regularly.They</a:t>
            </a:r>
            <a:r>
              <a:rPr lang="en-US" dirty="0">
                <a:solidFill>
                  <a:schemeClr val="tx1"/>
                </a:solidFill>
              </a:rPr>
              <a:t> maintain good balance</a:t>
            </a:r>
          </a:p>
          <a:p>
            <a:r>
              <a:rPr lang="en-US" dirty="0">
                <a:solidFill>
                  <a:schemeClr val="tx1"/>
                </a:solidFill>
              </a:rPr>
              <a:t>They must be encouraged to use their card more frequently</a:t>
            </a:r>
          </a:p>
          <a:p>
            <a:pPr lvl="0"/>
            <a:r>
              <a:rPr lang="en-US" b="1" dirty="0">
                <a:solidFill>
                  <a:schemeClr val="tx1"/>
                </a:solidFill>
              </a:rPr>
              <a:t>Cluster 3 :</a:t>
            </a:r>
            <a:r>
              <a:rPr lang="en-US" dirty="0">
                <a:solidFill>
                  <a:schemeClr val="tx1"/>
                </a:solidFill>
              </a:rPr>
              <a:t> These customers maintain very low balance, and all their transactions are proportional to their balance, despite a good credit limit.</a:t>
            </a:r>
          </a:p>
          <a:p>
            <a:r>
              <a:rPr lang="en-US" dirty="0">
                <a:solidFill>
                  <a:schemeClr val="tx1"/>
                </a:solidFill>
              </a:rPr>
              <a:t>They must be encouraged to spend more, and must be targeted using offers and promotions.</a:t>
            </a:r>
          </a:p>
          <a:p>
            <a:endParaRPr lang="en-US" dirty="0">
              <a:solidFill>
                <a:schemeClr val="tx1"/>
              </a:solidFill>
            </a:endParaRPr>
          </a:p>
        </p:txBody>
      </p:sp>
    </p:spTree>
    <p:extLst>
      <p:ext uri="{BB962C8B-B14F-4D97-AF65-F5344CB8AC3E}">
        <p14:creationId xmlns:p14="http://schemas.microsoft.com/office/powerpoint/2010/main" val="71268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K MEANS ALGORITHM WITH AUTOENCODER</a:t>
            </a:r>
            <a:endParaRPr lang="en-IN" dirty="0"/>
          </a:p>
        </p:txBody>
      </p:sp>
      <p:pic>
        <p:nvPicPr>
          <p:cNvPr id="5" name="Content Placeholder 4" descr="C:\Users\Tushar\Desktop\Packt\Data Set\Credit-Card-Customer-Segmentation-main\IMAGES\Auto Encoder\elbow.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568595"/>
            <a:ext cx="4754563" cy="3000335"/>
          </a:xfrm>
          <a:prstGeom prst="rect">
            <a:avLst/>
          </a:prstGeom>
          <a:noFill/>
          <a:ln>
            <a:noFill/>
          </a:ln>
        </p:spPr>
      </p:pic>
      <p:pic>
        <p:nvPicPr>
          <p:cNvPr id="6" name="Content Placeholder 5" descr="C:\Users\Tushar\Desktop\Packt\Data Set\Credit-Card-Customer-Segmentation-main\IMAGES\Auto Encoder\silhouette.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7450" y="2455167"/>
            <a:ext cx="4754563" cy="3227190"/>
          </a:xfrm>
          <a:prstGeom prst="rect">
            <a:avLst/>
          </a:prstGeom>
          <a:noFill/>
          <a:ln>
            <a:noFill/>
          </a:ln>
        </p:spPr>
      </p:pic>
    </p:spTree>
    <p:extLst>
      <p:ext uri="{BB962C8B-B14F-4D97-AF65-F5344CB8AC3E}">
        <p14:creationId xmlns:p14="http://schemas.microsoft.com/office/powerpoint/2010/main" val="573300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Tushar\Desktop\Packt\Data Set\Credit-Card-Customer-Segmentation-main\IMAGES\Auto Encoder\cluster.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0168" y="1800665"/>
            <a:ext cx="10902462" cy="4376294"/>
          </a:xfrm>
          <a:prstGeom prst="rect">
            <a:avLst/>
          </a:prstGeom>
          <a:noFill/>
          <a:ln>
            <a:noFill/>
          </a:ln>
        </p:spPr>
      </p:pic>
    </p:spTree>
    <p:extLst>
      <p:ext uri="{BB962C8B-B14F-4D97-AF65-F5344CB8AC3E}">
        <p14:creationId xmlns:p14="http://schemas.microsoft.com/office/powerpoint/2010/main" val="2834106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C:\Users\Tushar\Desktop\Packt\Data Set\Credit-Card-Customer-Segmentation-main\IMAGES\Auto Encoder\customer seg.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097741"/>
            <a:ext cx="11282082" cy="4370294"/>
          </a:xfrm>
          <a:prstGeom prst="rect">
            <a:avLst/>
          </a:prstGeom>
          <a:noFill/>
          <a:ln>
            <a:noFill/>
          </a:ln>
        </p:spPr>
      </p:pic>
    </p:spTree>
    <p:extLst>
      <p:ext uri="{BB962C8B-B14F-4D97-AF65-F5344CB8AC3E}">
        <p14:creationId xmlns:p14="http://schemas.microsoft.com/office/powerpoint/2010/main" val="3634559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INSIGHTS AND RECOMMENDATIONS</a:t>
            </a:r>
            <a:br>
              <a:rPr lang="en-US" dirty="0">
                <a:solidFill>
                  <a:schemeClr val="tx1"/>
                </a:solidFill>
              </a:rPr>
            </a:br>
            <a:endParaRPr lang="en-US" dirty="0">
              <a:solidFill>
                <a:schemeClr val="tx1"/>
              </a:solidFill>
            </a:endParaRPr>
          </a:p>
        </p:txBody>
      </p:sp>
      <p:sp>
        <p:nvSpPr>
          <p:cNvPr id="3" name="Content Placeholder 2"/>
          <p:cNvSpPr>
            <a:spLocks noGrp="1"/>
          </p:cNvSpPr>
          <p:nvPr>
            <p:ph sz="half" idx="1"/>
          </p:nvPr>
        </p:nvSpPr>
        <p:spPr>
          <a:xfrm>
            <a:off x="753035" y="1385047"/>
            <a:ext cx="11066929" cy="4695712"/>
          </a:xfrm>
        </p:spPr>
        <p:txBody>
          <a:bodyPr>
            <a:normAutofit fontScale="85000" lnSpcReduction="20000"/>
          </a:bodyPr>
          <a:lstStyle/>
          <a:p>
            <a:pPr lvl="0"/>
            <a:r>
              <a:rPr lang="en-US" b="1" dirty="0">
                <a:solidFill>
                  <a:schemeClr val="tx1"/>
                </a:solidFill>
              </a:rPr>
              <a:t>Cluster 0 :</a:t>
            </a:r>
            <a:r>
              <a:rPr lang="en-US" dirty="0">
                <a:solidFill>
                  <a:schemeClr val="tx1"/>
                </a:solidFill>
              </a:rPr>
              <a:t> These customers have the highest credit limit compared to others, and they also tend to make transactions, beyond their limit. But, they have also </a:t>
            </a:r>
            <a:r>
              <a:rPr lang="en-US" dirty="0" err="1">
                <a:solidFill>
                  <a:schemeClr val="tx1"/>
                </a:solidFill>
              </a:rPr>
              <a:t>payd</a:t>
            </a:r>
            <a:r>
              <a:rPr lang="en-US" dirty="0">
                <a:solidFill>
                  <a:schemeClr val="tx1"/>
                </a:solidFill>
              </a:rPr>
              <a:t> all their credit amount as seen from </a:t>
            </a:r>
            <a:r>
              <a:rPr lang="en-US" dirty="0" err="1">
                <a:solidFill>
                  <a:schemeClr val="tx1"/>
                </a:solidFill>
              </a:rPr>
              <a:t>thE</a:t>
            </a:r>
            <a:r>
              <a:rPr lang="en-US" dirty="0">
                <a:solidFill>
                  <a:schemeClr val="tx1"/>
                </a:solidFill>
              </a:rPr>
              <a:t> graph.</a:t>
            </a:r>
          </a:p>
          <a:p>
            <a:r>
              <a:rPr lang="en-US" dirty="0">
                <a:solidFill>
                  <a:schemeClr val="tx1"/>
                </a:solidFill>
              </a:rPr>
              <a:t>They are good customers as they spend more, use credit card regularly for one-off and installment purchases and also pay the credit amount back even though they cross their credit limit. And they do not take much cash advance.</a:t>
            </a:r>
          </a:p>
          <a:p>
            <a:pPr lvl="0"/>
            <a:r>
              <a:rPr lang="en-US" b="1" dirty="0">
                <a:solidFill>
                  <a:schemeClr val="tx1"/>
                </a:solidFill>
              </a:rPr>
              <a:t>Cluster 1 :</a:t>
            </a:r>
            <a:r>
              <a:rPr lang="en-US" dirty="0">
                <a:solidFill>
                  <a:schemeClr val="tx1"/>
                </a:solidFill>
              </a:rPr>
              <a:t> These customers do very less transaction with their credit card, and mostly prefer cash advance, but they maintain good balance in their account, despite the cash advance, and also make significant payments. But they do not cross the credit limit.</a:t>
            </a:r>
          </a:p>
          <a:p>
            <a:r>
              <a:rPr lang="en-US" dirty="0">
                <a:solidFill>
                  <a:schemeClr val="tx1"/>
                </a:solidFill>
              </a:rPr>
              <a:t>These customers need to be encouraged to transact more with their credit card,</a:t>
            </a:r>
          </a:p>
          <a:p>
            <a:pPr lvl="0"/>
            <a:r>
              <a:rPr lang="en-US" b="1" dirty="0">
                <a:solidFill>
                  <a:schemeClr val="tx1"/>
                </a:solidFill>
              </a:rPr>
              <a:t>Cluster 2 :</a:t>
            </a:r>
            <a:r>
              <a:rPr lang="en-US" dirty="0">
                <a:solidFill>
                  <a:schemeClr val="tx1"/>
                </a:solidFill>
              </a:rPr>
              <a:t> These customers have a high credit limit, and do not spend beyond their credit limit. They also do significant transactions with the credit card. And take very less cash advance.</a:t>
            </a:r>
          </a:p>
          <a:p>
            <a:r>
              <a:rPr lang="en-US" dirty="0">
                <a:solidFill>
                  <a:schemeClr val="tx1"/>
                </a:solidFill>
              </a:rPr>
              <a:t>These customers are ideal customers and must be encouraged to transact </a:t>
            </a:r>
            <a:r>
              <a:rPr lang="en-US" dirty="0" err="1">
                <a:solidFill>
                  <a:schemeClr val="tx1"/>
                </a:solidFill>
              </a:rPr>
              <a:t>more,as</a:t>
            </a:r>
            <a:r>
              <a:rPr lang="en-US" dirty="0">
                <a:solidFill>
                  <a:schemeClr val="tx1"/>
                </a:solidFill>
              </a:rPr>
              <a:t> they do not make full use of their credit limit.</a:t>
            </a:r>
          </a:p>
          <a:p>
            <a:pPr lvl="0"/>
            <a:r>
              <a:rPr lang="en-US" b="1" dirty="0">
                <a:solidFill>
                  <a:schemeClr val="tx1"/>
                </a:solidFill>
              </a:rPr>
              <a:t>Cluster 3 :</a:t>
            </a:r>
            <a:r>
              <a:rPr lang="en-US" dirty="0">
                <a:solidFill>
                  <a:schemeClr val="tx1"/>
                </a:solidFill>
              </a:rPr>
              <a:t> These customers are low spenders, despite having a good credit limit. But maintain very low balance. They usage of credit card is very minimal.</a:t>
            </a:r>
          </a:p>
          <a:p>
            <a:r>
              <a:rPr lang="en-US" dirty="0">
                <a:solidFill>
                  <a:schemeClr val="tx1"/>
                </a:solidFill>
              </a:rPr>
              <a:t>they must encouraged to transact more.</a:t>
            </a:r>
          </a:p>
          <a:p>
            <a:endParaRPr lang="en-US" dirty="0">
              <a:solidFill>
                <a:schemeClr val="tx1"/>
              </a:solidFill>
            </a:endParaRPr>
          </a:p>
        </p:txBody>
      </p:sp>
    </p:spTree>
    <p:extLst>
      <p:ext uri="{BB962C8B-B14F-4D97-AF65-F5344CB8AC3E}">
        <p14:creationId xmlns:p14="http://schemas.microsoft.com/office/powerpoint/2010/main" val="246515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a:xfrm>
            <a:off x="1143000" y="777242"/>
            <a:ext cx="9875520" cy="1188718"/>
          </a:xfrm>
        </p:spPr>
        <p:txBody>
          <a:bodyPr>
            <a:normAutofit fontScale="90000"/>
          </a:bodyPr>
          <a:lstStyle/>
          <a:p>
            <a:pPr algn="ctr"/>
            <a:r>
              <a:rPr lang="en-US" sz="5300" kern="0" dirty="0">
                <a:solidFill>
                  <a:srgbClr val="000000"/>
                </a:solidFill>
                <a:effectLst/>
                <a:latin typeface="Segoe UI" panose="020B0502040204020203" pitchFamily="34" charset="0"/>
                <a:ea typeface="Segoe UI" panose="020B0502040204020203" pitchFamily="34" charset="0"/>
              </a:rPr>
              <a:t>PROBLEM STATEMENT &amp; OBJECTIVE</a:t>
            </a:r>
            <a:br>
              <a:rPr lang="en-IN" sz="1800" b="1" kern="0" dirty="0">
                <a:solidFill>
                  <a:srgbClr val="000000"/>
                </a:solidFill>
                <a:effectLst/>
                <a:latin typeface="Segoe UI" panose="020B0502040204020203" pitchFamily="34" charset="0"/>
                <a:ea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1965959"/>
            <a:ext cx="9875520" cy="4114799"/>
          </a:xfrm>
        </p:spPr>
        <p:txBody>
          <a:bodyPr>
            <a:normAutofit lnSpcReduction="10000"/>
          </a:bodyPr>
          <a:lstStyle/>
          <a:p>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Problem Statement :</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RBL’s marketing department collects various customer specific data of the credit card holders. They need a mechanism to segment the customer based on underlying characteristics and form market clusters which will be easy for them to target and provide product ideas to the management. </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want to design a system that would automate this process and help the different stakeholders to make informed business decision.</a:t>
            </a:r>
            <a:endParaRPr lang="en-IN" dirty="0"/>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r>
              <a:rPr kumimoji="0" lang="en-I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Objective: </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develop a solution focused on developing a clustering algorithm based on unsupervised learning.</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Try various clustering algorithm, and identify the best one for the business scenario and build and fine tune them based on characteristics.</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Deploy the machine learning model using Flask API and pickle files.</a:t>
            </a:r>
          </a:p>
          <a:p>
            <a:pPr marL="388620" indent="-342900">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Design a UI for entering model inputs and display results accordingly.</a:t>
            </a:r>
          </a:p>
          <a:p>
            <a:pPr marL="388620" indent="-342900">
              <a:buFont typeface="+mj-lt"/>
              <a:buAutoNum type="arabicPeriod"/>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endParaRPr kumimoji="0" lang="en-I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182880" algn="l" defTabSz="914400" rtl="0" eaLnBrk="1" fontAlgn="auto" latinLnBrk="0" hangingPunct="1">
              <a:lnSpc>
                <a:spcPct val="90000"/>
              </a:lnSpc>
              <a:spcBef>
                <a:spcPts val="1400"/>
              </a:spcBef>
              <a:spcAft>
                <a:spcPts val="0"/>
              </a:spcAft>
              <a:buClr>
                <a:srgbClr val="A6B727"/>
              </a:buClr>
              <a:buSzPct val="80000"/>
              <a:buFont typeface="Corbel" pitchFamily="34" charset="0"/>
              <a:buChar char="•"/>
              <a:tabLst/>
              <a:defRPr/>
            </a:pPr>
            <a:endParaRPr kumimoji="0" lang="en-IN"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143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DBSCAN </a:t>
            </a:r>
            <a:r>
              <a:rPr lang="en-US" sz="4800" kern="0" dirty="0">
                <a:solidFill>
                  <a:srgbClr val="000000"/>
                </a:solidFill>
                <a:latin typeface="Segoe UI" panose="020B0502040204020203" pitchFamily="34" charset="0"/>
              </a:rPr>
              <a:t>CLUSTERING</a:t>
            </a:r>
            <a:endParaRPr lang="en-IN" sz="4800"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p:txBody>
          <a:bodyPr/>
          <a:lstStyle/>
          <a:p>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Density-Based Clustering refers to unsupervised learning methods that identify distinctive groups/clusters in the data, based on the idea that a cluster in data space is a contiguous region of high point density, separated from other such clusters by contiguous regions of low point density. </a:t>
            </a:r>
          </a:p>
          <a:p>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 trying to implement this, we are not able to distinguish between clusters and hence we try to implement Hierarchical clustering as well. We finally decide to develop using K means algorithm which gives us clear clusters.</a:t>
            </a:r>
          </a:p>
          <a:p>
            <a:endParaRPr lang="en-IN" dirty="0"/>
          </a:p>
        </p:txBody>
      </p:sp>
      <p:pic>
        <p:nvPicPr>
          <p:cNvPr id="5" name="Content Placeholder 4">
            <a:extLst>
              <a:ext uri="{FF2B5EF4-FFF2-40B4-BE49-F238E27FC236}">
                <a16:creationId xmlns:a16="http://schemas.microsoft.com/office/drawing/2014/main" id="{22ED61A4-C356-46E1-BAAB-38041955F11F}"/>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67450" y="2190320"/>
            <a:ext cx="4754563" cy="3756884"/>
          </a:xfrm>
          <a:prstGeom prst="rect">
            <a:avLst/>
          </a:prstGeom>
        </p:spPr>
      </p:pic>
    </p:spTree>
    <p:extLst>
      <p:ext uri="{BB962C8B-B14F-4D97-AF65-F5344CB8AC3E}">
        <p14:creationId xmlns:p14="http://schemas.microsoft.com/office/powerpoint/2010/main" val="1108625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ELBOW METHOD</a:t>
            </a:r>
            <a:endParaRPr lang="en-IN" dirty="0"/>
          </a:p>
        </p:txBody>
      </p:sp>
      <p:pic>
        <p:nvPicPr>
          <p:cNvPr id="5" name="Content Placeholder 4">
            <a:extLst>
              <a:ext uri="{FF2B5EF4-FFF2-40B4-BE49-F238E27FC236}">
                <a16:creationId xmlns:a16="http://schemas.microsoft.com/office/drawing/2014/main" id="{DE862233-C4E9-47AB-A433-94DCBF2E114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07302" y="1965960"/>
            <a:ext cx="4346916" cy="3530862"/>
          </a:xfrm>
          <a:prstGeom prst="rect">
            <a:avLst/>
          </a:prstGeom>
          <a:noFill/>
          <a:ln>
            <a:noFill/>
          </a:ln>
        </p:spPr>
      </p:pic>
    </p:spTree>
    <p:extLst>
      <p:ext uri="{BB962C8B-B14F-4D97-AF65-F5344CB8AC3E}">
        <p14:creationId xmlns:p14="http://schemas.microsoft.com/office/powerpoint/2010/main" val="3231757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SIHOUETTE SCORE</a:t>
            </a:r>
            <a:endParaRPr lang="en-IN" dirty="0"/>
          </a:p>
        </p:txBody>
      </p:sp>
      <p:pic>
        <p:nvPicPr>
          <p:cNvPr id="5" name="Content Placeholder 4">
            <a:extLst>
              <a:ext uri="{FF2B5EF4-FFF2-40B4-BE49-F238E27FC236}">
                <a16:creationId xmlns:a16="http://schemas.microsoft.com/office/drawing/2014/main" id="{C38EF270-F3AB-43B6-879A-326244BC238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95674" y="1965960"/>
            <a:ext cx="4754563" cy="3624958"/>
          </a:xfrm>
          <a:prstGeom prst="rect">
            <a:avLst/>
          </a:prstGeom>
          <a:noFill/>
          <a:ln>
            <a:noFill/>
          </a:ln>
        </p:spPr>
      </p:pic>
    </p:spTree>
    <p:extLst>
      <p:ext uri="{BB962C8B-B14F-4D97-AF65-F5344CB8AC3E}">
        <p14:creationId xmlns:p14="http://schemas.microsoft.com/office/powerpoint/2010/main" val="181931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BUSINESS INSIGHTS &amp; RECOMMENDATIONS</a:t>
            </a:r>
            <a:endParaRPr lang="en-IN" dirty="0"/>
          </a:p>
        </p:txBody>
      </p:sp>
      <p:pic>
        <p:nvPicPr>
          <p:cNvPr id="6" name="Content Placeholder 5">
            <a:extLst>
              <a:ext uri="{FF2B5EF4-FFF2-40B4-BE49-F238E27FC236}">
                <a16:creationId xmlns:a16="http://schemas.microsoft.com/office/drawing/2014/main" id="{98C68C18-6C88-458B-BCB0-E3A80607342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204559"/>
            <a:ext cx="9875838" cy="3728406"/>
          </a:xfrm>
          <a:prstGeom prst="rect">
            <a:avLst/>
          </a:prstGeom>
          <a:noFill/>
          <a:ln>
            <a:noFill/>
          </a:ln>
        </p:spPr>
      </p:pic>
    </p:spTree>
    <p:extLst>
      <p:ext uri="{BB962C8B-B14F-4D97-AF65-F5344CB8AC3E}">
        <p14:creationId xmlns:p14="http://schemas.microsoft.com/office/powerpoint/2010/main" val="211519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731520"/>
            <a:ext cx="9731326" cy="5349239"/>
          </a:xfrm>
        </p:spPr>
        <p:txBody>
          <a:bodyPr>
            <a:normAutofit fontScale="85000" lnSpcReduction="10000"/>
          </a:bodyPr>
          <a:lstStyle/>
          <a:p>
            <a:pPr marL="225425">
              <a:lnSpc>
                <a:spcPct val="107000"/>
              </a:lnSpc>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CLUSTER-0</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THESE ARE THE CUSTOMERS WHO HAVE A </a:t>
            </a:r>
            <a:r>
              <a:rPr lang="en-US"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 CREDIT LIMIT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TEND TO CROSS THEIR CREDIT LIMITS, BUT THEY ALSO MAKE SIGNIFICANT PAYMENTS TO THEIR ACCOUNT, THEY USUALLY SPEND FOR ONE OFF PURCHASES. </a:t>
            </a:r>
          </a:p>
          <a:p>
            <a:pPr marL="225425">
              <a:lnSpc>
                <a:spcPct val="107000"/>
              </a:lnSpc>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HENCE THEY ARE HIGH SPENDERS, AND THEY ALSO MAINTAIN GOOD BALANCE COMPARED TO OTHER CLUSTERS. BUT WE MUST BE CAREFUL AS THEY CROSS THEIR CREDIT LIMIT.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5425">
              <a:lnSpc>
                <a:spcPct val="107000"/>
              </a:lnSpc>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CLUSTER-1</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ARE LOW SPENDERS, THEY USUSALLY MAINTAIN LOW BALANCE AND THEIR PURCHASE AND SPENDING MDEPENDS ON THEIR BALANCE ENCOURAGE THESE CUSTOMERS TO SPEND MORE, THROUGH CROSS SELLING AND OFFERS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5425">
              <a:lnSpc>
                <a:spcPct val="107000"/>
              </a:lnSpc>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CLUSTER-2</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THEY ARE IDEAL CUSTOMERS, WHERE THEIR TOTAL TRANSACTIONS NEVER CROSSES, THE CREDIT LIMIT, AND THEY PAYMENT IS ALSO UPTO THE MARK, THEY USUALLY SPEND ON BOTH ONE OFF PURCHASES AND INSTALLMENTS,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5425">
              <a:lnSpc>
                <a:spcPct val="107000"/>
              </a:lnSpc>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MUST BE RETAINED. THEY ARE AN IDEAL GROUP OF CUSTOMERS, AND WE MUST DO DOME PROMOTIONAL ACTIVITIES SO THAT THEY SPEND MORE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5425">
              <a:lnSpc>
                <a:spcPct val="107000"/>
              </a:lnSpc>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CLUSTER-3</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THESE ARE CUSTOMERS, WHO MAINTAIN GOOD BALANCE AND THEIR TRANSACTION IS USUALLY PROPORTION TO THEIR BALANCE, THEY DONT CROSS THE CREDIT LIMIT, AND THEY HAVE RETURNED SIGNIFICANT PORTION OF THEIR, CREDIT VALUE.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5425">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USUALLY PAY THEIR CREDIT AMOUNT IN MUCH LESSER TRANSACTIONS THAN OTHER CUSTOMERS. HENCE THEY ARE ALSO AN IDEAL SET OF CUSTOMERS, WE MUST REACH OUT TO, SO THAT THEY CAN DO MORE TRANSACTIONS.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304757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UI </a:t>
            </a:r>
            <a:r>
              <a:rPr lang="en-US" sz="4800" kern="0" dirty="0">
                <a:solidFill>
                  <a:srgbClr val="000000"/>
                </a:solidFill>
                <a:latin typeface="Segoe UI" panose="020B0502040204020203" pitchFamily="34" charset="0"/>
              </a:rPr>
              <a:t>DEVELOPMENT</a:t>
            </a:r>
            <a:endParaRPr lang="en-IN" sz="4800"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2999" y="2057399"/>
            <a:ext cx="9675055" cy="4023360"/>
          </a:xfrm>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to develop an interactive and smooth User Interface (UI) to enable the end user for input his/her own inputs and receive model insights, we have used web development frameworks such as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HTML</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CSS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bootstrap</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Bootstrap is a powerful and extremely useful toolkit – a collection of HTML, CSS and JavaScript tools for creating and building web pages and applications.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incorporated three model along with user inputs and predict buttons for each of these models that are integrated with the backend using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Flask</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Framework. </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Flask is a micro web framework written in python. It is classified as microframework because it doesn’t require any particular tools and libraries.</a:t>
            </a:r>
          </a:p>
          <a:p>
            <a:endParaRPr lang="en-IN" dirty="0">
              <a:solidFill>
                <a:schemeClr val="tx1"/>
              </a:solidFill>
            </a:endParaRPr>
          </a:p>
        </p:txBody>
      </p:sp>
    </p:spTree>
    <p:extLst>
      <p:ext uri="{BB962C8B-B14F-4D97-AF65-F5344CB8AC3E}">
        <p14:creationId xmlns:p14="http://schemas.microsoft.com/office/powerpoint/2010/main" val="3605026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a:xfrm>
            <a:off x="1195754" y="609600"/>
            <a:ext cx="9822766" cy="586154"/>
          </a:xfrm>
        </p:spPr>
        <p:txBody>
          <a:bodyPr>
            <a:normAutofit fontScale="90000"/>
          </a:bodyPr>
          <a:lstStyle/>
          <a:p>
            <a:pPr algn="ctr"/>
            <a:r>
              <a:rPr lang="en-US" kern="0" dirty="0">
                <a:solidFill>
                  <a:srgbClr val="000000"/>
                </a:solidFill>
                <a:latin typeface="Segoe UI" panose="020B0502040204020203" pitchFamily="34" charset="0"/>
              </a:rPr>
              <a:t>UI PAGE</a:t>
            </a:r>
            <a:endParaRPr lang="en-IN" dirty="0"/>
          </a:p>
        </p:txBody>
      </p:sp>
      <p:pic>
        <p:nvPicPr>
          <p:cNvPr id="5" name="Content Placeholder 4">
            <a:extLst>
              <a:ext uri="{FF2B5EF4-FFF2-40B4-BE49-F238E27FC236}">
                <a16:creationId xmlns:a16="http://schemas.microsoft.com/office/drawing/2014/main" id="{7DE80BDE-7E74-4F9D-9619-89C3CF1B8F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8123" y="1195754"/>
            <a:ext cx="9308123" cy="4884371"/>
          </a:xfrm>
        </p:spPr>
      </p:pic>
    </p:spTree>
    <p:extLst>
      <p:ext uri="{BB962C8B-B14F-4D97-AF65-F5344CB8AC3E}">
        <p14:creationId xmlns:p14="http://schemas.microsoft.com/office/powerpoint/2010/main" val="1930851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1ECBED-938D-49FB-B4C8-735A247B6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41702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207AA82-7BB5-4D72-B85E-6AB12F112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720807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3A8218-9172-4546-90DC-3BCFFB644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57951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sz="4800" kern="0" dirty="0">
                <a:solidFill>
                  <a:srgbClr val="000000"/>
                </a:solidFill>
                <a:effectLst/>
                <a:latin typeface="Segoe UI" panose="020B0502040204020203" pitchFamily="34" charset="0"/>
                <a:ea typeface="Segoe UI" panose="020B0502040204020203" pitchFamily="34" charset="0"/>
              </a:rPr>
              <a:t>PROJECT</a:t>
            </a:r>
            <a:r>
              <a:rPr lang="en-US" sz="4400" kern="0" dirty="0">
                <a:solidFill>
                  <a:srgbClr val="000000"/>
                </a:solidFill>
                <a:effectLst/>
                <a:latin typeface="Segoe UI" panose="020B0502040204020203" pitchFamily="34" charset="0"/>
                <a:ea typeface="Segoe UI" panose="020B0502040204020203" pitchFamily="34" charset="0"/>
              </a:rPr>
              <a:t> </a:t>
            </a:r>
            <a:r>
              <a:rPr lang="en-US" sz="4800" kern="0" dirty="0">
                <a:solidFill>
                  <a:srgbClr val="000000"/>
                </a:solidFill>
                <a:effectLst/>
                <a:latin typeface="Segoe UI" panose="020B0502040204020203" pitchFamily="34" charset="0"/>
                <a:ea typeface="Segoe UI" panose="020B0502040204020203" pitchFamily="34" charset="0"/>
              </a:rPr>
              <a:t>ARCHITECTURE</a:t>
            </a:r>
            <a:endParaRPr lang="en-IN" sz="4800" dirty="0"/>
          </a:p>
        </p:txBody>
      </p:sp>
      <p:pic>
        <p:nvPicPr>
          <p:cNvPr id="6" name="Content Placeholder 5">
            <a:extLst>
              <a:ext uri="{FF2B5EF4-FFF2-40B4-BE49-F238E27FC236}">
                <a16:creationId xmlns:a16="http://schemas.microsoft.com/office/drawing/2014/main" id="{22B933C6-7F54-4533-A4DF-48B613531D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25747" y="2264900"/>
            <a:ext cx="8243667" cy="3305908"/>
          </a:xfrm>
        </p:spPr>
      </p:pic>
    </p:spTree>
    <p:extLst>
      <p:ext uri="{BB962C8B-B14F-4D97-AF65-F5344CB8AC3E}">
        <p14:creationId xmlns:p14="http://schemas.microsoft.com/office/powerpoint/2010/main" val="2091857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 </a:t>
            </a:r>
            <a:r>
              <a:rPr lang="en-US" sz="4800" kern="0" dirty="0">
                <a:solidFill>
                  <a:srgbClr val="000000"/>
                </a:solidFill>
                <a:latin typeface="Segoe UI" panose="020B0502040204020203" pitchFamily="34" charset="0"/>
              </a:rPr>
              <a:t>DEPLOYMENT</a:t>
            </a:r>
            <a:r>
              <a:rPr lang="en-US" kern="0" dirty="0">
                <a:solidFill>
                  <a:srgbClr val="000000"/>
                </a:solidFill>
                <a:latin typeface="Segoe UI" panose="020B0502040204020203" pitchFamily="34" charset="0"/>
              </a:rPr>
              <a:t> &amp; TESTING</a:t>
            </a: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2057399"/>
            <a:ext cx="9875520" cy="4023360"/>
          </a:xfrm>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Flask API was used to deploy the machine learning model in backend. It is used to manage HTTP requests and uses API function to get the data and display the result to the end user in front end UI.</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enters the inputs for all three models, post routing of those values, our machine learning model makes predictions and returns the same.</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a final result, on inputting the user inputs, a backend call routed via Flask framework helps us in providing relevant insights and recommendations to the end user.</a:t>
            </a:r>
          </a:p>
          <a:p>
            <a:endParaRPr lang="en-IN" dirty="0">
              <a:solidFill>
                <a:schemeClr val="tx1"/>
              </a:solidFill>
            </a:endParaRPr>
          </a:p>
        </p:txBody>
      </p:sp>
    </p:spTree>
    <p:extLst>
      <p:ext uri="{BB962C8B-B14F-4D97-AF65-F5344CB8AC3E}">
        <p14:creationId xmlns:p14="http://schemas.microsoft.com/office/powerpoint/2010/main" val="43710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a:xfrm>
            <a:off x="1143000" y="609600"/>
            <a:ext cx="9875520" cy="825305"/>
          </a:xfrm>
        </p:spPr>
        <p:txBody>
          <a:bodyPr>
            <a:normAutofit/>
          </a:bodyPr>
          <a:lstStyle/>
          <a:p>
            <a:pPr algn="ctr"/>
            <a:r>
              <a:rPr lang="en-US" sz="4800" kern="0" dirty="0">
                <a:solidFill>
                  <a:srgbClr val="000000"/>
                </a:solidFill>
                <a:latin typeface="Segoe UI" panose="020B0502040204020203" pitchFamily="34" charset="0"/>
              </a:rPr>
              <a:t>CONCLUSION</a:t>
            </a:r>
            <a:endParaRPr lang="en-IN" sz="4800"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1547446"/>
            <a:ext cx="9875520" cy="5050302"/>
          </a:xfrm>
        </p:spPr>
        <p:txBody>
          <a:bodyPr>
            <a:normAutofit fontScale="85000" lnSpcReduction="10000"/>
          </a:bodyPr>
          <a:lstStyle/>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were able to load the dataset onto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IDE and perform relevant analysis and data manipulation for deriving further insights.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Initial Data Quality measures were performed for making the data useful for further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Exploratory Data Analysis was performed in order to obtain visual information on how the data was impacting certain business requirements. Feature correlations were visualized and their distributions were plotted.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 EDA, further data quality improvement measures such as Standardization, Normalization and dimensionality reduction techniques were implemented.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Multiple trials of various cluster formation techniques such as DBSCAN clustering, Hierarchical clustering, K means clustering (with/without encoders, with/without PCA) were implemented in order to finalize best possible clustering algorithm to implement the model upon.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Evaluation techniques such as Elbow Score, </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silhouette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method was used to determine the quality of each of these clusters.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visualization helped us determine the critical features and their insights to conclude on business recommendations.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UI development using HTML, FLASK API was done in order to create a suitable and interactive UI for determining the clusters based on end user’s inputs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58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a:xfrm>
            <a:off x="1143000" y="609600"/>
            <a:ext cx="9875520" cy="5425440"/>
          </a:xfrm>
        </p:spPr>
        <p:txBody>
          <a:bodyPr>
            <a:normAutofit/>
          </a:bodyPr>
          <a:lstStyle/>
          <a:p>
            <a:pPr algn="ctr"/>
            <a:r>
              <a:rPr lang="en-US" sz="4800" kern="0" dirty="0">
                <a:solidFill>
                  <a:srgbClr val="000000"/>
                </a:solidFill>
                <a:latin typeface="Segoe UI" panose="020B0502040204020203" pitchFamily="34" charset="0"/>
              </a:rPr>
              <a:t>THANK YOU</a:t>
            </a:r>
            <a:endParaRPr lang="en-IN" sz="4800" dirty="0"/>
          </a:p>
        </p:txBody>
      </p:sp>
    </p:spTree>
    <p:extLst>
      <p:ext uri="{BB962C8B-B14F-4D97-AF65-F5344CB8AC3E}">
        <p14:creationId xmlns:p14="http://schemas.microsoft.com/office/powerpoint/2010/main" val="228220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sz="4400" kern="0" dirty="0">
                <a:solidFill>
                  <a:srgbClr val="000000"/>
                </a:solidFill>
                <a:effectLst/>
                <a:latin typeface="Segoe UI" panose="020B0502040204020203" pitchFamily="34" charset="0"/>
                <a:ea typeface="Segoe UI" panose="020B0502040204020203" pitchFamily="34" charset="0"/>
              </a:rPr>
              <a:t>INITIAL DATA UNDERSTANDING </a:t>
            </a: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2999" y="2057399"/>
            <a:ext cx="9875519" cy="4023360"/>
          </a:xfrm>
        </p:spPr>
        <p:txBody>
          <a:bodyPr>
            <a:normAutofit lnSpcReduction="10000"/>
          </a:bodyPr>
          <a:lstStyle/>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Loaded the dataset onto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IDE and import all necessary libraries that will be needed for analysis.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Performed initial analysis of the provided dataset, checking the format and type of the various numerical and categorical columns. </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Deduced the functional/business sense of each of those columns, their relevance in predicting the business solution and form initial hypothesis of the most critical features which could be crucial in designing the model.</a:t>
            </a:r>
          </a:p>
          <a:p>
            <a:pPr marL="342900" lvl="0" indent="-342900">
              <a:lnSpc>
                <a:spcPct val="107000"/>
              </a:lnSpc>
              <a:spcAft>
                <a:spcPts val="800"/>
              </a:spcAft>
              <a:buFont typeface="Symbol" panose="05050102010706020507" pitchFamily="18" charset="2"/>
              <a:buChar char=""/>
            </a:pP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Columns of the dataset include :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BALANCE, BALANCE_FREQUENCY,  PURCHASES PURCHASES_FREQUENCY, ONEOFF_PURCHASES, ONEOFFPURCHASESFREQUENCY,  INSTALLMENTS_PURCHASES ,CASH_ADVANCE PURCHASESINSTALLMENTSFREQUENCY,CREDIT_LIMIT, etc.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sz="4800" kern="0" dirty="0">
                <a:solidFill>
                  <a:srgbClr val="000000"/>
                </a:solidFill>
                <a:effectLst/>
                <a:latin typeface="Segoe UI" panose="020B0502040204020203" pitchFamily="34" charset="0"/>
                <a:ea typeface="Segoe UI" panose="020B0502040204020203" pitchFamily="34" charset="0"/>
              </a:rPr>
              <a:t>DATA PREPARATION</a:t>
            </a:r>
            <a:r>
              <a:rPr lang="en-US" sz="4400" kern="0" dirty="0">
                <a:solidFill>
                  <a:srgbClr val="000000"/>
                </a:solidFill>
                <a:effectLst/>
                <a:latin typeface="Segoe UI" panose="020B0502040204020203" pitchFamily="34" charset="0"/>
                <a:ea typeface="Segoe UI" panose="020B0502040204020203" pitchFamily="34" charset="0"/>
              </a:rPr>
              <a:t> </a:t>
            </a: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a:xfrm>
            <a:off x="1143000" y="2057399"/>
            <a:ext cx="9875520" cy="4023360"/>
          </a:xfrm>
        </p:spPr>
        <p:txBody>
          <a:bodyPr>
            <a:normAutofit fontScale="92500" lnSpcReduction="10000"/>
          </a:bodyPr>
          <a:lstStyle/>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Performed initial quality checks on the dataset.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Checked the columns for missing values and treated those columns with feasible imputation methods.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Column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CREDIT_LIMIT</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with only one row having null value was dropped from the dataset. </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Column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MINIMUM_PAYMENTS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had around 313 missing rows.  For some rows it seemed that for null value of MINIMUM_PAYMENTS, PAYMENTS column is also 0 which might suggest that the customer has not made any payment at all. For rows where MINIMUM_PAYMENTS column is Null, we imputed the value 0 considering that the customer has not made any MINIMUM_PAYMENTS.</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different approach we also can impute the median of that column to fill missing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Column </a:t>
            </a: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CUST_ID</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was dropped from the dataset, since no business sense can be derived from it and does not add value to our insights.</a:t>
            </a:r>
          </a:p>
          <a:p>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datatype of the columns was also checked and no discrepancies were found</a:t>
            </a:r>
            <a:endParaRPr lang="en-IN" dirty="0">
              <a:solidFill>
                <a:schemeClr val="tx1"/>
              </a:solidFill>
            </a:endParaRPr>
          </a:p>
        </p:txBody>
      </p:sp>
    </p:spTree>
    <p:extLst>
      <p:ext uri="{BB962C8B-B14F-4D97-AF65-F5344CB8AC3E}">
        <p14:creationId xmlns:p14="http://schemas.microsoft.com/office/powerpoint/2010/main" val="123214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B48A-0440-418A-87B1-C617F331770E}"/>
              </a:ext>
            </a:extLst>
          </p:cNvPr>
          <p:cNvSpPr>
            <a:spLocks noGrp="1"/>
          </p:cNvSpPr>
          <p:nvPr>
            <p:ph type="title"/>
          </p:nvPr>
        </p:nvSpPr>
        <p:spPr/>
        <p:txBody>
          <a:bodyPr/>
          <a:lstStyle/>
          <a:p>
            <a:pPr algn="ctr"/>
            <a:r>
              <a:rPr lang="en-US" kern="0" dirty="0">
                <a:solidFill>
                  <a:srgbClr val="000000"/>
                </a:solidFill>
                <a:latin typeface="Segoe UI" panose="020B0502040204020203" pitchFamily="34" charset="0"/>
              </a:rPr>
              <a:t>EXPLORATORY DATA ANALYSIS</a:t>
            </a:r>
            <a:endParaRPr lang="en-IN" dirty="0"/>
          </a:p>
        </p:txBody>
      </p:sp>
      <p:sp>
        <p:nvSpPr>
          <p:cNvPr id="3" name="Content Placeholder 2">
            <a:extLst>
              <a:ext uri="{FF2B5EF4-FFF2-40B4-BE49-F238E27FC236}">
                <a16:creationId xmlns:a16="http://schemas.microsoft.com/office/drawing/2014/main" id="{5D512353-8F6B-4871-9A3A-5C0C48E51C35}"/>
              </a:ext>
            </a:extLst>
          </p:cNvPr>
          <p:cNvSpPr>
            <a:spLocks noGrp="1"/>
          </p:cNvSpPr>
          <p:nvPr>
            <p:ph sz="half" idx="1"/>
          </p:nvPr>
        </p:nvSpPr>
        <p:spPr/>
        <p:txBody>
          <a:bodyPr/>
          <a:lstStyle/>
          <a:p>
            <a:r>
              <a:rPr lang="en-US" dirty="0">
                <a:solidFill>
                  <a:schemeClr val="tx1"/>
                </a:solidFill>
              </a:rPr>
              <a:t>We use the columns BALANCE","PURCHASES","CASH_ADVANCE","CREDIT_LIMIT","PAYMENTS","MINIMUM_PAYMENTS" And created scatter plot to check collinearity.  We see that there is no significant visible collinearity.</a:t>
            </a:r>
          </a:p>
          <a:p>
            <a:endParaRPr lang="en-IN" dirty="0">
              <a:solidFill>
                <a:schemeClr val="tx1"/>
              </a:solidFill>
            </a:endParaRPr>
          </a:p>
        </p:txBody>
      </p:sp>
      <p:pic>
        <p:nvPicPr>
          <p:cNvPr id="5" name="Content Placeholder 4" descr="C:\Users\Tushar\Desktop\Packt\Data Set\Credit-Card-Customer-Segmentation-main\IMAGES\COLLINRARITY.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4461" y="2057400"/>
            <a:ext cx="4060541" cy="4022725"/>
          </a:xfrm>
          <a:prstGeom prst="rect">
            <a:avLst/>
          </a:prstGeom>
          <a:noFill/>
          <a:ln>
            <a:noFill/>
          </a:ln>
        </p:spPr>
      </p:pic>
    </p:spTree>
    <p:extLst>
      <p:ext uri="{BB962C8B-B14F-4D97-AF65-F5344CB8AC3E}">
        <p14:creationId xmlns:p14="http://schemas.microsoft.com/office/powerpoint/2010/main" val="352201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SCATTER PLOT OF FREQUECY COLUMNS</a:t>
            </a:r>
          </a:p>
        </p:txBody>
      </p:sp>
      <p:sp>
        <p:nvSpPr>
          <p:cNvPr id="3" name="Content Placeholder 2"/>
          <p:cNvSpPr>
            <a:spLocks noGrp="1"/>
          </p:cNvSpPr>
          <p:nvPr>
            <p:ph sz="half" idx="1"/>
          </p:nvPr>
        </p:nvSpPr>
        <p:spPr/>
        <p:txBody>
          <a:bodyPr/>
          <a:lstStyle/>
          <a:p>
            <a:r>
              <a:rPr lang="en-US" dirty="0">
                <a:solidFill>
                  <a:schemeClr val="tx1"/>
                </a:solidFill>
              </a:rPr>
              <a:t>We use the columns  BALANCE_FREQUENCY,PURCHASES_FREQUENCY, ONEOFF_PURCHASES_FREQUENCY, PURCHASES_INSTALLMENTS_FREQUENCY, CASH_ADVANCE_FREQUENCY. To check for </a:t>
            </a:r>
            <a:r>
              <a:rPr lang="en-US" dirty="0" err="1">
                <a:solidFill>
                  <a:schemeClr val="tx1"/>
                </a:solidFill>
              </a:rPr>
              <a:t>collinearity</a:t>
            </a:r>
            <a:r>
              <a:rPr lang="en-US" dirty="0">
                <a:solidFill>
                  <a:schemeClr val="tx1"/>
                </a:solidFill>
              </a:rPr>
              <a:t>, but here too we do not find any such </a:t>
            </a:r>
            <a:r>
              <a:rPr lang="en-US" dirty="0" err="1">
                <a:solidFill>
                  <a:schemeClr val="tx1"/>
                </a:solidFill>
              </a:rPr>
              <a:t>collinearity</a:t>
            </a:r>
            <a:r>
              <a:rPr lang="en-US" dirty="0">
                <a:solidFill>
                  <a:schemeClr val="tx1"/>
                </a:solidFill>
              </a:rPr>
              <a:t>. </a:t>
            </a:r>
          </a:p>
          <a:p>
            <a:r>
              <a:rPr lang="en-US" dirty="0">
                <a:solidFill>
                  <a:schemeClr val="tx1"/>
                </a:solidFill>
              </a:rPr>
              <a:t>So we plot the heat map to further investigate.</a:t>
            </a:r>
          </a:p>
          <a:p>
            <a:endParaRPr lang="en-US" dirty="0">
              <a:solidFill>
                <a:schemeClr val="tx1"/>
              </a:solidFill>
            </a:endParaRPr>
          </a:p>
        </p:txBody>
      </p:sp>
      <p:pic>
        <p:nvPicPr>
          <p:cNvPr id="5" name="Content Placeholder 4" descr="C:\Users\Tushar\Desktop\Packt\Data Set\Credit-Card-Customer-Segmentation-main\IMAGES\frequency scatter plot.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3511" y="2057400"/>
            <a:ext cx="4062441" cy="4022725"/>
          </a:xfrm>
          <a:prstGeom prst="rect">
            <a:avLst/>
          </a:prstGeom>
          <a:noFill/>
          <a:ln>
            <a:noFill/>
          </a:ln>
        </p:spPr>
      </p:pic>
    </p:spTree>
    <p:extLst>
      <p:ext uri="{BB962C8B-B14F-4D97-AF65-F5344CB8AC3E}">
        <p14:creationId xmlns:p14="http://schemas.microsoft.com/office/powerpoint/2010/main" val="371047117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170</TotalTime>
  <Words>3040</Words>
  <Application>Microsoft Office PowerPoint</Application>
  <PresentationFormat>Widescreen</PresentationFormat>
  <Paragraphs>182</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Calibri</vt:lpstr>
      <vt:lpstr>Corbel</vt:lpstr>
      <vt:lpstr>Segoe UI</vt:lpstr>
      <vt:lpstr>Symbol</vt:lpstr>
      <vt:lpstr>Basis</vt:lpstr>
      <vt:lpstr>CREDIT CARD CUSTOMER SEGMENTATION</vt:lpstr>
      <vt:lpstr>OUTLINE</vt:lpstr>
      <vt:lpstr>INTRODUCTION </vt:lpstr>
      <vt:lpstr>PROBLEM STATEMENT &amp; OBJECTIVE </vt:lpstr>
      <vt:lpstr>PROJECT ARCHITECTURE</vt:lpstr>
      <vt:lpstr>INITIAL DATA UNDERSTANDING </vt:lpstr>
      <vt:lpstr>DATA PREPARATION </vt:lpstr>
      <vt:lpstr>EXPLORATORY DATA ANALYSIS</vt:lpstr>
      <vt:lpstr>SCATTER PLOT OF FREQUECY COLUMNS</vt:lpstr>
      <vt:lpstr>HEAT MAP</vt:lpstr>
      <vt:lpstr>COLUMN WISE ANALYSIS OF THE DATA SET. </vt:lpstr>
      <vt:lpstr>TENURE RANGE  V  CASH ADVANCE </vt:lpstr>
      <vt:lpstr>TENURE RANGE VS CREDIT LIMIT </vt:lpstr>
      <vt:lpstr>TENURE RANGE V PAYMENTS. </vt:lpstr>
      <vt:lpstr>Insights </vt:lpstr>
      <vt:lpstr>CREDIT_LIMIT</vt:lpstr>
      <vt:lpstr>CREDIT LIMIT VS  PAYMENTS</vt:lpstr>
      <vt:lpstr>PRC OF PAYMENT VS  CREDIT LIMIT </vt:lpstr>
      <vt:lpstr>CREDIT LIMIT VS PURCHASES  </vt:lpstr>
      <vt:lpstr>Insights</vt:lpstr>
      <vt:lpstr>CREDIT LIMIT CROSSED VS NOT CROSSED</vt:lpstr>
      <vt:lpstr>CREDIT STATUS VS CREDIT LIMIT. </vt:lpstr>
      <vt:lpstr>PURCHASES VS CREDIT STATUS </vt:lpstr>
      <vt:lpstr>CREDIT STATUS VS CASH ADVANCE </vt:lpstr>
      <vt:lpstr>CREDIT LIMI VS CREDIT STATUS. </vt:lpstr>
      <vt:lpstr>BUSINESS INFERENCE FROM EDA </vt:lpstr>
      <vt:lpstr>FEATURE ENGINEERING</vt:lpstr>
      <vt:lpstr>K MEANS ALGORITHM WITH STANDARDIZATION</vt:lpstr>
      <vt:lpstr>PowerPoint Presentation</vt:lpstr>
      <vt:lpstr>PowerPoint Presentation</vt:lpstr>
      <vt:lpstr>INSIGHTS AND RECOMMENDATIONS. </vt:lpstr>
      <vt:lpstr>K MEANS ALGORITHM WITH NORMALIZATION</vt:lpstr>
      <vt:lpstr>PowerPoint Presentation</vt:lpstr>
      <vt:lpstr>PowerPoint Presentation</vt:lpstr>
      <vt:lpstr>PowerPoint Presentation</vt:lpstr>
      <vt:lpstr>K MEANS ALGORITHM WITH AUTOENCODER</vt:lpstr>
      <vt:lpstr>PowerPoint Presentation</vt:lpstr>
      <vt:lpstr>PowerPoint Presentation</vt:lpstr>
      <vt:lpstr>INSIGHTS AND RECOMMENDATIONS </vt:lpstr>
      <vt:lpstr>DBSCAN CLUSTERING</vt:lpstr>
      <vt:lpstr>ELBOW METHOD</vt:lpstr>
      <vt:lpstr>SIHOUETTE SCORE</vt:lpstr>
      <vt:lpstr>BUSINESS INSIGHTS &amp; RECOMMENDATIONS</vt:lpstr>
      <vt:lpstr>PowerPoint Presentation</vt:lpstr>
      <vt:lpstr>UI DEVELOPMENT</vt:lpstr>
      <vt:lpstr>UI PAGE</vt:lpstr>
      <vt:lpstr>PowerPoint Presentation</vt:lpstr>
      <vt:lpstr>PowerPoint Presentation</vt:lpstr>
      <vt:lpstr>PowerPoint Presentation</vt:lpstr>
      <vt:lpstr> DEPLOYMENT &amp; TESTING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CUSTOMER SEGMENTATION</dc:title>
  <dc:creator>Apoorva Bhatla</dc:creator>
  <cp:lastModifiedBy>Apoorva Bhatla</cp:lastModifiedBy>
  <cp:revision>55</cp:revision>
  <dcterms:created xsi:type="dcterms:W3CDTF">2021-07-30T10:07:41Z</dcterms:created>
  <dcterms:modified xsi:type="dcterms:W3CDTF">2021-07-30T13:40:51Z</dcterms:modified>
</cp:coreProperties>
</file>