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62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5B8"/>
    <a:srgbClr val="427AA2"/>
    <a:srgbClr val="268BD2"/>
    <a:srgbClr val="38B9AF"/>
    <a:srgbClr val="3B566A"/>
    <a:srgbClr val="127994"/>
    <a:srgbClr val="0F7792"/>
    <a:srgbClr val="FFFFFF"/>
    <a:srgbClr val="0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4" autoAdjust="0"/>
    <p:restoredTop sz="67401" autoAdjust="0"/>
  </p:normalViewPr>
  <p:slideViewPr>
    <p:cSldViewPr>
      <p:cViewPr varScale="1">
        <p:scale>
          <a:sx n="73" d="100"/>
          <a:sy n="73" d="100"/>
        </p:scale>
        <p:origin x="72" y="4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5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25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1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3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7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Pro-tip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If your selector looks like </a:t>
            </a:r>
            <a:r>
              <a:rPr lang="en-US" dirty="0"/>
              <a:t>X Y Z A </a:t>
            </a:r>
            <a:r>
              <a:rPr lang="en-US" dirty="0" err="1"/>
              <a:t>B.error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you're doing it wrong. Always ask yourself if it's absolutely necessary to apply all of that weight.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30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08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56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https://css-tricks.com/pseudo-class-selectors/</a:t>
            </a:r>
          </a:p>
          <a:p>
            <a:endParaRPr lang="en-US" dirty="0"/>
          </a:p>
          <a:p>
            <a:r>
              <a:rPr lang="en-US" dirty="0"/>
              <a:t>https://developer.mozilla.org/en-US/docs/Web/CSS/Pseudo-classes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89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21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4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17.5.2018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17.5.2018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17.5.2018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17.5.2018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17.5.2018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17.5.2018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17.5.2018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17.5.2018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17.5.2018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17.5.2018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17.5.2018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17.5.2018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Selector Combinations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Pseudo Classes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532" y="1503769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365B8"/>
                </a:solidFill>
              </a:rPr>
              <a:t>:first-child      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селектира първият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child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елемент;</a:t>
            </a:r>
          </a:p>
          <a:p>
            <a:r>
              <a:rPr lang="en-US" dirty="0">
                <a:solidFill>
                  <a:srgbClr val="9365B8"/>
                </a:solidFill>
              </a:rPr>
              <a:t>:last-child</a:t>
            </a:r>
            <a:r>
              <a:rPr lang="bg-BG" dirty="0">
                <a:solidFill>
                  <a:srgbClr val="9365B8"/>
                </a:solidFill>
              </a:rPr>
              <a:t>	</a:t>
            </a:r>
            <a:r>
              <a:rPr lang="en-US" dirty="0">
                <a:solidFill>
                  <a:srgbClr val="9365B8"/>
                </a:solidFill>
              </a:rPr>
              <a:t>	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 селектира последният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child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елемент;</a:t>
            </a:r>
            <a:r>
              <a:rPr lang="bg-BG" dirty="0">
                <a:solidFill>
                  <a:srgbClr val="9365B8"/>
                </a:solidFill>
              </a:rPr>
              <a:t>	</a:t>
            </a:r>
            <a:endParaRPr lang="en-US" dirty="0">
              <a:solidFill>
                <a:srgbClr val="9365B8"/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:only-child</a:t>
            </a:r>
            <a:r>
              <a:rPr lang="bg-BG" dirty="0">
                <a:solidFill>
                  <a:srgbClr val="9365B8"/>
                </a:solidFill>
              </a:rPr>
              <a:t>	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 селектира елемент ако той е единствен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child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елемент на 		родителя;</a:t>
            </a:r>
            <a:endParaRPr lang="en-US" dirty="0">
              <a:solidFill>
                <a:srgbClr val="9365B8"/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:nth-child(odd)</a:t>
            </a:r>
            <a:r>
              <a:rPr lang="bg-BG" dirty="0">
                <a:solidFill>
                  <a:srgbClr val="9365B8"/>
                </a:solidFill>
              </a:rPr>
              <a:t> </a:t>
            </a:r>
            <a:r>
              <a:rPr lang="en-US" dirty="0">
                <a:solidFill>
                  <a:srgbClr val="9365B8"/>
                </a:solidFill>
              </a:rPr>
              <a:t>	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селектира нечетните елементи;</a:t>
            </a:r>
          </a:p>
          <a:p>
            <a:r>
              <a:rPr lang="bg-BG" dirty="0">
                <a:solidFill>
                  <a:srgbClr val="9365B8"/>
                </a:solidFill>
              </a:rPr>
              <a:t>:</a:t>
            </a:r>
            <a:r>
              <a:rPr lang="en-US" dirty="0">
                <a:solidFill>
                  <a:srgbClr val="9365B8"/>
                </a:solidFill>
              </a:rPr>
              <a:t>nth-child(even)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селектира четните елементи;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:not(p)*	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ще селектира всеки елемент който не е изключен, в случая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</a:t>
            </a:r>
          </a:p>
          <a:p>
            <a:endParaRPr lang="en-US" dirty="0">
              <a:solidFill>
                <a:srgbClr val="9365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81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CSS Pseudo Elements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Pseudo Elements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532" y="1503769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псевдо елементите се използват за да се стилизират специфични части от даден елемент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rgbClr val="9365B8"/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::first-letter      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селектира първата буква;</a:t>
            </a:r>
          </a:p>
          <a:p>
            <a:r>
              <a:rPr lang="en-US" dirty="0">
                <a:solidFill>
                  <a:srgbClr val="9365B8"/>
                </a:solidFill>
              </a:rPr>
              <a:t>::first-line 	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 селектира първи ред;</a:t>
            </a:r>
            <a:endParaRPr lang="en-US" dirty="0">
              <a:solidFill>
                <a:srgbClr val="9365B8"/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::before</a:t>
            </a:r>
            <a:r>
              <a:rPr lang="bg-BG" dirty="0">
                <a:solidFill>
                  <a:srgbClr val="9365B8"/>
                </a:solidFill>
              </a:rPr>
              <a:t> </a:t>
            </a:r>
            <a:r>
              <a:rPr lang="en-US" dirty="0">
                <a:solidFill>
                  <a:srgbClr val="9365B8"/>
                </a:solidFill>
              </a:rPr>
              <a:t>	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 “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вмъква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”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елемент непосредствено преди селектирания;</a:t>
            </a:r>
            <a:endParaRPr lang="en-US" dirty="0">
              <a:solidFill>
                <a:srgbClr val="9365B8"/>
              </a:solidFill>
            </a:endParaRPr>
          </a:p>
          <a:p>
            <a:r>
              <a:rPr lang="bg-BG" dirty="0">
                <a:solidFill>
                  <a:srgbClr val="9365B8"/>
                </a:solidFill>
              </a:rPr>
              <a:t>:</a:t>
            </a:r>
            <a:r>
              <a:rPr lang="en-US" dirty="0">
                <a:solidFill>
                  <a:srgbClr val="9365B8"/>
                </a:solidFill>
              </a:rPr>
              <a:t>:after	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 “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вмъква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”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елемент непосредствено след селектирания;</a:t>
            </a:r>
            <a:endParaRPr lang="en-US" dirty="0">
              <a:solidFill>
                <a:srgbClr val="9365B8"/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4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CSS Pseudo Elements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Pseudo Elements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532" y="1503769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псевдо елементите се използват за да се стилизират специфични части от даден елемент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rgbClr val="9365B8"/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::first-letter      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селектира първата буква;</a:t>
            </a:r>
          </a:p>
          <a:p>
            <a:r>
              <a:rPr lang="en-US" dirty="0">
                <a:solidFill>
                  <a:srgbClr val="9365B8"/>
                </a:solidFill>
              </a:rPr>
              <a:t>::first-line 	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 селектира първи ред;</a:t>
            </a:r>
            <a:endParaRPr lang="en-US" dirty="0">
              <a:solidFill>
                <a:srgbClr val="9365B8"/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::before</a:t>
            </a:r>
            <a:r>
              <a:rPr lang="bg-BG" dirty="0">
                <a:solidFill>
                  <a:srgbClr val="9365B8"/>
                </a:solidFill>
              </a:rPr>
              <a:t> </a:t>
            </a:r>
            <a:r>
              <a:rPr lang="en-US" dirty="0">
                <a:solidFill>
                  <a:srgbClr val="9365B8"/>
                </a:solidFill>
              </a:rPr>
              <a:t>	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 “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вмъква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”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елемент непосредствено преди селектирания;</a:t>
            </a:r>
            <a:endParaRPr lang="en-US" dirty="0">
              <a:solidFill>
                <a:srgbClr val="9365B8"/>
              </a:solidFill>
            </a:endParaRPr>
          </a:p>
          <a:p>
            <a:r>
              <a:rPr lang="bg-BG" dirty="0">
                <a:solidFill>
                  <a:srgbClr val="9365B8"/>
                </a:solidFill>
              </a:rPr>
              <a:t>:</a:t>
            </a:r>
            <a:r>
              <a:rPr lang="en-US" dirty="0">
                <a:solidFill>
                  <a:srgbClr val="9365B8"/>
                </a:solidFill>
              </a:rPr>
              <a:t>:after	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 “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вмъква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”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елемент непосредствено след селектирания;</a:t>
            </a:r>
            <a:endParaRPr lang="en-US" dirty="0">
              <a:solidFill>
                <a:srgbClr val="9365B8"/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2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/>
              <a:t>Съдържание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2123353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Pseudo Selectors / Pseudo Classes</a:t>
            </a: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1273324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Selectors </a:t>
            </a:r>
          </a:p>
        </p:txBody>
      </p:sp>
      <p:sp>
        <p:nvSpPr>
          <p:cNvPr id="11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297338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CSS Pseudo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2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Simple Selectors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Selectors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7624" y="1561356"/>
            <a:ext cx="260590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Дотук познаваме:</a:t>
            </a:r>
          </a:p>
          <a:p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/>
              <a:t>Селектори по </a:t>
            </a:r>
            <a:r>
              <a:rPr lang="en-US" sz="1600" dirty="0"/>
              <a:t>tag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/>
              <a:t>Селектори по </a:t>
            </a:r>
            <a:r>
              <a:rPr lang="en-US" sz="1600" dirty="0"/>
              <a:t>class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/>
              <a:t>Селектори по </a:t>
            </a:r>
            <a:r>
              <a:rPr lang="en-US" sz="1600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/>
              <a:t>Селектори по </a:t>
            </a:r>
            <a:r>
              <a:rPr lang="en-US" sz="1600" dirty="0"/>
              <a:t>attribute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0691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Universal selector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Selectors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1561356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9365B8"/>
                </a:solidFill>
              </a:rPr>
              <a:t>* </a:t>
            </a:r>
            <a:r>
              <a:rPr lang="en-US" dirty="0">
                <a:solidFill>
                  <a:srgbClr val="9365B8"/>
                </a:solidFill>
              </a:rPr>
              <a:t> </a:t>
            </a:r>
            <a:endParaRPr lang="bg-BG" dirty="0">
              <a:solidFill>
                <a:srgbClr val="9365B8"/>
              </a:solidFill>
            </a:endParaRPr>
          </a:p>
          <a:p>
            <a:r>
              <a:rPr lang="bg-BG" sz="1600" dirty="0"/>
              <a:t>този символ като </a:t>
            </a:r>
            <a:r>
              <a:rPr lang="en-US" sz="1600" dirty="0"/>
              <a:t>CSS </a:t>
            </a:r>
            <a:r>
              <a:rPr lang="bg-BG" sz="1600" dirty="0"/>
              <a:t>селектор ще селектира всеки елемент на страницата!</a:t>
            </a:r>
          </a:p>
          <a:p>
            <a:endParaRPr lang="bg-BG" sz="1600" dirty="0"/>
          </a:p>
          <a:p>
            <a:endParaRPr lang="en-US" sz="1600" dirty="0"/>
          </a:p>
          <a:p>
            <a:endParaRPr lang="en-US" sz="1600" dirty="0"/>
          </a:p>
          <a:p>
            <a:endParaRPr lang="bg-BG" sz="1600" dirty="0"/>
          </a:p>
          <a:p>
            <a:r>
              <a:rPr lang="bg-BG" sz="1600" dirty="0"/>
              <a:t>Може да се използва и в комбинация със селекторите, които вече познаваме</a:t>
            </a:r>
          </a:p>
          <a:p>
            <a:endParaRPr lang="bg-BG" sz="1600" dirty="0"/>
          </a:p>
          <a:p>
            <a:endParaRPr lang="bg-BG" sz="1600" dirty="0"/>
          </a:p>
          <a:p>
            <a:r>
              <a:rPr lang="bg-BG" sz="16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770" y="2209428"/>
            <a:ext cx="1514475" cy="78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3565654"/>
            <a:ext cx="24098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0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Selector Combinations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Selectors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532" y="1397595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365B8"/>
                </a:solidFill>
              </a:rPr>
              <a:t>X Y </a:t>
            </a:r>
          </a:p>
          <a:p>
            <a:r>
              <a:rPr lang="bg-BG" sz="1400" dirty="0"/>
              <a:t>Комбинация от поредни селектори, таргетира последният от изброените. </a:t>
            </a:r>
          </a:p>
          <a:p>
            <a:r>
              <a:rPr lang="bg-BG" sz="1400" dirty="0"/>
              <a:t>Например – искате да изберете всички </a:t>
            </a:r>
            <a:r>
              <a:rPr lang="en-US" sz="1400" dirty="0"/>
              <a:t>&lt;a&gt; </a:t>
            </a:r>
            <a:r>
              <a:rPr lang="bg-BG" sz="1400" dirty="0"/>
              <a:t>на дадена страница, които са поместени в </a:t>
            </a:r>
            <a:r>
              <a:rPr lang="en-US" sz="1400" dirty="0"/>
              <a:t>&lt;li&gt;</a:t>
            </a:r>
            <a:endParaRPr lang="bg-BG" sz="1400" dirty="0"/>
          </a:p>
          <a:p>
            <a:r>
              <a:rPr lang="bg-BG" sz="1400" dirty="0"/>
              <a:t>на </a:t>
            </a:r>
            <a:r>
              <a:rPr lang="en-US" sz="1400" dirty="0"/>
              <a:t>&lt;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  <a:r>
              <a:rPr lang="bg-BG" sz="14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495138"/>
            <a:ext cx="2381250" cy="53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536" y="3289548"/>
            <a:ext cx="82809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365B8"/>
                </a:solidFill>
              </a:rPr>
              <a:t>X + Y - </a:t>
            </a:r>
            <a:r>
              <a:rPr lang="en-US" sz="1600" dirty="0"/>
              <a:t>Adjacent Selector</a:t>
            </a:r>
            <a:endParaRPr lang="bg-BG" dirty="0">
              <a:solidFill>
                <a:srgbClr val="9365B8"/>
              </a:solidFill>
            </a:endParaRPr>
          </a:p>
          <a:p>
            <a:r>
              <a:rPr lang="bg-BG" sz="1400" dirty="0"/>
              <a:t>Тази комбинация ще селектира само елемента, който е предшестван от </a:t>
            </a:r>
            <a:r>
              <a:rPr lang="en-US" sz="1400" dirty="0"/>
              <a:t>X</a:t>
            </a:r>
            <a:r>
              <a:rPr lang="bg-BG" sz="1400" dirty="0"/>
              <a:t> елемент</a:t>
            </a:r>
            <a:r>
              <a:rPr lang="en-US" sz="1400" dirty="0"/>
              <a:t>a</a:t>
            </a:r>
            <a:r>
              <a:rPr lang="bg-BG" sz="1400" dirty="0"/>
              <a:t>.</a:t>
            </a:r>
          </a:p>
          <a:p>
            <a:r>
              <a:rPr lang="bg-BG" sz="1400" dirty="0"/>
              <a:t>В този случай само първият параграф след всеки &lt;</a:t>
            </a:r>
            <a:r>
              <a:rPr lang="en-US" sz="1400" dirty="0" err="1"/>
              <a:t>ul</a:t>
            </a:r>
            <a:r>
              <a:rPr lang="bg-BG" sz="1400" dirty="0"/>
              <a:t>&gt;</a:t>
            </a:r>
            <a:r>
              <a:rPr lang="en-US" sz="1400" dirty="0"/>
              <a:t> </a:t>
            </a:r>
            <a:r>
              <a:rPr lang="bg-BG" sz="1400" dirty="0"/>
              <a:t>ще има червен цвят.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4089767"/>
            <a:ext cx="21240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5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Selector Combinations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Selectors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532" y="1503769"/>
            <a:ext cx="82809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365B8"/>
                </a:solidFill>
              </a:rPr>
              <a:t>X ~ Y </a:t>
            </a:r>
          </a:p>
          <a:p>
            <a:r>
              <a:rPr lang="bg-BG" sz="1400" dirty="0"/>
              <a:t>Ако </a:t>
            </a:r>
            <a:r>
              <a:rPr lang="en-US" sz="1400" dirty="0"/>
              <a:t>X + Y, </a:t>
            </a:r>
            <a:r>
              <a:rPr lang="bg-BG" sz="1400" dirty="0"/>
              <a:t>ще селектира </a:t>
            </a:r>
            <a:r>
              <a:rPr lang="bg-BG" sz="1400" b="1" dirty="0"/>
              <a:t>само </a:t>
            </a:r>
            <a:r>
              <a:rPr lang="bg-BG" sz="1400" dirty="0"/>
              <a:t>първия елемент, тази комбинация не е толкова стриктна и би селектирала в </a:t>
            </a:r>
          </a:p>
          <a:p>
            <a:r>
              <a:rPr lang="bg-BG" sz="1400" dirty="0"/>
              <a:t>нашия случай всеки </a:t>
            </a:r>
            <a:r>
              <a:rPr lang="en-US" sz="1400" dirty="0"/>
              <a:t>p </a:t>
            </a:r>
            <a:r>
              <a:rPr lang="bg-BG" sz="1400" dirty="0"/>
              <a:t>елемент</a:t>
            </a:r>
            <a:r>
              <a:rPr lang="en-US" sz="1400" dirty="0"/>
              <a:t>, </a:t>
            </a:r>
            <a:r>
              <a:rPr lang="bg-BG" sz="1400" dirty="0"/>
              <a:t>който следва след </a:t>
            </a:r>
            <a:r>
              <a:rPr lang="en-US" sz="1400" dirty="0" err="1"/>
              <a:t>ul</a:t>
            </a:r>
            <a:r>
              <a:rPr lang="bg-BG" sz="14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14" y="2441237"/>
            <a:ext cx="23907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8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Selector Combinations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Selectors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532" y="1397595"/>
            <a:ext cx="82809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365B8"/>
                </a:solidFill>
              </a:rPr>
              <a:t>X &gt; Y </a:t>
            </a:r>
          </a:p>
          <a:p>
            <a:r>
              <a:rPr lang="bg-BG" sz="1400" dirty="0"/>
              <a:t>Разликата между стандартната комбинация </a:t>
            </a:r>
            <a:r>
              <a:rPr lang="en-US" sz="1400" dirty="0"/>
              <a:t>X Y </a:t>
            </a:r>
            <a:r>
              <a:rPr lang="bg-BG" sz="1400" dirty="0"/>
              <a:t>и </a:t>
            </a:r>
            <a:r>
              <a:rPr lang="en-US" sz="1400" dirty="0"/>
              <a:t>X &gt; Y</a:t>
            </a:r>
            <a:r>
              <a:rPr lang="bg-BG" sz="1400" dirty="0"/>
              <a:t>, е в това, че вторият ще селектира само </a:t>
            </a:r>
            <a:r>
              <a:rPr lang="bg-BG" sz="1400" b="1" dirty="0"/>
              <a:t>директни</a:t>
            </a:r>
            <a:endParaRPr lang="en-US" sz="1400" b="1" dirty="0"/>
          </a:p>
          <a:p>
            <a:r>
              <a:rPr lang="bg-BG" sz="1400" dirty="0"/>
              <a:t>потомци/</a:t>
            </a:r>
            <a:r>
              <a:rPr lang="en-US" sz="1400" dirty="0"/>
              <a:t>child </a:t>
            </a:r>
            <a:r>
              <a:rPr lang="bg-BG" sz="1400" dirty="0"/>
              <a:t>елементи.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75" y="2233556"/>
            <a:ext cx="2762250" cy="20097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5161" y="4369668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/>
              <a:t>Селектор </a:t>
            </a:r>
            <a:r>
              <a:rPr lang="en-US" sz="1400" dirty="0"/>
              <a:t>#container &gt; </a:t>
            </a:r>
            <a:r>
              <a:rPr lang="en-US" sz="1400" dirty="0" err="1"/>
              <a:t>ul</a:t>
            </a:r>
            <a:r>
              <a:rPr lang="en-US" sz="1400" dirty="0"/>
              <a:t>, </a:t>
            </a:r>
            <a:r>
              <a:rPr lang="bg-BG" sz="1400" dirty="0"/>
              <a:t>ще таргетира само </a:t>
            </a:r>
            <a:r>
              <a:rPr lang="en-US" sz="1400" dirty="0"/>
              <a:t>child </a:t>
            </a:r>
            <a:r>
              <a:rPr lang="bg-BG" sz="1400" dirty="0"/>
              <a:t>елемент</a:t>
            </a:r>
            <a:r>
              <a:rPr lang="en-US" sz="1400" dirty="0"/>
              <a:t> </a:t>
            </a:r>
            <a:r>
              <a:rPr lang="en-US" sz="1400" dirty="0" err="1"/>
              <a:t>ul</a:t>
            </a:r>
            <a:r>
              <a:rPr lang="en-US" sz="1400" dirty="0"/>
              <a:t> </a:t>
            </a:r>
            <a:r>
              <a:rPr lang="bg-BG" sz="1400" dirty="0"/>
              <a:t>, който е </a:t>
            </a:r>
            <a:r>
              <a:rPr lang="bg-BG" sz="1400" b="1" dirty="0"/>
              <a:t>директен </a:t>
            </a:r>
            <a:r>
              <a:rPr lang="bg-BG" sz="1400" dirty="0"/>
              <a:t>потомък на </a:t>
            </a:r>
            <a:r>
              <a:rPr lang="en-US" sz="1400" dirty="0"/>
              <a:t>&lt;div&gt; </a:t>
            </a:r>
            <a:r>
              <a:rPr lang="bg-BG" sz="1400" dirty="0"/>
              <a:t>с </a:t>
            </a:r>
            <a:r>
              <a:rPr lang="en-US" sz="1400" dirty="0"/>
              <a:t>id=“container”. </a:t>
            </a:r>
            <a:r>
              <a:rPr lang="bg-BG" sz="1400" dirty="0"/>
              <a:t>В случая няма да „хване“ </a:t>
            </a:r>
            <a:r>
              <a:rPr lang="en-US" sz="1400" dirty="0" err="1"/>
              <a:t>ul</a:t>
            </a:r>
            <a:r>
              <a:rPr lang="en-US" sz="1400" dirty="0"/>
              <a:t>,</a:t>
            </a:r>
            <a:r>
              <a:rPr lang="bg-BG" sz="1400" dirty="0"/>
              <a:t> който е </a:t>
            </a:r>
            <a:r>
              <a:rPr lang="en-US" sz="1400" dirty="0"/>
              <a:t>child </a:t>
            </a:r>
            <a:r>
              <a:rPr lang="bg-BG" sz="1400" dirty="0"/>
              <a:t>елемент на първото </a:t>
            </a:r>
            <a:r>
              <a:rPr lang="en-US" sz="1400" dirty="0"/>
              <a:t>li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283015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Simple Selectors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Pseudo Selectors / </a:t>
            </a:r>
            <a:r>
              <a:rPr lang="en-US" b="1" dirty="0"/>
              <a:t>Pseudo</a:t>
            </a:r>
            <a:r>
              <a:rPr lang="bg-BG" b="1" dirty="0"/>
              <a:t>-</a:t>
            </a:r>
            <a:r>
              <a:rPr lang="en-US" b="1" dirty="0"/>
              <a:t>Classes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3238" y="1361300"/>
            <a:ext cx="662912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Какво е псевдо клас?</a:t>
            </a:r>
          </a:p>
          <a:p>
            <a:endParaRPr lang="bg-BG" sz="1600" dirty="0"/>
          </a:p>
          <a:p>
            <a:r>
              <a:rPr lang="bg-BG" sz="1400" dirty="0"/>
              <a:t>Това са ключови думи добавени към селектор, които обозначават специално</a:t>
            </a:r>
          </a:p>
          <a:p>
            <a:r>
              <a:rPr lang="bg-BG" sz="1400" dirty="0"/>
              <a:t>състояние на селектирания елемент. Като например преминаването с курсора</a:t>
            </a:r>
          </a:p>
          <a:p>
            <a:r>
              <a:rPr lang="bg-BG" sz="1400" dirty="0"/>
              <a:t>над елемент (</a:t>
            </a:r>
            <a:r>
              <a:rPr lang="en-US" sz="1400" dirty="0"/>
              <a:t>hover</a:t>
            </a:r>
            <a:r>
              <a:rPr lang="bg-BG" sz="1400" dirty="0"/>
              <a:t>)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bg-BG" sz="1400" dirty="0"/>
              <a:t>Така написан селектор с псевдо клас, при преминаване на курсора през съответния </a:t>
            </a:r>
          </a:p>
          <a:p>
            <a:r>
              <a:rPr lang="bg-BG" sz="1400" dirty="0"/>
              <a:t>елемент, ще променя фоновия цвят на червен.</a:t>
            </a:r>
          </a:p>
          <a:p>
            <a:endParaRPr lang="bg-BG" sz="1400" dirty="0"/>
          </a:p>
          <a:p>
            <a:endParaRPr lang="en-US" sz="1600" dirty="0"/>
          </a:p>
          <a:p>
            <a:endParaRPr lang="bg-BG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210" y="2863244"/>
            <a:ext cx="29527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0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Selector Combinations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Pseudo Classes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532" y="1503769"/>
            <a:ext cx="828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365B8"/>
                </a:solidFill>
              </a:rPr>
              <a:t>:link	-</a:t>
            </a:r>
            <a:r>
              <a:rPr lang="bg-BG" dirty="0">
                <a:solidFill>
                  <a:srgbClr val="9365B8"/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непосетен линк</a:t>
            </a:r>
          </a:p>
          <a:p>
            <a:r>
              <a:rPr lang="en-US" dirty="0">
                <a:solidFill>
                  <a:srgbClr val="9365B8"/>
                </a:solidFill>
              </a:rPr>
              <a:t>:visited</a:t>
            </a:r>
            <a:r>
              <a:rPr lang="bg-BG" dirty="0">
                <a:solidFill>
                  <a:srgbClr val="9365B8"/>
                </a:solidFill>
              </a:rPr>
              <a:t>	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посетен/използван линк</a:t>
            </a:r>
            <a:r>
              <a:rPr lang="bg-BG" dirty="0">
                <a:solidFill>
                  <a:srgbClr val="9365B8"/>
                </a:solidFill>
              </a:rPr>
              <a:t>	</a:t>
            </a:r>
            <a:endParaRPr lang="en-US" dirty="0">
              <a:solidFill>
                <a:srgbClr val="9365B8"/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:hover</a:t>
            </a:r>
            <a:r>
              <a:rPr lang="bg-BG" dirty="0">
                <a:solidFill>
                  <a:srgbClr val="9365B8"/>
                </a:solidFill>
              </a:rPr>
              <a:t> </a:t>
            </a:r>
            <a:r>
              <a:rPr lang="en-US" dirty="0">
                <a:solidFill>
                  <a:srgbClr val="9365B8"/>
                </a:solidFill>
              </a:rPr>
              <a:t>	-</a:t>
            </a:r>
            <a:r>
              <a:rPr lang="bg-BG" dirty="0">
                <a:solidFill>
                  <a:srgbClr val="9365B8"/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 линкове, трябва да бъде деклариран </a:t>
            </a:r>
            <a:r>
              <a:rPr lang="bg-BG" b="1" i="1" dirty="0">
                <a:solidFill>
                  <a:schemeClr val="tx2">
                    <a:lumMod val="75000"/>
                  </a:schemeClr>
                </a:solidFill>
              </a:rPr>
              <a:t>след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visited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:link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rgbClr val="9365B8"/>
                </a:solidFill>
              </a:rPr>
              <a:t>:</a:t>
            </a:r>
            <a:r>
              <a:rPr lang="en-US" dirty="0">
                <a:solidFill>
                  <a:srgbClr val="9365B8"/>
                </a:solidFill>
              </a:rPr>
              <a:t>focus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елементът е поставен под фокус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:active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таргетира „активен елемент“ – напр бутон докато е натиснат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  <a:p>
            <a:r>
              <a:rPr lang="en-US">
                <a:solidFill>
                  <a:srgbClr val="9365B8"/>
                </a:solidFill>
              </a:rPr>
              <a:t>:checked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:disabled</a:t>
            </a:r>
          </a:p>
          <a:p>
            <a:r>
              <a:rPr lang="en-US" dirty="0">
                <a:solidFill>
                  <a:srgbClr val="9365B8"/>
                </a:solidFill>
              </a:rPr>
              <a:t>:valid</a:t>
            </a:r>
          </a:p>
          <a:p>
            <a:r>
              <a:rPr lang="en-US" dirty="0">
                <a:solidFill>
                  <a:srgbClr val="9365B8"/>
                </a:solidFill>
              </a:rPr>
              <a:t>:invalid</a:t>
            </a:r>
          </a:p>
          <a:p>
            <a:r>
              <a:rPr lang="en-US" dirty="0">
                <a:solidFill>
                  <a:srgbClr val="9365B8"/>
                </a:solidFill>
              </a:rPr>
              <a:t>:required</a:t>
            </a:r>
          </a:p>
          <a:p>
            <a:endParaRPr lang="en-US" dirty="0">
              <a:solidFill>
                <a:srgbClr val="9365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0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1769</TotalTime>
  <Words>438</Words>
  <Application>Microsoft Office PowerPoint</Application>
  <PresentationFormat>On-screen Show (16:10)</PresentationFormat>
  <Paragraphs>131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Yavor Stoilov</cp:lastModifiedBy>
  <cp:revision>255</cp:revision>
  <dcterms:created xsi:type="dcterms:W3CDTF">2015-10-11T06:58:48Z</dcterms:created>
  <dcterms:modified xsi:type="dcterms:W3CDTF">2018-05-17T13:18:41Z</dcterms:modified>
</cp:coreProperties>
</file>