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0" r:id="rId4"/>
    <p:sldId id="259" r:id="rId5"/>
    <p:sldId id="266" r:id="rId6"/>
    <p:sldId id="262" r:id="rId7"/>
    <p:sldId id="267" r:id="rId8"/>
    <p:sldId id="264" r:id="rId9"/>
    <p:sldId id="268" r:id="rId10"/>
    <p:sldId id="269" r:id="rId11"/>
    <p:sldId id="270" r:id="rId12"/>
    <p:sldId id="265" r:id="rId13"/>
    <p:sldId id="271" r:id="rId14"/>
    <p:sldId id="272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38B9AF"/>
    <a:srgbClr val="268BD2"/>
    <a:srgbClr val="3B566A"/>
    <a:srgbClr val="9365B8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66" d="100"/>
          <a:sy n="66" d="100"/>
        </p:scale>
        <p:origin x="2508" y="6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2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5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4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https://developer.mozilla.org/en-US/docs/Web/CSS/Shorthand_properties</a:t>
            </a:r>
          </a:p>
          <a:p>
            <a:r>
              <a:rPr lang="en-US" dirty="0"/>
              <a:t>https://developer.mozilla.org/en-US/docs/Learn/CSS/Introduction_to_CSS/Box_model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https://developer.mozilla.org/en-US/docs/Web/CSS/Shorthand_properties</a:t>
            </a:r>
          </a:p>
          <a:p>
            <a:r>
              <a:rPr lang="en-US" dirty="0"/>
              <a:t>https://developer.mozilla.org/en-US/docs/Learn/CSS/Introduction_to_CSS/Box_model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Отнася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се за </a:t>
            </a:r>
            <a:r>
              <a:rPr lang="bg-BG" sz="1600" b="1" i="1" dirty="0" smtClean="0">
                <a:solidFill>
                  <a:schemeClr val="bg2">
                    <a:lumMod val="25000"/>
                  </a:schemeClr>
                </a:solidFill>
              </a:rPr>
              <a:t>външното </a:t>
            </a:r>
            <a:r>
              <a:rPr lang="bg-BG" sz="1600" b="1" i="1" dirty="0" smtClean="0">
                <a:solidFill>
                  <a:schemeClr val="bg2">
                    <a:lumMod val="25000"/>
                  </a:schemeClr>
                </a:solidFill>
              </a:rPr>
              <a:t>отстояние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кутията.</a:t>
            </a:r>
            <a:endParaRPr lang="en-US" sz="16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Площта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започваща от външния край на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границите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Използва се за генериране на място/отстояние </a:t>
            </a:r>
            <a:r>
              <a:rPr lang="bg-BG" sz="1600" b="1" i="1" dirty="0" smtClean="0">
                <a:solidFill>
                  <a:schemeClr val="bg2">
                    <a:lumMod val="25000"/>
                  </a:schemeClr>
                </a:solidFill>
              </a:rPr>
              <a:t>между елементите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Стойността му може да се задава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конкретни единици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напр. пиксели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като процент от </a:t>
            </a:r>
            <a:r>
              <a:rPr lang="bg-BG" sz="1600" b="1" dirty="0" smtClean="0">
                <a:solidFill>
                  <a:schemeClr val="bg2">
                    <a:lumMod val="25000"/>
                  </a:schemeClr>
                </a:solidFill>
              </a:rPr>
              <a:t>ширината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 на съответния елемент;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auto – browser-a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пресмята отстоянието;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inherit –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наследява стойността от родителя;</a:t>
            </a:r>
          </a:p>
          <a:p>
            <a:endParaRPr lang="bg-BG" sz="16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1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</a:t>
            </a:r>
            <a:r>
              <a:rPr lang="bg-BG" dirty="0" smtClean="0"/>
              <a:t> </a:t>
            </a:r>
            <a:r>
              <a:rPr lang="en-US" dirty="0" smtClean="0"/>
              <a:t>Auto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8" y="1489348"/>
            <a:ext cx="7591425" cy="1752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618515" y="364693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Тъй като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browser-a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сам изчислява отстоянията отляво и дясно, този елемент ще бъде центриран хоризонтално спрямо родителя си. Отстоянията отляво и дясно ще бъдат равни.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0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</a:t>
            </a:r>
            <a:r>
              <a:rPr lang="bg-BG" dirty="0" smtClean="0"/>
              <a:t> </a:t>
            </a:r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Има случаи в които горния (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top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margin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и долния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(bottom)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„рухват“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(collapse)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7" y="1777380"/>
            <a:ext cx="7909246" cy="2246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4155354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Отстоянието между тези два елемента е </a:t>
            </a:r>
            <a:r>
              <a:rPr lang="bg-BG" sz="1600" b="1" dirty="0" smtClean="0">
                <a:solidFill>
                  <a:schemeClr val="bg2">
                    <a:lumMod val="25000"/>
                  </a:schemeClr>
                </a:solidFill>
              </a:rPr>
              <a:t>40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Това се случва само при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top 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&amp; 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bottom.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3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box-sizing: content-box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395536" y="1307711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box-sizing: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content-box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дефинирание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height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width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се отнасят конкретно за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content box!</a:t>
            </a:r>
            <a:endParaRPr lang="bg-BG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05967"/>
            <a:ext cx="260985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1796417"/>
            <a:ext cx="3952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box-sizing: border-box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395536" y="1307711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box-sizing: border-box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– ни позволява да включим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padding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в общата височина и ширина на елемента: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05967"/>
            <a:ext cx="260985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784" y="2234567"/>
            <a:ext cx="3524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 да бъде визуализиран даден документ, </a:t>
            </a:r>
            <a:r>
              <a:rPr lang="en-US" dirty="0"/>
              <a:t>rendering engine-a* </a:t>
            </a:r>
            <a:r>
              <a:rPr lang="bg-BG" dirty="0"/>
              <a:t>на всеки </a:t>
            </a:r>
            <a:r>
              <a:rPr lang="en-US" dirty="0"/>
              <a:t>browser</a:t>
            </a:r>
            <a:r>
              <a:rPr lang="bg-BG" dirty="0"/>
              <a:t> представя всеки елемент като правоъгълна „кутия“ (</a:t>
            </a:r>
            <a:r>
              <a:rPr lang="en-US" dirty="0"/>
              <a:t>box</a:t>
            </a:r>
            <a:r>
              <a:rPr lang="bg-BG" dirty="0"/>
              <a:t>) според т.нар стандарт за </a:t>
            </a:r>
            <a:r>
              <a:rPr lang="en-US" dirty="0"/>
              <a:t>CSS basic box model. </a:t>
            </a:r>
          </a:p>
          <a:p>
            <a:endParaRPr lang="en-US" dirty="0"/>
          </a:p>
          <a:p>
            <a:r>
              <a:rPr lang="en-US" dirty="0"/>
              <a:t>CSS </a:t>
            </a:r>
            <a:r>
              <a:rPr lang="bg-BG" dirty="0"/>
              <a:t>определя размера, позицията и свойствата </a:t>
            </a:r>
            <a:r>
              <a:rPr lang="en-US" dirty="0"/>
              <a:t>(</a:t>
            </a:r>
            <a:r>
              <a:rPr lang="bg-BG" dirty="0"/>
              <a:t>цвят на шрифта/</a:t>
            </a:r>
            <a:r>
              <a:rPr lang="en-US" dirty="0"/>
              <a:t>color</a:t>
            </a:r>
            <a:r>
              <a:rPr lang="bg-BG" dirty="0"/>
              <a:t>, цвят на задния план</a:t>
            </a:r>
            <a:r>
              <a:rPr lang="en-US" dirty="0"/>
              <a:t>/background-color, </a:t>
            </a:r>
            <a:r>
              <a:rPr lang="bg-BG" dirty="0"/>
              <a:t>размер на границите/</a:t>
            </a:r>
            <a:r>
              <a:rPr lang="en-US" dirty="0"/>
              <a:t>border size </a:t>
            </a:r>
            <a:r>
              <a:rPr lang="bg-BG" dirty="0"/>
              <a:t>и др.</a:t>
            </a:r>
            <a:r>
              <a:rPr lang="en-US" dirty="0"/>
              <a:t>)</a:t>
            </a:r>
            <a:r>
              <a:rPr lang="bg-BG" dirty="0"/>
              <a:t> на тези „кутии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endParaRPr lang="bg-BG" dirty="0"/>
          </a:p>
          <a:p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61783" y="343356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Всяка такава кутия е представена от 4 части(</a:t>
            </a:r>
            <a:r>
              <a:rPr lang="en-US" dirty="0"/>
              <a:t>area/</a:t>
            </a:r>
            <a:r>
              <a:rPr lang="bg-BG" dirty="0"/>
              <a:t>площ)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– </a:t>
            </a:r>
            <a:r>
              <a:rPr lang="bg-BG" dirty="0"/>
              <a:t>съдържанието, мястото където то (текст, снимки) се появява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Padding </a:t>
            </a:r>
            <a:r>
              <a:rPr lang="bg-BG" dirty="0"/>
              <a:t>– площ ОКОЛО </a:t>
            </a:r>
            <a:r>
              <a:rPr lang="en-US" dirty="0"/>
              <a:t>content-a</a:t>
            </a:r>
            <a:r>
              <a:rPr lang="bg-BG" dirty="0"/>
              <a:t>; Падингът е прозрачен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</a:t>
            </a:r>
            <a:r>
              <a:rPr lang="bg-BG" dirty="0"/>
              <a:t> – граница, ОКОЛО </a:t>
            </a:r>
            <a:r>
              <a:rPr lang="en-US" dirty="0"/>
              <a:t>padding-a </a:t>
            </a:r>
            <a:r>
              <a:rPr lang="bg-BG" dirty="0"/>
              <a:t>и </a:t>
            </a:r>
            <a:r>
              <a:rPr lang="en-US" dirty="0"/>
              <a:t>content-a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 – </a:t>
            </a:r>
            <a:r>
              <a:rPr lang="bg-BG" dirty="0"/>
              <a:t>площ извън границата(</a:t>
            </a:r>
            <a:r>
              <a:rPr lang="en-US" dirty="0"/>
              <a:t>border-a</a:t>
            </a:r>
            <a:r>
              <a:rPr lang="bg-BG" dirty="0"/>
              <a:t>)</a:t>
            </a:r>
            <a:r>
              <a:rPr lang="en-US" dirty="0"/>
              <a:t>, Margin-</a:t>
            </a:r>
            <a:r>
              <a:rPr lang="bg-BG" dirty="0"/>
              <a:t>ът е прозрачен</a:t>
            </a:r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E111949-C134-4267-B053-6CB6F0E85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53244"/>
            <a:ext cx="6552728" cy="41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&amp; </a:t>
            </a:r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27AA2"/>
                </a:solidFill>
              </a:rPr>
              <a:t>height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427AA2"/>
                </a:solidFill>
              </a:rPr>
              <a:t>width</a:t>
            </a:r>
            <a:endParaRPr lang="bg-BG" dirty="0">
              <a:solidFill>
                <a:srgbClr val="427AA2"/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Свойства/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properties,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които задават височина и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ширина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 BOX,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площта на която ще бъде визуализирано съдържанието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NB! </a:t>
            </a:r>
            <a:r>
              <a:rPr lang="en-US" sz="1600" dirty="0">
                <a:solidFill>
                  <a:srgbClr val="427AA2"/>
                </a:solidFill>
              </a:rPr>
              <a:t>height</a:t>
            </a:r>
            <a:r>
              <a:rPr lang="en-US" sz="1600" dirty="0"/>
              <a:t> </a:t>
            </a:r>
            <a:r>
              <a:rPr lang="bg-BG" sz="1600" dirty="0"/>
              <a:t>и </a:t>
            </a:r>
            <a:r>
              <a:rPr lang="en-US" sz="1600" dirty="0" smtClean="0">
                <a:solidFill>
                  <a:srgbClr val="427AA2"/>
                </a:solidFill>
              </a:rPr>
              <a:t>width</a:t>
            </a:r>
            <a:r>
              <a:rPr lang="bg-BG" sz="1600" dirty="0" smtClean="0">
                <a:solidFill>
                  <a:srgbClr val="427AA2"/>
                </a:solidFill>
              </a:rPr>
              <a:t> </a:t>
            </a:r>
            <a:r>
              <a:rPr lang="bg-BG" sz="1600" b="1" dirty="0" smtClean="0">
                <a:solidFill>
                  <a:schemeClr val="bg2">
                    <a:lumMod val="25000"/>
                  </a:schemeClr>
                </a:solidFill>
              </a:rPr>
              <a:t>не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включват отстоянията вътре, вън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(padding, margin)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 или границите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(border)</a:t>
            </a:r>
          </a:p>
          <a:p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smtClean="0">
                <a:solidFill>
                  <a:srgbClr val="427AA2"/>
                </a:solidFill>
              </a:rPr>
              <a:t>max-height –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 smtClean="0">
                <a:solidFill>
                  <a:schemeClr val="bg2">
                    <a:lumMod val="25000"/>
                  </a:schemeClr>
                </a:solidFill>
              </a:rPr>
              <a:t>максимална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 височина на елемента;</a:t>
            </a: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smtClean="0">
                <a:solidFill>
                  <a:srgbClr val="427AA2"/>
                </a:solidFill>
              </a:rPr>
              <a:t>max-width</a:t>
            </a:r>
            <a:r>
              <a:rPr lang="bg-BG" sz="1600" dirty="0" smtClean="0">
                <a:solidFill>
                  <a:srgbClr val="427AA2"/>
                </a:solidFill>
              </a:rPr>
              <a:t> </a:t>
            </a:r>
            <a:r>
              <a:rPr lang="bg-BG" sz="1600" dirty="0">
                <a:solidFill>
                  <a:srgbClr val="427AA2"/>
                </a:solidFill>
              </a:rPr>
              <a:t>–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 smtClean="0">
                <a:solidFill>
                  <a:schemeClr val="bg2">
                    <a:lumMod val="25000"/>
                  </a:schemeClr>
                </a:solidFill>
              </a:rPr>
              <a:t>максимална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 широчина на елемента;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rgbClr val="427AA2"/>
              </a:solidFill>
            </a:endParaRPr>
          </a:p>
          <a:p>
            <a:r>
              <a:rPr lang="en-US" sz="1600" dirty="0" smtClean="0">
                <a:solidFill>
                  <a:srgbClr val="427AA2"/>
                </a:solidFill>
              </a:rPr>
              <a:t>min-height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 smtClean="0">
                <a:solidFill>
                  <a:schemeClr val="bg2">
                    <a:lumMod val="25000"/>
                  </a:schemeClr>
                </a:solidFill>
              </a:rPr>
              <a:t>минимална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 височина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елемента;</a:t>
            </a:r>
            <a:endParaRPr lang="en-US" sz="1600" dirty="0" smtClean="0">
              <a:solidFill>
                <a:srgbClr val="427AA2"/>
              </a:solidFill>
            </a:endParaRPr>
          </a:p>
          <a:p>
            <a:r>
              <a:rPr lang="en-US" sz="1600" dirty="0" smtClean="0">
                <a:solidFill>
                  <a:srgbClr val="427AA2"/>
                </a:solidFill>
              </a:rPr>
              <a:t>min-width</a:t>
            </a:r>
            <a:r>
              <a:rPr lang="bg-BG" sz="1600" dirty="0" smtClean="0">
                <a:solidFill>
                  <a:srgbClr val="427AA2"/>
                </a:solidFill>
              </a:rPr>
              <a:t> –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определя минимална широчина на елемента;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Пример в 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boxModel.html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dirty="0">
              <a:solidFill>
                <a:srgbClr val="42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4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&amp; </a:t>
            </a:r>
            <a:r>
              <a:rPr lang="en-US" dirty="0" smtClean="0"/>
              <a:t>Width -</a:t>
            </a:r>
            <a:r>
              <a:rPr lang="bg-BG" dirty="0" smtClean="0"/>
              <a:t> примерен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21396"/>
            <a:ext cx="65436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Отнася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се за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вътрешното отстояние,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кутията.</a:t>
            </a:r>
            <a:endParaRPr lang="en-US" sz="16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Площта намираща се между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външния край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 съдържанието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от вътрешния край на границите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;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Използва се за генериране на място/отстояние </a:t>
            </a:r>
            <a:r>
              <a:rPr lang="bg-BG" sz="1600" b="1" i="1" dirty="0" smtClean="0">
                <a:solidFill>
                  <a:schemeClr val="bg2">
                    <a:lumMod val="25000"/>
                  </a:schemeClr>
                </a:solidFill>
              </a:rPr>
              <a:t>от вътрешената страна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на границите;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Стойността му може да се задава в: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конкретни единици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напр. пиксели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bg-BG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като процент от </a:t>
            </a:r>
            <a:r>
              <a:rPr lang="bg-BG" sz="1600" b="1" dirty="0" smtClean="0">
                <a:solidFill>
                  <a:schemeClr val="bg2">
                    <a:lumMod val="25000"/>
                  </a:schemeClr>
                </a:solidFill>
              </a:rPr>
              <a:t>ширината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 на съответния елемент;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наследява стойност от родителя;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Отрицателни стойности </a:t>
            </a:r>
            <a:r>
              <a:rPr lang="bg-BG" sz="1600" b="1" i="1" dirty="0" smtClean="0">
                <a:solidFill>
                  <a:schemeClr val="bg2">
                    <a:lumMod val="25000"/>
                  </a:schemeClr>
                </a:solidFill>
              </a:rPr>
              <a:t>не са позволени</a:t>
            </a:r>
            <a:r>
              <a:rPr lang="en-US" sz="1600" b="1" i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Не е логично, не е и валидно.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Пример в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boxModel.html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 – </a:t>
            </a:r>
            <a:r>
              <a:rPr lang="bg-BG" dirty="0" smtClean="0"/>
              <a:t>примерен 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633364"/>
            <a:ext cx="4638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Намира се от външния край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padding-a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до вътрешния край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margin-a.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Стандартния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width = 0.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Чрез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могат да се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задав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т-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цвят, стил,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ширина на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border-a;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Отделните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property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-та на границите могат да се задават както индивидуално за всяка страна, така и за целия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елемент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bg2">
                    <a:lumMod val="25000"/>
                  </a:schemeClr>
                </a:solidFill>
              </a:rPr>
              <a:t>border-radius – </a:t>
            </a:r>
            <a:r>
              <a:rPr lang="bg-BG" sz="1600" i="1" dirty="0" smtClean="0">
                <a:solidFill>
                  <a:schemeClr val="bg2">
                    <a:lumMod val="25000"/>
                  </a:schemeClr>
                </a:solidFill>
              </a:rPr>
              <a:t>дефинира степена заобленост : ) на съответния елемент</a:t>
            </a:r>
          </a:p>
          <a:p>
            <a:endParaRPr lang="bg-BG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49" y="3285732"/>
            <a:ext cx="41624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0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Border </a:t>
            </a:r>
            <a:r>
              <a:rPr lang="bg-BG" dirty="0" smtClean="0"/>
              <a:t>– примерен 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23688"/>
            <a:ext cx="7953375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857500"/>
            <a:ext cx="7829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1596</TotalTime>
  <Words>629</Words>
  <Application>Microsoft Office PowerPoint</Application>
  <PresentationFormat>On-screen Show (16:10)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Потребител на Windows</cp:lastModifiedBy>
  <cp:revision>213</cp:revision>
  <dcterms:created xsi:type="dcterms:W3CDTF">2015-10-11T06:58:48Z</dcterms:created>
  <dcterms:modified xsi:type="dcterms:W3CDTF">2018-05-15T05:34:23Z</dcterms:modified>
</cp:coreProperties>
</file>