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4" r:id="rId3"/>
    <p:sldId id="295" r:id="rId4"/>
    <p:sldId id="305" r:id="rId5"/>
    <p:sldId id="258" r:id="rId6"/>
    <p:sldId id="293" r:id="rId7"/>
    <p:sldId id="306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87" r:id="rId1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127994"/>
    <a:srgbClr val="FFFFFF"/>
    <a:srgbClr val="008080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01" autoAdjust="0"/>
  </p:normalViewPr>
  <p:slideViewPr>
    <p:cSldViewPr>
      <p:cViewPr varScale="1">
        <p:scale>
          <a:sx n="95" d="100"/>
          <a:sy n="95" d="100"/>
        </p:scale>
        <p:origin x="84" y="1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1. Освен ако не сме променили поведението им с </a:t>
            </a:r>
            <a:r>
              <a:rPr lang="en-US" dirty="0" smtClean="0"/>
              <a:t>CSS;</a:t>
            </a:r>
            <a:endParaRPr lang="bg-BG" dirty="0" smtClean="0"/>
          </a:p>
          <a:p>
            <a:endParaRPr lang="bg-BG" dirty="0" smtClean="0"/>
          </a:p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bg-BG" dirty="0" smtClean="0"/>
              <a:t>Разделението</a:t>
            </a:r>
            <a:r>
              <a:rPr lang="bg-BG" baseline="0" dirty="0" smtClean="0"/>
              <a:t> на блокови и инлайн елементи е част от спецификацията на </a:t>
            </a:r>
            <a:r>
              <a:rPr lang="en-US" baseline="0" dirty="0" smtClean="0"/>
              <a:t>HTML 4.01.</a:t>
            </a:r>
          </a:p>
          <a:p>
            <a:r>
              <a:rPr lang="bg-BG" baseline="0" dirty="0" smtClean="0"/>
              <a:t>В </a:t>
            </a:r>
            <a:r>
              <a:rPr lang="en-US" baseline="0" dirty="0" smtClean="0"/>
              <a:t>HTML5 </a:t>
            </a:r>
            <a:r>
              <a:rPr lang="bg-BG" baseline="0" dirty="0" smtClean="0"/>
              <a:t>разделението е усложнено с набор от „категории според съдържанието“ </a:t>
            </a:r>
            <a:r>
              <a:rPr lang="en-US" baseline="0" dirty="0" smtClean="0"/>
              <a:t>content categories</a:t>
            </a:r>
          </a:p>
          <a:p>
            <a:r>
              <a:rPr lang="en-US" baseline="0" dirty="0" smtClean="0"/>
              <a:t>Block – Flow content – </a:t>
            </a:r>
            <a:r>
              <a:rPr lang="bg-BG" baseline="0" dirty="0" smtClean="0"/>
              <a:t>изграждат по-мащабни структури могат да съдържат и </a:t>
            </a:r>
            <a:r>
              <a:rPr lang="en-US" baseline="0" dirty="0" smtClean="0"/>
              <a:t>block &amp; inline</a:t>
            </a:r>
          </a:p>
          <a:p>
            <a:r>
              <a:rPr lang="en-US" baseline="0" dirty="0" smtClean="0"/>
              <a:t>Inline – Phrasing content – </a:t>
            </a:r>
            <a:r>
              <a:rPr lang="bg-BG" baseline="0" dirty="0" smtClean="0"/>
              <a:t>дефинира текста, набор от такива елементи създава или се съдържа в параграфите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https://developer.mozilla.org/en-US/docs/Web/HTML/Element</a:t>
            </a:r>
          </a:p>
          <a:p>
            <a:r>
              <a:rPr lang="en-US" dirty="0" smtClean="0"/>
              <a:t>https://developer.mozilla.org/en-US/docs/Web/HTML/Block-level_elements</a:t>
            </a:r>
            <a:endParaRPr lang="en-US" dirty="0" smtClean="0"/>
          </a:p>
          <a:p>
            <a:r>
              <a:rPr lang="en-US" dirty="0" smtClean="0"/>
              <a:t>https://developer.mozilla.org/en-US/docs/Web/HTML/Inline_elements</a:t>
            </a:r>
          </a:p>
          <a:p>
            <a:endParaRPr lang="en-US" dirty="0" smtClean="0"/>
          </a:p>
          <a:p>
            <a:r>
              <a:rPr lang="en-US" dirty="0" smtClean="0"/>
              <a:t>?</a:t>
            </a:r>
            <a:r>
              <a:rPr lang="en-US" baseline="0" dirty="0" smtClean="0"/>
              <a:t> </a:t>
            </a:r>
            <a:r>
              <a:rPr lang="bg-BG" baseline="0" dirty="0" smtClean="0"/>
              <a:t>Кой беше третия вид?</a:t>
            </a:r>
          </a:p>
          <a:p>
            <a:r>
              <a:rPr lang="en-US" baseline="0" dirty="0" smtClean="0"/>
              <a:t>!</a:t>
            </a:r>
            <a:r>
              <a:rPr lang="bg-BG" baseline="0" dirty="0" smtClean="0"/>
              <a:t> </a:t>
            </a:r>
            <a:r>
              <a:rPr lang="en-US" baseline="0" dirty="0" smtClean="0"/>
              <a:t>Comment tag!</a:t>
            </a:r>
          </a:p>
          <a:p>
            <a:endParaRPr lang="en-US" baseline="0" dirty="0" smtClean="0"/>
          </a:p>
          <a:p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27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??Защо не отделни див/спан?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Имат семантично значение оказват че се изброяват подобни един на друг елементи/ имащи нямащи нужда от </a:t>
            </a:r>
            <a:r>
              <a:rPr lang="en-US" b="0" baseline="0" dirty="0" smtClean="0"/>
              <a:t>Order</a:t>
            </a:r>
            <a:r>
              <a:rPr lang="bg-BG" b="0" baseline="0" dirty="0" smtClean="0"/>
              <a:t>/подредба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!!Могат да се влагат един в друг </a:t>
            </a:r>
            <a:r>
              <a:rPr lang="en-US" b="0" baseline="0" dirty="0" err="1" smtClean="0"/>
              <a:t>ul</a:t>
            </a:r>
            <a:r>
              <a:rPr lang="en-US" b="0" baseline="0" dirty="0" smtClean="0"/>
              <a:t>-&gt;list-&gt;</a:t>
            </a:r>
            <a:r>
              <a:rPr lang="en-US" b="0" baseline="0" dirty="0" err="1" smtClean="0"/>
              <a:t>ul</a:t>
            </a:r>
            <a:r>
              <a:rPr lang="en-US" b="0" baseline="0" dirty="0" smtClean="0"/>
              <a:t>-&gt;list-&gt;</a:t>
            </a:r>
            <a:r>
              <a:rPr lang="en-US" b="0" baseline="0" dirty="0" err="1" smtClean="0"/>
              <a:t>ol</a:t>
            </a:r>
            <a:r>
              <a:rPr lang="en-US" b="0" baseline="0" dirty="0" smtClean="0"/>
              <a:t>-list / vice versa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??Защо не отделни див/спан?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Имат семантично значение оказват че се изброяват подобни един на друг елементи/ имащи нямащи нужда от </a:t>
            </a:r>
            <a:r>
              <a:rPr lang="en-US" b="0" baseline="0" dirty="0" smtClean="0"/>
              <a:t>Order</a:t>
            </a:r>
            <a:r>
              <a:rPr lang="bg-BG" b="0" baseline="0" dirty="0" smtClean="0"/>
              <a:t>/подредба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2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Всичко освен </a:t>
            </a:r>
            <a:r>
              <a:rPr lang="en-US" b="0" baseline="0" dirty="0" smtClean="0"/>
              <a:t>table </a:t>
            </a:r>
            <a:r>
              <a:rPr lang="bg-BG" b="0" baseline="0" dirty="0" smtClean="0"/>
              <a:t>НЕ Е задължителен елемент;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 </a:t>
            </a:r>
            <a:r>
              <a:rPr lang="en-US" b="0" baseline="0" dirty="0" err="1" smtClean="0"/>
              <a:t>tr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th</a:t>
            </a:r>
            <a:r>
              <a:rPr lang="en-US" b="0" baseline="0" dirty="0" smtClean="0"/>
              <a:t> &amp;</a:t>
            </a:r>
            <a:r>
              <a:rPr lang="bg-BG" b="0" baseline="0" dirty="0" smtClean="0"/>
              <a:t> </a:t>
            </a:r>
            <a:r>
              <a:rPr lang="en-US" b="0" baseline="0" dirty="0" smtClean="0"/>
              <a:t>td </a:t>
            </a:r>
            <a:r>
              <a:rPr lang="bg-BG" b="0" baseline="0" dirty="0" smtClean="0"/>
              <a:t>от своя страна са задължителни -&gt; примери с миксиран брой клетки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3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35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Всичко освен </a:t>
            </a:r>
            <a:r>
              <a:rPr lang="en-US" b="0" baseline="0" dirty="0" smtClean="0"/>
              <a:t>table </a:t>
            </a:r>
            <a:r>
              <a:rPr lang="bg-BG" b="0" baseline="0" dirty="0" smtClean="0"/>
              <a:t>НЕ Е задължителен елемент;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 </a:t>
            </a:r>
            <a:r>
              <a:rPr lang="en-US" b="0" baseline="0" dirty="0" err="1" smtClean="0"/>
              <a:t>tr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th</a:t>
            </a:r>
            <a:r>
              <a:rPr lang="en-US" b="0" baseline="0" dirty="0" smtClean="0"/>
              <a:t> &amp;</a:t>
            </a:r>
            <a:r>
              <a:rPr lang="bg-BG" b="0" baseline="0" dirty="0" smtClean="0"/>
              <a:t> </a:t>
            </a:r>
            <a:r>
              <a:rPr lang="en-US" b="0" baseline="0" dirty="0" smtClean="0"/>
              <a:t>td </a:t>
            </a:r>
            <a:r>
              <a:rPr lang="bg-BG" b="0" baseline="0" dirty="0" smtClean="0"/>
              <a:t>от своя страна са задължителни -&gt; примери с миксиран брой клетки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2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33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https://www.w3.org/TR/html5/syntax.html#void-elements</a:t>
            </a:r>
          </a:p>
          <a:p>
            <a:endParaRPr lang="en-US" dirty="0" smtClean="0"/>
          </a:p>
          <a:p>
            <a:r>
              <a:rPr lang="bg-BG" dirty="0" smtClean="0"/>
              <a:t>*Първо се срещат различни мнения и второ със</a:t>
            </a:r>
            <a:r>
              <a:rPr lang="bg-BG" baseline="0" dirty="0" smtClean="0"/>
              <a:t> / са по-четими;</a:t>
            </a:r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Под съдържание се приемат</a:t>
            </a:r>
            <a:r>
              <a:rPr lang="bg-BG" baseline="0" dirty="0" smtClean="0"/>
              <a:t> други тагове/елементи/текст.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https://developer.mozilla.org/en-US/docs/Web/HTML/Global_attributes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Какво беше естеството на </a:t>
            </a:r>
            <a:r>
              <a:rPr lang="en-US" b="0" baseline="0" dirty="0" smtClean="0"/>
              <a:t>Web – </a:t>
            </a:r>
            <a:r>
              <a:rPr lang="bg-BG" b="0" baseline="0" dirty="0" smtClean="0"/>
              <a:t>свързани чрез хиперлинкове документи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https://www.w3schools.com/html/html_links.asp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Релативните работят </a:t>
            </a:r>
            <a:r>
              <a:rPr lang="bg-BG" b="0" i="1" baseline="0" dirty="0" smtClean="0"/>
              <a:t>малко </a:t>
            </a:r>
            <a:r>
              <a:rPr lang="bg-BG" b="0" i="0" baseline="0" dirty="0" smtClean="0"/>
              <a:t>по-бързо от абсолютните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https://developer.mozilla.org/en-US/docs/Web/HTML/Element/a</a:t>
            </a:r>
          </a:p>
          <a:p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4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1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https://developer.mozilla.org/en-US/docs/Web/HTML/Element/a</a:t>
            </a:r>
          </a:p>
          <a:p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4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25.4.2018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25.4.2018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25.4.2018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25.4.2018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25.4.2018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25.4.2018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25.4.2018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25.4.2018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25.4.2018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25.4.2018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25.4.2018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25.4.2018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g.lipsum.com/feed/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bg-BG" sz="1200" dirty="0" smtClean="0">
                <a:solidFill>
                  <a:schemeClr val="bg1"/>
                </a:solidFill>
              </a:rPr>
              <a:t>Основи на </a:t>
            </a:r>
            <a:r>
              <a:rPr lang="en-US" sz="1200" dirty="0" smtClean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13980" y="39982"/>
            <a:ext cx="11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 smtClean="0">
                <a:solidFill>
                  <a:schemeClr val="bg1"/>
                </a:solidFill>
              </a:rPr>
              <a:t>Изображения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Задача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95535" y="2362736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539552" y="1800026"/>
            <a:ext cx="6507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UcPeriod"/>
            </a:pP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Към всеки линк да се добави изображение на стрелка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един от блоковете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 Ваш избор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добавете изображение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Изображението да води към друга страница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bg-BG" sz="1200" dirty="0" smtClean="0">
                <a:solidFill>
                  <a:schemeClr val="bg1"/>
                </a:solidFill>
              </a:rPr>
              <a:t>Основи на </a:t>
            </a:r>
            <a:r>
              <a:rPr lang="en-US" sz="1200" dirty="0" smtClean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366896" y="39982"/>
            <a:ext cx="755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 smtClean="0">
                <a:solidFill>
                  <a:schemeClr val="bg1"/>
                </a:solidFill>
              </a:rPr>
              <a:t>Списъци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79837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Списъци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Lists </a:t>
            </a:r>
          </a:p>
        </p:txBody>
      </p:sp>
      <p:sp>
        <p:nvSpPr>
          <p:cNvPr id="16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380172"/>
            <a:ext cx="280831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 smtClean="0"/>
              <a:t>Подредени </a:t>
            </a:r>
            <a:r>
              <a:rPr lang="en-US" dirty="0" smtClean="0"/>
              <a:t>/ Ordered</a:t>
            </a:r>
            <a:endParaRPr lang="en-US" dirty="0"/>
          </a:p>
        </p:txBody>
      </p:sp>
      <p:sp>
        <p:nvSpPr>
          <p:cNvPr id="17" name="Rectangle: Rounded Corners 17">
            <a:extLst>
              <a:ext uri="{FF2B5EF4-FFF2-40B4-BE49-F238E27FC236}">
                <a16:creationId xmlns="" xmlns:a16="http://schemas.microsoft.com/office/drawing/2014/main" id="{0006571E-6939-486D-8146-326D37330731}"/>
              </a:ext>
            </a:extLst>
          </p:cNvPr>
          <p:cNvSpPr/>
          <p:nvPr/>
        </p:nvSpPr>
        <p:spPr>
          <a:xfrm>
            <a:off x="4479159" y="1380172"/>
            <a:ext cx="2983541" cy="504056"/>
          </a:xfrm>
          <a:prstGeom prst="roundRect">
            <a:avLst/>
          </a:prstGeom>
          <a:solidFill>
            <a:srgbClr val="0F779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 smtClean="0"/>
              <a:t>Неподредени </a:t>
            </a:r>
            <a:r>
              <a:rPr lang="en-US" dirty="0" smtClean="0"/>
              <a:t>/ Unordered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539552" y="2041723"/>
            <a:ext cx="3168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 err="1" smtClean="0"/>
              <a:t>ol</a:t>
            </a:r>
            <a:r>
              <a:rPr lang="en-US" sz="1400" dirty="0" smtClean="0"/>
              <a:t>&gt;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&lt;list&gt;option 1&lt;/list&gt;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&lt;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list&gt;option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2&lt;/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&lt;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list&gt;option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3&lt;/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list&gt;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ol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4427984" y="2047989"/>
            <a:ext cx="3168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 err="1" smtClean="0"/>
              <a:t>ul</a:t>
            </a:r>
            <a:r>
              <a:rPr lang="en-US" sz="1400" dirty="0" smtClean="0"/>
              <a:t>&gt;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&lt;list&gt;option 1&lt;/list&gt;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&lt;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list&gt;option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2&lt;/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&lt;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list&gt;option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3&lt;/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list&gt;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ul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3289548"/>
            <a:ext cx="280831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 smtClean="0"/>
              <a:t>*</a:t>
            </a:r>
            <a:r>
              <a:rPr lang="en-US" dirty="0" smtClean="0"/>
              <a:t>Definition lists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539552" y="3865612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&lt;dl</a:t>
            </a:r>
            <a:r>
              <a:rPr lang="en-US" sz="1400" dirty="0" smtClean="0"/>
              <a:t>&gt;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&lt;!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термин --&gt;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&gt;option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2&lt;/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&lt;!-- дефинира дефиниция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съдържание : ) --&gt;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&lt;/dl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6" grpId="0" animBg="1"/>
      <p:bldP spid="17" grpId="0" animBg="1"/>
      <p:bldP spid="18" grpId="0"/>
      <p:bldP spid="21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bg-BG" sz="1200" dirty="0" smtClean="0">
                <a:solidFill>
                  <a:schemeClr val="bg1"/>
                </a:solidFill>
              </a:rPr>
              <a:t>Основи на </a:t>
            </a:r>
            <a:r>
              <a:rPr lang="en-US" sz="1200" dirty="0" smtClean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366896" y="39982"/>
            <a:ext cx="755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 smtClean="0">
                <a:solidFill>
                  <a:schemeClr val="bg1"/>
                </a:solidFill>
              </a:rPr>
              <a:t>Списъци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Задача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95535" y="2362736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5535" y="1777380"/>
            <a:ext cx="615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UcPeriod"/>
            </a:pP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Блоковете упражнението да бъдат вкарани в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ordered list</a:t>
            </a:r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Линковете в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unordered list</a:t>
            </a:r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bg-BG" sz="1200" dirty="0" smtClean="0">
                <a:solidFill>
                  <a:schemeClr val="bg1"/>
                </a:solidFill>
              </a:rPr>
              <a:t>Основи на </a:t>
            </a:r>
            <a:r>
              <a:rPr lang="en-US" sz="1200" dirty="0" smtClean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379207" y="39982"/>
            <a:ext cx="74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 smtClean="0">
                <a:solidFill>
                  <a:schemeClr val="bg1"/>
                </a:solidFill>
              </a:rPr>
              <a:t>Таблици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Таблици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Tables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6233" y="1705372"/>
            <a:ext cx="8166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Таблици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dirty="0" smtClean="0">
                <a:solidFill>
                  <a:srgbClr val="0F7792"/>
                </a:solidFill>
              </a:rPr>
              <a:t>&lt;</a:t>
            </a:r>
            <a:r>
              <a:rPr lang="en-US" dirty="0" smtClean="0">
                <a:solidFill>
                  <a:srgbClr val="0F7792"/>
                </a:solidFill>
              </a:rPr>
              <a:t>table</a:t>
            </a:r>
            <a:r>
              <a:rPr lang="bg-BG" dirty="0" smtClean="0">
                <a:solidFill>
                  <a:srgbClr val="0F7792"/>
                </a:solidFill>
              </a:rPr>
              <a:t>&gt;,</a:t>
            </a:r>
            <a:r>
              <a:rPr lang="en-US" dirty="0" smtClean="0">
                <a:solidFill>
                  <a:srgbClr val="0F7792"/>
                </a:solidFill>
              </a:rPr>
              <a:t>&lt;caption&gt;,</a:t>
            </a:r>
            <a:r>
              <a:rPr lang="bg-BG" dirty="0" smtClean="0">
                <a:solidFill>
                  <a:srgbClr val="0F7792"/>
                </a:solidFill>
              </a:rPr>
              <a:t> &lt;</a:t>
            </a:r>
            <a:r>
              <a:rPr lang="en-US" dirty="0" err="1" smtClean="0">
                <a:solidFill>
                  <a:srgbClr val="0F7792"/>
                </a:solidFill>
              </a:rPr>
              <a:t>colgroup</a:t>
            </a:r>
            <a:r>
              <a:rPr lang="bg-BG" dirty="0" smtClean="0">
                <a:solidFill>
                  <a:srgbClr val="0F7792"/>
                </a:solidFill>
              </a:rPr>
              <a:t>&gt;</a:t>
            </a:r>
            <a:r>
              <a:rPr lang="en-US" dirty="0">
                <a:solidFill>
                  <a:srgbClr val="0F7792"/>
                </a:solidFill>
              </a:rPr>
              <a:t>,</a:t>
            </a:r>
            <a:r>
              <a:rPr lang="en-US" dirty="0" smtClean="0">
                <a:solidFill>
                  <a:srgbClr val="0F7792"/>
                </a:solidFill>
              </a:rPr>
              <a:t> &lt;</a:t>
            </a:r>
            <a:r>
              <a:rPr lang="en-US" dirty="0" err="1" smtClean="0">
                <a:solidFill>
                  <a:srgbClr val="0F7792"/>
                </a:solidFill>
              </a:rPr>
              <a:t>thead</a:t>
            </a:r>
            <a:r>
              <a:rPr lang="en-US" dirty="0" smtClean="0">
                <a:solidFill>
                  <a:srgbClr val="0F7792"/>
                </a:solidFill>
              </a:rPr>
              <a:t>&gt;, &lt;</a:t>
            </a:r>
            <a:r>
              <a:rPr lang="en-US" dirty="0" err="1" smtClean="0">
                <a:solidFill>
                  <a:srgbClr val="0F7792"/>
                </a:solidFill>
              </a:rPr>
              <a:t>tbody</a:t>
            </a:r>
            <a:r>
              <a:rPr lang="en-US" dirty="0" smtClean="0">
                <a:solidFill>
                  <a:srgbClr val="0F7792"/>
                </a:solidFill>
              </a:rPr>
              <a:t>&gt;, &lt;</a:t>
            </a:r>
            <a:r>
              <a:rPr lang="en-US" dirty="0" err="1" smtClean="0">
                <a:solidFill>
                  <a:srgbClr val="0F7792"/>
                </a:solidFill>
              </a:rPr>
              <a:t>tfoot</a:t>
            </a:r>
            <a:r>
              <a:rPr lang="en-US" dirty="0" smtClean="0">
                <a:solidFill>
                  <a:srgbClr val="0F7792"/>
                </a:solidFill>
              </a:rPr>
              <a:t>&gt;</a:t>
            </a:r>
          </a:p>
          <a:p>
            <a:endParaRPr lang="en-US" dirty="0">
              <a:solidFill>
                <a:srgbClr val="0F7792"/>
              </a:solidFill>
            </a:endParaRPr>
          </a:p>
          <a:p>
            <a:r>
              <a:rPr lang="bg-BG" dirty="0" smtClean="0"/>
              <a:t>От изброените, НИЩО освен </a:t>
            </a:r>
            <a:r>
              <a:rPr lang="en-US" dirty="0" smtClean="0"/>
              <a:t>table </a:t>
            </a:r>
            <a:r>
              <a:rPr lang="bg-BG" dirty="0" smtClean="0"/>
              <a:t>не е задължителен елемент! : )</a:t>
            </a:r>
          </a:p>
          <a:p>
            <a:endParaRPr lang="bg-BG" dirty="0"/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r>
              <a:rPr lang="bg-BG" dirty="0" smtClean="0"/>
              <a:t>- дефинира табличен ред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bg-BG" dirty="0" smtClean="0"/>
              <a:t> - дефинира таблична клетка от </a:t>
            </a:r>
            <a:r>
              <a:rPr lang="en-US" dirty="0" smtClean="0"/>
              <a:t>header-a  </a:t>
            </a:r>
          </a:p>
          <a:p>
            <a:r>
              <a:rPr lang="en-US" dirty="0" smtClean="0"/>
              <a:t>&lt;td&gt;</a:t>
            </a:r>
            <a:r>
              <a:rPr lang="bg-BG" dirty="0" smtClean="0"/>
              <a:t> - дефинира таблична клетка</a:t>
            </a:r>
            <a:endParaRPr lang="en-US" dirty="0" smtClean="0"/>
          </a:p>
          <a:p>
            <a:endParaRPr lang="en-US" dirty="0">
              <a:solidFill>
                <a:srgbClr val="0F7792"/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029" y="2641476"/>
            <a:ext cx="3048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bg-BG" sz="1200" dirty="0" smtClean="0">
                <a:solidFill>
                  <a:schemeClr val="bg1"/>
                </a:solidFill>
              </a:rPr>
              <a:t>Основи на </a:t>
            </a:r>
            <a:r>
              <a:rPr lang="en-US" sz="1200" dirty="0" smtClean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379207" y="39982"/>
            <a:ext cx="74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 smtClean="0">
                <a:solidFill>
                  <a:schemeClr val="bg1"/>
                </a:solidFill>
              </a:rPr>
              <a:t>Таблици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Задача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95535" y="2362736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5535" y="1777380"/>
            <a:ext cx="7848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Направете таблица със заглавен ред и три обикновени реда;</a:t>
            </a:r>
          </a:p>
          <a:p>
            <a:pPr marL="400050" indent="-400050">
              <a:buAutoNum type="romanUcPeriod"/>
            </a:pP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Заглавния ред да съдържа клетки с наименования – </a:t>
            </a:r>
            <a:r>
              <a:rPr lang="bg-BG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Постер, Име, Резюме и  Рейтинг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bg-BG" dirty="0"/>
          </a:p>
          <a:p>
            <a:pPr marL="400050" indent="-400050">
              <a:buAutoNum type="romanUcPeriod" startAt="3"/>
            </a:pP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Първата клетка от всеки ред трябва да съдържа снимка, която в същото време е и линк (може да изпозлвате ресурси от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IMDB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или страница по Ваше усмотрение). Снимките може да бъдат свалени локално при вас или линкове директно към външна страница. Линкът трябва да води към страницата на филма. Линковете се отварят в нов прозорец.</a:t>
            </a:r>
          </a:p>
          <a:p>
            <a:pPr marL="400050" indent="-400050">
              <a:buAutoNum type="romanUcPeriod" startAt="3"/>
            </a:pP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Втората клетка трябва да показва името на филма в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bold!</a:t>
            </a:r>
          </a:p>
          <a:p>
            <a:pPr marL="400050" indent="-400050">
              <a:buFontTx/>
              <a:buAutoNum type="romanUcPeriod" startAt="3"/>
            </a:pPr>
            <a:r>
              <a:rPr lang="bg-BG" dirty="0" smtClean="0"/>
              <a:t>Третата клетка съдържа описание на филма в който на произволен принцип представете 2-3 думи в </a:t>
            </a:r>
            <a:r>
              <a:rPr lang="en-US" b="1" dirty="0" smtClean="0"/>
              <a:t>bold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 smtClean="0"/>
          </a:p>
          <a:p>
            <a:pPr marL="400050" indent="-400050">
              <a:buAutoNum type="romanUcPeriod" startAt="3"/>
            </a:pPr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indent="-400050">
              <a:buAutoNum type="romanUcPeriod" startAt="3"/>
            </a:pPr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bg-BG" sz="1200" dirty="0" smtClean="0">
                <a:solidFill>
                  <a:schemeClr val="bg1"/>
                </a:solidFill>
              </a:rPr>
              <a:t>Основи на </a:t>
            </a:r>
            <a:r>
              <a:rPr lang="en-US" sz="1200" dirty="0" smtClean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160237" y="39982"/>
            <a:ext cx="96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 smtClean="0">
                <a:solidFill>
                  <a:schemeClr val="bg1"/>
                </a:solidFill>
              </a:rPr>
              <a:t>Формуляри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Формуляри 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Forms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6233" y="1705372"/>
            <a:ext cx="8166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Forms</a:t>
            </a:r>
            <a:endParaRPr lang="en-US" dirty="0" smtClean="0"/>
          </a:p>
          <a:p>
            <a:endParaRPr lang="en-US" dirty="0">
              <a:solidFill>
                <a:srgbClr val="0F7792"/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1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bg-BG" sz="1200" dirty="0" smtClean="0">
                <a:solidFill>
                  <a:schemeClr val="bg1"/>
                </a:solidFill>
              </a:rPr>
              <a:t>Основи на </a:t>
            </a:r>
            <a:r>
              <a:rPr lang="en-US" sz="1200" dirty="0" smtClean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562463" y="3998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HTML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Задача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95535" y="2362736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3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687EA30-5253-4E77-A58E-3F10CA88C6CE}"/>
              </a:ext>
            </a:extLst>
          </p:cNvPr>
          <p:cNvSpPr/>
          <p:nvPr/>
        </p:nvSpPr>
        <p:spPr>
          <a:xfrm>
            <a:off x="8604448" y="0"/>
            <a:ext cx="539553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75E717B-77CE-4B3E-A53F-8746FB74ABA4}"/>
              </a:ext>
            </a:extLst>
          </p:cNvPr>
          <p:cNvSpPr/>
          <p:nvPr/>
        </p:nvSpPr>
        <p:spPr>
          <a:xfrm>
            <a:off x="0" y="0"/>
            <a:ext cx="46982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00E23A3-212A-43C3-BBF4-AE030D52A6E9}"/>
              </a:ext>
            </a:extLst>
          </p:cNvPr>
          <p:cNvSpPr txBox="1"/>
          <p:nvPr/>
        </p:nvSpPr>
        <p:spPr>
          <a:xfrm>
            <a:off x="89756" y="24634"/>
            <a:ext cx="4698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Домашно задание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3B8F6B8-EF68-4AA1-A12D-D73BCCF3A9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823" y="16223"/>
            <a:ext cx="304801" cy="3048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4010C2A-3B47-4BA3-95CA-99CC3F533C6A}"/>
              </a:ext>
            </a:extLst>
          </p:cNvPr>
          <p:cNvSpPr txBox="1"/>
          <p:nvPr/>
        </p:nvSpPr>
        <p:spPr>
          <a:xfrm>
            <a:off x="323528" y="575460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Създайте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страница, която да изглежда по следния начин: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FA6736F-CDDD-45D3-B536-39A1A0D8E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985292"/>
            <a:ext cx="479266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900820" y="697260"/>
            <a:ext cx="208700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 smtClean="0"/>
              <a:t>Блокови елементи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0006571E-6939-486D-8146-326D37330731}"/>
              </a:ext>
            </a:extLst>
          </p:cNvPr>
          <p:cNvSpPr/>
          <p:nvPr/>
        </p:nvSpPr>
        <p:spPr>
          <a:xfrm>
            <a:off x="4840427" y="697260"/>
            <a:ext cx="2035829" cy="504056"/>
          </a:xfrm>
          <a:prstGeom prst="roundRect">
            <a:avLst/>
          </a:prstGeom>
          <a:solidFill>
            <a:srgbClr val="9365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 smtClean="0"/>
              <a:t>Инлайн елементи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900820" y="1358811"/>
            <a:ext cx="31683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блоковите елементи винаги започват на нов ред;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блоковите елементи </a:t>
            </a:r>
            <a:r>
              <a:rPr lang="ru-RU" sz="1400" i="1" dirty="0" smtClean="0"/>
              <a:t>винаги(1)</a:t>
            </a:r>
            <a:r>
              <a:rPr lang="ru-RU" sz="1400" dirty="0" smtClean="0"/>
              <a:t> </a:t>
            </a:r>
            <a:r>
              <a:rPr lang="ru-RU" sz="1400" dirty="0"/>
              <a:t>заемат 100% от ширината на родителския </a:t>
            </a:r>
            <a:r>
              <a:rPr lang="ru-RU" sz="1400" dirty="0" smtClean="0"/>
              <a:t>елемент;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в повечето случаи </a:t>
            </a:r>
            <a:r>
              <a:rPr lang="ru-RU" sz="1400" dirty="0" smtClean="0"/>
              <a:t>може </a:t>
            </a:r>
            <a:r>
              <a:rPr lang="ru-RU" sz="1400" dirty="0"/>
              <a:t>да съдържа един или повече други </a:t>
            </a:r>
            <a:r>
              <a:rPr lang="ru-RU" sz="1400" dirty="0" smtClean="0"/>
              <a:t>блокови</a:t>
            </a:r>
            <a:r>
              <a:rPr lang="en-US" sz="1400" dirty="0" smtClean="0"/>
              <a:t>/</a:t>
            </a:r>
            <a:r>
              <a:rPr lang="bg-BG" sz="1400" dirty="0" smtClean="0"/>
              <a:t>инлайн</a:t>
            </a:r>
            <a:r>
              <a:rPr lang="ru-RU" sz="1400" dirty="0" smtClean="0"/>
              <a:t> елементи</a:t>
            </a:r>
            <a:r>
              <a:rPr lang="en-US" sz="1400" dirty="0" smtClean="0"/>
              <a:t>;</a:t>
            </a:r>
          </a:p>
          <a:p>
            <a:endParaRPr lang="ru-RU" sz="1400" dirty="0" smtClean="0"/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4840428" y="1358811"/>
            <a:ext cx="3547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инлайн елементите могат да започнат </a:t>
            </a:r>
            <a:r>
              <a:rPr lang="bg-BG" sz="1400" b="1" dirty="0" smtClean="0"/>
              <a:t>навсякъде </a:t>
            </a:r>
            <a:r>
              <a:rPr lang="bg-BG" sz="1400" dirty="0" smtClean="0"/>
              <a:t>в реда;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 smtClean="0"/>
              <a:t>не </a:t>
            </a:r>
            <a:r>
              <a:rPr lang="ru-RU" sz="1400" b="1" dirty="0"/>
              <a:t>променят</a:t>
            </a:r>
            <a:r>
              <a:rPr lang="ru-RU" sz="1400" dirty="0"/>
              <a:t> структурата на уеб страницата, а следват нейното </a:t>
            </a:r>
            <a:r>
              <a:rPr lang="ru-RU" sz="1400" dirty="0" smtClean="0"/>
              <a:t>съдържание;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Инлайн елементите винаги започват и завършват на един и същи </a:t>
            </a:r>
            <a:r>
              <a:rPr lang="ru-RU" sz="1400" dirty="0" smtClean="0"/>
              <a:t>ред</a:t>
            </a:r>
            <a:r>
              <a:rPr lang="en-US" sz="1400" dirty="0"/>
              <a:t> </a:t>
            </a:r>
            <a:r>
              <a:rPr lang="bg-BG" sz="1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ш</a:t>
            </a:r>
            <a:r>
              <a:rPr lang="ru-RU" sz="1400" dirty="0" smtClean="0"/>
              <a:t>ирината </a:t>
            </a:r>
            <a:r>
              <a:rPr lang="ru-RU" sz="1400" dirty="0"/>
              <a:t>им е равна на съдържанието, което ги </a:t>
            </a:r>
            <a:r>
              <a:rPr lang="ru-RU" sz="1400" dirty="0" smtClean="0"/>
              <a:t>изпълва</a:t>
            </a:r>
            <a:r>
              <a:rPr lang="ru-RU" sz="1400" dirty="0" smtClean="0"/>
              <a:t>.</a:t>
            </a:r>
            <a:r>
              <a:rPr lang="en-US" sz="1400" dirty="0" smtClean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i="1" dirty="0" smtClean="0"/>
              <a:t>„вградени“ (</a:t>
            </a:r>
            <a:r>
              <a:rPr lang="en-US" sz="1400" i="1" dirty="0" err="1" smtClean="0"/>
              <a:t>embeded</a:t>
            </a:r>
            <a:r>
              <a:rPr lang="bg-BG" sz="1400" i="1" dirty="0" smtClean="0"/>
              <a:t>)</a:t>
            </a:r>
            <a:r>
              <a:rPr lang="en-US" sz="1400" dirty="0" smtClean="0"/>
              <a:t> </a:t>
            </a:r>
            <a:r>
              <a:rPr lang="bg-BG" sz="1400" dirty="0" smtClean="0"/>
              <a:t>елементи – </a:t>
            </a:r>
          </a:p>
          <a:p>
            <a:r>
              <a:rPr lang="ru-RU" sz="1400" dirty="0" smtClean="0"/>
              <a:t>&lt;</a:t>
            </a:r>
            <a:r>
              <a:rPr lang="en-US" sz="1400" dirty="0" smtClean="0"/>
              <a:t>audio</a:t>
            </a:r>
            <a:r>
              <a:rPr lang="ru-RU" sz="1400" dirty="0" smtClean="0"/>
              <a:t>&gt;</a:t>
            </a:r>
            <a:r>
              <a:rPr lang="en-US" sz="1400" dirty="0" smtClean="0"/>
              <a:t>, &lt;</a:t>
            </a:r>
            <a:r>
              <a:rPr lang="en-US" sz="1400" dirty="0" err="1" smtClean="0"/>
              <a:t>img</a:t>
            </a:r>
            <a:r>
              <a:rPr lang="en-US" sz="1400" dirty="0" smtClean="0"/>
              <a:t>&gt;, &lt;video&gt;</a:t>
            </a:r>
            <a:r>
              <a:rPr lang="en-US" sz="1400" dirty="0" smtClean="0"/>
              <a:t>,&lt;</a:t>
            </a:r>
            <a:r>
              <a:rPr lang="en-US" sz="1400" dirty="0" err="1" smtClean="0"/>
              <a:t>svg</a:t>
            </a:r>
            <a:r>
              <a:rPr lang="en-US" sz="1400" dirty="0" smtClean="0"/>
              <a:t>&gt;</a:t>
            </a:r>
            <a:r>
              <a:rPr lang="en-US" sz="1400" dirty="0"/>
              <a:t>,</a:t>
            </a:r>
            <a:r>
              <a:rPr lang="bg-BG" sz="1400" dirty="0"/>
              <a:t>&lt;</a:t>
            </a:r>
            <a:r>
              <a:rPr lang="en-US" sz="1400" dirty="0" err="1"/>
              <a:t>iframe</a:t>
            </a:r>
            <a:r>
              <a:rPr lang="bg-BG" sz="1400" dirty="0"/>
              <a:t>&gt;</a:t>
            </a:r>
            <a:r>
              <a:rPr lang="bg-BG" sz="1400" dirty="0" smtClean="0"/>
              <a:t>;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i="1" dirty="0" smtClean="0"/>
              <a:t>интерактивни</a:t>
            </a:r>
            <a:r>
              <a:rPr lang="en-US" sz="1400" i="1" dirty="0" smtClean="0"/>
              <a:t> </a:t>
            </a:r>
            <a:r>
              <a:rPr lang="bg-BG" sz="1400" i="1" dirty="0"/>
              <a:t>елементи </a:t>
            </a:r>
            <a:r>
              <a:rPr lang="bg-BG" sz="1400" dirty="0"/>
              <a:t>– </a:t>
            </a:r>
          </a:p>
          <a:p>
            <a:r>
              <a:rPr lang="ru-RU" sz="1400" dirty="0"/>
              <a:t>&lt;</a:t>
            </a:r>
            <a:r>
              <a:rPr lang="en-US" sz="1400" dirty="0" smtClean="0"/>
              <a:t>a</a:t>
            </a:r>
            <a:r>
              <a:rPr lang="ru-RU" sz="1400" dirty="0" smtClean="0"/>
              <a:t>&gt;</a:t>
            </a:r>
            <a:r>
              <a:rPr lang="en-US" sz="1400" dirty="0"/>
              <a:t>, </a:t>
            </a:r>
            <a:r>
              <a:rPr lang="en-US" sz="1400" dirty="0" smtClean="0"/>
              <a:t>&lt;button&gt;, &lt;select&gt;,&lt;</a:t>
            </a:r>
            <a:r>
              <a:rPr lang="en-US" sz="1400" dirty="0" err="1" smtClean="0"/>
              <a:t>textarea</a:t>
            </a:r>
            <a:r>
              <a:rPr lang="en-US" sz="1400" dirty="0" smtClean="0"/>
              <a:t>&gt;</a:t>
            </a:r>
            <a:r>
              <a:rPr lang="bg-BG" sz="1400" dirty="0" smtClean="0"/>
              <a:t>;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i="1" dirty="0" smtClean="0"/>
              <a:t>елементи свързани с форми</a:t>
            </a:r>
            <a:r>
              <a:rPr lang="bg-BG" sz="1400" dirty="0" smtClean="0"/>
              <a:t>– </a:t>
            </a:r>
            <a:endParaRPr lang="bg-BG" sz="1400" dirty="0"/>
          </a:p>
          <a:p>
            <a:r>
              <a:rPr lang="en-US" sz="1400" dirty="0" smtClean="0"/>
              <a:t>&lt;</a:t>
            </a:r>
            <a:r>
              <a:rPr lang="en-US" sz="1400" dirty="0"/>
              <a:t>button&gt;, &lt;select&gt;,&lt;label&gt;,&lt;</a:t>
            </a:r>
            <a:r>
              <a:rPr lang="en-US" sz="1400" dirty="0" err="1"/>
              <a:t>textarea</a:t>
            </a:r>
            <a:r>
              <a:rPr lang="en-US" sz="1400" dirty="0"/>
              <a:t>&gt;</a:t>
            </a:r>
            <a:r>
              <a:rPr lang="bg-BG" sz="1400" dirty="0"/>
              <a:t>;</a:t>
            </a:r>
            <a:endParaRPr lang="en-US" sz="1400" dirty="0"/>
          </a:p>
          <a:p>
            <a:endParaRPr lang="bg-BG" sz="1400" dirty="0"/>
          </a:p>
          <a:p>
            <a:endParaRPr lang="ru-RU" sz="1400" dirty="0"/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30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2627784" y="605860"/>
            <a:ext cx="372358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 smtClean="0"/>
              <a:t>Празни елементи / </a:t>
            </a:r>
            <a:r>
              <a:rPr lang="en-US" dirty="0" smtClean="0"/>
              <a:t>Void elements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272352" y="1358811"/>
            <a:ext cx="8404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 smtClean="0"/>
              <a:t>НЕ МОГАТ </a:t>
            </a:r>
            <a:r>
              <a:rPr lang="ru-RU" sz="1400" dirty="0" smtClean="0"/>
              <a:t>да имат съдържание*;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b="1" dirty="0" smtClean="0"/>
              <a:t>НЯМАТ </a:t>
            </a:r>
            <a:r>
              <a:rPr lang="bg-BG" sz="1400" dirty="0" smtClean="0"/>
              <a:t>затварящ таг (не е необходим, т.к. се предполага, че нямат съдържание);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По спецификация, не е необходимо да бъдат затваряни със </a:t>
            </a:r>
            <a:r>
              <a:rPr lang="en-US" sz="1400" dirty="0" smtClean="0"/>
              <a:t>“/”*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b="1" dirty="0" smtClean="0"/>
              <a:t>НЯМАТ </a:t>
            </a:r>
            <a:r>
              <a:rPr lang="bg-BG" sz="1400" dirty="0" smtClean="0"/>
              <a:t>съдържание, </a:t>
            </a:r>
            <a:r>
              <a:rPr lang="bg-BG" sz="1400" dirty="0" smtClean="0"/>
              <a:t>но имат </a:t>
            </a:r>
            <a:r>
              <a:rPr lang="bg-BG" sz="1400" b="1" dirty="0" smtClean="0"/>
              <a:t>АТРИБУТИ;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endParaRPr lang="bg-BG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 smtClean="0"/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163" y="3343970"/>
            <a:ext cx="5076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86272" y="605860"/>
            <a:ext cx="237626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</a:t>
            </a:r>
            <a:r>
              <a:rPr lang="bg-BG" dirty="0" smtClean="0"/>
              <a:t>трибути /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272352" y="1358811"/>
            <a:ext cx="840410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Поставят се в отварящия таг/</a:t>
            </a:r>
            <a:r>
              <a:rPr lang="en-US" sz="1400" dirty="0" smtClean="0"/>
              <a:t> start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Имат име/</a:t>
            </a:r>
            <a:r>
              <a:rPr lang="en-US" sz="1400" dirty="0" smtClean="0"/>
              <a:t>name </a:t>
            </a:r>
            <a:r>
              <a:rPr lang="bg-BG" sz="1400" dirty="0" smtClean="0"/>
              <a:t>и стойност/</a:t>
            </a:r>
            <a:r>
              <a:rPr lang="en-US" sz="1400" dirty="0" smtClean="0"/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Имат четири ВАЛИДНИ начина за описване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Празен: </a:t>
            </a:r>
            <a:r>
              <a:rPr lang="bg-BG" sz="1400" dirty="0" smtClean="0">
                <a:solidFill>
                  <a:srgbClr val="0F7792"/>
                </a:solidFill>
              </a:rPr>
              <a:t>&lt;</a:t>
            </a:r>
            <a:r>
              <a:rPr lang="en-US" sz="1400" dirty="0" smtClean="0">
                <a:solidFill>
                  <a:srgbClr val="0F7792"/>
                </a:solidFill>
              </a:rPr>
              <a:t>input </a:t>
            </a:r>
            <a:r>
              <a:rPr lang="en-US" sz="1400" dirty="0" smtClean="0">
                <a:solidFill>
                  <a:srgbClr val="9365B8"/>
                </a:solidFill>
              </a:rPr>
              <a:t>disabled</a:t>
            </a:r>
            <a:r>
              <a:rPr lang="bg-BG" sz="1400" dirty="0" smtClean="0">
                <a:solidFill>
                  <a:srgbClr val="0F7792"/>
                </a:solidFill>
              </a:rPr>
              <a:t>&gt;</a:t>
            </a:r>
            <a:r>
              <a:rPr lang="en-US" sz="1400" dirty="0" smtClean="0">
                <a:solidFill>
                  <a:srgbClr val="0F7792"/>
                </a:solidFill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Без кавички</a:t>
            </a:r>
            <a:r>
              <a:rPr lang="bg-BG" sz="1400" dirty="0" smtClean="0">
                <a:solidFill>
                  <a:srgbClr val="0F7792"/>
                </a:solidFill>
              </a:rPr>
              <a:t>: &lt;</a:t>
            </a:r>
            <a:r>
              <a:rPr lang="en-US" sz="1400" dirty="0" smtClean="0">
                <a:solidFill>
                  <a:srgbClr val="0F7792"/>
                </a:solidFill>
              </a:rPr>
              <a:t>input </a:t>
            </a:r>
            <a:r>
              <a:rPr lang="en-US" sz="1400" dirty="0" smtClean="0">
                <a:solidFill>
                  <a:srgbClr val="9365B8"/>
                </a:solidFill>
              </a:rPr>
              <a:t>value=yes</a:t>
            </a:r>
            <a:r>
              <a:rPr lang="bg-BG" sz="1400" dirty="0" smtClean="0">
                <a:solidFill>
                  <a:srgbClr val="0F7792"/>
                </a:solidFill>
              </a:rPr>
              <a:t>&gt;</a:t>
            </a:r>
            <a:r>
              <a:rPr lang="en-US" sz="1400" dirty="0" smtClean="0">
                <a:solidFill>
                  <a:srgbClr val="0F7792"/>
                </a:solidFill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С единични кавички:</a:t>
            </a:r>
            <a:r>
              <a:rPr lang="bg-BG" sz="1400" dirty="0" smtClean="0">
                <a:solidFill>
                  <a:srgbClr val="0F7792"/>
                </a:solidFill>
              </a:rPr>
              <a:t> &lt;</a:t>
            </a:r>
            <a:r>
              <a:rPr lang="en-US" sz="1400" dirty="0" smtClean="0">
                <a:solidFill>
                  <a:srgbClr val="0F7792"/>
                </a:solidFill>
              </a:rPr>
              <a:t>input </a:t>
            </a:r>
            <a:r>
              <a:rPr lang="en-US" sz="1400" dirty="0" smtClean="0">
                <a:solidFill>
                  <a:srgbClr val="9365B8"/>
                </a:solidFill>
              </a:rPr>
              <a:t>type=‘checkbox’</a:t>
            </a:r>
            <a:r>
              <a:rPr lang="bg-BG" sz="1400" dirty="0" smtClean="0">
                <a:solidFill>
                  <a:srgbClr val="0F7792"/>
                </a:solidFill>
              </a:rPr>
              <a:t>&gt;</a:t>
            </a:r>
            <a:endParaRPr lang="en-US" sz="1400" dirty="0" smtClean="0">
              <a:solidFill>
                <a:srgbClr val="0F779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С двойни кавички:</a:t>
            </a:r>
            <a:r>
              <a:rPr lang="bg-BG" sz="1400" dirty="0" smtClean="0">
                <a:solidFill>
                  <a:srgbClr val="0F7792"/>
                </a:solidFill>
              </a:rPr>
              <a:t> &lt;</a:t>
            </a:r>
            <a:r>
              <a:rPr lang="en-US" sz="1400" dirty="0" smtClean="0">
                <a:solidFill>
                  <a:srgbClr val="0F7792"/>
                </a:solidFill>
              </a:rPr>
              <a:t>input </a:t>
            </a:r>
            <a:r>
              <a:rPr lang="en-US" sz="1400" dirty="0" smtClean="0">
                <a:solidFill>
                  <a:srgbClr val="9365B8"/>
                </a:solidFill>
              </a:rPr>
              <a:t>type=“checkbox”</a:t>
            </a:r>
            <a:r>
              <a:rPr lang="bg-BG" sz="1400" dirty="0" smtClean="0">
                <a:solidFill>
                  <a:srgbClr val="0F7792"/>
                </a:solidFill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0F77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F7792"/>
                </a:solidFill>
              </a:rPr>
              <a:t>NB! </a:t>
            </a:r>
            <a:r>
              <a:rPr lang="bg-BG" sz="1400" b="1" dirty="0" smtClean="0">
                <a:solidFill>
                  <a:srgbClr val="0F7792"/>
                </a:solidFill>
              </a:rPr>
              <a:t>В един документ се старайте да използвате един и същи тип кавички;</a:t>
            </a:r>
            <a:endParaRPr lang="en-US" sz="1400" b="1" dirty="0" smtClean="0">
              <a:solidFill>
                <a:srgbClr val="0F77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F7792"/>
                </a:solidFill>
              </a:rPr>
              <a:t>NB! </a:t>
            </a:r>
            <a:r>
              <a:rPr lang="bg-BG" sz="1400" b="1" dirty="0" smtClean="0">
                <a:solidFill>
                  <a:srgbClr val="0F7792"/>
                </a:solidFill>
              </a:rPr>
              <a:t>Записвайте артбутире с малки букви (</a:t>
            </a:r>
            <a:r>
              <a:rPr lang="en-US" sz="1400" b="1" dirty="0" smtClean="0">
                <a:solidFill>
                  <a:srgbClr val="0F7792"/>
                </a:solidFill>
              </a:rPr>
              <a:t>lower case</a:t>
            </a:r>
            <a:r>
              <a:rPr lang="bg-BG" sz="1400" b="1" dirty="0" smtClean="0">
                <a:solidFill>
                  <a:srgbClr val="0F7792"/>
                </a:solidFill>
              </a:rPr>
              <a:t>)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 smtClean="0"/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bg-BG" sz="1200" dirty="0" smtClean="0">
                <a:solidFill>
                  <a:schemeClr val="bg1"/>
                </a:solidFill>
              </a:rPr>
              <a:t>Основи на </a:t>
            </a:r>
            <a:r>
              <a:rPr lang="en-US" sz="1200" dirty="0" smtClean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562463" y="3998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HTML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изображения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/ Anchor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&amp; images</a:t>
            </a:r>
          </a:p>
        </p:txBody>
      </p:sp>
      <p:sp>
        <p:nvSpPr>
          <p:cNvPr id="58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77738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Списъци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Lists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2569468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Таблици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Table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3433564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Формуляри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41333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8" grpId="0" animBg="1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bg-BG" sz="1200" dirty="0" smtClean="0">
                <a:solidFill>
                  <a:schemeClr val="bg1"/>
                </a:solidFill>
              </a:rPr>
              <a:t>Основи на </a:t>
            </a:r>
            <a:r>
              <a:rPr lang="en-US" sz="1200" dirty="0" smtClean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55722" y="39982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 smtClean="0">
                <a:solidFill>
                  <a:schemeClr val="bg1"/>
                </a:solidFill>
              </a:rPr>
              <a:t>Хипервръзки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изображения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/ Anchors &amp;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539552" y="2362736"/>
            <a:ext cx="74888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Позволяват на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user-a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 навигира локално в документа или към други документи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Може да се визуализира като текст или изображение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bg-BG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„Търсачките“ сканират текстовете в хиперлинковете, затова е добре тези текстове да </a:t>
            </a:r>
          </a:p>
          <a:p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включват ключови думи;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Атрибути: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адрес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/target;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 –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къде и как да се отвори свързания документ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(_blank, _self, _top* );</a:t>
            </a:r>
            <a:endParaRPr lang="bg-BG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Id* –</a:t>
            </a:r>
            <a:r>
              <a:rPr lang="bg-BG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може да се използва за дефиниране на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bookmark.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5535" y="1777380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I.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Хипервръзки - </a:t>
            </a:r>
            <a:r>
              <a:rPr lang="bg-BG" dirty="0" smtClean="0">
                <a:solidFill>
                  <a:srgbClr val="0F7792"/>
                </a:solidFill>
              </a:rPr>
              <a:t>&lt;а</a:t>
            </a:r>
            <a:r>
              <a:rPr lang="en-US" dirty="0" smtClean="0">
                <a:solidFill>
                  <a:srgbClr val="0F7792"/>
                </a:solidFill>
              </a:rPr>
              <a:t> </a:t>
            </a:r>
            <a:r>
              <a:rPr lang="en-US" dirty="0" err="1" smtClean="0">
                <a:solidFill>
                  <a:srgbClr val="0F7792"/>
                </a:solidFill>
              </a:rPr>
              <a:t>href</a:t>
            </a:r>
            <a:r>
              <a:rPr lang="en-US" dirty="0" smtClean="0">
                <a:solidFill>
                  <a:srgbClr val="0F7792"/>
                </a:solidFill>
              </a:rPr>
              <a:t>=“</a:t>
            </a:r>
            <a:r>
              <a:rPr lang="en-US" dirty="0" err="1" smtClean="0">
                <a:solidFill>
                  <a:srgbClr val="0F7792"/>
                </a:solidFill>
              </a:rPr>
              <a:t>url</a:t>
            </a:r>
            <a:r>
              <a:rPr lang="en-US" dirty="0" smtClean="0">
                <a:solidFill>
                  <a:srgbClr val="0F7792"/>
                </a:solidFill>
              </a:rPr>
              <a:t>”</a:t>
            </a:r>
            <a:r>
              <a:rPr lang="bg-BG" dirty="0" smtClean="0">
                <a:solidFill>
                  <a:srgbClr val="0F7792"/>
                </a:solidFill>
              </a:rPr>
              <a:t> </a:t>
            </a:r>
            <a:r>
              <a:rPr lang="en-US" dirty="0" smtClean="0">
                <a:solidFill>
                  <a:srgbClr val="0F7792"/>
                </a:solidFill>
              </a:rPr>
              <a:t>title=“text”</a:t>
            </a:r>
            <a:r>
              <a:rPr lang="bg-BG" dirty="0" smtClean="0">
                <a:solidFill>
                  <a:srgbClr val="0F7792"/>
                </a:solidFill>
              </a:rPr>
              <a:t>&gt;</a:t>
            </a:r>
            <a:r>
              <a:rPr lang="en-US" dirty="0" smtClean="0">
                <a:solidFill>
                  <a:srgbClr val="9365B8"/>
                </a:solidFill>
              </a:rPr>
              <a:t>I am a hyperlink!</a:t>
            </a:r>
            <a:r>
              <a:rPr lang="bg-BG" dirty="0" smtClean="0">
                <a:solidFill>
                  <a:srgbClr val="0F7792"/>
                </a:solidFill>
              </a:rPr>
              <a:t>&lt;/а&gt;</a:t>
            </a:r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bg-BG" sz="1200" dirty="0" smtClean="0">
                <a:solidFill>
                  <a:schemeClr val="bg1"/>
                </a:solidFill>
              </a:rPr>
              <a:t>Основи на </a:t>
            </a:r>
            <a:r>
              <a:rPr lang="en-US" sz="1200" dirty="0" smtClean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55722" y="39982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 smtClean="0">
                <a:solidFill>
                  <a:schemeClr val="bg1"/>
                </a:solidFill>
              </a:rPr>
              <a:t>Хипервръзки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изображения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/ Anchors &amp;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539552" y="2362736"/>
            <a:ext cx="7488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2.1 </a:t>
            </a:r>
            <a:r>
              <a:rPr lang="bg-BG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Релативни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=“#section1“&gt;Go to Section 1&lt;/a&gt;</a:t>
            </a:r>
            <a:endParaRPr lang="en-US" sz="1400" dirty="0"/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2.2 Абсолютни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</a:t>
            </a:r>
            <a:r>
              <a:rPr lang="en-US" sz="1400" dirty="0" err="1"/>
              <a:t>href</a:t>
            </a:r>
            <a:r>
              <a:rPr lang="en-US" sz="1400" dirty="0" smtClean="0"/>
              <a:t>=“http://www.oursite.com/page1/index.html#section1“&gt;</a:t>
            </a:r>
            <a:r>
              <a:rPr lang="en-US" sz="1400" dirty="0"/>
              <a:t>Go to Section 1&lt;/a&gt;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5535" y="1777380"/>
            <a:ext cx="663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I. 2.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Релативни и абсолютни пътеки за достъп до страница/ресурс</a:t>
            </a:r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bg-BG" sz="1200" dirty="0" smtClean="0">
                <a:solidFill>
                  <a:schemeClr val="bg1"/>
                </a:solidFill>
              </a:rPr>
              <a:t>Основи на </a:t>
            </a:r>
            <a:r>
              <a:rPr lang="en-US" sz="1200" dirty="0" smtClean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55722" y="39982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 smtClean="0">
                <a:solidFill>
                  <a:schemeClr val="bg1"/>
                </a:solidFill>
              </a:rPr>
              <a:t>Хипервръзки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Задача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95535" y="2362736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539552" y="1931848"/>
            <a:ext cx="66477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UcPeriod"/>
            </a:pP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Направете страница с три </a:t>
            </a: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елемента подредени вертикално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bg-BG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Страницата да има главно </a:t>
            </a: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заглавие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bg-BG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Всеки от блоковете  да има заглавие – (Секция 1, 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3</a:t>
            </a: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bg-BG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Всеки блок да има </a:t>
            </a: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текст 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://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bg.lipsum.com/feed/html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bg-BG" sz="16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края на всеки блок добавете хиперлинк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400050" indent="-400050">
              <a:buAutoNum type="romanUcPeriod"/>
            </a:pP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Хиперлинковете от Секция 2 и 3 да водят към началото на Секция 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bg-BG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bg-BG" sz="1200" dirty="0" smtClean="0">
                <a:solidFill>
                  <a:schemeClr val="bg1"/>
                </a:solidFill>
              </a:rPr>
              <a:t>Основи на </a:t>
            </a:r>
            <a:r>
              <a:rPr lang="en-US" sz="1200" dirty="0" smtClean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13980" y="39982"/>
            <a:ext cx="11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 smtClean="0">
                <a:solidFill>
                  <a:schemeClr val="bg1"/>
                </a:solidFill>
              </a:rPr>
              <a:t>Изображения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изображения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Anchor tags &amp;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539552" y="2379380"/>
            <a:ext cx="82802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изображение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bg-BG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Основни атрибути </a:t>
            </a: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&amp; alternative text /alt/;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Изображенията не са „вкарани“ в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</a:t>
            </a: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Image tag-a </a:t>
            </a: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мястото на реферираното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</a:t>
            </a:r>
            <a:r>
              <a:rPr lang="bg-BG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зображение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bg-BG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539552" y="1785702"/>
            <a:ext cx="440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II.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Изображения- </a:t>
            </a:r>
            <a:r>
              <a:rPr lang="bg-BG" dirty="0" smtClean="0">
                <a:solidFill>
                  <a:srgbClr val="0F7792"/>
                </a:solidFill>
              </a:rPr>
              <a:t>&lt;</a:t>
            </a:r>
            <a:r>
              <a:rPr lang="en-US" dirty="0" err="1" smtClean="0">
                <a:solidFill>
                  <a:srgbClr val="0F7792"/>
                </a:solidFill>
              </a:rPr>
              <a:t>img</a:t>
            </a:r>
            <a:r>
              <a:rPr lang="en-US" dirty="0" smtClean="0">
                <a:solidFill>
                  <a:srgbClr val="0F7792"/>
                </a:solidFill>
              </a:rPr>
              <a:t> </a:t>
            </a:r>
            <a:r>
              <a:rPr lang="en-US" dirty="0" err="1" smtClean="0">
                <a:solidFill>
                  <a:srgbClr val="0F7792"/>
                </a:solidFill>
              </a:rPr>
              <a:t>src</a:t>
            </a:r>
            <a:r>
              <a:rPr lang="en-US" dirty="0" smtClean="0">
                <a:solidFill>
                  <a:srgbClr val="0F7792"/>
                </a:solidFill>
              </a:rPr>
              <a:t>=“</a:t>
            </a:r>
            <a:r>
              <a:rPr lang="en-US" dirty="0" err="1" smtClean="0">
                <a:solidFill>
                  <a:srgbClr val="0F7792"/>
                </a:solidFill>
              </a:rPr>
              <a:t>url</a:t>
            </a:r>
            <a:r>
              <a:rPr lang="en-US" dirty="0" smtClean="0">
                <a:solidFill>
                  <a:srgbClr val="0F7792"/>
                </a:solidFill>
              </a:rPr>
              <a:t>”</a:t>
            </a:r>
            <a:r>
              <a:rPr lang="bg-BG" dirty="0" smtClean="0">
                <a:solidFill>
                  <a:srgbClr val="0F7792"/>
                </a:solidFill>
              </a:rPr>
              <a:t> </a:t>
            </a:r>
            <a:r>
              <a:rPr lang="en-US" dirty="0" smtClean="0">
                <a:solidFill>
                  <a:srgbClr val="0F7792"/>
                </a:solidFill>
              </a:rPr>
              <a:t>alt=“text</a:t>
            </a:r>
            <a:r>
              <a:rPr lang="en-US" dirty="0" smtClean="0">
                <a:solidFill>
                  <a:srgbClr val="0F7792"/>
                </a:solidFill>
              </a:rPr>
              <a:t>”</a:t>
            </a:r>
            <a:r>
              <a:rPr lang="bg-BG" dirty="0" smtClean="0">
                <a:solidFill>
                  <a:srgbClr val="0F7792"/>
                </a:solidFill>
              </a:rPr>
              <a:t>/&gt;</a:t>
            </a:r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1499</TotalTime>
  <Words>1312</Words>
  <Application>Microsoft Office PowerPoint</Application>
  <PresentationFormat>On-screen Show (16:10)</PresentationFormat>
  <Paragraphs>242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Потребител на Windows</cp:lastModifiedBy>
  <cp:revision>152</cp:revision>
  <dcterms:created xsi:type="dcterms:W3CDTF">2015-10-11T06:58:48Z</dcterms:created>
  <dcterms:modified xsi:type="dcterms:W3CDTF">2018-04-25T18:42:44Z</dcterms:modified>
</cp:coreProperties>
</file>