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266" r:id="rId5"/>
    <p:sldId id="260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75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7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47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Текстовое поле 99"/>
          <p:cNvSpPr txBox="1"/>
          <p:nvPr/>
        </p:nvSpPr>
        <p:spPr>
          <a:xfrm>
            <a:off x="7015480" y="5539105"/>
            <a:ext cx="4382135" cy="90297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p>
            <a:pPr indent="0" algn="l">
              <a:lnSpc>
                <a:spcPct val="150000"/>
              </a:lnSpc>
            </a:pPr>
            <a:r>
              <a:rPr lang="ru-RU">
                <a:solidFill>
                  <a:schemeClr val="tx1"/>
                </a:solidFill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Савельев А.С. М8О-214М </a:t>
            </a:r>
            <a:br>
              <a:rPr lang="ru-RU">
                <a:solidFill>
                  <a:schemeClr val="tx1"/>
                </a:solidFill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</a:br>
            <a:r>
              <a:rPr lang="ru-RU">
                <a:solidFill>
                  <a:schemeClr val="tx1"/>
                </a:solidFill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Иванов М.В. </a:t>
            </a: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  <a:sym typeface="+mn-ea"/>
              </a:rPr>
              <a:t>М8О-214М</a:t>
            </a:r>
            <a:endParaRPr lang="ru-RU">
              <a:solidFill>
                <a:schemeClr val="tx1"/>
              </a:solidFill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</p:txBody>
      </p:sp>
      <p:pic>
        <p:nvPicPr>
          <p:cNvPr id="101" name="Изображение 100"/>
          <p:cNvPicPr>
            <a:picLocks noChangeAspect="1"/>
          </p:cNvPicPr>
          <p:nvPr/>
        </p:nvPicPr>
        <p:blipFill>
          <a:blip r:embed="rId1"/>
          <a:srcRect r="40715" b="9"/>
          <a:stretch>
            <a:fillRect/>
          </a:stretch>
        </p:blipFill>
        <p:spPr>
          <a:xfrm>
            <a:off x="0" y="0"/>
            <a:ext cx="6096000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0" h="10800">
                <a:moveTo>
                  <a:pt x="0" y="0"/>
                </a:moveTo>
                <a:lnTo>
                  <a:pt x="9600" y="0"/>
                </a:lnTo>
                <a:lnTo>
                  <a:pt x="960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</a:ln>
          <a:effectLst>
            <a:glow>
              <a:schemeClr val="accent1">
                <a:alpha val="40000"/>
              </a:schemeClr>
            </a:glow>
            <a:innerShdw blurRad="63500" dist="50800">
              <a:prstClr val="black">
                <a:alpha val="50000"/>
              </a:prstClr>
            </a:innerShdw>
          </a:effectLst>
        </p:spPr>
      </p:pic>
      <p:sp>
        <p:nvSpPr>
          <p:cNvPr id="6" name="Текстовое поле 5"/>
          <p:cNvSpPr txBox="1"/>
          <p:nvPr/>
        </p:nvSpPr>
        <p:spPr>
          <a:xfrm>
            <a:off x="7016115" y="3680460"/>
            <a:ext cx="4381500" cy="164973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p>
            <a:pPr indent="0" algn="l">
              <a:lnSpc>
                <a:spcPct val="100000"/>
              </a:lnSpc>
            </a:pPr>
            <a:r>
              <a:rPr lang="ru-RU" sz="3600">
                <a:solidFill>
                  <a:schemeClr val="tx1"/>
                </a:solidFill>
                <a:latin typeface="Bahnschrift" panose="020B0502040204020203" charset="0"/>
                <a:ea typeface="SimSun" panose="02010600030101010101" pitchFamily="2" charset="-122"/>
                <a:cs typeface="Bahnschrift" panose="020B0502040204020203" charset="0"/>
              </a:rPr>
              <a:t>Проблема интеллектуальной собственности</a:t>
            </a:r>
            <a:endParaRPr lang="ru-RU" sz="3600">
              <a:solidFill>
                <a:schemeClr val="tx1"/>
              </a:solidFill>
              <a:latin typeface="Bahnschrift" panose="020B0502040204020203" charset="0"/>
              <a:ea typeface="SimSun" panose="02010600030101010101" pitchFamily="2" charset="-122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Текстовое поле 99"/>
          <p:cNvSpPr txBox="1"/>
          <p:nvPr/>
        </p:nvSpPr>
        <p:spPr>
          <a:xfrm>
            <a:off x="6870065" y="2192655"/>
            <a:ext cx="4639310" cy="247332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 fontAlgn="auto">
              <a:lnSpc>
                <a:spcPct val="100000"/>
              </a:lnSpc>
              <a:spcAft>
                <a:spcPts val="1200"/>
              </a:spcAft>
            </a:pP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Отношения, связанные с использованием результатов интеллектуальной деятельности, будут и дальше стремительно развиваться.</a:t>
            </a: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  <a:p>
            <a:pPr indent="0" fontAlgn="auto">
              <a:lnSpc>
                <a:spcPct val="100000"/>
              </a:lnSpc>
              <a:spcAft>
                <a:spcPts val="1200"/>
              </a:spcAft>
            </a:pP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Чтобы изменения в законодательстве были эффективными,  законодателю необходимо будет</a:t>
            </a:r>
            <a:r>
              <a:rPr lang="en-US" alt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 </a:t>
            </a: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проявить значительную гибкость. </a:t>
            </a: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  <a:p>
            <a:pPr indent="0" fontAlgn="auto">
              <a:lnSpc>
                <a:spcPct val="100000"/>
              </a:lnSpc>
              <a:spcAft>
                <a:spcPts val="1200"/>
              </a:spcAft>
            </a:pP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1544935" y="6284595"/>
            <a:ext cx="647065" cy="5734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ru-RU" altLang="en-US">
                <a:latin typeface="Bahnschrift Light" panose="020B0502040204020203" charset="0"/>
                <a:cs typeface="Bahnschrift Light" panose="020B0502040204020203" charset="0"/>
              </a:rPr>
              <a:t>0</a:t>
            </a:r>
            <a:r>
              <a:rPr lang="en-US" altLang="ru-RU">
                <a:latin typeface="Bahnschrift Light" panose="020B0502040204020203" charset="0"/>
                <a:cs typeface="Bahnschrift Light" panose="020B0502040204020203" charset="0"/>
              </a:rPr>
              <a:t>9</a:t>
            </a:r>
            <a:endParaRPr lang="en-US" altLang="ru-RU">
              <a:latin typeface="Bahnschrift Light" panose="020B0502040204020203" charset="0"/>
              <a:cs typeface="Bahnschrift Light" panose="020B0502040204020203" charset="0"/>
            </a:endParaRPr>
          </a:p>
        </p:txBody>
      </p:sp>
      <p:pic>
        <p:nvPicPr>
          <p:cNvPr id="108" name="Изображение 107"/>
          <p:cNvPicPr>
            <a:picLocks noChangeAspect="1"/>
          </p:cNvPicPr>
          <p:nvPr/>
        </p:nvPicPr>
        <p:blipFill>
          <a:blip r:embed="rId1"/>
          <a:srcRect l="19687" r="30269"/>
          <a:stretch>
            <a:fillRect/>
          </a:stretch>
        </p:blipFill>
        <p:spPr>
          <a:xfrm>
            <a:off x="0" y="0"/>
            <a:ext cx="6096000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0" h="10800">
                <a:moveTo>
                  <a:pt x="0" y="0"/>
                </a:moveTo>
                <a:lnTo>
                  <a:pt x="9600" y="0"/>
                </a:lnTo>
                <a:lnTo>
                  <a:pt x="960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6095365" cy="68573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68045" y="2552065"/>
            <a:ext cx="4359275" cy="175450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p>
            <a:pPr indent="0" algn="ctr"/>
            <a:r>
              <a:rPr lang="ru-RU" sz="3600">
                <a:solidFill>
                  <a:schemeClr val="bg1"/>
                </a:solidFill>
                <a:latin typeface="Bahnschrift" panose="020B0502040204020203" charset="0"/>
                <a:ea typeface="SimSun" panose="02010600030101010101" pitchFamily="2" charset="-122"/>
                <a:cs typeface="Bahnschrift" panose="020B0502040204020203" charset="0"/>
              </a:rPr>
              <a:t>Заключение</a:t>
            </a:r>
            <a:endParaRPr lang="ru-RU" sz="3600">
              <a:solidFill>
                <a:schemeClr val="bg1"/>
              </a:solidFill>
              <a:latin typeface="Bahnschrift" panose="020B0502040204020203" charset="0"/>
              <a:ea typeface="SimSun" panose="02010600030101010101" pitchFamily="2" charset="-122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 1"/>
          <p:cNvSpPr txBox="1"/>
          <p:nvPr/>
        </p:nvSpPr>
        <p:spPr>
          <a:xfrm>
            <a:off x="2955290" y="2552065"/>
            <a:ext cx="6281420" cy="175450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p>
            <a:pPr indent="0" algn="ctr"/>
            <a:r>
              <a:rPr lang="ru-RU" sz="360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charset="0"/>
                <a:ea typeface="SimSun" panose="02010600030101010101" pitchFamily="2" charset="-122"/>
                <a:cs typeface="Bahnschrift" panose="020B0502040204020203" charset="0"/>
              </a:rPr>
              <a:t>Спасибо за внимание!</a:t>
            </a:r>
            <a:endParaRPr lang="ru-RU" sz="360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charset="0"/>
              <a:ea typeface="SimSun" panose="02010600030101010101" pitchFamily="2" charset="-122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Текстовое поле 99"/>
          <p:cNvSpPr txBox="1"/>
          <p:nvPr/>
        </p:nvSpPr>
        <p:spPr>
          <a:xfrm>
            <a:off x="6870065" y="1332230"/>
            <a:ext cx="4639310" cy="419417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>
                <a:latin typeface="Bahnschrift SemiBold" panose="020B0502040204020203" charset="0"/>
                <a:ea typeface="SimSun" panose="02010600030101010101" pitchFamily="2" charset="-122"/>
                <a:cs typeface="Bahnschrift SemiBold" panose="020B0502040204020203" charset="0"/>
              </a:rPr>
              <a:t>Интеллектуальная собственность </a:t>
            </a:r>
            <a:r>
              <a:rPr>
                <a:latin typeface="Bahnschrift Light" panose="020B0502040204020203" charset="0"/>
                <a:ea typeface="SimSun" panose="02010600030101010101" pitchFamily="2" charset="-122"/>
              </a:rPr>
              <a:t>- закреплённое законом временное исключительное право, а также личные неимущественные права авторов на результат интеллектуальной деятельности или средства индивидуализации.</a:t>
            </a:r>
            <a:endParaRPr>
              <a:latin typeface="Bahnschrift Light" panose="020B0502040204020203" charset="0"/>
              <a:ea typeface="SimSun" panose="02010600030101010101" pitchFamily="2" charset="-122"/>
            </a:endParaRPr>
          </a:p>
          <a:p>
            <a:pPr indent="0"/>
            <a:endParaRPr>
              <a:latin typeface="Bahnschrift Light" panose="020B0502040204020203" charset="0"/>
              <a:ea typeface="SimSun" panose="02010600030101010101" pitchFamily="2" charset="-122"/>
            </a:endParaRPr>
          </a:p>
          <a:p>
            <a:pPr indent="0"/>
            <a:r>
              <a:rPr>
                <a:latin typeface="Bahnschrift Light" panose="020B0502040204020203" charset="0"/>
                <a:ea typeface="SimSun" panose="02010600030101010101" pitchFamily="2" charset="-122"/>
              </a:rPr>
              <a:t>Законодательство определяет права на интеллектуальную собственность, устанавливает монополию авторов на определённые формы использования результатов своей интеллектуальной, творческой деятельности</a:t>
            </a:r>
            <a:r>
              <a:rPr lang="ru-RU">
                <a:latin typeface="Bahnschrift Light" panose="020B0502040204020203" charset="0"/>
                <a:ea typeface="SimSun" panose="02010600030101010101" pitchFamily="2" charset="-122"/>
              </a:rPr>
              <a:t>.</a:t>
            </a:r>
            <a:endParaRPr lang="ru-RU">
              <a:latin typeface="Bahnschrift Light" panose="020B0502040204020203" charset="0"/>
              <a:ea typeface="SimSun" panose="02010600030101010101" pitchFamily="2" charset="-122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1544935" y="6284595"/>
            <a:ext cx="647065" cy="5734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ru-RU" altLang="en-US">
                <a:latin typeface="Bahnschrift Light" panose="020B0502040204020203" charset="0"/>
                <a:cs typeface="Bahnschrift Light" panose="020B0502040204020203" charset="0"/>
              </a:rPr>
              <a:t>01</a:t>
            </a:r>
            <a:endParaRPr lang="ru-RU" altLang="en-US">
              <a:latin typeface="Bahnschrift Light" panose="020B0502040204020203" charset="0"/>
              <a:cs typeface="Bahnschrift Light" panose="020B0502040204020203" charset="0"/>
            </a:endParaRPr>
          </a:p>
        </p:txBody>
      </p:sp>
      <p:pic>
        <p:nvPicPr>
          <p:cNvPr id="101" name="Изображение 100"/>
          <p:cNvPicPr>
            <a:picLocks noChangeAspect="1"/>
          </p:cNvPicPr>
          <p:nvPr/>
        </p:nvPicPr>
        <p:blipFill>
          <a:blip r:embed="rId1"/>
          <a:srcRect r="40715" b="9"/>
          <a:stretch>
            <a:fillRect/>
          </a:stretch>
        </p:blipFill>
        <p:spPr>
          <a:xfrm>
            <a:off x="0" y="0"/>
            <a:ext cx="6096000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0" h="10800">
                <a:moveTo>
                  <a:pt x="0" y="0"/>
                </a:moveTo>
                <a:lnTo>
                  <a:pt x="9600" y="0"/>
                </a:lnTo>
                <a:lnTo>
                  <a:pt x="960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</a:ln>
          <a:effectLst>
            <a:glow>
              <a:schemeClr val="accent1">
                <a:alpha val="40000"/>
              </a:schemeClr>
            </a:glow>
            <a:innerShdw blurRad="63500" dist="50800">
              <a:prstClr val="black">
                <a:alpha val="50000"/>
              </a:prstClr>
            </a:inn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6095365" cy="68573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68045" y="2552065"/>
            <a:ext cx="4359275" cy="175450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 algn="ctr"/>
            <a:r>
              <a:rPr lang="ru-RU" sz="3600">
                <a:solidFill>
                  <a:schemeClr val="bg1"/>
                </a:solidFill>
                <a:latin typeface="Bahnschrift" panose="020B0502040204020203" charset="0"/>
                <a:ea typeface="SimSun" panose="02010600030101010101" pitchFamily="2" charset="-122"/>
                <a:cs typeface="Bahnschrift" panose="020B0502040204020203" charset="0"/>
              </a:rPr>
              <a:t>Понятие интеллектуальной собственности</a:t>
            </a:r>
            <a:endParaRPr lang="ru-RU" sz="3600">
              <a:solidFill>
                <a:schemeClr val="bg1"/>
              </a:solidFill>
              <a:latin typeface="Bahnschrift" panose="020B0502040204020203" charset="0"/>
              <a:ea typeface="SimSun" panose="02010600030101010101" pitchFamily="2" charset="-122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Текстовое поле 99"/>
          <p:cNvSpPr txBox="1"/>
          <p:nvPr/>
        </p:nvSpPr>
        <p:spPr>
          <a:xfrm>
            <a:off x="6870065" y="1711325"/>
            <a:ext cx="4639310" cy="343471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 fontAlgn="auto">
              <a:spcAft>
                <a:spcPts val="1200"/>
              </a:spcAft>
            </a:pP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Надёжный уровень защиты интеллектуальной собственности стимулирует</a:t>
            </a:r>
            <a:r>
              <a:rPr lang="ru-RU">
                <a:latin typeface="Bahnschrift SemiBold" panose="020B0502040204020203" charset="0"/>
                <a:ea typeface="SimSun" panose="02010600030101010101" pitchFamily="2" charset="-122"/>
                <a:cs typeface="Bahnschrift SemiBold" panose="020B0502040204020203" charset="0"/>
              </a:rPr>
              <a:t>:</a:t>
            </a:r>
            <a:endParaRPr lang="ru-RU">
              <a:latin typeface="Bahnschrift SemiBold" panose="020B0502040204020203" charset="0"/>
              <a:ea typeface="SimSun" panose="02010600030101010101" pitchFamily="2" charset="-122"/>
              <a:cs typeface="Bahnschrift SemiBold" panose="020B0502040204020203" charset="0"/>
            </a:endParaRPr>
          </a:p>
          <a:p>
            <a:pPr marL="285750" indent="-285750" fontAlgn="auto">
              <a:spcAft>
                <a:spcPts val="1200"/>
              </a:spcAft>
              <a:buSzPct val="70000"/>
              <a:buFont typeface="Arial" panose="020B0604020202020204" pitchFamily="34" charset="0"/>
              <a:buChar char="•"/>
            </a:pP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научные исследования, </a:t>
            </a: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  <a:p>
            <a:pPr marL="285750" indent="-285750" fontAlgn="auto">
              <a:spcAft>
                <a:spcPts val="1200"/>
              </a:spcAft>
              <a:buSzPct val="70000"/>
              <a:buFont typeface="Arial" panose="020B0604020202020204" pitchFamily="34" charset="0"/>
              <a:buChar char="•"/>
            </a:pP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развитие культуры, </a:t>
            </a: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  <a:p>
            <a:pPr marL="285750" indent="-285750" fontAlgn="auto">
              <a:spcAft>
                <a:spcPts val="1200"/>
              </a:spcAft>
              <a:buSzPct val="70000"/>
              <a:buFont typeface="Arial" panose="020B0604020202020204" pitchFamily="34" charset="0"/>
              <a:buChar char="•"/>
            </a:pP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литературы и искусства, </a:t>
            </a: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  <a:p>
            <a:pPr marL="285750" indent="-285750" fontAlgn="auto">
              <a:spcAft>
                <a:spcPts val="1200"/>
              </a:spcAft>
              <a:buSzPct val="70000"/>
              <a:buFont typeface="Arial" panose="020B0604020202020204" pitchFamily="34" charset="0"/>
              <a:buChar char="•"/>
            </a:pP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практическое использование достижений науки и техники, </a:t>
            </a: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  <a:p>
            <a:pPr marL="285750" indent="-285750" fontAlgn="auto">
              <a:spcAft>
                <a:spcPts val="1200"/>
              </a:spcAft>
              <a:buSzPct val="70000"/>
              <a:buFont typeface="Arial" panose="020B0604020202020204" pitchFamily="34" charset="0"/>
              <a:buChar char="•"/>
            </a:pP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международный обмен ими. </a:t>
            </a: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1544935" y="6284595"/>
            <a:ext cx="647065" cy="5734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ru-RU" altLang="en-US">
                <a:latin typeface="Bahnschrift Light" panose="020B0502040204020203" charset="0"/>
                <a:cs typeface="Bahnschrift Light" panose="020B0502040204020203" charset="0"/>
              </a:rPr>
              <a:t>02</a:t>
            </a:r>
            <a:endParaRPr lang="ru-RU" altLang="en-US">
              <a:latin typeface="Bahnschrift Light" panose="020B0502040204020203" charset="0"/>
              <a:cs typeface="Bahnschrift Light" panose="020B0502040204020203" charset="0"/>
            </a:endParaRPr>
          </a:p>
        </p:txBody>
      </p:sp>
      <p:pic>
        <p:nvPicPr>
          <p:cNvPr id="2" name="Изображение 1" descr="image-tvGRaaeZN-transformed"/>
          <p:cNvPicPr>
            <a:picLocks noChangeAspect="1"/>
          </p:cNvPicPr>
          <p:nvPr/>
        </p:nvPicPr>
        <p:blipFill>
          <a:blip r:embed="rId1"/>
          <a:srcRect r="700" b="728"/>
          <a:stretch>
            <a:fillRect/>
          </a:stretch>
        </p:blipFill>
        <p:spPr>
          <a:xfrm>
            <a:off x="260350" y="768350"/>
            <a:ext cx="6219190" cy="52825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Текстовое поле 99"/>
          <p:cNvSpPr txBox="1"/>
          <p:nvPr/>
        </p:nvSpPr>
        <p:spPr>
          <a:xfrm>
            <a:off x="6870065" y="1151890"/>
            <a:ext cx="4639310" cy="455358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 algn="l" fontAlgn="auto">
              <a:lnSpc>
                <a:spcPct val="100000"/>
              </a:lnSpc>
              <a:spcAft>
                <a:spcPts val="1200"/>
              </a:spcAft>
            </a:pP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Регулируя права интеллектуальной собственности государство стремится:</a:t>
            </a: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  <a:p>
            <a:pPr marL="285750" indent="-285750" algn="l" fontAlgn="auto">
              <a:spcAft>
                <a:spcPts val="1200"/>
              </a:spcAft>
              <a:buSzPct val="70000"/>
              <a:buFont typeface="Arial" panose="020B0604020202020204" pitchFamily="34" charset="0"/>
              <a:buChar char="•"/>
            </a:pP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создать побудительный мотив для проявления различных созидательных усилий мышления;</a:t>
            </a: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  <a:p>
            <a:pPr marL="285750" indent="-285750" algn="l" fontAlgn="auto">
              <a:spcAft>
                <a:spcPts val="1200"/>
              </a:spcAft>
              <a:buSzPct val="70000"/>
              <a:buFont typeface="Arial" panose="020B0604020202020204" pitchFamily="34" charset="0"/>
              <a:buChar char="•"/>
            </a:pP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дать создателям официальное признание;</a:t>
            </a: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  <a:p>
            <a:pPr marL="285750" indent="-285750" algn="l" fontAlgn="auto">
              <a:spcAft>
                <a:spcPts val="1200"/>
              </a:spcAft>
              <a:buSzPct val="70000"/>
              <a:buFont typeface="Arial" panose="020B0604020202020204" pitchFamily="34" charset="0"/>
              <a:buChar char="•"/>
            </a:pP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вознаградить творческую деятельность;</a:t>
            </a: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  <a:p>
            <a:pPr marL="285750" indent="-285750" algn="l" fontAlgn="auto">
              <a:spcAft>
                <a:spcPts val="1200"/>
              </a:spcAft>
              <a:buSzPct val="70000"/>
              <a:buFont typeface="Arial" panose="020B0604020202020204" pitchFamily="34" charset="0"/>
              <a:buChar char="•"/>
            </a:pP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содействовать росту как отечественной промышленности или культуры, так и международной торговли</a:t>
            </a: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1544935" y="6284595"/>
            <a:ext cx="647065" cy="5734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ru-RU" altLang="en-US">
                <a:latin typeface="Bahnschrift Light" panose="020B0502040204020203" charset="0"/>
                <a:cs typeface="Bahnschrift Light" panose="020B0502040204020203" charset="0"/>
              </a:rPr>
              <a:t>03</a:t>
            </a:r>
            <a:endParaRPr lang="ru-RU" altLang="en-US">
              <a:latin typeface="Bahnschrift Light" panose="020B0502040204020203" charset="0"/>
              <a:cs typeface="Bahnschrift Light" panose="020B0502040204020203" charset="0"/>
            </a:endParaRPr>
          </a:p>
        </p:txBody>
      </p:sp>
      <p:pic>
        <p:nvPicPr>
          <p:cNvPr id="2" name="Изображение 1" descr="image-tvGRaaeZN-transformed"/>
          <p:cNvPicPr>
            <a:picLocks noChangeAspect="1"/>
          </p:cNvPicPr>
          <p:nvPr/>
        </p:nvPicPr>
        <p:blipFill>
          <a:blip r:embed="rId1"/>
          <a:srcRect r="700" b="728"/>
          <a:stretch>
            <a:fillRect/>
          </a:stretch>
        </p:blipFill>
        <p:spPr>
          <a:xfrm>
            <a:off x="260350" y="768350"/>
            <a:ext cx="6219190" cy="52825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Текстовое поле 99"/>
          <p:cNvSpPr txBox="1"/>
          <p:nvPr/>
        </p:nvSpPr>
        <p:spPr>
          <a:xfrm>
            <a:off x="6870065" y="700405"/>
            <a:ext cx="4639310" cy="455358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 fontAlgn="auto">
              <a:lnSpc>
                <a:spcPct val="100000"/>
              </a:lnSpc>
              <a:spcAft>
                <a:spcPts val="1200"/>
              </a:spcAft>
            </a:pP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Интеллектуальная собственность включает права, относящиеся к:</a:t>
            </a: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  <a:p>
            <a:pPr marL="285750" indent="-285750" fontAlgn="auto">
              <a:lnSpc>
                <a:spcPct val="100000"/>
              </a:lnSpc>
              <a:spcAft>
                <a:spcPts val="1200"/>
              </a:spcAft>
              <a:buSzPct val="70000"/>
              <a:buFont typeface="Arial" panose="020B0604020202020204" pitchFamily="34" charset="0"/>
              <a:buChar char="•"/>
            </a:pP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литературным, художественным и научным произведениям </a:t>
            </a: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  <a:p>
            <a:pPr marL="285750" indent="-285750" fontAlgn="auto">
              <a:lnSpc>
                <a:spcPct val="100000"/>
              </a:lnSpc>
              <a:spcAft>
                <a:spcPts val="1200"/>
              </a:spcAft>
              <a:buSzPct val="70000"/>
              <a:buFont typeface="Arial" panose="020B0604020202020204" pitchFamily="34" charset="0"/>
              <a:buChar char="•"/>
            </a:pP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исполнительской деятельности артистов, звукозаписи, радио и телевизионным передачам;</a:t>
            </a: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  <a:p>
            <a:pPr marL="285750" indent="-285750" fontAlgn="auto">
              <a:lnSpc>
                <a:spcPct val="100000"/>
              </a:lnSpc>
              <a:spcAft>
                <a:spcPts val="1200"/>
              </a:spcAft>
              <a:buSzPct val="70000"/>
              <a:buFont typeface="Arial" panose="020B0604020202020204" pitchFamily="34" charset="0"/>
              <a:buChar char="•"/>
            </a:pP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изобретениям во всех областях человеческой деятельности;</a:t>
            </a: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  <a:p>
            <a:pPr marL="285750" indent="-285750" fontAlgn="auto">
              <a:lnSpc>
                <a:spcPct val="100000"/>
              </a:lnSpc>
              <a:spcAft>
                <a:spcPts val="1200"/>
              </a:spcAft>
              <a:buSzPct val="70000"/>
              <a:buFont typeface="Arial" panose="020B0604020202020204" pitchFamily="34" charset="0"/>
              <a:buChar char="•"/>
            </a:pP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промышленным образцам;</a:t>
            </a: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  <a:p>
            <a:pPr marL="285750" indent="-285750" fontAlgn="auto">
              <a:lnSpc>
                <a:spcPct val="100000"/>
              </a:lnSpc>
              <a:spcAft>
                <a:spcPts val="1200"/>
              </a:spcAft>
              <a:buSzPct val="70000"/>
              <a:buFont typeface="Arial" panose="020B0604020202020204" pitchFamily="34" charset="0"/>
              <a:buChar char="•"/>
            </a:pP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товарным знакам, знакам обслуживания, фирменным наименованиям и коммерческим обозначениям;</a:t>
            </a: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  <a:p>
            <a:pPr marL="285750" indent="-285750" fontAlgn="auto">
              <a:lnSpc>
                <a:spcPct val="100000"/>
              </a:lnSpc>
              <a:spcAft>
                <a:spcPts val="1200"/>
              </a:spcAft>
              <a:buSzPct val="70000"/>
              <a:buFont typeface="Arial" panose="020B0604020202020204" pitchFamily="34" charset="0"/>
              <a:buChar char="•"/>
            </a:pP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другие права, относящиеся к интеллектуальной деятельности</a:t>
            </a: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1544935" y="6284595"/>
            <a:ext cx="647065" cy="5734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ru-RU" altLang="en-US">
                <a:latin typeface="Bahnschrift Light" panose="020B0502040204020203" charset="0"/>
                <a:cs typeface="Bahnschrift Light" panose="020B0502040204020203" charset="0"/>
              </a:rPr>
              <a:t>04</a:t>
            </a:r>
            <a:endParaRPr lang="ru-RU" altLang="en-US">
              <a:latin typeface="Bahnschrift Light" panose="020B0502040204020203" charset="0"/>
              <a:cs typeface="Bahnschrift Light" panose="020B0502040204020203" charset="0"/>
            </a:endParaRPr>
          </a:p>
        </p:txBody>
      </p:sp>
      <p:pic>
        <p:nvPicPr>
          <p:cNvPr id="107" name="Изображение 106"/>
          <p:cNvPicPr>
            <a:picLocks noChangeAspect="1"/>
          </p:cNvPicPr>
          <p:nvPr/>
        </p:nvPicPr>
        <p:blipFill>
          <a:blip r:embed="rId1"/>
          <a:srcRect b="10000"/>
          <a:stretch>
            <a:fillRect/>
          </a:stretch>
        </p:blipFill>
        <p:spPr>
          <a:xfrm>
            <a:off x="0" y="0"/>
            <a:ext cx="6096000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0" h="10800">
                <a:moveTo>
                  <a:pt x="0" y="0"/>
                </a:moveTo>
                <a:lnTo>
                  <a:pt x="9600" y="0"/>
                </a:lnTo>
                <a:lnTo>
                  <a:pt x="960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6095365" cy="68573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68045" y="2552065"/>
            <a:ext cx="4359275" cy="175450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 algn="ctr"/>
            <a:r>
              <a:rPr lang="ru-RU" sz="3600">
                <a:solidFill>
                  <a:schemeClr val="bg1"/>
                </a:solidFill>
                <a:latin typeface="Bahnschrift" panose="020B0502040204020203" charset="0"/>
                <a:ea typeface="SimSun" panose="02010600030101010101" pitchFamily="2" charset="-122"/>
                <a:cs typeface="Bahnschrift" panose="020B0502040204020203" charset="0"/>
              </a:rPr>
              <a:t>Состав интеллектуальной собственности</a:t>
            </a:r>
            <a:endParaRPr lang="ru-RU" sz="3600">
              <a:solidFill>
                <a:schemeClr val="bg1"/>
              </a:solidFill>
              <a:latin typeface="Bahnschrift" panose="020B0502040204020203" charset="0"/>
              <a:ea typeface="SimSun" panose="02010600030101010101" pitchFamily="2" charset="-122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Текстовое поле 99"/>
          <p:cNvSpPr txBox="1"/>
          <p:nvPr/>
        </p:nvSpPr>
        <p:spPr>
          <a:xfrm>
            <a:off x="6870065" y="1732280"/>
            <a:ext cx="4639310" cy="339407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 fontAlgn="auto">
              <a:lnSpc>
                <a:spcPct val="100000"/>
              </a:lnSpc>
              <a:spcAft>
                <a:spcPts val="1200"/>
              </a:spcAft>
            </a:pP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Ежегодно иностранные и российские компании теряют в Российской Федерации </a:t>
            </a:r>
            <a:r>
              <a:rPr lang="ru-RU">
                <a:latin typeface="Bahnschrift SemiBold" panose="020B0502040204020203" charset="0"/>
                <a:ea typeface="SimSun" panose="02010600030101010101" pitchFamily="2" charset="-122"/>
                <a:cs typeface="Bahnschrift SemiBold" panose="020B0502040204020203" charset="0"/>
              </a:rPr>
              <a:t>миллиарды долларов </a:t>
            </a: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из-за нарушения патентов, авторских прав и прав на товарные знаки.</a:t>
            </a: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  <a:p>
            <a:pPr indent="0" fontAlgn="auto">
              <a:lnSpc>
                <a:spcPct val="100000"/>
              </a:lnSpc>
              <a:spcAft>
                <a:spcPts val="1200"/>
              </a:spcAft>
            </a:pP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Неблагоприятные условия для ведения интеллектуальной деятельности на территории страны несомненно ухудшают её научно-технический потенциал .</a:t>
            </a: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1544935" y="6284595"/>
            <a:ext cx="647065" cy="5734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ru-RU" altLang="en-US">
                <a:latin typeface="Bahnschrift Light" panose="020B0502040204020203" charset="0"/>
                <a:cs typeface="Bahnschrift Light" panose="020B0502040204020203" charset="0"/>
              </a:rPr>
              <a:t>05</a:t>
            </a:r>
            <a:endParaRPr lang="ru-RU" altLang="en-US">
              <a:latin typeface="Bahnschrift Light" panose="020B0502040204020203" charset="0"/>
              <a:cs typeface="Bahnschrift Light" panose="020B0502040204020203" charset="0"/>
            </a:endParaRPr>
          </a:p>
        </p:txBody>
      </p:sp>
      <p:pic>
        <p:nvPicPr>
          <p:cNvPr id="105" name="Изображение 104"/>
          <p:cNvPicPr>
            <a:picLocks noChangeAspect="1"/>
          </p:cNvPicPr>
          <p:nvPr/>
        </p:nvPicPr>
        <p:blipFill>
          <a:blip r:embed="rId1"/>
          <a:srcRect r="36813"/>
          <a:stretch>
            <a:fillRect/>
          </a:stretch>
        </p:blipFill>
        <p:spPr>
          <a:xfrm>
            <a:off x="0" y="0"/>
            <a:ext cx="6096000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0" h="10800">
                <a:moveTo>
                  <a:pt x="0" y="0"/>
                </a:moveTo>
                <a:lnTo>
                  <a:pt x="9600" y="0"/>
                </a:lnTo>
                <a:lnTo>
                  <a:pt x="960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6095365" cy="68573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868045" y="2552065"/>
            <a:ext cx="4359275" cy="175450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 algn="ctr"/>
            <a:r>
              <a:rPr lang="ru-RU" sz="3600">
                <a:solidFill>
                  <a:schemeClr val="bg1"/>
                </a:solidFill>
                <a:latin typeface="Bahnschrift" panose="020B0502040204020203" charset="0"/>
                <a:ea typeface="SimSun" panose="02010600030101010101" pitchFamily="2" charset="-122"/>
                <a:cs typeface="Bahnschrift" panose="020B0502040204020203" charset="0"/>
              </a:rPr>
              <a:t>Пробелы в российском законодательстве</a:t>
            </a:r>
            <a:endParaRPr lang="ru-RU" sz="3600">
              <a:solidFill>
                <a:schemeClr val="bg1"/>
              </a:solidFill>
              <a:latin typeface="Bahnschrift" panose="020B0502040204020203" charset="0"/>
              <a:ea typeface="SimSun" panose="02010600030101010101" pitchFamily="2" charset="-122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Текстовое поле 99"/>
          <p:cNvSpPr txBox="1"/>
          <p:nvPr/>
        </p:nvSpPr>
        <p:spPr>
          <a:xfrm>
            <a:off x="6870065" y="2328545"/>
            <a:ext cx="4639310" cy="220091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 fontAlgn="auto">
              <a:lnSpc>
                <a:spcPct val="100000"/>
              </a:lnSpc>
              <a:spcAft>
                <a:spcPts val="1200"/>
              </a:spcAft>
            </a:pP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Стремительно развивающиеся информационные технологии ведут к более динамичному развитию права интеллектуальной собственности:</a:t>
            </a: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  <a:p>
            <a:pPr indent="0" fontAlgn="auto">
              <a:lnSpc>
                <a:spcPct val="100000"/>
              </a:lnSpc>
              <a:spcAft>
                <a:spcPts val="1200"/>
              </a:spcAft>
            </a:pP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появляются новые объекты интеллектуальной собственности, трансформируются уже имеющиеся.</a:t>
            </a: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  <a:p>
            <a:pPr indent="0" fontAlgn="auto">
              <a:lnSpc>
                <a:spcPct val="100000"/>
              </a:lnSpc>
              <a:spcAft>
                <a:spcPts val="1200"/>
              </a:spcAft>
            </a:pP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1544935" y="6284595"/>
            <a:ext cx="647065" cy="5734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ru-RU" altLang="en-US">
                <a:latin typeface="Bahnschrift Light" panose="020B0502040204020203" charset="0"/>
                <a:cs typeface="Bahnschrift Light" panose="020B0502040204020203" charset="0"/>
              </a:rPr>
              <a:t>06</a:t>
            </a:r>
            <a:endParaRPr lang="ru-RU" altLang="en-US">
              <a:latin typeface="Bahnschrift Light" panose="020B0502040204020203" charset="0"/>
              <a:cs typeface="Bahnschrift Light" panose="020B0502040204020203" charset="0"/>
            </a:endParaRPr>
          </a:p>
        </p:txBody>
      </p:sp>
      <p:pic>
        <p:nvPicPr>
          <p:cNvPr id="114" name="Изображение 113"/>
          <p:cNvPicPr>
            <a:picLocks noChangeAspect="1"/>
          </p:cNvPicPr>
          <p:nvPr/>
        </p:nvPicPr>
        <p:blipFill>
          <a:blip r:embed="rId1"/>
          <a:srcRect l="28593" r="12029"/>
          <a:stretch>
            <a:fillRect/>
          </a:stretch>
        </p:blipFill>
        <p:spPr>
          <a:xfrm>
            <a:off x="0" y="0"/>
            <a:ext cx="6096000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0" h="10800">
                <a:moveTo>
                  <a:pt x="0" y="0"/>
                </a:moveTo>
                <a:lnTo>
                  <a:pt x="9600" y="0"/>
                </a:lnTo>
                <a:lnTo>
                  <a:pt x="960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6095365" cy="685736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868045" y="2552065"/>
            <a:ext cx="4359275" cy="175450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p>
            <a:pPr indent="0" algn="ctr"/>
            <a:r>
              <a:rPr lang="ru-RU" sz="3600">
                <a:solidFill>
                  <a:schemeClr val="bg1"/>
                </a:solidFill>
                <a:latin typeface="Bahnschrift" panose="020B0502040204020203" charset="0"/>
                <a:ea typeface="SimSun" panose="02010600030101010101" pitchFamily="2" charset="-122"/>
                <a:cs typeface="Bahnschrift" panose="020B0502040204020203" charset="0"/>
              </a:rPr>
              <a:t>Развитие правовых норм в мире</a:t>
            </a:r>
            <a:endParaRPr lang="ru-RU" sz="3600">
              <a:solidFill>
                <a:schemeClr val="bg1"/>
              </a:solidFill>
              <a:latin typeface="Bahnschrift" panose="020B0502040204020203" charset="0"/>
              <a:ea typeface="SimSun" panose="02010600030101010101" pitchFamily="2" charset="-122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Текстовое поле 99"/>
          <p:cNvSpPr txBox="1"/>
          <p:nvPr/>
        </p:nvSpPr>
        <p:spPr>
          <a:xfrm>
            <a:off x="6870065" y="1944370"/>
            <a:ext cx="4639310" cy="296926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 fontAlgn="auto">
              <a:lnSpc>
                <a:spcPct val="100000"/>
              </a:lnSpc>
              <a:spcAft>
                <a:spcPts val="1200"/>
              </a:spcAft>
            </a:pP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На повестке дня: проблема участия искусственного интеллекта в культурной, научной и общественной жизни человека.</a:t>
            </a: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  <a:p>
            <a:pPr indent="0" fontAlgn="auto">
              <a:lnSpc>
                <a:spcPct val="100000"/>
              </a:lnSpc>
              <a:spcAft>
                <a:spcPts val="1200"/>
              </a:spcAft>
            </a:pP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может ли искусственный разум создавать объекты интеллектуальной собственности?</a:t>
            </a: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  <a:p>
            <a:pPr indent="0" fontAlgn="auto">
              <a:lnSpc>
                <a:spcPct val="100000"/>
              </a:lnSpc>
              <a:spcAft>
                <a:spcPts val="1200"/>
              </a:spcAft>
            </a:pP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осуществляется ли собственно «интеллектуальная деятельность»?</a:t>
            </a: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  <a:p>
            <a:pPr indent="0" fontAlgn="auto">
              <a:lnSpc>
                <a:spcPct val="100000"/>
              </a:lnSpc>
              <a:spcAft>
                <a:spcPts val="1200"/>
              </a:spcAft>
            </a:pP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1544935" y="6284595"/>
            <a:ext cx="647065" cy="5734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ru-RU" altLang="en-US">
                <a:latin typeface="Bahnschrift Light" panose="020B0502040204020203" charset="0"/>
                <a:cs typeface="Bahnschrift Light" panose="020B0502040204020203" charset="0"/>
              </a:rPr>
              <a:t>07</a:t>
            </a:r>
            <a:endParaRPr lang="ru-RU" altLang="en-US">
              <a:latin typeface="Bahnschrift Light" panose="020B0502040204020203" charset="0"/>
              <a:cs typeface="Bahnschrift Light" panose="020B0502040204020203" charset="0"/>
            </a:endParaRPr>
          </a:p>
        </p:txBody>
      </p:sp>
      <p:pic>
        <p:nvPicPr>
          <p:cNvPr id="106" name="Изображение 105"/>
          <p:cNvPicPr>
            <a:picLocks noChangeAspect="1"/>
          </p:cNvPicPr>
          <p:nvPr/>
        </p:nvPicPr>
        <p:blipFill>
          <a:blip r:embed="rId1"/>
          <a:srcRect l="22220" r="22215"/>
          <a:stretch>
            <a:fillRect/>
          </a:stretch>
        </p:blipFill>
        <p:spPr>
          <a:xfrm>
            <a:off x="0" y="0"/>
            <a:ext cx="6096000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0" h="10800">
                <a:moveTo>
                  <a:pt x="0" y="0"/>
                </a:moveTo>
                <a:lnTo>
                  <a:pt x="9600" y="0"/>
                </a:lnTo>
                <a:lnTo>
                  <a:pt x="960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6095365" cy="685736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68045" y="2286635"/>
            <a:ext cx="4359275" cy="22834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p>
            <a:pPr indent="0" algn="ctr"/>
            <a:r>
              <a:rPr lang="ru-RU" sz="3600">
                <a:solidFill>
                  <a:schemeClr val="bg1"/>
                </a:solidFill>
                <a:latin typeface="Bahnschrift" panose="020B0502040204020203" charset="0"/>
                <a:ea typeface="SimSun" panose="02010600030101010101" pitchFamily="2" charset="-122"/>
                <a:cs typeface="Bahnschrift" panose="020B0502040204020203" charset="0"/>
              </a:rPr>
              <a:t>Искусственный интеллект и интеллектуальная собственность</a:t>
            </a:r>
            <a:endParaRPr lang="ru-RU" sz="3600">
              <a:solidFill>
                <a:schemeClr val="bg1"/>
              </a:solidFill>
              <a:latin typeface="Bahnschrift" panose="020B0502040204020203" charset="0"/>
              <a:ea typeface="SimSun" panose="02010600030101010101" pitchFamily="2" charset="-122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Текстовое поле 99"/>
          <p:cNvSpPr txBox="1"/>
          <p:nvPr/>
        </p:nvSpPr>
        <p:spPr>
          <a:xfrm>
            <a:off x="6870065" y="1202055"/>
            <a:ext cx="4639310" cy="445389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marL="285750" indent="-285750" fontAlgn="auto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В </a:t>
            </a:r>
            <a:r>
              <a:rPr lang="ru-RU">
                <a:latin typeface="Bahnschrift SemiBold" panose="020B0502040204020203" charset="0"/>
                <a:ea typeface="SimSun" panose="02010600030101010101" pitchFamily="2" charset="-122"/>
                <a:cs typeface="Bahnschrift SemiBold" panose="020B0502040204020203" charset="0"/>
              </a:rPr>
              <a:t>Великобритании </a:t>
            </a: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обсуждаются потребности в изменении существующей структуры права интеллектуальной собственности.</a:t>
            </a: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  <a:p>
            <a:pPr marL="285750" indent="-285750" fontAlgn="auto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В </a:t>
            </a:r>
            <a:r>
              <a:rPr lang="ru-RU">
                <a:latin typeface="Bahnschrift SemiBold" panose="020B0502040204020203" charset="0"/>
                <a:ea typeface="SimSun" panose="02010600030101010101" pitchFamily="2" charset="-122"/>
                <a:cs typeface="Bahnschrift SemiBold" panose="020B0502040204020203" charset="0"/>
              </a:rPr>
              <a:t>США </a:t>
            </a: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предоставление авторских прав требует выполнения двух основных условий. </a:t>
            </a: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  <a:p>
            <a:pPr lvl="1" indent="0" algn="l" fontAlgn="auto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ru-RU" sz="1600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 1. работа должна быть в осязаемом виде,</a:t>
            </a:r>
            <a:endParaRPr lang="ru-RU" sz="1600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  <a:p>
            <a:pPr lvl="1" indent="0" algn="l" fontAlgn="auto">
              <a:lnSpc>
                <a:spcPct val="100000"/>
              </a:lnSpc>
              <a:spcAft>
                <a:spcPts val="1200"/>
              </a:spcAft>
            </a:pPr>
            <a:r>
              <a:rPr lang="ru-RU" sz="1600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 2. работа должна быть оригинальной.</a:t>
            </a:r>
            <a:endParaRPr lang="ru-RU" sz="1600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  <a:p>
            <a:pPr marL="285750" indent="-285750" fontAlgn="auto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В </a:t>
            </a:r>
            <a:r>
              <a:rPr lang="ru-RU">
                <a:latin typeface="Bahnschrift SemiBold" panose="020B0502040204020203" charset="0"/>
                <a:ea typeface="SimSun" panose="02010600030101010101" pitchFamily="2" charset="-122"/>
                <a:cs typeface="Bahnschrift SemiBold" panose="020B0502040204020203" charset="0"/>
              </a:rPr>
              <a:t>ЕС </a:t>
            </a: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Действие принципа технологической нейтральности означает применение действующего законодательства к новым «технологичным» отношениям. </a:t>
            </a: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1544935" y="6284595"/>
            <a:ext cx="647065" cy="5734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ru-RU" altLang="en-US">
                <a:latin typeface="Bahnschrift Light" panose="020B0502040204020203" charset="0"/>
                <a:cs typeface="Bahnschrift Light" panose="020B0502040204020203" charset="0"/>
              </a:rPr>
              <a:t>0</a:t>
            </a:r>
            <a:r>
              <a:rPr lang="en-US" altLang="ru-RU">
                <a:latin typeface="Bahnschrift Light" panose="020B0502040204020203" charset="0"/>
                <a:cs typeface="Bahnschrift Light" panose="020B0502040204020203" charset="0"/>
              </a:rPr>
              <a:t>8</a:t>
            </a:r>
            <a:endParaRPr lang="en-US" altLang="ru-RU">
              <a:latin typeface="Bahnschrift Light" panose="020B0502040204020203" charset="0"/>
              <a:cs typeface="Bahnschrift Light" panose="020B0502040204020203" charset="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rcRect l="28933" r="20271"/>
          <a:stretch>
            <a:fillRect/>
          </a:stretch>
        </p:blipFill>
        <p:spPr>
          <a:xfrm>
            <a:off x="0" y="0"/>
            <a:ext cx="6096635" cy="68592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0" h="10800">
                <a:moveTo>
                  <a:pt x="0" y="0"/>
                </a:moveTo>
                <a:lnTo>
                  <a:pt x="9600" y="0"/>
                </a:lnTo>
                <a:lnTo>
                  <a:pt x="960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6095365" cy="685736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68045" y="2552065"/>
            <a:ext cx="4359275" cy="175450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p>
            <a:pPr indent="0" algn="ctr"/>
            <a:r>
              <a:rPr lang="ru-RU" sz="3600">
                <a:solidFill>
                  <a:schemeClr val="bg1"/>
                </a:solidFill>
                <a:latin typeface="Bahnschrift" panose="020B0502040204020203" charset="0"/>
                <a:ea typeface="SimSun" panose="02010600030101010101" pitchFamily="2" charset="-122"/>
                <a:cs typeface="Bahnschrift" panose="020B0502040204020203" charset="0"/>
              </a:rPr>
              <a:t>Пути решения.</a:t>
            </a:r>
            <a:br>
              <a:rPr lang="ru-RU" sz="3600">
                <a:solidFill>
                  <a:schemeClr val="bg1"/>
                </a:solidFill>
                <a:latin typeface="Bahnschrift" panose="020B0502040204020203" charset="0"/>
                <a:ea typeface="SimSun" panose="02010600030101010101" pitchFamily="2" charset="-122"/>
                <a:cs typeface="Bahnschrift" panose="020B0502040204020203" charset="0"/>
              </a:rPr>
            </a:br>
            <a:r>
              <a:rPr lang="ru-RU" sz="3600">
                <a:solidFill>
                  <a:schemeClr val="bg1"/>
                </a:solidFill>
                <a:latin typeface="Bahnschrift" panose="020B0502040204020203" charset="0"/>
                <a:ea typeface="SimSun" panose="02010600030101010101" pitchFamily="2" charset="-122"/>
                <a:cs typeface="Bahnschrift" panose="020B0502040204020203" charset="0"/>
              </a:rPr>
              <a:t>Опыт других стран</a:t>
            </a:r>
            <a:endParaRPr lang="ru-RU" sz="3600">
              <a:solidFill>
                <a:schemeClr val="bg1"/>
              </a:solidFill>
              <a:latin typeface="Bahnschrift" panose="020B0502040204020203" charset="0"/>
              <a:ea typeface="SimSun" panose="02010600030101010101" pitchFamily="2" charset="-122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3123</Words>
  <Application>WPS Presentation</Application>
  <PresentationFormat>宽屏</PresentationFormat>
  <Paragraphs>85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Bahnschrift Light</vt:lpstr>
      <vt:lpstr>Bahnschrift</vt:lpstr>
      <vt:lpstr>Bahnschrift SemiBold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Ansave</cp:lastModifiedBy>
  <cp:revision>21</cp:revision>
  <dcterms:created xsi:type="dcterms:W3CDTF">2023-11-27T11:38:00Z</dcterms:created>
  <dcterms:modified xsi:type="dcterms:W3CDTF">2023-11-28T15:41:44Z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1049-12.2.0.13306</vt:lpwstr>
  </property>
  <property fmtid="{D5CDD505-2E9C-101B-9397-08002B2CF9AE}" pid="3" name="ICV">
    <vt:lpwstr>5A9068A8E9014E6D8B13333A182FCF4D_11</vt:lpwstr>
  </property>
</Properties>
</file>