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66" r:id="rId5"/>
    <p:sldId id="260" r:id="rId6"/>
    <p:sldId id="258" r:id="rId7"/>
    <p:sldId id="259" r:id="rId8"/>
    <p:sldId id="261" r:id="rId9"/>
    <p:sldId id="275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270"/>
            <a:ext cx="12192000" cy="69583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0" y="0"/>
            <a:ext cx="12191365" cy="685736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782320" y="818515"/>
            <a:ext cx="7137400" cy="227584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p>
            <a:pPr indent="0">
              <a:lnSpc>
                <a:spcPct val="100000"/>
              </a:lnSpc>
            </a:pPr>
            <a:r>
              <a:rPr lang="ru-RU" sz="3600">
                <a:solidFill>
                  <a:schemeClr val="bg1"/>
                </a:solidFill>
                <a:latin typeface="Bahnschrift" panose="020B0502040204020203" charset="0"/>
                <a:ea typeface="SimSun" panose="02010600030101010101" pitchFamily="2" charset="-122"/>
                <a:cs typeface="Bahnschrift" panose="020B0502040204020203" charset="0"/>
              </a:rPr>
              <a:t>Барьеры на пути коммуникации: языковой и культурный</a:t>
            </a:r>
            <a:endParaRPr lang="ru-RU" sz="3600">
              <a:solidFill>
                <a:schemeClr val="bg1"/>
              </a:solidFill>
              <a:latin typeface="Bahnschrift" panose="020B0502040204020203" charset="0"/>
              <a:ea typeface="SimSun" panose="02010600030101010101" pitchFamily="2" charset="-122"/>
              <a:cs typeface="Bahnschrift" panose="020B0502040204020203" charset="0"/>
            </a:endParaRPr>
          </a:p>
        </p:txBody>
      </p:sp>
      <p:sp>
        <p:nvSpPr>
          <p:cNvPr id="100" name="Текстовое поле 99"/>
          <p:cNvSpPr txBox="1"/>
          <p:nvPr/>
        </p:nvSpPr>
        <p:spPr>
          <a:xfrm>
            <a:off x="782320" y="2618105"/>
            <a:ext cx="4382135" cy="3524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p>
            <a:pPr indent="0">
              <a:lnSpc>
                <a:spcPct val="150000"/>
              </a:lnSpc>
            </a:pPr>
            <a:r>
              <a:rPr lang="ru-RU">
                <a:solidFill>
                  <a:schemeClr val="bg1"/>
                </a:solidFill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Савельев А.С. М8О-214М</a:t>
            </a:r>
            <a:endParaRPr lang="ru-RU">
              <a:solidFill>
                <a:schemeClr val="bg1"/>
              </a:solidFill>
              <a:latin typeface="Bahnschrift Light" panose="020B0502040204020203" charset="0"/>
              <a:ea typeface="SimSun" panose="02010600030101010101" pitchFamily="2" charset="-122"/>
              <a:cs typeface="Bahnschrift Light" panose="020B05020402040202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Текстовое поле 99"/>
          <p:cNvSpPr txBox="1"/>
          <p:nvPr/>
        </p:nvSpPr>
        <p:spPr>
          <a:xfrm>
            <a:off x="7242175" y="2186305"/>
            <a:ext cx="4002405" cy="261239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Международное сотрудничество является важным фактором развития культуры, экономики</a:t>
            </a:r>
            <a:r>
              <a:rPr lang="ru-RU"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 и науки.</a:t>
            </a:r>
            <a:endParaRPr lang="ru-RU">
              <a:latin typeface="Bahnschrift Light" panose="020B0502040204020203" charset="0"/>
              <a:ea typeface="SimSun" panose="02010600030101010101" pitchFamily="2" charset="-122"/>
              <a:cs typeface="Bahnschrift Light" panose="020B0502040204020203" charset="0"/>
            </a:endParaRPr>
          </a:p>
          <a:p>
            <a:pPr indent="0"/>
            <a:endParaRPr lang="ru-RU">
              <a:latin typeface="Bahnschrift Light" panose="020B0502040204020203" charset="0"/>
              <a:ea typeface="SimSun" panose="02010600030101010101" pitchFamily="2" charset="-122"/>
              <a:cs typeface="Bahnschrift Light" panose="020B0502040204020203" charset="0"/>
            </a:endParaRPr>
          </a:p>
          <a:p>
            <a:pPr indent="0"/>
            <a:r>
              <a:rPr lang="ru-RU"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Поэтому участникам очень важно знать какие могут возникнуть проблемы на пути коммуникации и возможные пути их разрешения.</a:t>
            </a:r>
            <a:endParaRPr lang="ru-RU">
              <a:latin typeface="Bahnschrift Light" panose="020B0502040204020203" charset="0"/>
              <a:ea typeface="SimSun" panose="02010600030101010101" pitchFamily="2" charset="-122"/>
              <a:cs typeface="Bahnschrift Light" panose="020B0502040204020203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11544935" y="6284595"/>
            <a:ext cx="647065" cy="5734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ru-RU" altLang="en-US">
                <a:latin typeface="Bahnschrift Light" panose="020B0502040204020203" charset="0"/>
                <a:cs typeface="Bahnschrift Light" panose="020B0502040204020203" charset="0"/>
              </a:rPr>
              <a:t>01</a:t>
            </a:r>
            <a:endParaRPr lang="ru-RU" altLang="en-US">
              <a:latin typeface="Bahnschrift Light" panose="020B0502040204020203" charset="0"/>
              <a:cs typeface="Bahnschrift Light" panose="020B0502040204020203" charset="0"/>
            </a:endParaRPr>
          </a:p>
        </p:txBody>
      </p:sp>
      <p:pic>
        <p:nvPicPr>
          <p:cNvPr id="101" name="Изображение 100"/>
          <p:cNvPicPr>
            <a:picLocks noChangeAspect="1"/>
          </p:cNvPicPr>
          <p:nvPr/>
        </p:nvPicPr>
        <p:blipFill>
          <a:blip r:embed="rId1"/>
          <a:srcRect r="40715" b="9"/>
          <a:stretch>
            <a:fillRect/>
          </a:stretch>
        </p:blipFill>
        <p:spPr>
          <a:xfrm>
            <a:off x="0" y="0"/>
            <a:ext cx="6096000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0" h="10800">
                <a:moveTo>
                  <a:pt x="0" y="0"/>
                </a:moveTo>
                <a:lnTo>
                  <a:pt x="9600" y="0"/>
                </a:lnTo>
                <a:lnTo>
                  <a:pt x="960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</a:ln>
          <a:effectLst>
            <a:glow>
              <a:schemeClr val="accent1">
                <a:alpha val="40000"/>
              </a:schemeClr>
            </a:glow>
            <a:innerShdw blurRad="63500" dist="50800">
              <a:prstClr val="black">
                <a:alpha val="50000"/>
              </a:prstClr>
            </a:inn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0" y="0"/>
            <a:ext cx="6095365" cy="685736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68045" y="2552065"/>
            <a:ext cx="4359275" cy="175450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p>
            <a:pPr indent="0" algn="ctr"/>
            <a:r>
              <a:rPr lang="ru-RU" altLang="ru-RU" sz="3600">
                <a:solidFill>
                  <a:schemeClr val="bg1"/>
                </a:solidFill>
                <a:latin typeface="Bahnschrift" panose="020B0502040204020203" charset="0"/>
                <a:ea typeface="SimSun" panose="02010600030101010101" pitchFamily="2" charset="-122"/>
                <a:cs typeface="Bahnschrift" panose="020B0502040204020203" charset="0"/>
              </a:rPr>
              <a:t>Актуальность проблемы</a:t>
            </a:r>
            <a:endParaRPr lang="ru-RU" altLang="ru-RU" sz="3600">
              <a:solidFill>
                <a:schemeClr val="bg1"/>
              </a:solidFill>
              <a:latin typeface="Bahnschrift" panose="020B0502040204020203" charset="0"/>
              <a:ea typeface="SimSun" panose="02010600030101010101" pitchFamily="2" charset="-122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Текстовое поле 99"/>
          <p:cNvSpPr txBox="1"/>
          <p:nvPr/>
        </p:nvSpPr>
        <p:spPr>
          <a:xfrm>
            <a:off x="7183755" y="2186305"/>
            <a:ext cx="4109720" cy="248348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 fontAlgn="auto">
              <a:spcAft>
                <a:spcPts val="1200"/>
              </a:spcAft>
            </a:pPr>
            <a:r>
              <a:rPr lang="ru-RU"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Языковой барьер означает сложности в коммуникации людей, связанные с принадлежностью говорящих к разным языковым группам.</a:t>
            </a:r>
            <a:endParaRPr lang="ru-RU">
              <a:latin typeface="Bahnschrift Light" panose="020B0502040204020203" charset="0"/>
              <a:ea typeface="SimSun" panose="02010600030101010101" pitchFamily="2" charset="-122"/>
              <a:cs typeface="Bahnschrift Light" panose="020B0502040204020203" charset="0"/>
            </a:endParaRPr>
          </a:p>
          <a:p>
            <a:pPr indent="0" fontAlgn="auto">
              <a:spcAft>
                <a:spcPts val="1200"/>
              </a:spcAft>
            </a:pPr>
            <a:r>
              <a:rPr lang="ru-RU"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Можно изучить язык, а можно воспользоваться услугами переводчика</a:t>
            </a:r>
            <a:endParaRPr lang="ru-RU">
              <a:latin typeface="Bahnschrift Light" panose="020B0502040204020203" charset="0"/>
              <a:ea typeface="SimSun" panose="02010600030101010101" pitchFamily="2" charset="-122"/>
              <a:cs typeface="Bahnschrift Light" panose="020B0502040204020203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11544935" y="6284595"/>
            <a:ext cx="647065" cy="5734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ru-RU" altLang="en-US">
                <a:latin typeface="Bahnschrift Light" panose="020B0502040204020203" charset="0"/>
                <a:cs typeface="Bahnschrift Light" panose="020B0502040204020203" charset="0"/>
              </a:rPr>
              <a:t>02</a:t>
            </a:r>
            <a:endParaRPr lang="ru-RU" altLang="en-US"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68045" y="2552065"/>
            <a:ext cx="4359275" cy="175450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p>
            <a:pPr indent="0" algn="ctr"/>
            <a:r>
              <a:rPr lang="ru-RU" altLang="ru-RU" sz="3600">
                <a:solidFill>
                  <a:schemeClr val="bg1"/>
                </a:solidFill>
                <a:latin typeface="Bahnschrift" panose="020B0502040204020203" charset="0"/>
                <a:ea typeface="SimSun" panose="02010600030101010101" pitchFamily="2" charset="-122"/>
                <a:cs typeface="Bahnschrift" panose="020B0502040204020203" charset="0"/>
              </a:rPr>
              <a:t>Языковой барьер</a:t>
            </a:r>
            <a:endParaRPr lang="ru-RU" altLang="ru-RU" sz="3600">
              <a:solidFill>
                <a:schemeClr val="bg1"/>
              </a:solidFill>
              <a:latin typeface="Bahnschrift" panose="020B0502040204020203" charset="0"/>
              <a:ea typeface="SimSun" panose="02010600030101010101" pitchFamily="2" charset="-122"/>
              <a:cs typeface="Bahnschrift" panose="020B0502040204020203" charset="0"/>
            </a:endParaRPr>
          </a:p>
        </p:txBody>
      </p:sp>
      <p:pic>
        <p:nvPicPr>
          <p:cNvPr id="101" name="Изображение 100"/>
          <p:cNvPicPr>
            <a:picLocks noChangeAspect="1"/>
          </p:cNvPicPr>
          <p:nvPr/>
        </p:nvPicPr>
        <p:blipFill>
          <a:blip r:embed="rId1"/>
          <a:srcRect l="32037" r="32033"/>
          <a:stretch>
            <a:fillRect/>
          </a:stretch>
        </p:blipFill>
        <p:spPr>
          <a:xfrm>
            <a:off x="0" y="0"/>
            <a:ext cx="6095365" cy="685673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599" h="10798">
                <a:moveTo>
                  <a:pt x="0" y="0"/>
                </a:moveTo>
                <a:lnTo>
                  <a:pt x="9599" y="0"/>
                </a:lnTo>
                <a:lnTo>
                  <a:pt x="9599" y="10798"/>
                </a:lnTo>
                <a:lnTo>
                  <a:pt x="0" y="10798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0" y="0"/>
            <a:ext cx="6095365" cy="6857365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68045" y="2552065"/>
            <a:ext cx="4359275" cy="175450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p>
            <a:pPr indent="0" algn="ctr"/>
            <a:r>
              <a:rPr lang="ru-RU" altLang="ru-RU" sz="3600">
                <a:solidFill>
                  <a:schemeClr val="bg1"/>
                </a:solidFill>
                <a:latin typeface="Bahnschrift" panose="020B0502040204020203" charset="0"/>
                <a:ea typeface="SimSun" panose="02010600030101010101" pitchFamily="2" charset="-122"/>
                <a:cs typeface="Bahnschrift" panose="020B0502040204020203" charset="0"/>
              </a:rPr>
              <a:t>Языковой </a:t>
            </a:r>
            <a:endParaRPr lang="ru-RU" altLang="ru-RU" sz="3600">
              <a:solidFill>
                <a:schemeClr val="bg1"/>
              </a:solidFill>
              <a:latin typeface="Bahnschrift" panose="020B0502040204020203" charset="0"/>
              <a:ea typeface="SimSun" panose="02010600030101010101" pitchFamily="2" charset="-122"/>
              <a:cs typeface="Bahnschrift" panose="020B0502040204020203" charset="0"/>
            </a:endParaRPr>
          </a:p>
          <a:p>
            <a:pPr indent="0" algn="ctr"/>
            <a:r>
              <a:rPr lang="ru-RU" altLang="ru-RU" sz="3600">
                <a:solidFill>
                  <a:schemeClr val="bg1"/>
                </a:solidFill>
                <a:latin typeface="Bahnschrift" panose="020B0502040204020203" charset="0"/>
                <a:ea typeface="SimSun" panose="02010600030101010101" pitchFamily="2" charset="-122"/>
                <a:cs typeface="Bahnschrift" panose="020B0502040204020203" charset="0"/>
              </a:rPr>
              <a:t>барьер</a:t>
            </a:r>
            <a:endParaRPr lang="ru-RU" altLang="ru-RU" sz="3600">
              <a:solidFill>
                <a:schemeClr val="bg1"/>
              </a:solidFill>
              <a:latin typeface="Bahnschrift" panose="020B0502040204020203" charset="0"/>
              <a:ea typeface="SimSun" panose="02010600030101010101" pitchFamily="2" charset="-122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1"/>
          <a:srcRect l="26943" r="13793"/>
          <a:stretch>
            <a:fillRect/>
          </a:stretch>
        </p:blipFill>
        <p:spPr>
          <a:xfrm>
            <a:off x="0" y="0"/>
            <a:ext cx="6095365" cy="6857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599" h="10799">
                <a:moveTo>
                  <a:pt x="0" y="0"/>
                </a:moveTo>
                <a:lnTo>
                  <a:pt x="9599" y="0"/>
                </a:lnTo>
                <a:lnTo>
                  <a:pt x="9599" y="10799"/>
                </a:lnTo>
                <a:lnTo>
                  <a:pt x="0" y="10799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</a:ln>
        </p:spPr>
      </p:pic>
      <p:sp>
        <p:nvSpPr>
          <p:cNvPr id="4" name="Текстовое поле 3"/>
          <p:cNvSpPr txBox="1"/>
          <p:nvPr/>
        </p:nvSpPr>
        <p:spPr>
          <a:xfrm>
            <a:off x="11544935" y="6284595"/>
            <a:ext cx="647065" cy="5734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ru-RU" altLang="en-US">
                <a:latin typeface="Bahnschrift Light" panose="020B0502040204020203" charset="0"/>
                <a:cs typeface="Bahnschrift Light" panose="020B0502040204020203" charset="0"/>
              </a:rPr>
              <a:t>03</a:t>
            </a:r>
            <a:endParaRPr lang="ru-RU" altLang="en-US"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35"/>
            <a:ext cx="6095365" cy="6857365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68045" y="2552065"/>
            <a:ext cx="4359275" cy="175450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p>
            <a:pPr indent="0" algn="ctr"/>
            <a:r>
              <a:rPr lang="ru-RU" altLang="ru-RU" sz="3600">
                <a:solidFill>
                  <a:schemeClr val="bg1"/>
                </a:solidFill>
                <a:latin typeface="Bahnschrift" panose="020B0502040204020203" charset="0"/>
                <a:ea typeface="SimSun" panose="02010600030101010101" pitchFamily="2" charset="-122"/>
                <a:cs typeface="Bahnschrift" panose="020B0502040204020203" charset="0"/>
              </a:rPr>
              <a:t>Трудности перевода</a:t>
            </a:r>
            <a:endParaRPr lang="ru-RU" altLang="ru-RU" sz="3600">
              <a:solidFill>
                <a:schemeClr val="bg1"/>
              </a:solidFill>
              <a:latin typeface="Bahnschrift" panose="020B0502040204020203" charset="0"/>
              <a:ea typeface="SimSun" panose="02010600030101010101" pitchFamily="2" charset="-122"/>
              <a:cs typeface="Bahnschrift" panose="020B0502040204020203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7183755" y="2471420"/>
            <a:ext cx="4109720" cy="191516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 fontAlgn="auto">
              <a:spcAft>
                <a:spcPts val="1200"/>
              </a:spcAft>
            </a:pPr>
            <a:r>
              <a:rPr lang="ru-RU"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Невосполнимость в переводе может иметь место как на уровне слов, так и на уровне грамматики в целом. </a:t>
            </a:r>
            <a:endParaRPr lang="ru-RU">
              <a:latin typeface="Bahnschrift Light" panose="020B0502040204020203" charset="0"/>
              <a:ea typeface="SimSun" panose="02010600030101010101" pitchFamily="2" charset="-122"/>
              <a:cs typeface="Bahnschrift Light" panose="020B0502040204020203" charset="0"/>
            </a:endParaRPr>
          </a:p>
          <a:p>
            <a:pPr indent="0" fontAlgn="auto">
              <a:spcAft>
                <a:spcPts val="1200"/>
              </a:spcAft>
            </a:pPr>
            <a:r>
              <a:rPr lang="ru-RU"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То же актуально для фразеологизмов и устойчивых выражений.</a:t>
            </a:r>
            <a:endParaRPr lang="ru-RU">
              <a:latin typeface="Bahnschrift Light" panose="020B0502040204020203" charset="0"/>
              <a:ea typeface="SimSun" panose="02010600030101010101" pitchFamily="2" charset="-122"/>
              <a:cs typeface="Bahnschrift Light" panose="020B05020402040202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Текстовое поле 99"/>
          <p:cNvSpPr txBox="1"/>
          <p:nvPr/>
        </p:nvSpPr>
        <p:spPr>
          <a:xfrm>
            <a:off x="7239000" y="2364105"/>
            <a:ext cx="4001770" cy="239585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 fontAlgn="auto">
              <a:lnSpc>
                <a:spcPct val="100000"/>
              </a:lnSpc>
              <a:spcAft>
                <a:spcPts val="1200"/>
              </a:spcAft>
            </a:pPr>
            <a:r>
              <a:rPr lang="ru-RU"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В зависимости от менталитета одни и те же действия могут интерпретироваться  совершенно по разному, поэтому очень важно перед тем как заводить диалог с иностранным партнёром ознакомиться с особенностями его культуры. </a:t>
            </a:r>
            <a:endParaRPr lang="ru-RU">
              <a:latin typeface="Bahnschrift Light" panose="020B0502040204020203" charset="0"/>
              <a:ea typeface="SimSun" panose="02010600030101010101" pitchFamily="2" charset="-122"/>
              <a:cs typeface="Bahnschrift Light" panose="020B0502040204020203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11544935" y="6284595"/>
            <a:ext cx="647065" cy="5734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ru-RU" altLang="en-US">
                <a:latin typeface="Bahnschrift Light" panose="020B0502040204020203" charset="0"/>
                <a:cs typeface="Bahnschrift Light" panose="020B0502040204020203" charset="0"/>
              </a:rPr>
              <a:t>04</a:t>
            </a:r>
            <a:endParaRPr lang="ru-RU" altLang="en-US"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35"/>
            <a:ext cx="6095365" cy="685736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868045" y="2552065"/>
            <a:ext cx="4359275" cy="175450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p>
            <a:pPr indent="0" algn="ctr"/>
            <a:r>
              <a:rPr lang="ru-RU" sz="3600">
                <a:solidFill>
                  <a:schemeClr val="bg1"/>
                </a:solidFill>
                <a:latin typeface="Bahnschrift" panose="020B0502040204020203" charset="0"/>
                <a:ea typeface="SimSun" panose="02010600030101010101" pitchFamily="2" charset="-122"/>
                <a:cs typeface="Bahnschrift" panose="020B0502040204020203" charset="0"/>
              </a:rPr>
              <a:t>Культурный </a:t>
            </a:r>
            <a:endParaRPr lang="ru-RU" sz="3600">
              <a:solidFill>
                <a:schemeClr val="bg1"/>
              </a:solidFill>
              <a:latin typeface="Bahnschrift" panose="020B0502040204020203" charset="0"/>
              <a:ea typeface="SimSun" panose="02010600030101010101" pitchFamily="2" charset="-122"/>
              <a:cs typeface="Bahnschrift" panose="020B0502040204020203" charset="0"/>
            </a:endParaRPr>
          </a:p>
          <a:p>
            <a:pPr indent="0" algn="ctr"/>
            <a:r>
              <a:rPr lang="ru-RU" sz="3600">
                <a:solidFill>
                  <a:schemeClr val="bg1"/>
                </a:solidFill>
                <a:latin typeface="Bahnschrift" panose="020B0502040204020203" charset="0"/>
                <a:ea typeface="SimSun" panose="02010600030101010101" pitchFamily="2" charset="-122"/>
                <a:cs typeface="Bahnschrift" panose="020B0502040204020203" charset="0"/>
              </a:rPr>
              <a:t>барьер</a:t>
            </a:r>
            <a:endParaRPr lang="ru-RU" sz="3600">
              <a:solidFill>
                <a:schemeClr val="bg1"/>
              </a:solidFill>
              <a:latin typeface="Bahnschrift" panose="020B0502040204020203" charset="0"/>
              <a:ea typeface="SimSun" panose="02010600030101010101" pitchFamily="2" charset="-122"/>
              <a:cs typeface="Bahnschrift" panose="020B0502040204020203" charset="0"/>
            </a:endParaRPr>
          </a:p>
        </p:txBody>
      </p:sp>
      <p:pic>
        <p:nvPicPr>
          <p:cNvPr id="101" name="Изображение 100"/>
          <p:cNvPicPr>
            <a:picLocks noChangeAspect="1"/>
          </p:cNvPicPr>
          <p:nvPr/>
        </p:nvPicPr>
        <p:blipFill>
          <a:blip r:embed="rId1"/>
          <a:srcRect l="14001" t="286" r="13586"/>
          <a:stretch>
            <a:fillRect/>
          </a:stretch>
        </p:blipFill>
        <p:spPr>
          <a:xfrm>
            <a:off x="0" y="0"/>
            <a:ext cx="6095365" cy="6857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599" h="10799">
                <a:moveTo>
                  <a:pt x="0" y="0"/>
                </a:moveTo>
                <a:lnTo>
                  <a:pt x="9599" y="0"/>
                </a:lnTo>
                <a:lnTo>
                  <a:pt x="9599" y="10799"/>
                </a:lnTo>
                <a:lnTo>
                  <a:pt x="0" y="10799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</a:ln>
        </p:spPr>
      </p:pic>
      <p:sp>
        <p:nvSpPr>
          <p:cNvPr id="8" name="Прямоугольник 7"/>
          <p:cNvSpPr/>
          <p:nvPr/>
        </p:nvSpPr>
        <p:spPr>
          <a:xfrm>
            <a:off x="0" y="0"/>
            <a:ext cx="6095365" cy="6857365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868045" y="2551430"/>
            <a:ext cx="4359275" cy="175450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p>
            <a:pPr indent="0" algn="ctr"/>
            <a:r>
              <a:rPr lang="ru-RU" altLang="ru-RU" sz="3600">
                <a:solidFill>
                  <a:schemeClr val="bg1"/>
                </a:solidFill>
                <a:latin typeface="Bahnschrift" panose="020B0502040204020203" charset="0"/>
                <a:ea typeface="SimSun" panose="02010600030101010101" pitchFamily="2" charset="-122"/>
                <a:cs typeface="Bahnschrift" panose="020B0502040204020203" charset="0"/>
              </a:rPr>
              <a:t>Культурный </a:t>
            </a:r>
            <a:endParaRPr lang="ru-RU" altLang="ru-RU" sz="3600">
              <a:solidFill>
                <a:schemeClr val="bg1"/>
              </a:solidFill>
              <a:latin typeface="Bahnschrift" panose="020B0502040204020203" charset="0"/>
              <a:ea typeface="SimSun" panose="02010600030101010101" pitchFamily="2" charset="-122"/>
              <a:cs typeface="Bahnschrift" panose="020B0502040204020203" charset="0"/>
            </a:endParaRPr>
          </a:p>
          <a:p>
            <a:pPr indent="0" algn="ctr"/>
            <a:r>
              <a:rPr lang="ru-RU" altLang="ru-RU" sz="3600">
                <a:solidFill>
                  <a:schemeClr val="bg1"/>
                </a:solidFill>
                <a:latin typeface="Bahnschrift" panose="020B0502040204020203" charset="0"/>
                <a:ea typeface="SimSun" panose="02010600030101010101" pitchFamily="2" charset="-122"/>
                <a:cs typeface="Bahnschrift" panose="020B0502040204020203" charset="0"/>
              </a:rPr>
              <a:t>барьер</a:t>
            </a:r>
            <a:endParaRPr lang="ru-RU" altLang="ru-RU" sz="3600">
              <a:solidFill>
                <a:schemeClr val="bg1"/>
              </a:solidFill>
              <a:latin typeface="Bahnschrift" panose="020B0502040204020203" charset="0"/>
              <a:ea typeface="SimSun" panose="02010600030101010101" pitchFamily="2" charset="-122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е поле 3"/>
          <p:cNvSpPr txBox="1"/>
          <p:nvPr/>
        </p:nvSpPr>
        <p:spPr>
          <a:xfrm>
            <a:off x="11544935" y="6284595"/>
            <a:ext cx="647065" cy="5734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ru-RU" altLang="en-US">
                <a:latin typeface="Bahnschrift Light" panose="020B0502040204020203" charset="0"/>
                <a:cs typeface="Bahnschrift Light" panose="020B0502040204020203" charset="0"/>
              </a:rPr>
              <a:t>05</a:t>
            </a:r>
            <a:endParaRPr lang="ru-RU" altLang="en-US"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868045" y="2552065"/>
            <a:ext cx="4359275" cy="175450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p>
            <a:pPr indent="0" algn="ctr"/>
            <a:r>
              <a:rPr lang="ru-RU" sz="3600">
                <a:solidFill>
                  <a:schemeClr val="bg1"/>
                </a:solidFill>
                <a:latin typeface="Bahnschrift" panose="020B0502040204020203" charset="0"/>
                <a:ea typeface="SimSun" panose="02010600030101010101" pitchFamily="2" charset="-122"/>
                <a:cs typeface="Bahnschrift" panose="020B0502040204020203" charset="0"/>
              </a:rPr>
              <a:t>Заключение</a:t>
            </a:r>
            <a:endParaRPr lang="ru-RU" sz="3600">
              <a:solidFill>
                <a:schemeClr val="bg1"/>
              </a:solidFill>
              <a:latin typeface="Bahnschrift" panose="020B0502040204020203" charset="0"/>
              <a:ea typeface="SimSun" panose="02010600030101010101" pitchFamily="2" charset="-122"/>
              <a:cs typeface="Bahnschrift" panose="020B0502040204020203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7239000" y="2735580"/>
            <a:ext cx="4001770" cy="138620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 fontAlgn="auto">
              <a:lnSpc>
                <a:spcPct val="100000"/>
              </a:lnSpc>
              <a:spcAft>
                <a:spcPts val="1200"/>
              </a:spcAft>
            </a:pPr>
            <a:r>
              <a:rPr lang="ru-RU">
                <a:latin typeface="Bahnschrift Light" panose="020B0502040204020203" charset="0"/>
                <a:ea typeface="SimSun" panose="02010600030101010101" pitchFamily="2" charset="-122"/>
                <a:cs typeface="Bahnschrift Light" panose="020B0502040204020203" charset="0"/>
              </a:rPr>
              <a:t>Преодоление этих барьеров основано в первую очередь на уважении к чужой культуре и ценностям.</a:t>
            </a:r>
            <a:endParaRPr lang="ru-RU">
              <a:latin typeface="Bahnschrift Light" panose="020B0502040204020203" charset="0"/>
              <a:ea typeface="SimSun" panose="02010600030101010101" pitchFamily="2" charset="-122"/>
              <a:cs typeface="Bahnschrift Light" panose="020B0502040204020203" charset="0"/>
            </a:endParaRPr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1"/>
          <a:srcRect l="14093" t="10" r="10934"/>
          <a:stretch>
            <a:fillRect/>
          </a:stretch>
        </p:blipFill>
        <p:spPr>
          <a:xfrm rot="5400000">
            <a:off x="-381000" y="381635"/>
            <a:ext cx="6857365" cy="6095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99" h="9599">
                <a:moveTo>
                  <a:pt x="0" y="0"/>
                </a:moveTo>
                <a:lnTo>
                  <a:pt x="10799" y="0"/>
                </a:lnTo>
                <a:lnTo>
                  <a:pt x="10799" y="9599"/>
                </a:lnTo>
                <a:lnTo>
                  <a:pt x="0" y="9599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</a:ln>
        </p:spPr>
      </p:pic>
      <p:sp>
        <p:nvSpPr>
          <p:cNvPr id="9" name="Прямоугольник 8"/>
          <p:cNvSpPr/>
          <p:nvPr/>
        </p:nvSpPr>
        <p:spPr>
          <a:xfrm>
            <a:off x="0" y="0"/>
            <a:ext cx="6095365" cy="6857365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868045" y="2551430"/>
            <a:ext cx="4359275" cy="175450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p>
            <a:pPr indent="0" algn="ctr"/>
            <a:r>
              <a:rPr lang="ru-RU" altLang="ru-RU" sz="3600">
                <a:solidFill>
                  <a:schemeClr val="bg1"/>
                </a:solidFill>
                <a:latin typeface="Bahnschrift" panose="020B0502040204020203" charset="0"/>
                <a:ea typeface="SimSun" panose="02010600030101010101" pitchFamily="2" charset="-122"/>
                <a:cs typeface="Bahnschrift" panose="020B0502040204020203" charset="0"/>
              </a:rPr>
              <a:t>Заключение</a:t>
            </a:r>
            <a:endParaRPr lang="ru-RU" altLang="ru-RU" sz="3600">
              <a:solidFill>
                <a:schemeClr val="bg1"/>
              </a:solidFill>
              <a:latin typeface="Bahnschrift" panose="020B0502040204020203" charset="0"/>
              <a:ea typeface="SimSun" panose="02010600030101010101" pitchFamily="2" charset="-122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 1"/>
          <p:cNvSpPr txBox="1"/>
          <p:nvPr/>
        </p:nvSpPr>
        <p:spPr>
          <a:xfrm>
            <a:off x="2955290" y="2552065"/>
            <a:ext cx="6281420" cy="175450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p>
            <a:pPr indent="0" algn="ctr"/>
            <a:r>
              <a:rPr lang="ru-RU" sz="360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charset="0"/>
                <a:ea typeface="SimSun" panose="02010600030101010101" pitchFamily="2" charset="-122"/>
                <a:cs typeface="Bahnschrift" panose="020B0502040204020203" charset="0"/>
              </a:rPr>
              <a:t>Спасибо за внимание!</a:t>
            </a:r>
            <a:endParaRPr lang="ru-RU" sz="360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charset="0"/>
              <a:ea typeface="SimSun" panose="02010600030101010101" pitchFamily="2" charset="-122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1092</Words>
  <Application>WPS Presentation</Application>
  <PresentationFormat>宽屏</PresentationFormat>
  <Paragraphs>49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Bahnschrift</vt:lpstr>
      <vt:lpstr>Bahnschrift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antontosha123</cp:lastModifiedBy>
  <cp:revision>25</cp:revision>
  <dcterms:created xsi:type="dcterms:W3CDTF">2023-11-27T11:38:00Z</dcterms:created>
  <dcterms:modified xsi:type="dcterms:W3CDTF">2023-11-28T14:42:08Z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1049-12.2.0.13306</vt:lpwstr>
  </property>
  <property fmtid="{D5CDD505-2E9C-101B-9397-08002B2CF9AE}" pid="3" name="ICV">
    <vt:lpwstr>5A9068A8E9014E6D8B13333A182FCF4D_11</vt:lpwstr>
  </property>
</Properties>
</file>