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mailto:nishanthi@uit.ac.in"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60C-9B27-C3A7-4AF6-24DF3F8BB4AF}"/>
              </a:ext>
            </a:extLst>
          </p:cNvPr>
          <p:cNvSpPr>
            <a:spLocks noGrp="1"/>
          </p:cNvSpPr>
          <p:nvPr>
            <p:ph type="ctrTitle"/>
          </p:nvPr>
        </p:nvSpPr>
        <p:spPr>
          <a:xfrm>
            <a:off x="1553767" y="1643064"/>
            <a:ext cx="8722848" cy="2835050"/>
          </a:xfrm>
        </p:spPr>
        <p:txBody>
          <a:bodyPr/>
          <a:lstStyle/>
          <a:p>
            <a:r>
              <a:rPr lang="en-IN" sz="4800" b="1" dirty="0">
                <a:latin typeface="Times New Roman" panose="02020603050405020304" pitchFamily="18" charset="0"/>
                <a:ea typeface="Rockwell Nova Extra Bold" panose="02000000000000000000" pitchFamily="2" charset="0"/>
                <a:cs typeface="Times New Roman" panose="02020603050405020304" pitchFamily="18" charset="0"/>
              </a:rPr>
              <a:t>Machine learning model deployment with </a:t>
            </a:r>
            <a:r>
              <a:rPr lang="en-IN" sz="4800" b="1" dirty="0" err="1">
                <a:latin typeface="Times New Roman" panose="02020603050405020304" pitchFamily="18" charset="0"/>
                <a:ea typeface="Rockwell Nova Extra Bold" panose="02000000000000000000" pitchFamily="2" charset="0"/>
                <a:cs typeface="Times New Roman" panose="02020603050405020304" pitchFamily="18" charset="0"/>
              </a:rPr>
              <a:t>ibm</a:t>
            </a:r>
            <a:r>
              <a:rPr lang="en-IN" sz="4800" b="1" dirty="0">
                <a:latin typeface="Times New Roman" panose="02020603050405020304" pitchFamily="18" charset="0"/>
                <a:ea typeface="Rockwell Nova Extra Bold" panose="02000000000000000000" pitchFamily="2" charset="0"/>
                <a:cs typeface="Times New Roman" panose="02020603050405020304" pitchFamily="18" charset="0"/>
              </a:rPr>
              <a:t> Cloud </a:t>
            </a:r>
            <a:r>
              <a:rPr lang="en-IN" sz="4800" b="1" dirty="0" err="1">
                <a:latin typeface="Times New Roman" panose="02020603050405020304" pitchFamily="18" charset="0"/>
                <a:ea typeface="Rockwell Nova Extra Bold" panose="02000000000000000000" pitchFamily="2" charset="0"/>
                <a:cs typeface="Times New Roman" panose="02020603050405020304" pitchFamily="18" charset="0"/>
              </a:rPr>
              <a:t>watson</a:t>
            </a:r>
            <a:r>
              <a:rPr lang="en-IN" sz="4800" b="1" dirty="0">
                <a:latin typeface="Times New Roman" panose="02020603050405020304" pitchFamily="18" charset="0"/>
                <a:ea typeface="Rockwell Nova Extra Bold" panose="02000000000000000000" pitchFamily="2" charset="0"/>
                <a:cs typeface="Times New Roman" panose="02020603050405020304" pitchFamily="18" charset="0"/>
              </a:rPr>
              <a:t> studio</a:t>
            </a:r>
            <a:endParaRPr lang="en-US" sz="48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77007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8B2D-8FB1-97F0-20B3-E97D37D34FD7}"/>
              </a:ext>
            </a:extLst>
          </p:cNvPr>
          <p:cNvSpPr>
            <a:spLocks noGrp="1"/>
          </p:cNvSpPr>
          <p:nvPr>
            <p:ph type="title"/>
          </p:nvPr>
        </p:nvSpPr>
        <p:spPr>
          <a:xfrm>
            <a:off x="1112639" y="250031"/>
            <a:ext cx="9601200" cy="1485900"/>
          </a:xfrm>
        </p:spPr>
        <p:txBody>
          <a:bodyPr>
            <a:normAutofit/>
          </a:bodyPr>
          <a:lstStyle/>
          <a:p>
            <a:r>
              <a:rPr lang="en-IN" sz="5400" b="1" dirty="0">
                <a:solidFill>
                  <a:schemeClr val="tx1"/>
                </a:solidFill>
                <a:latin typeface="Times New Roman" panose="02020603050405020304" pitchFamily="18" charset="0"/>
                <a:ea typeface="Rockwell Nova Extra Bold" panose="02000000000000000000" pitchFamily="2" charset="0"/>
                <a:cs typeface="Times New Roman" panose="02020603050405020304" pitchFamily="18" charset="0"/>
              </a:rPr>
              <a:t>Project Flow:</a:t>
            </a:r>
            <a:endParaRPr lang="en-US" sz="5400" b="1" dirty="0">
              <a:solidFill>
                <a:schemeClr val="tx1"/>
              </a:solidFill>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65C1A2-2A0B-0A34-9EF6-E325D35D0E8B}"/>
              </a:ext>
            </a:extLst>
          </p:cNvPr>
          <p:cNvSpPr>
            <a:spLocks noGrp="1"/>
          </p:cNvSpPr>
          <p:nvPr>
            <p:ph idx="1"/>
          </p:nvPr>
        </p:nvSpPr>
        <p:spPr>
          <a:xfrm>
            <a:off x="4657726" y="1276944"/>
            <a:ext cx="9601200" cy="5063134"/>
          </a:xfrm>
        </p:spPr>
        <p:txBody>
          <a:bodyPr>
            <a:noAutofit/>
          </a:bodyPr>
          <a:lstStyle/>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1.Project Initiation</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2.Data Collection and Integration</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3.Data Preparation</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4.Model Selection</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5.Model Development</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6.Model Evaluation</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7.Model Deployment</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8.Monitoring and Management</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9.Collaboration and Documentation</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IN" b="1" dirty="0">
                <a:latin typeface="Times New Roman" panose="02020603050405020304" pitchFamily="18" charset="0"/>
                <a:ea typeface="Rockwell Nova Extra Bold" panose="02000000000000000000" pitchFamily="2" charset="0"/>
                <a:cs typeface="Times New Roman" panose="02020603050405020304" pitchFamily="18" charset="0"/>
              </a:rPr>
              <a:t>1</a:t>
            </a: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0.Scaling and Optimization (As Needed)</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11.Model Governance and Compliance</a:t>
            </a:r>
            <a:endParaRPr lang="en-IN"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b="1" dirty="0">
                <a:latin typeface="Times New Roman" panose="02020603050405020304" pitchFamily="18" charset="0"/>
                <a:ea typeface="Rockwell Nova Extra Bold" panose="02000000000000000000" pitchFamily="2" charset="0"/>
                <a:cs typeface="Times New Roman" panose="02020603050405020304" pitchFamily="18" charset="0"/>
              </a:rPr>
              <a:t>12.Project Conclusion</a:t>
            </a:r>
          </a:p>
        </p:txBody>
      </p:sp>
    </p:spTree>
    <p:extLst>
      <p:ext uri="{BB962C8B-B14F-4D97-AF65-F5344CB8AC3E}">
        <p14:creationId xmlns:p14="http://schemas.microsoft.com/office/powerpoint/2010/main" val="305285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29E8-87A2-5627-940C-9A67781C2AC3}"/>
              </a:ext>
            </a:extLst>
          </p:cNvPr>
          <p:cNvSpPr>
            <a:spLocks noGrp="1"/>
          </p:cNvSpPr>
          <p:nvPr>
            <p:ph type="title"/>
          </p:nvPr>
        </p:nvSpPr>
        <p:spPr>
          <a:xfrm>
            <a:off x="2125267" y="2786063"/>
            <a:ext cx="9769078" cy="1553766"/>
          </a:xfrm>
        </p:spPr>
        <p:txBody>
          <a:bodyPr>
            <a:noAutofit/>
          </a:bodyPr>
          <a:lstStyle/>
          <a:p>
            <a:r>
              <a:rPr lang="en-IN" sz="4000" b="1" dirty="0">
                <a:solidFill>
                  <a:schemeClr val="tx1"/>
                </a:solidFill>
                <a:latin typeface="Times New Roman" panose="02020603050405020304" pitchFamily="18" charset="0"/>
                <a:ea typeface="Abadi" panose="02000000000000000000" pitchFamily="2" charset="0"/>
                <a:cs typeface="Times New Roman" panose="02020603050405020304" pitchFamily="18" charset="0"/>
              </a:rPr>
              <a:t>United Institute of Technology</a:t>
            </a:r>
            <a:br>
              <a:rPr lang="en-IN" sz="4000" b="1" dirty="0">
                <a:solidFill>
                  <a:schemeClr val="tx1"/>
                </a:solidFill>
                <a:latin typeface="Times New Roman" panose="02020603050405020304" pitchFamily="18" charset="0"/>
                <a:ea typeface="Abadi" panose="02000000000000000000" pitchFamily="2" charset="0"/>
                <a:cs typeface="Times New Roman" panose="02020603050405020304" pitchFamily="18" charset="0"/>
              </a:rPr>
            </a:br>
            <a:r>
              <a:rPr lang="en-IN" sz="4000" b="1" dirty="0">
                <a:solidFill>
                  <a:schemeClr val="tx1"/>
                </a:solidFill>
                <a:latin typeface="Times New Roman" panose="02020603050405020304" pitchFamily="18" charset="0"/>
                <a:ea typeface="Abadi" panose="02000000000000000000" pitchFamily="2" charset="0"/>
                <a:cs typeface="Times New Roman" panose="02020603050405020304" pitchFamily="18" charset="0"/>
              </a:rPr>
              <a:t>                       (7145) </a:t>
            </a:r>
            <a:endParaRPr lang="en-US" sz="4000" b="1" dirty="0">
              <a:solidFill>
                <a:schemeClr val="tx1"/>
              </a:solidFill>
              <a:latin typeface="Times New Roman" panose="02020603050405020304" pitchFamily="18" charset="0"/>
              <a:ea typeface="Abadi"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76538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221C-1BBC-0D61-D134-6A2F83F58DA3}"/>
              </a:ext>
            </a:extLst>
          </p:cNvPr>
          <p:cNvSpPr>
            <a:spLocks noGrp="1"/>
          </p:cNvSpPr>
          <p:nvPr>
            <p:ph type="title"/>
          </p:nvPr>
        </p:nvSpPr>
        <p:spPr>
          <a:xfrm>
            <a:off x="1371600" y="800100"/>
            <a:ext cx="9601200" cy="1485900"/>
          </a:xfrm>
        </p:spPr>
        <p:txBody>
          <a:bodyPr>
            <a:normAutofit/>
          </a:bodyPr>
          <a:lstStyle/>
          <a:p>
            <a:r>
              <a:rPr lang="en-IN" sz="5400" b="1" dirty="0">
                <a:latin typeface="Times New Roman" panose="02020603050405020304" pitchFamily="18" charset="0"/>
                <a:ea typeface="Rockwell Nova Extra Bold" panose="02000000000000000000" pitchFamily="2" charset="0"/>
                <a:cs typeface="Times New Roman" panose="02020603050405020304" pitchFamily="18" charset="0"/>
              </a:rPr>
              <a:t>Team Members:</a:t>
            </a:r>
            <a:endParaRPr lang="en-US" sz="54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CE7548-3352-8988-3B44-11F3FC8DA4E3}"/>
              </a:ext>
            </a:extLst>
          </p:cNvPr>
          <p:cNvSpPr>
            <a:spLocks noGrp="1"/>
          </p:cNvSpPr>
          <p:nvPr>
            <p:ph idx="1"/>
          </p:nvPr>
        </p:nvSpPr>
        <p:spPr>
          <a:xfrm>
            <a:off x="5384601" y="1873447"/>
            <a:ext cx="6983015" cy="4679603"/>
          </a:xfrm>
        </p:spPr>
        <p:txBody>
          <a:bodyPr>
            <a:normAutofit/>
          </a:bodyPr>
          <a:lstStyle/>
          <a:p>
            <a:pPr marL="0" indent="0">
              <a:buNone/>
            </a:pPr>
            <a:r>
              <a:rPr lang="en-IN" sz="3600" b="1" dirty="0">
                <a:latin typeface="Times New Roman" panose="02020603050405020304" pitchFamily="18" charset="0"/>
                <a:ea typeface="Rockwell Nova Extra Bold" panose="02000000000000000000" pitchFamily="2" charset="0"/>
                <a:cs typeface="Times New Roman" panose="02020603050405020304" pitchFamily="18" charset="0"/>
              </a:rPr>
              <a:t>1.Anseera J</a:t>
            </a:r>
          </a:p>
          <a:p>
            <a:pPr marL="0" indent="0">
              <a:buNone/>
            </a:pPr>
            <a:r>
              <a:rPr lang="en-IN" sz="3600" b="1" dirty="0">
                <a:latin typeface="Times New Roman" panose="02020603050405020304" pitchFamily="18" charset="0"/>
                <a:ea typeface="Rockwell Nova Extra Bold" panose="02000000000000000000" pitchFamily="2" charset="0"/>
                <a:cs typeface="Times New Roman" panose="02020603050405020304" pitchFamily="18" charset="0"/>
              </a:rPr>
              <a:t>2.Abinaya K</a:t>
            </a:r>
          </a:p>
          <a:p>
            <a:pPr marL="0" indent="0">
              <a:buNone/>
            </a:pPr>
            <a:r>
              <a:rPr lang="en-IN" sz="3600" b="1" dirty="0">
                <a:latin typeface="Times New Roman" panose="02020603050405020304" pitchFamily="18" charset="0"/>
                <a:ea typeface="Rockwell Nova Extra Bold" panose="02000000000000000000" pitchFamily="2" charset="0"/>
                <a:cs typeface="Times New Roman" panose="02020603050405020304" pitchFamily="18" charset="0"/>
              </a:rPr>
              <a:t>3.Sangavi B</a:t>
            </a:r>
          </a:p>
          <a:p>
            <a:pPr marL="0" indent="0">
              <a:buNone/>
            </a:pPr>
            <a:r>
              <a:rPr lang="en-IN" sz="3600" b="1" dirty="0">
                <a:latin typeface="Times New Roman" panose="02020603050405020304" pitchFamily="18" charset="0"/>
                <a:ea typeface="Rockwell Nova Extra Bold" panose="02000000000000000000" pitchFamily="2" charset="0"/>
                <a:cs typeface="Times New Roman" panose="02020603050405020304" pitchFamily="18" charset="0"/>
              </a:rPr>
              <a:t>4.Soumeshver M</a:t>
            </a:r>
          </a:p>
          <a:p>
            <a:pPr marL="0" indent="0">
              <a:buNone/>
            </a:pPr>
            <a:r>
              <a:rPr lang="en-IN" sz="3600" b="1" dirty="0">
                <a:latin typeface="Times New Roman" panose="02020603050405020304" pitchFamily="18" charset="0"/>
                <a:ea typeface="Rockwell Nova Extra Bold" panose="02000000000000000000" pitchFamily="2" charset="0"/>
                <a:cs typeface="Times New Roman" panose="02020603050405020304" pitchFamily="18" charset="0"/>
              </a:rPr>
              <a:t>5.Mageshwaran M</a:t>
            </a:r>
          </a:p>
          <a:p>
            <a:pPr marL="0" indent="0">
              <a:buNone/>
            </a:pPr>
            <a:r>
              <a:rPr lang="en-IN" sz="3600" b="1" dirty="0">
                <a:latin typeface="Times New Roman" panose="02020603050405020304" pitchFamily="18" charset="0"/>
                <a:ea typeface="Rockwell Nova Extra Bold" panose="02000000000000000000" pitchFamily="2" charset="0"/>
                <a:cs typeface="Times New Roman" panose="02020603050405020304" pitchFamily="18" charset="0"/>
              </a:rPr>
              <a:t>6.RanjithKumar M.M</a:t>
            </a:r>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95185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CD1F-C9E7-AD37-4CC6-6526726C5ADD}"/>
              </a:ext>
            </a:extLst>
          </p:cNvPr>
          <p:cNvSpPr>
            <a:spLocks noGrp="1"/>
          </p:cNvSpPr>
          <p:nvPr>
            <p:ph type="title"/>
          </p:nvPr>
        </p:nvSpPr>
        <p:spPr>
          <a:xfrm>
            <a:off x="1295400" y="1485900"/>
            <a:ext cx="9601200" cy="1485900"/>
          </a:xfrm>
        </p:spPr>
        <p:txBody>
          <a:bodyPr>
            <a:normAutofit/>
          </a:bodyPr>
          <a:lstStyle/>
          <a:p>
            <a:r>
              <a:rPr lang="en-IN" sz="5400" dirty="0">
                <a:latin typeface="Times New Roman" panose="02020603050405020304" pitchFamily="18" charset="0"/>
                <a:ea typeface="Rockwell Nova Extra Bold" panose="02000000000000000000" pitchFamily="2" charset="0"/>
                <a:cs typeface="Times New Roman" panose="02020603050405020304" pitchFamily="18" charset="0"/>
              </a:rPr>
              <a:t>Mentor</a:t>
            </a:r>
            <a:endParaRPr lang="en-US" sz="5400"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12D8E3-00A3-62E4-C966-318248AD1728}"/>
              </a:ext>
            </a:extLst>
          </p:cNvPr>
          <p:cNvSpPr>
            <a:spLocks noGrp="1"/>
          </p:cNvSpPr>
          <p:nvPr>
            <p:ph idx="1"/>
          </p:nvPr>
        </p:nvSpPr>
        <p:spPr>
          <a:xfrm>
            <a:off x="2031361" y="3257549"/>
            <a:ext cx="9601200" cy="1485900"/>
          </a:xfrm>
        </p:spPr>
        <p:txBody>
          <a:bodyPr>
            <a:normAutofit/>
          </a:bodyPr>
          <a:lstStyle/>
          <a:p>
            <a:r>
              <a:rPr lang="en-IN" sz="4400" b="1" dirty="0" err="1">
                <a:latin typeface="Times New Roman" panose="02020603050405020304" pitchFamily="18" charset="0"/>
                <a:ea typeface="Rockwell Nova Extra Bold" panose="02000000000000000000" pitchFamily="2" charset="0"/>
                <a:cs typeface="Times New Roman" panose="02020603050405020304" pitchFamily="18" charset="0"/>
              </a:rPr>
              <a:t>Nishanthini</a:t>
            </a:r>
            <a:r>
              <a:rPr lang="en-IN" sz="4400" b="1" dirty="0">
                <a:latin typeface="Times New Roman" panose="02020603050405020304" pitchFamily="18" charset="0"/>
                <a:ea typeface="Rockwell Nova Extra Bold" panose="02000000000000000000" pitchFamily="2" charset="0"/>
                <a:cs typeface="Times New Roman" panose="02020603050405020304" pitchFamily="18" charset="0"/>
              </a:rPr>
              <a:t> (</a:t>
            </a:r>
            <a:r>
              <a:rPr lang="en-IN" sz="4400" b="1" dirty="0">
                <a:latin typeface="Times New Roman" panose="02020603050405020304" pitchFamily="18" charset="0"/>
                <a:ea typeface="Rockwell Nova Extra Bold" panose="02000000000000000000" pitchFamily="2" charset="0"/>
                <a:cs typeface="Times New Roman" panose="02020603050405020304" pitchFamily="18" charset="0"/>
                <a:hlinkClick r:id="rId2"/>
              </a:rPr>
              <a:t>nishanthi@uit.ac.in</a:t>
            </a:r>
            <a:r>
              <a:rPr lang="en-IN" sz="4400" b="1" dirty="0">
                <a:latin typeface="Times New Roman" panose="02020603050405020304" pitchFamily="18" charset="0"/>
                <a:ea typeface="Rockwell Nova Extra Bold" panose="02000000000000000000" pitchFamily="2" charset="0"/>
                <a:cs typeface="Times New Roman" panose="02020603050405020304" pitchFamily="18" charset="0"/>
              </a:rPr>
              <a:t>) </a:t>
            </a:r>
            <a:endParaRPr lang="en-US" sz="44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4594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D2E4-4509-0CC4-EB72-19EF97BB9691}"/>
              </a:ext>
            </a:extLst>
          </p:cNvPr>
          <p:cNvSpPr>
            <a:spLocks noGrp="1"/>
          </p:cNvSpPr>
          <p:nvPr>
            <p:ph type="title"/>
          </p:nvPr>
        </p:nvSpPr>
        <p:spPr>
          <a:xfrm>
            <a:off x="1152525" y="1653778"/>
            <a:ext cx="9601200" cy="1485900"/>
          </a:xfrm>
        </p:spPr>
        <p:txBody>
          <a:bodyPr>
            <a:normAutofit/>
          </a:bodyPr>
          <a:lstStyle/>
          <a:p>
            <a:r>
              <a:rPr lang="en-IN" sz="5400" b="1" dirty="0">
                <a:latin typeface="Times New Roman" panose="02020603050405020304" pitchFamily="18" charset="0"/>
                <a:ea typeface="Rockwell Nova Extra Bold" panose="02000000000000000000" pitchFamily="2" charset="0"/>
                <a:cs typeface="Times New Roman" panose="02020603050405020304" pitchFamily="18" charset="0"/>
              </a:rPr>
              <a:t>Domain:</a:t>
            </a:r>
            <a:endParaRPr lang="en-US" sz="54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D394DC-3B2D-9494-341A-11250A468D33}"/>
              </a:ext>
            </a:extLst>
          </p:cNvPr>
          <p:cNvSpPr>
            <a:spLocks noGrp="1"/>
          </p:cNvSpPr>
          <p:nvPr>
            <p:ph idx="1"/>
          </p:nvPr>
        </p:nvSpPr>
        <p:spPr>
          <a:xfrm>
            <a:off x="2112169" y="3429000"/>
            <a:ext cx="10079831" cy="1143000"/>
          </a:xfrm>
        </p:spPr>
        <p:txBody>
          <a:bodyPr>
            <a:normAutofit/>
          </a:bodyPr>
          <a:lstStyle/>
          <a:p>
            <a:r>
              <a:rPr lang="en-IN" sz="4400" b="1" dirty="0">
                <a:latin typeface="Times New Roman" panose="02020603050405020304" pitchFamily="18" charset="0"/>
                <a:cs typeface="Times New Roman" panose="02020603050405020304" pitchFamily="18" charset="0"/>
              </a:rPr>
              <a:t>Cloud Application Development (CAD) </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2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FB69-794E-1FE1-5990-D33077BAB1E2}"/>
              </a:ext>
            </a:extLst>
          </p:cNvPr>
          <p:cNvSpPr>
            <a:spLocks noGrp="1"/>
          </p:cNvSpPr>
          <p:nvPr>
            <p:ph type="title"/>
          </p:nvPr>
        </p:nvSpPr>
        <p:spPr>
          <a:xfrm>
            <a:off x="1506141" y="1482328"/>
            <a:ext cx="9179717" cy="892969"/>
          </a:xfrm>
        </p:spPr>
        <p:txBody>
          <a:bodyPr>
            <a:normAutofit/>
          </a:bodyPr>
          <a:lstStyle/>
          <a:p>
            <a:r>
              <a:rPr lang="en-IN" sz="5400" b="1" dirty="0">
                <a:latin typeface="Times New Roman" panose="02020603050405020304" pitchFamily="18" charset="0"/>
                <a:ea typeface="Rockwell Nova Extra Bold" panose="02000000000000000000" pitchFamily="2" charset="0"/>
                <a:cs typeface="Times New Roman" panose="02020603050405020304" pitchFamily="18" charset="0"/>
              </a:rPr>
              <a:t>Problem Statement:</a:t>
            </a:r>
            <a:endParaRPr lang="en-US" sz="54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D5D24E-A2C5-1CD4-7D66-CEBCAC59C188}"/>
              </a:ext>
            </a:extLst>
          </p:cNvPr>
          <p:cNvSpPr>
            <a:spLocks noGrp="1"/>
          </p:cNvSpPr>
          <p:nvPr>
            <p:ph idx="1"/>
          </p:nvPr>
        </p:nvSpPr>
        <p:spPr>
          <a:xfrm>
            <a:off x="2865834" y="2616695"/>
            <a:ext cx="7200901" cy="2589015"/>
          </a:xfrm>
        </p:spPr>
        <p:txBody>
          <a:bodyPr>
            <a:normAutofit fontScale="92500" lnSpcReduction="10000"/>
          </a:bodyPr>
          <a:lstStyle/>
          <a:p>
            <a:pPr marL="0" indent="0">
              <a:buNone/>
            </a:pPr>
            <a:r>
              <a:rPr lang="en-IN" sz="2800" b="1" dirty="0">
                <a:latin typeface="Times New Roman" panose="02020603050405020304" pitchFamily="18" charset="0"/>
                <a:ea typeface="Rockwell Nova Extra Bold" panose="02000000000000000000" pitchFamily="2" charset="0"/>
                <a:cs typeface="Times New Roman" panose="02020603050405020304" pitchFamily="18" charset="0"/>
              </a:rPr>
              <a:t>Become a wizard of predictive with IBM Cloud Watson Studio. Train machine learning models to predict outcomes in real-time. </a:t>
            </a:r>
            <a:r>
              <a:rPr lang="en-IN" sz="2800" b="1" dirty="0" err="1">
                <a:latin typeface="Times New Roman" panose="02020603050405020304" pitchFamily="18" charset="0"/>
                <a:ea typeface="Rockwell Nova Extra Bold" panose="02000000000000000000" pitchFamily="2" charset="0"/>
                <a:cs typeface="Times New Roman" panose="02020603050405020304" pitchFamily="18" charset="0"/>
              </a:rPr>
              <a:t>Deploye</a:t>
            </a:r>
            <a:r>
              <a:rPr lang="en-IN" sz="2800" b="1" dirty="0">
                <a:latin typeface="Times New Roman" panose="02020603050405020304" pitchFamily="18" charset="0"/>
                <a:ea typeface="Rockwell Nova Extra Bold" panose="02000000000000000000" pitchFamily="2" charset="0"/>
                <a:cs typeface="Times New Roman" panose="02020603050405020304" pitchFamily="18" charset="0"/>
              </a:rPr>
              <a:t> the models as web services and integrate them into your applications. Unlock the magic of data-driven insights and make informed decisions like never before! </a:t>
            </a:r>
            <a:endParaRPr lang="en-US" sz="28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88492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D9C9-B00E-B1A6-8F77-EECFA4C85FF5}"/>
              </a:ext>
            </a:extLst>
          </p:cNvPr>
          <p:cNvSpPr>
            <a:spLocks noGrp="1"/>
          </p:cNvSpPr>
          <p:nvPr>
            <p:ph type="title"/>
          </p:nvPr>
        </p:nvSpPr>
        <p:spPr>
          <a:xfrm>
            <a:off x="1160859" y="910827"/>
            <a:ext cx="7729538" cy="1177083"/>
          </a:xfrm>
        </p:spPr>
        <p:txBody>
          <a:bodyPr>
            <a:normAutofit/>
          </a:bodyPr>
          <a:lstStyle/>
          <a:p>
            <a:r>
              <a:rPr lang="en-IN" sz="5400" b="1" dirty="0">
                <a:latin typeface="Times New Roman" panose="02020603050405020304" pitchFamily="18" charset="0"/>
                <a:ea typeface="Rockwell Nova Extra Bold" panose="02000000000000000000" pitchFamily="2" charset="0"/>
                <a:cs typeface="Times New Roman" panose="02020603050405020304" pitchFamily="18" charset="0"/>
              </a:rPr>
              <a:t>Abstract:</a:t>
            </a:r>
            <a:endParaRPr lang="en-US" sz="54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6D8265-E789-A05D-F2C9-35A6CB16A3DF}"/>
              </a:ext>
            </a:extLst>
          </p:cNvPr>
          <p:cNvSpPr>
            <a:spLocks noGrp="1"/>
          </p:cNvSpPr>
          <p:nvPr>
            <p:ph idx="1"/>
          </p:nvPr>
        </p:nvSpPr>
        <p:spPr>
          <a:xfrm>
            <a:off x="2855118" y="2178844"/>
            <a:ext cx="8439151" cy="3482579"/>
          </a:xfrm>
        </p:spPr>
        <p:txBody>
          <a:bodyPr>
            <a:normAutofit/>
          </a:bodyPr>
          <a:lstStyle/>
          <a:p>
            <a:pPr marL="0" indent="0">
              <a:buNone/>
            </a:pPr>
            <a:r>
              <a:rPr lang="en-IN" dirty="0"/>
              <a:t>
</a:t>
            </a:r>
            <a:endParaRPr lang="en-US" sz="2800" dirty="0">
              <a:latin typeface="Rockwell Nova Extra Bold" panose="02000000000000000000" pitchFamily="2" charset="0"/>
              <a:ea typeface="Rockwell Nova Extra Bold" panose="02000000000000000000" pitchFamily="2" charset="0"/>
            </a:endParaRPr>
          </a:p>
        </p:txBody>
      </p:sp>
      <p:sp>
        <p:nvSpPr>
          <p:cNvPr id="5" name="TextBox 4">
            <a:extLst>
              <a:ext uri="{FF2B5EF4-FFF2-40B4-BE49-F238E27FC236}">
                <a16:creationId xmlns:a16="http://schemas.microsoft.com/office/drawing/2014/main" id="{AB6099CA-638B-0C66-2203-32BB1F07D232}"/>
              </a:ext>
            </a:extLst>
          </p:cNvPr>
          <p:cNvSpPr txBox="1"/>
          <p:nvPr/>
        </p:nvSpPr>
        <p:spPr>
          <a:xfrm>
            <a:off x="1752599" y="2087910"/>
            <a:ext cx="10144125" cy="3539430"/>
          </a:xfrm>
          <a:prstGeom prst="rect">
            <a:avLst/>
          </a:prstGeom>
          <a:noFill/>
        </p:spPr>
        <p:txBody>
          <a:bodyPr wrap="square">
            <a:spAutoFit/>
          </a:bodyPr>
          <a:lstStyle/>
          <a:p>
            <a:r>
              <a:rPr lang="en-IN" sz="2800" b="1" dirty="0">
                <a:latin typeface="Times New Roman" panose="02020603050405020304" pitchFamily="18" charset="0"/>
                <a:ea typeface="Rockwell Nova Extra Bold" panose="02000000000000000000" pitchFamily="2" charset="0"/>
                <a:cs typeface="Times New Roman" panose="02020603050405020304" pitchFamily="18" charset="0"/>
              </a:rPr>
              <a:t>“</a:t>
            </a:r>
            <a:r>
              <a:rPr lang="en-US" sz="2800" b="1" dirty="0">
                <a:latin typeface="Times New Roman" panose="02020603050405020304" pitchFamily="18" charset="0"/>
                <a:ea typeface="Rockwell Nova Extra Bold" panose="02000000000000000000" pitchFamily="2" charset="0"/>
                <a:cs typeface="Times New Roman" panose="02020603050405020304" pitchFamily="18" charset="0"/>
              </a:rPr>
              <a:t>Explore the power of machine learning with IBM Cloud Watson Studio. This project delves into the end-to-end process of model development, from data preparation to deployment, showcasing the efficiency and collaborative features of IBM Cloud Watson Studio. Discover how to harness the platform's tools and capabilities to create, train, evaluate, and deploy machine learning models, enabling data-driven decision-making for organizations of all sizes."</a:t>
            </a:r>
          </a:p>
        </p:txBody>
      </p:sp>
    </p:spTree>
    <p:extLst>
      <p:ext uri="{BB962C8B-B14F-4D97-AF65-F5344CB8AC3E}">
        <p14:creationId xmlns:p14="http://schemas.microsoft.com/office/powerpoint/2010/main" val="187275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2671-0BCE-FFB4-97D8-48DE52CA18C1}"/>
              </a:ext>
            </a:extLst>
          </p:cNvPr>
          <p:cNvSpPr>
            <a:spLocks noGrp="1"/>
          </p:cNvSpPr>
          <p:nvPr>
            <p:ph type="title"/>
          </p:nvPr>
        </p:nvSpPr>
        <p:spPr>
          <a:xfrm>
            <a:off x="946547" y="371477"/>
            <a:ext cx="8896350" cy="1164430"/>
          </a:xfrm>
        </p:spPr>
        <p:txBody>
          <a:bodyPr>
            <a:normAutofit/>
          </a:bodyPr>
          <a:lstStyle/>
          <a:p>
            <a:r>
              <a:rPr lang="en-IN" sz="5400" b="1" dirty="0">
                <a:latin typeface="Times New Roman" panose="02020603050405020304" pitchFamily="18" charset="0"/>
                <a:ea typeface="Rockwell Nova Extra Bold" panose="02000000000000000000" pitchFamily="2" charset="0"/>
                <a:cs typeface="Times New Roman" panose="02020603050405020304" pitchFamily="18" charset="0"/>
              </a:rPr>
              <a:t>Modules:</a:t>
            </a:r>
            <a:endParaRPr lang="en-US" sz="54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932BE3-0C16-11CF-5FB4-47F800DF3660}"/>
              </a:ext>
            </a:extLst>
          </p:cNvPr>
          <p:cNvSpPr>
            <a:spLocks noGrp="1"/>
          </p:cNvSpPr>
          <p:nvPr>
            <p:ph idx="1"/>
          </p:nvPr>
        </p:nvSpPr>
        <p:spPr>
          <a:xfrm>
            <a:off x="2481857" y="1303736"/>
            <a:ext cx="9267230" cy="5182787"/>
          </a:xfrm>
        </p:spPr>
        <p:txBody>
          <a:bodyPr>
            <a:noAutofit/>
          </a:bodyPr>
          <a:lstStyle/>
          <a:p>
            <a:pPr marL="0" indent="0">
              <a:buNone/>
            </a:pPr>
            <a:r>
              <a:rPr lang="en-IN" sz="2400" b="1" dirty="0">
                <a:latin typeface="Times New Roman" panose="02020603050405020304" pitchFamily="18" charset="0"/>
                <a:ea typeface="Rockwell Nova Extra Bold" panose="02000000000000000000" pitchFamily="2" charset="0"/>
                <a:cs typeface="Times New Roman" panose="02020603050405020304" pitchFamily="18" charset="0"/>
              </a:rPr>
              <a:t>1</a:t>
            </a: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.Data Storage and Integration</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2.Data Exploration and Visualization</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3.Model Development</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4.Model Evaluation and </a:t>
            </a:r>
            <a:r>
              <a:rPr lang="en-US" sz="2400" b="1" dirty="0" err="1">
                <a:latin typeface="Times New Roman" panose="02020603050405020304" pitchFamily="18" charset="0"/>
                <a:ea typeface="Rockwell Nova Extra Bold" panose="02000000000000000000" pitchFamily="2" charset="0"/>
                <a:cs typeface="Times New Roman" panose="02020603050405020304" pitchFamily="18" charset="0"/>
              </a:rPr>
              <a:t>Hyperparameter</a:t>
            </a: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 Tuning</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5.Collaboration and Sharing</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6.Model Deployment</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7.Monitoring and </a:t>
            </a:r>
            <a:r>
              <a:rPr lang="en-US" sz="2400" b="1" dirty="0" err="1">
                <a:latin typeface="Times New Roman" panose="02020603050405020304" pitchFamily="18" charset="0"/>
                <a:ea typeface="Rockwell Nova Extra Bold" panose="02000000000000000000" pitchFamily="2" charset="0"/>
                <a:cs typeface="Times New Roman" panose="02020603050405020304" pitchFamily="18" charset="0"/>
              </a:rPr>
              <a:t>ManIntegration</a:t>
            </a: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 </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8.Automation</a:t>
            </a:r>
            <a:r>
              <a:rPr lang="en-IN" sz="2400" b="1" dirty="0">
                <a:latin typeface="Times New Roman" panose="02020603050405020304" pitchFamily="18" charset="0"/>
                <a:ea typeface="Rockwell Nova Extra Bold" panose="02000000000000000000" pitchFamily="2" charset="0"/>
                <a:cs typeface="Times New Roman" panose="02020603050405020304" pitchFamily="18" charset="0"/>
              </a:rPr>
              <a:t> Man</a:t>
            </a:r>
            <a:r>
              <a:rPr lang="en-US" sz="2400" b="1" dirty="0" err="1">
                <a:latin typeface="Times New Roman" panose="02020603050405020304" pitchFamily="18" charset="0"/>
                <a:ea typeface="Rockwell Nova Extra Bold" panose="02000000000000000000" pitchFamily="2" charset="0"/>
                <a:cs typeface="Times New Roman" panose="02020603050405020304" pitchFamily="18" charset="0"/>
              </a:rPr>
              <a:t>agement</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9.Model Governance and Compliance</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10.Scalability and Cloud Resources</a:t>
            </a:r>
          </a:p>
        </p:txBody>
      </p:sp>
    </p:spTree>
    <p:extLst>
      <p:ext uri="{BB962C8B-B14F-4D97-AF65-F5344CB8AC3E}">
        <p14:creationId xmlns:p14="http://schemas.microsoft.com/office/powerpoint/2010/main" val="423907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7FE9-FD2F-2070-F106-C1C347C95F89}"/>
              </a:ext>
            </a:extLst>
          </p:cNvPr>
          <p:cNvSpPr>
            <a:spLocks noGrp="1"/>
          </p:cNvSpPr>
          <p:nvPr>
            <p:ph type="title"/>
          </p:nvPr>
        </p:nvSpPr>
        <p:spPr>
          <a:xfrm>
            <a:off x="1295400" y="685800"/>
            <a:ext cx="9601200" cy="1485900"/>
          </a:xfrm>
        </p:spPr>
        <p:txBody>
          <a:bodyPr>
            <a:normAutofit/>
          </a:bodyPr>
          <a:lstStyle/>
          <a:p>
            <a:r>
              <a:rPr lang="en-IN" sz="5400" b="1" dirty="0">
                <a:latin typeface="Times New Roman" panose="02020603050405020304" pitchFamily="18" charset="0"/>
                <a:ea typeface="Rockwell Nova Extra Bold" panose="02000000000000000000" pitchFamily="2" charset="0"/>
                <a:cs typeface="Times New Roman" panose="02020603050405020304" pitchFamily="18" charset="0"/>
              </a:rPr>
              <a:t>Time Chart:</a:t>
            </a:r>
            <a:endParaRPr lang="en-US" sz="5400" b="1" dirty="0">
              <a:latin typeface="Times New Roman" panose="02020603050405020304" pitchFamily="18" charset="0"/>
              <a:ea typeface="Rockwell Nova Extra Bold" panose="02000000000000000000"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9F0075-71A6-155B-B4DA-287A13EE2E92}"/>
              </a:ext>
            </a:extLst>
          </p:cNvPr>
          <p:cNvSpPr>
            <a:spLocks noGrp="1"/>
          </p:cNvSpPr>
          <p:nvPr>
            <p:ph idx="1"/>
          </p:nvPr>
        </p:nvSpPr>
        <p:spPr>
          <a:xfrm>
            <a:off x="3107531" y="1675210"/>
            <a:ext cx="11090672" cy="5513188"/>
          </a:xfrm>
        </p:spPr>
        <p:txBody>
          <a:bodyPr>
            <a:noAutofit/>
          </a:bodyPr>
          <a:lstStyle/>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1.Project Initiation (Days 1-2)</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2.Data Preparation (Days 3-7)</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3.Model Selection and Training (Days 8-14)</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4.Model Evaluation and Refinement (Days 15-21)</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5.Collaboration and Documentation (Days 22-28)</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6.Model Deployment (Days 29-35)</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7.Monitoring and Maintenance (Ongoing)</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8.Model Governance and Compliance (Ongoing)</a:t>
            </a:r>
            <a:endParaRPr lang="en-IN" sz="2400" b="1" dirty="0">
              <a:latin typeface="Times New Roman" panose="02020603050405020304" pitchFamily="18" charset="0"/>
              <a:ea typeface="Rockwell Nova Extra Bold" panose="02000000000000000000" pitchFamily="2" charset="0"/>
              <a:cs typeface="Times New Roman" panose="02020603050405020304" pitchFamily="18" charset="0"/>
            </a:endParaRPr>
          </a:p>
          <a:p>
            <a:pPr marL="0" indent="0">
              <a:buNone/>
            </a:pPr>
            <a:r>
              <a:rPr lang="en-US" sz="2400" b="1" dirty="0">
                <a:latin typeface="Times New Roman" panose="02020603050405020304" pitchFamily="18" charset="0"/>
                <a:ea typeface="Rockwell Nova Extra Bold" panose="02000000000000000000" pitchFamily="2" charset="0"/>
                <a:cs typeface="Times New Roman" panose="02020603050405020304" pitchFamily="18" charset="0"/>
              </a:rPr>
              <a:t>9.Scaling and Optimization (As Needed)</a:t>
            </a:r>
          </a:p>
        </p:txBody>
      </p:sp>
    </p:spTree>
    <p:extLst>
      <p:ext uri="{BB962C8B-B14F-4D97-AF65-F5344CB8AC3E}">
        <p14:creationId xmlns:p14="http://schemas.microsoft.com/office/powerpoint/2010/main" val="7575772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Crop</vt:lpstr>
      <vt:lpstr>Machine learning model deployment with ibm Cloud watson studio</vt:lpstr>
      <vt:lpstr>United Institute of Technology                        (7145) </vt:lpstr>
      <vt:lpstr>Team Members:</vt:lpstr>
      <vt:lpstr>Mentor</vt:lpstr>
      <vt:lpstr>Domain:</vt:lpstr>
      <vt:lpstr>Problem Statement:</vt:lpstr>
      <vt:lpstr>Abstract:</vt:lpstr>
      <vt:lpstr>Modules:</vt:lpstr>
      <vt:lpstr>Time Chart:</vt:lpstr>
      <vt:lpstr>Project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deployment with ibm Cloud watson studio</dc:title>
  <dc:creator>anseera0303@gmail.com</dc:creator>
  <cp:lastModifiedBy>anseera0303@gmail.com</cp:lastModifiedBy>
  <cp:revision>3</cp:revision>
  <dcterms:created xsi:type="dcterms:W3CDTF">2023-09-27T08:44:27Z</dcterms:created>
  <dcterms:modified xsi:type="dcterms:W3CDTF">2023-09-27T10:49:55Z</dcterms:modified>
</cp:coreProperties>
</file>