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mp" ContentType="image/png"/>
  <Default Extension="vml" ContentType="application/vnd.openxmlformats-officedocument.vmlDrawing"/>
  <Default Extension="gif" ContentType="image/gif"/>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9"/>
  </p:notesMasterIdLst>
  <p:sldIdLst>
    <p:sldId id="256" r:id="rId2"/>
    <p:sldId id="257" r:id="rId3"/>
    <p:sldId id="258" r:id="rId4"/>
    <p:sldId id="500" r:id="rId5"/>
    <p:sldId id="501" r:id="rId6"/>
    <p:sldId id="502" r:id="rId7"/>
    <p:sldId id="509" r:id="rId8"/>
    <p:sldId id="510" r:id="rId9"/>
    <p:sldId id="490" r:id="rId10"/>
    <p:sldId id="503" r:id="rId11"/>
    <p:sldId id="504" r:id="rId12"/>
    <p:sldId id="505" r:id="rId13"/>
    <p:sldId id="472" r:id="rId14"/>
    <p:sldId id="471" r:id="rId15"/>
    <p:sldId id="259" r:id="rId16"/>
    <p:sldId id="285" r:id="rId17"/>
    <p:sldId id="286" r:id="rId18"/>
    <p:sldId id="288" r:id="rId19"/>
    <p:sldId id="290" r:id="rId20"/>
    <p:sldId id="291" r:id="rId21"/>
    <p:sldId id="292" r:id="rId22"/>
    <p:sldId id="293" r:id="rId23"/>
    <p:sldId id="469" r:id="rId24"/>
    <p:sldId id="294" r:id="rId25"/>
    <p:sldId id="470" r:id="rId26"/>
    <p:sldId id="473" r:id="rId27"/>
    <p:sldId id="491" r:id="rId28"/>
    <p:sldId id="474" r:id="rId29"/>
    <p:sldId id="492" r:id="rId30"/>
    <p:sldId id="493" r:id="rId31"/>
    <p:sldId id="494" r:id="rId32"/>
    <p:sldId id="520" r:id="rId33"/>
    <p:sldId id="495" r:id="rId34"/>
    <p:sldId id="522" r:id="rId35"/>
    <p:sldId id="523" r:id="rId36"/>
    <p:sldId id="524" r:id="rId37"/>
    <p:sldId id="525" r:id="rId38"/>
    <p:sldId id="526" r:id="rId39"/>
    <p:sldId id="496" r:id="rId40"/>
    <p:sldId id="497" r:id="rId41"/>
    <p:sldId id="498" r:id="rId42"/>
    <p:sldId id="499" r:id="rId43"/>
    <p:sldId id="506" r:id="rId44"/>
    <p:sldId id="507" r:id="rId45"/>
    <p:sldId id="508" r:id="rId46"/>
    <p:sldId id="475" r:id="rId47"/>
    <p:sldId id="476" r:id="rId48"/>
    <p:sldId id="477" r:id="rId49"/>
    <p:sldId id="478" r:id="rId50"/>
    <p:sldId id="479" r:id="rId51"/>
    <p:sldId id="480" r:id="rId52"/>
    <p:sldId id="481" r:id="rId53"/>
    <p:sldId id="482" r:id="rId54"/>
    <p:sldId id="483" r:id="rId55"/>
    <p:sldId id="484" r:id="rId56"/>
    <p:sldId id="485" r:id="rId57"/>
    <p:sldId id="486" r:id="rId58"/>
    <p:sldId id="487" r:id="rId59"/>
    <p:sldId id="488" r:id="rId60"/>
    <p:sldId id="511" r:id="rId61"/>
    <p:sldId id="512" r:id="rId62"/>
    <p:sldId id="513" r:id="rId63"/>
    <p:sldId id="515" r:id="rId64"/>
    <p:sldId id="517" r:id="rId65"/>
    <p:sldId id="518" r:id="rId66"/>
    <p:sldId id="514" r:id="rId67"/>
    <p:sldId id="489" r:id="rId68"/>
    <p:sldId id="295" r:id="rId69"/>
    <p:sldId id="296" r:id="rId70"/>
    <p:sldId id="297" r:id="rId71"/>
    <p:sldId id="298" r:id="rId72"/>
    <p:sldId id="300" r:id="rId73"/>
    <p:sldId id="301" r:id="rId74"/>
    <p:sldId id="302" r:id="rId75"/>
    <p:sldId id="529" r:id="rId76"/>
    <p:sldId id="530" r:id="rId77"/>
    <p:sldId id="531" r:id="rId78"/>
  </p:sldIdLst>
  <p:sldSz cx="6858000" cy="5143500"/>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6888" autoAdjust="0"/>
  </p:normalViewPr>
  <p:slideViewPr>
    <p:cSldViewPr snapToGrid="0">
      <p:cViewPr varScale="1">
        <p:scale>
          <a:sx n="113" d="100"/>
          <a:sy n="113" d="100"/>
        </p:scale>
        <p:origin x="2448" y="168"/>
      </p:cViewPr>
      <p:guideLst>
        <p:guide orient="horz" pos="1620"/>
        <p:guide pos="2160"/>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84" Type="http://schemas.microsoft.com/office/2015/10/relationships/revisionInfo" Target="revisionInfo.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1" Type="http://schemas.openxmlformats.org/officeDocument/2006/relationships/image" Target="../media/image18.emf"/><Relationship Id="rId12" Type="http://schemas.openxmlformats.org/officeDocument/2006/relationships/image" Target="../media/image19.emf"/><Relationship Id="rId13" Type="http://schemas.openxmlformats.org/officeDocument/2006/relationships/image" Target="../media/image20.emf"/><Relationship Id="rId14" Type="http://schemas.openxmlformats.org/officeDocument/2006/relationships/image" Target="../media/image21.emf"/><Relationship Id="rId1" Type="http://schemas.openxmlformats.org/officeDocument/2006/relationships/image" Target="../media/image8.emf"/><Relationship Id="rId2" Type="http://schemas.openxmlformats.org/officeDocument/2006/relationships/image" Target="../media/image9.emf"/><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1D713-CE42-4881-9B42-5BE218EB94C4}" type="datetimeFigureOut">
              <a:rPr lang="zh-CN" altLang="en-US" smtClean="0"/>
              <a:t>2017/12/15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F765F-51BC-4C92-B69D-8C514F49391A}" type="slidenum">
              <a:rPr lang="zh-CN" altLang="en-US" smtClean="0"/>
              <a:t>‹#›</a:t>
            </a:fld>
            <a:endParaRPr lang="zh-CN" altLang="en-US"/>
          </a:p>
        </p:txBody>
      </p:sp>
    </p:spTree>
    <p:extLst>
      <p:ext uri="{BB962C8B-B14F-4D97-AF65-F5344CB8AC3E}">
        <p14:creationId xmlns:p14="http://schemas.microsoft.com/office/powerpoint/2010/main" val="323618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baike.baidu.com/view/95764.htm"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DF765F-51BC-4C92-B69D-8C514F49391A}" type="slidenum">
              <a:rPr lang="zh-CN" altLang="en-US" smtClean="0"/>
              <a:t>15</a:t>
            </a:fld>
            <a:endParaRPr lang="zh-CN" altLang="en-US"/>
          </a:p>
        </p:txBody>
      </p:sp>
    </p:spTree>
    <p:extLst>
      <p:ext uri="{BB962C8B-B14F-4D97-AF65-F5344CB8AC3E}">
        <p14:creationId xmlns:p14="http://schemas.microsoft.com/office/powerpoint/2010/main" val="372543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在传统系统之外构建一个逻辑上独立的可信计算子系统作为可信节点，并通过可信连接将可信节点连接起来，通过可信节点间的可信协作形成完整的可信体系</a:t>
            </a:r>
          </a:p>
        </p:txBody>
      </p:sp>
      <p:sp>
        <p:nvSpPr>
          <p:cNvPr id="4" name="灯片编号占位符 3"/>
          <p:cNvSpPr>
            <a:spLocks noGrp="1"/>
          </p:cNvSpPr>
          <p:nvPr>
            <p:ph type="sldNum" sz="quarter" idx="10"/>
          </p:nvPr>
        </p:nvSpPr>
        <p:spPr/>
        <p:txBody>
          <a:bodyPr/>
          <a:lstStyle/>
          <a:p>
            <a:fld id="{84DF765F-51BC-4C92-B69D-8C514F49391A}" type="slidenum">
              <a:rPr lang="zh-CN" altLang="en-US" smtClean="0"/>
              <a:t>24</a:t>
            </a:fld>
            <a:endParaRPr lang="zh-CN" altLang="en-US"/>
          </a:p>
        </p:txBody>
      </p:sp>
    </p:spTree>
    <p:extLst>
      <p:ext uri="{BB962C8B-B14F-4D97-AF65-F5344CB8AC3E}">
        <p14:creationId xmlns:p14="http://schemas.microsoft.com/office/powerpoint/2010/main" val="181167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以自主密码技术为基础，以可信控制芯片为支柱，以双融主板为平台，以可信软件为核心，以可信连接为纽带，建立一个完整的可信链条。</a:t>
            </a:r>
            <a:endParaRPr lang="en-US" altLang="zh-CN" dirty="0"/>
          </a:p>
          <a:p>
            <a:r>
              <a:rPr lang="zh-CN" altLang="en-US" dirty="0"/>
              <a:t>可信节点通过底层的监控点，以主动监控的方式监视系统的行为，并通过信息系统整体的策略管控，构建可信计算体系，为应用创建一个安全保障环境，确保应用按照预期执行。</a:t>
            </a:r>
          </a:p>
        </p:txBody>
      </p:sp>
      <p:sp>
        <p:nvSpPr>
          <p:cNvPr id="4" name="灯片编号占位符 3"/>
          <p:cNvSpPr>
            <a:spLocks noGrp="1"/>
          </p:cNvSpPr>
          <p:nvPr>
            <p:ph type="sldNum" sz="quarter" idx="10"/>
          </p:nvPr>
        </p:nvSpPr>
        <p:spPr/>
        <p:txBody>
          <a:bodyPr/>
          <a:lstStyle/>
          <a:p>
            <a:fld id="{84DF765F-51BC-4C92-B69D-8C514F49391A}" type="slidenum">
              <a:rPr lang="zh-CN" altLang="en-US" smtClean="0"/>
              <a:t>25</a:t>
            </a:fld>
            <a:endParaRPr lang="zh-CN" altLang="en-US"/>
          </a:p>
        </p:txBody>
      </p:sp>
    </p:spTree>
    <p:extLst>
      <p:ext uri="{BB962C8B-B14F-4D97-AF65-F5344CB8AC3E}">
        <p14:creationId xmlns:p14="http://schemas.microsoft.com/office/powerpoint/2010/main" val="3903628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a:latin typeface="Arial" panose="020B0604020202020204" pitchFamily="34" charset="0"/>
              </a:rPr>
              <a:t>GPIO</a:t>
            </a:r>
            <a:r>
              <a:rPr lang="zh-CN" altLang="en-US">
                <a:latin typeface="Arial" panose="020B0604020202020204" pitchFamily="34" charset="0"/>
              </a:rPr>
              <a:t>，或总线扩展器，</a:t>
            </a:r>
            <a:endParaRPr lang="en-US" altLang="zh-CN">
              <a:latin typeface="Arial" panose="020B0604020202020204" pitchFamily="34" charset="0"/>
            </a:endParaRPr>
          </a:p>
          <a:p>
            <a:pPr latinLnBrk="1"/>
            <a:r>
              <a:rPr lang="en-US" altLang="zh-CN" i="1" u="sng">
                <a:latin typeface="Arial" panose="020B0604020202020204" pitchFamily="34" charset="0"/>
                <a:hlinkClick r:id="rId3"/>
              </a:rPr>
              <a:t>i2c</a:t>
            </a:r>
            <a:r>
              <a:rPr lang="en-US" altLang="zh-CN" u="sng">
                <a:latin typeface="Arial" panose="020B0604020202020204" pitchFamily="34" charset="0"/>
                <a:hlinkClick r:id="rId3"/>
              </a:rPr>
              <a:t>_</a:t>
            </a:r>
            <a:r>
              <a:rPr lang="zh-CN" altLang="en-US" u="sng">
                <a:latin typeface="Arial" panose="020B0604020202020204" pitchFamily="34" charset="0"/>
                <a:hlinkClick r:id="rId3"/>
              </a:rPr>
              <a:t>百度百科</a:t>
            </a:r>
            <a:r>
              <a:rPr lang="zh-CN" altLang="en-US">
                <a:latin typeface="Arial" panose="020B0604020202020204" pitchFamily="34" charset="0"/>
              </a:rPr>
              <a:t> </a:t>
            </a:r>
          </a:p>
          <a:p>
            <a:r>
              <a:rPr lang="en-US" altLang="zh-CN" i="1">
                <a:latin typeface="Arial" panose="020B0604020202020204" pitchFamily="34" charset="0"/>
              </a:rPr>
              <a:t>I2C</a:t>
            </a:r>
            <a:r>
              <a:rPr lang="en-US" altLang="zh-CN">
                <a:latin typeface="Arial" panose="020B0604020202020204" pitchFamily="34" charset="0"/>
              </a:rPr>
              <a:t>（Inter－Integrated Circuit）</a:t>
            </a:r>
            <a:r>
              <a:rPr lang="zh-CN" altLang="en-US">
                <a:latin typeface="Arial" panose="020B0604020202020204" pitchFamily="34" charset="0"/>
              </a:rPr>
              <a:t>总线是由</a:t>
            </a:r>
            <a:r>
              <a:rPr lang="en-US" altLang="zh-CN">
                <a:latin typeface="Arial" panose="020B0604020202020204" pitchFamily="34" charset="0"/>
              </a:rPr>
              <a:t>PHILIPS</a:t>
            </a:r>
            <a:r>
              <a:rPr lang="zh-CN" altLang="en-US">
                <a:latin typeface="Arial" panose="020B0604020202020204" pitchFamily="34" charset="0"/>
              </a:rPr>
              <a:t>公司开发的两线式串行总线，</a:t>
            </a:r>
            <a:endParaRPr lang="en-US" altLang="zh-CN">
              <a:latin typeface="Arial" panose="020B0604020202020204" pitchFamily="34" charset="0"/>
            </a:endParaRPr>
          </a:p>
          <a:p>
            <a:r>
              <a:rPr lang="en-US" altLang="zh-CN">
                <a:latin typeface="Arial" panose="020B0604020202020204" pitchFamily="34" charset="0"/>
              </a:rPr>
              <a:t>7816</a:t>
            </a:r>
            <a:r>
              <a:rPr lang="zh-CN" altLang="en-US">
                <a:latin typeface="Arial" panose="020B0604020202020204" pitchFamily="34" charset="0"/>
              </a:rPr>
              <a:t>（智能卡）控制器：身份识别控制器</a:t>
            </a:r>
          </a:p>
        </p:txBody>
      </p:sp>
      <p:sp>
        <p:nvSpPr>
          <p:cNvPr id="105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fld id="{EB4581B7-45B0-4A1E-B643-8875CA66BF36}" type="slidenum">
              <a:rPr lang="en-US" altLang="zh-CN" sz="1200" b="0"/>
              <a:pPr eaLnBrk="1" hangingPunct="1"/>
              <a:t>32</a:t>
            </a:fld>
            <a:endParaRPr lang="en-US" altLang="zh-CN" sz="1200" b="0"/>
          </a:p>
        </p:txBody>
      </p:sp>
    </p:spTree>
    <p:extLst>
      <p:ext uri="{BB962C8B-B14F-4D97-AF65-F5344CB8AC3E}">
        <p14:creationId xmlns:p14="http://schemas.microsoft.com/office/powerpoint/2010/main" val="4159166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TPM</a:t>
            </a:r>
            <a:r>
              <a:rPr lang="zh-CN" altLang="en-US" dirty="0"/>
              <a:t>结构</a:t>
            </a:r>
          </a:p>
        </p:txBody>
      </p:sp>
      <p:sp>
        <p:nvSpPr>
          <p:cNvPr id="4" name="灯片编号占位符 3"/>
          <p:cNvSpPr>
            <a:spLocks noGrp="1"/>
          </p:cNvSpPr>
          <p:nvPr>
            <p:ph type="sldNum" sz="quarter" idx="10"/>
          </p:nvPr>
        </p:nvSpPr>
        <p:spPr/>
        <p:txBody>
          <a:bodyPr/>
          <a:lstStyle/>
          <a:p>
            <a:fld id="{84DF765F-51BC-4C92-B69D-8C514F49391A}" type="slidenum">
              <a:rPr lang="zh-CN" altLang="en-US" smtClean="0"/>
              <a:t>33</a:t>
            </a:fld>
            <a:endParaRPr lang="zh-CN" altLang="en-US"/>
          </a:p>
        </p:txBody>
      </p:sp>
    </p:spTree>
    <p:extLst>
      <p:ext uri="{BB962C8B-B14F-4D97-AF65-F5344CB8AC3E}">
        <p14:creationId xmlns:p14="http://schemas.microsoft.com/office/powerpoint/2010/main" val="2564838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TPM</a:t>
            </a:r>
            <a:r>
              <a:rPr lang="zh-CN" altLang="en-US">
                <a:latin typeface="Arial" panose="020B0604020202020204" pitchFamily="34" charset="0"/>
              </a:rPr>
              <a:t>中</a:t>
            </a:r>
            <a:r>
              <a:rPr lang="en-US" altLang="zh-CN">
                <a:latin typeface="Arial" panose="020B0604020202020204" pitchFamily="34" charset="0"/>
              </a:rPr>
              <a:t>RSA</a:t>
            </a:r>
            <a:r>
              <a:rPr lang="zh-CN" altLang="en-US">
                <a:latin typeface="Arial" panose="020B0604020202020204" pitchFamily="34" charset="0"/>
              </a:rPr>
              <a:t>算法使用的密钥长度至少为</a:t>
            </a:r>
            <a:r>
              <a:rPr lang="en-US" altLang="zh-CN">
                <a:latin typeface="Arial" panose="020B0604020202020204" pitchFamily="34" charset="0"/>
              </a:rPr>
              <a:t>2048</a:t>
            </a:r>
            <a:r>
              <a:rPr lang="zh-CN" altLang="en-US">
                <a:latin typeface="Arial" panose="020B0604020202020204" pitchFamily="34" charset="0"/>
              </a:rPr>
              <a:t>位</a:t>
            </a:r>
            <a:r>
              <a:rPr lang="en-US" altLang="zh-CN">
                <a:latin typeface="Arial" panose="020B0604020202020204" pitchFamily="34" charset="0"/>
              </a:rPr>
              <a:t>RSA</a:t>
            </a:r>
            <a:r>
              <a:rPr lang="zh-CN" altLang="en-US">
                <a:latin typeface="Arial" panose="020B0604020202020204" pitchFamily="34" charset="0"/>
              </a:rPr>
              <a:t>密钥。</a:t>
            </a:r>
          </a:p>
          <a:p>
            <a:r>
              <a:rPr lang="zh-CN" altLang="en-US">
                <a:latin typeface="Arial" panose="020B0604020202020204" pitchFamily="34" charset="0"/>
              </a:rPr>
              <a:t>密码协处理器负责</a:t>
            </a:r>
            <a:r>
              <a:rPr lang="en-US" altLang="zh-CN">
                <a:latin typeface="Arial" panose="020B0604020202020204" pitchFamily="34" charset="0"/>
              </a:rPr>
              <a:t>RSA</a:t>
            </a:r>
            <a:r>
              <a:rPr lang="zh-CN" altLang="en-US">
                <a:latin typeface="Arial" panose="020B0604020202020204" pitchFamily="34" charset="0"/>
              </a:rPr>
              <a:t>运算的实现，它内含一个执行运算的</a:t>
            </a:r>
            <a:r>
              <a:rPr lang="en-US" altLang="zh-CN">
                <a:latin typeface="Arial" panose="020B0604020202020204" pitchFamily="34" charset="0"/>
              </a:rPr>
              <a:t>RSA</a:t>
            </a:r>
            <a:r>
              <a:rPr lang="zh-CN" altLang="en-US">
                <a:latin typeface="Arial" panose="020B0604020202020204" pitchFamily="34" charset="0"/>
              </a:rPr>
              <a:t>引擎，提供对内对外的数字签名功能，内部存储和传输数据的加密解密功能，以及密钥的产生、安全存储和使用等管理功能。</a:t>
            </a:r>
            <a:endParaRPr lang="en-US" altLang="zh-CN">
              <a:latin typeface="Arial" panose="020B0604020202020204" pitchFamily="34" charset="0"/>
            </a:endParaRPr>
          </a:p>
          <a:p>
            <a:r>
              <a:rPr lang="en-US" altLang="zh-CN">
                <a:latin typeface="Arial" panose="020B0604020202020204" pitchFamily="34" charset="0"/>
              </a:rPr>
              <a:t>HMAC</a:t>
            </a:r>
            <a:r>
              <a:rPr lang="zh-CN" altLang="en-US">
                <a:latin typeface="Arial" panose="020B0604020202020204" pitchFamily="34" charset="0"/>
              </a:rPr>
              <a:t>引擎仅仅提供运算功能，不负责管理数据或命令传输机制。</a:t>
            </a:r>
            <a:r>
              <a:rPr lang="en-US" altLang="zh-CN">
                <a:latin typeface="Arial" panose="020B0604020202020204" pitchFamily="34" charset="0"/>
              </a:rPr>
              <a:t>RF2104</a:t>
            </a:r>
            <a:r>
              <a:rPr lang="zh-CN" altLang="en-US">
                <a:latin typeface="Arial" panose="020B0604020202020204" pitchFamily="34" charset="0"/>
              </a:rPr>
              <a:t>中提出的</a:t>
            </a:r>
            <a:r>
              <a:rPr lang="en-US" altLang="zh-CN">
                <a:latin typeface="Arial" panose="020B0604020202020204" pitchFamily="34" charset="0"/>
              </a:rPr>
              <a:t>HMAC</a:t>
            </a:r>
            <a:r>
              <a:rPr lang="zh-CN" altLang="en-US">
                <a:latin typeface="Arial" panose="020B0604020202020204" pitchFamily="34" charset="0"/>
              </a:rPr>
              <a:t>运算使用</a:t>
            </a:r>
            <a:r>
              <a:rPr lang="en-US" altLang="zh-CN">
                <a:latin typeface="Arial" panose="020B0604020202020204" pitchFamily="34" charset="0"/>
              </a:rPr>
              <a:t>20</a:t>
            </a:r>
            <a:r>
              <a:rPr lang="zh-CN" altLang="en-US">
                <a:latin typeface="Arial" panose="020B0604020202020204" pitchFamily="34" charset="0"/>
              </a:rPr>
              <a:t>字节的密钥和</a:t>
            </a:r>
            <a:r>
              <a:rPr lang="en-US" altLang="zh-CN">
                <a:latin typeface="Arial" panose="020B0604020202020204" pitchFamily="34" charset="0"/>
              </a:rPr>
              <a:t>64</a:t>
            </a:r>
            <a:r>
              <a:rPr lang="zh-CN" altLang="en-US">
                <a:latin typeface="Arial" panose="020B0604020202020204" pitchFamily="34" charset="0"/>
              </a:rPr>
              <a:t>字节的数据块长度。</a:t>
            </a:r>
          </a:p>
          <a:p>
            <a:r>
              <a:rPr lang="en-US" altLang="zh-CN">
                <a:latin typeface="Arial" panose="020B0604020202020204" pitchFamily="34" charset="0"/>
              </a:rPr>
              <a:t>HMAC</a:t>
            </a:r>
            <a:r>
              <a:rPr lang="zh-CN" altLang="en-US">
                <a:latin typeface="Arial" panose="020B0604020202020204" pitchFamily="34" charset="0"/>
              </a:rPr>
              <a:t>引擎仅仅提供运算功能，不负责管理数据或命令传输机制。</a:t>
            </a:r>
            <a:r>
              <a:rPr lang="en-US" altLang="zh-CN">
                <a:latin typeface="Arial" panose="020B0604020202020204" pitchFamily="34" charset="0"/>
              </a:rPr>
              <a:t>RF2104</a:t>
            </a:r>
            <a:r>
              <a:rPr lang="zh-CN" altLang="en-US">
                <a:latin typeface="Arial" panose="020B0604020202020204" pitchFamily="34" charset="0"/>
              </a:rPr>
              <a:t>中提出的</a:t>
            </a:r>
            <a:r>
              <a:rPr lang="en-US" altLang="zh-CN">
                <a:latin typeface="Arial" panose="020B0604020202020204" pitchFamily="34" charset="0"/>
              </a:rPr>
              <a:t>HMAC</a:t>
            </a:r>
            <a:r>
              <a:rPr lang="zh-CN" altLang="en-US">
                <a:latin typeface="Arial" panose="020B0604020202020204" pitchFamily="34" charset="0"/>
              </a:rPr>
              <a:t>运算使用</a:t>
            </a:r>
            <a:r>
              <a:rPr lang="en-US" altLang="zh-CN">
                <a:latin typeface="Arial" panose="020B0604020202020204" pitchFamily="34" charset="0"/>
              </a:rPr>
              <a:t>20</a:t>
            </a:r>
            <a:r>
              <a:rPr lang="zh-CN" altLang="en-US">
                <a:latin typeface="Arial" panose="020B0604020202020204" pitchFamily="34" charset="0"/>
              </a:rPr>
              <a:t>字节的密钥和</a:t>
            </a:r>
            <a:r>
              <a:rPr lang="en-US" altLang="zh-CN">
                <a:latin typeface="Arial" panose="020B0604020202020204" pitchFamily="34" charset="0"/>
              </a:rPr>
              <a:t>64</a:t>
            </a:r>
            <a:r>
              <a:rPr lang="zh-CN" altLang="en-US">
                <a:latin typeface="Arial" panose="020B0604020202020204" pitchFamily="34" charset="0"/>
              </a:rPr>
              <a:t>字节的数据块长度。</a:t>
            </a:r>
          </a:p>
          <a:p>
            <a:endParaRPr lang="zh-CN" altLang="en-US">
              <a:latin typeface="Arial" panose="020B0604020202020204" pitchFamily="34" charset="0"/>
            </a:endParaRPr>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fld id="{D0F78F44-D26F-451A-833E-F5BDC71A8A78}" type="slidenum">
              <a:rPr lang="en-US" altLang="zh-CN" sz="1200" b="0"/>
              <a:pPr eaLnBrk="1" hangingPunct="1"/>
              <a:t>34</a:t>
            </a:fld>
            <a:endParaRPr lang="en-US" altLang="zh-CN" sz="1200" b="0"/>
          </a:p>
        </p:txBody>
      </p:sp>
    </p:spTree>
    <p:extLst>
      <p:ext uri="{BB962C8B-B14F-4D97-AF65-F5344CB8AC3E}">
        <p14:creationId xmlns:p14="http://schemas.microsoft.com/office/powerpoint/2010/main" val="1609241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TPM</a:t>
            </a:r>
            <a:r>
              <a:rPr lang="zh-CN" altLang="en-US">
                <a:latin typeface="Arial" panose="020B0604020202020204" pitchFamily="34" charset="0"/>
              </a:rPr>
              <a:t>中</a:t>
            </a:r>
            <a:r>
              <a:rPr lang="en-US" altLang="zh-CN">
                <a:latin typeface="Arial" panose="020B0604020202020204" pitchFamily="34" charset="0"/>
              </a:rPr>
              <a:t>RSA</a:t>
            </a:r>
            <a:r>
              <a:rPr lang="zh-CN" altLang="en-US">
                <a:latin typeface="Arial" panose="020B0604020202020204" pitchFamily="34" charset="0"/>
              </a:rPr>
              <a:t>算法使用的密钥长度至少为</a:t>
            </a:r>
            <a:r>
              <a:rPr lang="en-US" altLang="zh-CN">
                <a:latin typeface="Arial" panose="020B0604020202020204" pitchFamily="34" charset="0"/>
              </a:rPr>
              <a:t>2048</a:t>
            </a:r>
            <a:r>
              <a:rPr lang="zh-CN" altLang="en-US">
                <a:latin typeface="Arial" panose="020B0604020202020204" pitchFamily="34" charset="0"/>
              </a:rPr>
              <a:t>位</a:t>
            </a:r>
            <a:r>
              <a:rPr lang="en-US" altLang="zh-CN">
                <a:latin typeface="Arial" panose="020B0604020202020204" pitchFamily="34" charset="0"/>
              </a:rPr>
              <a:t>RSA</a:t>
            </a:r>
            <a:r>
              <a:rPr lang="zh-CN" altLang="en-US">
                <a:latin typeface="Arial" panose="020B0604020202020204" pitchFamily="34" charset="0"/>
              </a:rPr>
              <a:t>密钥。</a:t>
            </a:r>
          </a:p>
          <a:p>
            <a:r>
              <a:rPr lang="zh-CN" altLang="en-US">
                <a:latin typeface="Arial" panose="020B0604020202020204" pitchFamily="34" charset="0"/>
              </a:rPr>
              <a:t>密码协处理器负责</a:t>
            </a:r>
            <a:r>
              <a:rPr lang="en-US" altLang="zh-CN">
                <a:latin typeface="Arial" panose="020B0604020202020204" pitchFamily="34" charset="0"/>
              </a:rPr>
              <a:t>RSA</a:t>
            </a:r>
            <a:r>
              <a:rPr lang="zh-CN" altLang="en-US">
                <a:latin typeface="Arial" panose="020B0604020202020204" pitchFamily="34" charset="0"/>
              </a:rPr>
              <a:t>运算的实现，它内含一个执行运算的</a:t>
            </a:r>
            <a:r>
              <a:rPr lang="en-US" altLang="zh-CN">
                <a:latin typeface="Arial" panose="020B0604020202020204" pitchFamily="34" charset="0"/>
              </a:rPr>
              <a:t>RSA</a:t>
            </a:r>
            <a:r>
              <a:rPr lang="zh-CN" altLang="en-US">
                <a:latin typeface="Arial" panose="020B0604020202020204" pitchFamily="34" charset="0"/>
              </a:rPr>
              <a:t>引擎，提供对内对外的数字签名功能，内部存储和传输数据的加密解密功能，以及密钥的产生、安全存储和使用等管理功能。</a:t>
            </a:r>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fld id="{1BFD0136-161F-4A07-AC9F-6AE214162E5C}" type="slidenum">
              <a:rPr lang="en-US" altLang="zh-CN" sz="1200" b="0"/>
              <a:pPr eaLnBrk="1" hangingPunct="1"/>
              <a:t>35</a:t>
            </a:fld>
            <a:endParaRPr lang="en-US" altLang="zh-CN" sz="1200" b="0"/>
          </a:p>
        </p:txBody>
      </p:sp>
    </p:spTree>
    <p:extLst>
      <p:ext uri="{BB962C8B-B14F-4D97-AF65-F5344CB8AC3E}">
        <p14:creationId xmlns:p14="http://schemas.microsoft.com/office/powerpoint/2010/main" val="525924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TPM</a:t>
            </a:r>
            <a:r>
              <a:rPr lang="zh-CN" altLang="en-US">
                <a:latin typeface="Arial" panose="020B0604020202020204" pitchFamily="34" charset="0"/>
              </a:rPr>
              <a:t>中</a:t>
            </a:r>
            <a:r>
              <a:rPr lang="en-US" altLang="zh-CN">
                <a:latin typeface="Arial" panose="020B0604020202020204" pitchFamily="34" charset="0"/>
              </a:rPr>
              <a:t>RSA</a:t>
            </a:r>
            <a:r>
              <a:rPr lang="zh-CN" altLang="en-US">
                <a:latin typeface="Arial" panose="020B0604020202020204" pitchFamily="34" charset="0"/>
              </a:rPr>
              <a:t>算法使用的密钥长度至少为</a:t>
            </a:r>
            <a:r>
              <a:rPr lang="en-US" altLang="zh-CN">
                <a:latin typeface="Arial" panose="020B0604020202020204" pitchFamily="34" charset="0"/>
              </a:rPr>
              <a:t>2048</a:t>
            </a:r>
            <a:r>
              <a:rPr lang="zh-CN" altLang="en-US">
                <a:latin typeface="Arial" panose="020B0604020202020204" pitchFamily="34" charset="0"/>
              </a:rPr>
              <a:t>位</a:t>
            </a:r>
            <a:r>
              <a:rPr lang="en-US" altLang="zh-CN">
                <a:latin typeface="Arial" panose="020B0604020202020204" pitchFamily="34" charset="0"/>
              </a:rPr>
              <a:t>RSA</a:t>
            </a:r>
            <a:r>
              <a:rPr lang="zh-CN" altLang="en-US">
                <a:latin typeface="Arial" panose="020B0604020202020204" pitchFamily="34" charset="0"/>
              </a:rPr>
              <a:t>密钥。</a:t>
            </a:r>
          </a:p>
          <a:p>
            <a:r>
              <a:rPr lang="zh-CN" altLang="en-US">
                <a:latin typeface="Arial" panose="020B0604020202020204" pitchFamily="34" charset="0"/>
              </a:rPr>
              <a:t>密码协处理器负责</a:t>
            </a:r>
            <a:r>
              <a:rPr lang="en-US" altLang="zh-CN">
                <a:latin typeface="Arial" panose="020B0604020202020204" pitchFamily="34" charset="0"/>
              </a:rPr>
              <a:t>RSA</a:t>
            </a:r>
            <a:r>
              <a:rPr lang="zh-CN" altLang="en-US">
                <a:latin typeface="Arial" panose="020B0604020202020204" pitchFamily="34" charset="0"/>
              </a:rPr>
              <a:t>运算的实现，它内含一个执行运算的</a:t>
            </a:r>
            <a:r>
              <a:rPr lang="en-US" altLang="zh-CN">
                <a:latin typeface="Arial" panose="020B0604020202020204" pitchFamily="34" charset="0"/>
              </a:rPr>
              <a:t>RSA</a:t>
            </a:r>
            <a:r>
              <a:rPr lang="zh-CN" altLang="en-US">
                <a:latin typeface="Arial" panose="020B0604020202020204" pitchFamily="34" charset="0"/>
              </a:rPr>
              <a:t>引擎，提供对内对外的数字签名功能，内部存储和传输数据的加密解密功能，以及密钥的产生、安全存储和使用等管理功能。</a:t>
            </a:r>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fld id="{23C0117D-E3DB-45FE-AFA6-74DD417A3925}" type="slidenum">
              <a:rPr lang="en-US" altLang="zh-CN" sz="1200" b="0"/>
              <a:pPr eaLnBrk="1" hangingPunct="1"/>
              <a:t>36</a:t>
            </a:fld>
            <a:endParaRPr lang="en-US" altLang="zh-CN" sz="1200" b="0"/>
          </a:p>
        </p:txBody>
      </p:sp>
    </p:spTree>
    <p:extLst>
      <p:ext uri="{BB962C8B-B14F-4D97-AF65-F5344CB8AC3E}">
        <p14:creationId xmlns:p14="http://schemas.microsoft.com/office/powerpoint/2010/main" val="4063706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DF765F-51BC-4C92-B69D-8C514F49391A}" type="slidenum">
              <a:rPr lang="zh-CN" altLang="en-US" smtClean="0"/>
              <a:t>68</a:t>
            </a:fld>
            <a:endParaRPr lang="zh-CN" altLang="en-US"/>
          </a:p>
        </p:txBody>
      </p:sp>
    </p:spTree>
    <p:extLst>
      <p:ext uri="{BB962C8B-B14F-4D97-AF65-F5344CB8AC3E}">
        <p14:creationId xmlns:p14="http://schemas.microsoft.com/office/powerpoint/2010/main" val="2267091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可信保障安全，并不等于安全，支撑安全，确保安全机制的运行符合预期。</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DF765F-51BC-4C92-B69D-8C514F49391A}" type="slidenum">
              <a:rPr lang="zh-CN" altLang="en-US" smtClean="0"/>
              <a:t>69</a:t>
            </a:fld>
            <a:endParaRPr lang="zh-CN" altLang="en-US"/>
          </a:p>
        </p:txBody>
      </p:sp>
    </p:spTree>
    <p:extLst>
      <p:ext uri="{BB962C8B-B14F-4D97-AF65-F5344CB8AC3E}">
        <p14:creationId xmlns:p14="http://schemas.microsoft.com/office/powerpoint/2010/main" val="3239778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可信计算机制是在一个应用可信根（</a:t>
            </a:r>
            <a:r>
              <a:rPr lang="en-US" altLang="zh-CN" sz="1200" b="0" i="0" kern="1200" dirty="0">
                <a:solidFill>
                  <a:schemeClr val="tx1"/>
                </a:solidFill>
                <a:effectLst/>
                <a:latin typeface="+mn-lt"/>
                <a:ea typeface="+mn-ea"/>
                <a:cs typeface="+mn-cs"/>
              </a:rPr>
              <a:t>TCM</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TPCM</a:t>
            </a:r>
            <a:r>
              <a:rPr lang="zh-CN" altLang="en-US" sz="1200" b="0" i="0" kern="1200" dirty="0">
                <a:solidFill>
                  <a:schemeClr val="tx1"/>
                </a:solidFill>
                <a:effectLst/>
                <a:latin typeface="+mn-lt"/>
                <a:ea typeface="+mn-ea"/>
                <a:cs typeface="+mn-cs"/>
              </a:rPr>
              <a:t>）的可信平台上、在宿主系统旁边独立构建一个可信子系统，并通过可信子系统的核心软件（可信软件基）控制宿主系统 核心软件（宿主</a:t>
            </a:r>
            <a:r>
              <a:rPr lang="en-US" altLang="zh-CN" sz="1200" b="0" i="0" kern="1200" dirty="0">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）中的监控点，监控宿主系统中应用的行为</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DF765F-51BC-4C92-B69D-8C514F49391A}" type="slidenum">
              <a:rPr lang="zh-CN" altLang="en-US" smtClean="0"/>
              <a:t>70</a:t>
            </a:fld>
            <a:endParaRPr lang="zh-CN" altLang="en-US"/>
          </a:p>
        </p:txBody>
      </p:sp>
    </p:spTree>
    <p:extLst>
      <p:ext uri="{BB962C8B-B14F-4D97-AF65-F5344CB8AC3E}">
        <p14:creationId xmlns:p14="http://schemas.microsoft.com/office/powerpoint/2010/main" val="417934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可信计算是保障信息系统可预期的技术，在计算的同时进行安全防护，使计算结果总是与预期值一样</a:t>
            </a:r>
            <a:endParaRPr lang="zh-CN" altLang="en-US" dirty="0"/>
          </a:p>
        </p:txBody>
      </p:sp>
      <p:sp>
        <p:nvSpPr>
          <p:cNvPr id="4" name="灯片编号占位符 3"/>
          <p:cNvSpPr>
            <a:spLocks noGrp="1"/>
          </p:cNvSpPr>
          <p:nvPr>
            <p:ph type="sldNum" sz="quarter" idx="10"/>
          </p:nvPr>
        </p:nvSpPr>
        <p:spPr/>
        <p:txBody>
          <a:bodyPr/>
          <a:lstStyle/>
          <a:p>
            <a:fld id="{84DF765F-51BC-4C92-B69D-8C514F49391A}" type="slidenum">
              <a:rPr lang="zh-CN" altLang="en-US" smtClean="0"/>
              <a:t>16</a:t>
            </a:fld>
            <a:endParaRPr lang="zh-CN" altLang="en-US"/>
          </a:p>
        </p:txBody>
      </p:sp>
    </p:spTree>
    <p:extLst>
      <p:ext uri="{BB962C8B-B14F-4D97-AF65-F5344CB8AC3E}">
        <p14:creationId xmlns:p14="http://schemas.microsoft.com/office/powerpoint/2010/main" val="3650130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DF765F-51BC-4C92-B69D-8C514F49391A}" type="slidenum">
              <a:rPr lang="zh-CN" altLang="en-US" smtClean="0"/>
              <a:t>71</a:t>
            </a:fld>
            <a:endParaRPr lang="zh-CN" altLang="en-US"/>
          </a:p>
        </p:txBody>
      </p:sp>
    </p:spTree>
    <p:extLst>
      <p:ext uri="{BB962C8B-B14F-4D97-AF65-F5344CB8AC3E}">
        <p14:creationId xmlns:p14="http://schemas.microsoft.com/office/powerpoint/2010/main" val="2721706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传统安全机制的位置？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可信子系统为其定制安全管理和安全接口组件，将安全机制集成到可信架构中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这一集成仅需要安全机制开放其策略输入和审计输出接口，并不影响安全机制的核心逻辑</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DF765F-51BC-4C92-B69D-8C514F49391A}" type="slidenum">
              <a:rPr lang="zh-CN" altLang="en-US" smtClean="0"/>
              <a:t>72</a:t>
            </a:fld>
            <a:endParaRPr lang="zh-CN" altLang="en-US"/>
          </a:p>
        </p:txBody>
      </p:sp>
    </p:spTree>
    <p:extLst>
      <p:ext uri="{BB962C8B-B14F-4D97-AF65-F5344CB8AC3E}">
        <p14:creationId xmlns:p14="http://schemas.microsoft.com/office/powerpoint/2010/main" val="1002171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可信机制必须依据可信策略运行</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主体的属性由其代表用户的可信属性和实体的可信属性共同决定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客体的属性由其中数据的可信属性决定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传统的读、写、执行，现代信息系统中，可以考虑主体、客体、环境因素，根据应用场景定义更多类型的操作</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DF765F-51BC-4C92-B69D-8C514F49391A}" type="slidenum">
              <a:rPr lang="zh-CN" altLang="en-US" smtClean="0"/>
              <a:t>73</a:t>
            </a:fld>
            <a:endParaRPr lang="zh-CN" altLang="en-US"/>
          </a:p>
        </p:txBody>
      </p:sp>
    </p:spTree>
    <p:extLst>
      <p:ext uri="{BB962C8B-B14F-4D97-AF65-F5344CB8AC3E}">
        <p14:creationId xmlns:p14="http://schemas.microsoft.com/office/powerpoint/2010/main" val="344740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从用户角度看，可信策略可以分为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通过应用运行场景分析确定特定监控点上不同主体、客体的特征以及操作类型和环境属性，作为系统的识别策略</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如正常执行操作、拒绝执行操作、报警或触发其他安全处理流程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通过可信路径提交管理员，由管理员进行最终判断并采取对应的处理措施</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DF765F-51BC-4C92-B69D-8C514F49391A}" type="slidenum">
              <a:rPr lang="zh-CN" altLang="en-US" smtClean="0"/>
              <a:t>74</a:t>
            </a:fld>
            <a:endParaRPr lang="zh-CN" altLang="en-US"/>
          </a:p>
        </p:txBody>
      </p:sp>
    </p:spTree>
    <p:extLst>
      <p:ext uri="{BB962C8B-B14F-4D97-AF65-F5344CB8AC3E}">
        <p14:creationId xmlns:p14="http://schemas.microsoft.com/office/powerpoint/2010/main" val="3455817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可信节点首先需要保障自身的可信</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DF765F-51BC-4C92-B69D-8C514F49391A}" type="slidenum">
              <a:rPr lang="zh-CN" altLang="en-US" smtClean="0"/>
              <a:t>75</a:t>
            </a:fld>
            <a:endParaRPr lang="zh-CN" altLang="en-US"/>
          </a:p>
        </p:txBody>
      </p:sp>
    </p:spTree>
    <p:extLst>
      <p:ext uri="{BB962C8B-B14F-4D97-AF65-F5344CB8AC3E}">
        <p14:creationId xmlns:p14="http://schemas.microsoft.com/office/powerpoint/2010/main" val="1946048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DF765F-51BC-4C92-B69D-8C514F49391A}" type="slidenum">
              <a:rPr lang="zh-CN" altLang="en-US" smtClean="0"/>
              <a:t>76</a:t>
            </a:fld>
            <a:endParaRPr lang="zh-CN" altLang="en-US"/>
          </a:p>
        </p:txBody>
      </p:sp>
    </p:spTree>
    <p:extLst>
      <p:ext uri="{BB962C8B-B14F-4D97-AF65-F5344CB8AC3E}">
        <p14:creationId xmlns:p14="http://schemas.microsoft.com/office/powerpoint/2010/main" val="2913325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可信节点首先需要保障自身的可信</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DF765F-51BC-4C92-B69D-8C514F49391A}" type="slidenum">
              <a:rPr lang="zh-CN" altLang="en-US" smtClean="0"/>
              <a:t>77</a:t>
            </a:fld>
            <a:endParaRPr lang="zh-CN" altLang="en-US"/>
          </a:p>
        </p:txBody>
      </p:sp>
    </p:spTree>
    <p:extLst>
      <p:ext uri="{BB962C8B-B14F-4D97-AF65-F5344CB8AC3E}">
        <p14:creationId xmlns:p14="http://schemas.microsoft.com/office/powerpoint/2010/main" val="99965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震网</a:t>
            </a:r>
          </a:p>
        </p:txBody>
      </p:sp>
      <p:sp>
        <p:nvSpPr>
          <p:cNvPr id="4" name="灯片编号占位符 3"/>
          <p:cNvSpPr>
            <a:spLocks noGrp="1"/>
          </p:cNvSpPr>
          <p:nvPr>
            <p:ph type="sldNum" sz="quarter" idx="10"/>
          </p:nvPr>
        </p:nvSpPr>
        <p:spPr/>
        <p:txBody>
          <a:bodyPr/>
          <a:lstStyle/>
          <a:p>
            <a:fld id="{84DF765F-51BC-4C92-B69D-8C514F49391A}" type="slidenum">
              <a:rPr lang="zh-CN" altLang="en-US" smtClean="0"/>
              <a:t>17</a:t>
            </a:fld>
            <a:endParaRPr lang="zh-CN" altLang="en-US"/>
          </a:p>
        </p:txBody>
      </p:sp>
    </p:spTree>
    <p:extLst>
      <p:ext uri="{BB962C8B-B14F-4D97-AF65-F5344CB8AC3E}">
        <p14:creationId xmlns:p14="http://schemas.microsoft.com/office/powerpoint/2010/main" val="297691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DF765F-51BC-4C92-B69D-8C514F49391A}" type="slidenum">
              <a:rPr lang="zh-CN" altLang="en-US" smtClean="0"/>
              <a:t>18</a:t>
            </a:fld>
            <a:endParaRPr lang="zh-CN" altLang="en-US"/>
          </a:p>
        </p:txBody>
      </p:sp>
    </p:spTree>
    <p:extLst>
      <p:ext uri="{BB962C8B-B14F-4D97-AF65-F5344CB8AC3E}">
        <p14:creationId xmlns:p14="http://schemas.microsoft.com/office/powerpoint/2010/main" val="178660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可信根为主动免疫系统提供信任起点和密码机制支撑，是主动免疫系统的源头，可信根中的可信密码模块类似于人体免疫系统中基因序列的作用；</a:t>
            </a:r>
            <a:endParaRPr lang="en-US" altLang="zh-CN" dirty="0"/>
          </a:p>
          <a:p>
            <a:r>
              <a:rPr lang="zh-CN" altLang="en-US" dirty="0"/>
              <a:t>可信软件基承担节点组成部件的免疫，是节点免疫的关键部件，类似于人体免疫系统中的免疫器官和免疫细胞</a:t>
            </a:r>
            <a:endParaRPr lang="en-US" altLang="zh-CN" dirty="0"/>
          </a:p>
          <a:p>
            <a:r>
              <a:rPr lang="zh-CN" altLang="en-US" dirty="0"/>
              <a:t>可信基准库是识别“自体”与“非自体”的关键部件，类似于人体免疫系统中的免疫分子</a:t>
            </a:r>
            <a:endParaRPr lang="en-US" altLang="zh-CN" dirty="0"/>
          </a:p>
          <a:p>
            <a:r>
              <a:rPr lang="zh-CN" altLang="en-US" dirty="0"/>
              <a:t>主动免疫服务中心为节点提供免疫支持和服务，更新可信基准库，增强感知节点的免疫能力，类似于国家疾病控制中心的作用</a:t>
            </a:r>
          </a:p>
        </p:txBody>
      </p:sp>
      <p:sp>
        <p:nvSpPr>
          <p:cNvPr id="4" name="灯片编号占位符 3"/>
          <p:cNvSpPr>
            <a:spLocks noGrp="1"/>
          </p:cNvSpPr>
          <p:nvPr>
            <p:ph type="sldNum" sz="quarter" idx="10"/>
          </p:nvPr>
        </p:nvSpPr>
        <p:spPr/>
        <p:txBody>
          <a:bodyPr/>
          <a:lstStyle/>
          <a:p>
            <a:fld id="{84DF765F-51BC-4C92-B69D-8C514F49391A}" type="slidenum">
              <a:rPr lang="zh-CN" altLang="en-US" smtClean="0"/>
              <a:t>19</a:t>
            </a:fld>
            <a:endParaRPr lang="zh-CN" altLang="en-US"/>
          </a:p>
        </p:txBody>
      </p:sp>
    </p:spTree>
    <p:extLst>
      <p:ext uri="{BB962C8B-B14F-4D97-AF65-F5344CB8AC3E}">
        <p14:creationId xmlns:p14="http://schemas.microsoft.com/office/powerpoint/2010/main" val="2519260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DF765F-51BC-4C92-B69D-8C514F49391A}" type="slidenum">
              <a:rPr lang="zh-CN" altLang="en-US" smtClean="0"/>
              <a:t>20</a:t>
            </a:fld>
            <a:endParaRPr lang="zh-CN" altLang="en-US"/>
          </a:p>
        </p:txBody>
      </p:sp>
    </p:spTree>
    <p:extLst>
      <p:ext uri="{BB962C8B-B14F-4D97-AF65-F5344CB8AC3E}">
        <p14:creationId xmlns:p14="http://schemas.microsoft.com/office/powerpoint/2010/main" val="1113122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DF765F-51BC-4C92-B69D-8C514F49391A}" type="slidenum">
              <a:rPr lang="zh-CN" altLang="en-US" smtClean="0"/>
              <a:t>21</a:t>
            </a:fld>
            <a:endParaRPr lang="zh-CN" altLang="en-US"/>
          </a:p>
        </p:txBody>
      </p:sp>
    </p:spTree>
    <p:extLst>
      <p:ext uri="{BB962C8B-B14F-4D97-AF65-F5344CB8AC3E}">
        <p14:creationId xmlns:p14="http://schemas.microsoft.com/office/powerpoint/2010/main" val="202760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4DF765F-51BC-4C92-B69D-8C514F49391A}" type="slidenum">
              <a:rPr lang="zh-CN" altLang="en-US" smtClean="0"/>
              <a:t>22</a:t>
            </a:fld>
            <a:endParaRPr lang="zh-CN" altLang="en-US"/>
          </a:p>
        </p:txBody>
      </p:sp>
    </p:spTree>
    <p:extLst>
      <p:ext uri="{BB962C8B-B14F-4D97-AF65-F5344CB8AC3E}">
        <p14:creationId xmlns:p14="http://schemas.microsoft.com/office/powerpoint/2010/main" val="210672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声势浩大，推广了</a:t>
            </a:r>
            <a:r>
              <a:rPr lang="en-US" altLang="zh-CN" dirty="0"/>
              <a:t>20</a:t>
            </a:r>
            <a:r>
              <a:rPr lang="zh-CN" altLang="en-US" dirty="0"/>
              <a:t>年，没有真正推广应用</a:t>
            </a:r>
          </a:p>
        </p:txBody>
      </p:sp>
      <p:sp>
        <p:nvSpPr>
          <p:cNvPr id="4" name="灯片编号占位符 3"/>
          <p:cNvSpPr>
            <a:spLocks noGrp="1"/>
          </p:cNvSpPr>
          <p:nvPr>
            <p:ph type="sldNum" sz="quarter" idx="10"/>
          </p:nvPr>
        </p:nvSpPr>
        <p:spPr/>
        <p:txBody>
          <a:bodyPr/>
          <a:lstStyle/>
          <a:p>
            <a:fld id="{84DF765F-51BC-4C92-B69D-8C514F49391A}" type="slidenum">
              <a:rPr lang="zh-CN" altLang="en-US" smtClean="0"/>
              <a:t>23</a:t>
            </a:fld>
            <a:endParaRPr lang="zh-CN" altLang="en-US"/>
          </a:p>
        </p:txBody>
      </p:sp>
    </p:spTree>
    <p:extLst>
      <p:ext uri="{BB962C8B-B14F-4D97-AF65-F5344CB8AC3E}">
        <p14:creationId xmlns:p14="http://schemas.microsoft.com/office/powerpoint/2010/main" val="2327009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1C3903-46AE-4D39-A2AB-D96531F4CAA8}" type="datetime1">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61210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1A0BB0C-564D-4DFB-B6A6-5B6442F1A1E3}" type="datetime1">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18905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801EC9-3223-4815-A7E5-246E0682C567}" type="datetime1">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834847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6448" y="171450"/>
            <a:ext cx="6011465"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00150"/>
            <a:ext cx="2914650" cy="3314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3486150" y="1200150"/>
            <a:ext cx="2914650" cy="160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486150" y="2914650"/>
            <a:ext cx="2914650" cy="160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8"/>
          <p:cNvSpPr>
            <a:spLocks noGrp="1" noChangeArrowheads="1"/>
          </p:cNvSpPr>
          <p:nvPr>
            <p:ph type="ftr" sz="quarter" idx="10"/>
          </p:nvPr>
        </p:nvSpPr>
        <p:spPr>
          <a:xfrm>
            <a:off x="4589860" y="4766072"/>
            <a:ext cx="856059" cy="309563"/>
          </a:xfrm>
        </p:spPr>
        <p:txBody>
          <a:bodyPr/>
          <a:lstStyle>
            <a:lvl1pPr algn="ctr">
              <a:defRPr>
                <a:latin typeface="Arial" charset="0"/>
                <a:ea typeface="仿宋_GB2312" pitchFamily="49" charset="-122"/>
              </a:defRPr>
            </a:lvl1pPr>
          </a:lstStyle>
          <a:p>
            <a:pPr>
              <a:defRPr/>
            </a:pPr>
            <a:endParaRPr lang="zh-CN" altLang="zh-CN"/>
          </a:p>
        </p:txBody>
      </p:sp>
      <p:sp>
        <p:nvSpPr>
          <p:cNvPr id="7" name="Rectangle 9"/>
          <p:cNvSpPr>
            <a:spLocks noGrp="1" noChangeArrowheads="1"/>
          </p:cNvSpPr>
          <p:nvPr>
            <p:ph type="sldNum" sz="quarter" idx="11"/>
          </p:nvPr>
        </p:nvSpPr>
        <p:spPr/>
        <p:txBody>
          <a:bodyPr/>
          <a:lstStyle>
            <a:lvl1pPr>
              <a:defRPr/>
            </a:lvl1pPr>
          </a:lstStyle>
          <a:p>
            <a:fld id="{2F7F6D2E-442A-4125-B0A5-0067C91EFE5E}" type="slidenum">
              <a:rPr lang="en-US" altLang="zh-CN"/>
              <a:pPr/>
              <a:t>‹#›</a:t>
            </a:fld>
            <a:endParaRPr lang="en-US" altLang="zh-CN"/>
          </a:p>
        </p:txBody>
      </p:sp>
    </p:spTree>
    <p:extLst>
      <p:ext uri="{BB962C8B-B14F-4D97-AF65-F5344CB8AC3E}">
        <p14:creationId xmlns:p14="http://schemas.microsoft.com/office/powerpoint/2010/main" val="23611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8962BB-A344-43CC-94A0-A0D5B6134D83}" type="datetime1">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195183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A4FB4C8-1F16-4186-89C8-82C2EE9D2E68}" type="datetime1">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55475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250B854-A88D-4B34-9750-FB2494AF435A}" type="datetime1">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59859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472381" y="1878806"/>
            <a:ext cx="2901255"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3471863" y="1878806"/>
            <a:ext cx="2915543"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98450D0-FEE0-40FB-AC37-584F349CC86F}" type="datetime1">
              <a:rPr lang="zh-CN" altLang="en-US" smtClean="0"/>
              <a:t>2017/12/15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40762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5ADD61D-9333-40C2-B75D-09F7A4531A89}" type="datetime1">
              <a:rPr lang="zh-CN" altLang="en-US" smtClean="0"/>
              <a:t>2017/12/15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19306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D4C06-1AEA-43ED-8BEB-F8F4EF4919DB}" type="datetime1">
              <a:rPr lang="zh-CN" altLang="en-US" smtClean="0"/>
              <a:t>2017/12/15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09326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DE1F664F-FA2F-424E-B40E-06F3F2CD3D3C}" type="datetime1">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85904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9648FD3-F2F1-4E90-9981-406E5E23F628}" type="datetime1">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900805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3B53D45-9418-4648-BBD0-8DEBE4E5CADE}" type="datetime1">
              <a:rPr lang="zh-CN" altLang="en-US" smtClean="0"/>
              <a:t>2017/12/15</a:t>
            </a:fld>
            <a:endParaRPr lang="zh-CN" altLang="en-US"/>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883E6E1-418D-443A-8879-F8A896C76C51}" type="slidenum">
              <a:rPr lang="zh-CN" altLang="en-US" smtClean="0"/>
              <a:t>‹#›</a:t>
            </a:fld>
            <a:endParaRPr lang="zh-CN" altLang="en-US"/>
          </a:p>
        </p:txBody>
      </p:sp>
    </p:spTree>
    <p:extLst>
      <p:ext uri="{BB962C8B-B14F-4D97-AF65-F5344CB8AC3E}">
        <p14:creationId xmlns:p14="http://schemas.microsoft.com/office/powerpoint/2010/main" val="21116717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dvgo.com/html/a/v/b/category_21.html" TargetMode="External"/><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0" Type="http://schemas.openxmlformats.org/officeDocument/2006/relationships/oleObject" Target="../embeddings/oleObject9.bin"/><Relationship Id="rId21" Type="http://schemas.openxmlformats.org/officeDocument/2006/relationships/image" Target="../media/image16.emf"/><Relationship Id="rId22" Type="http://schemas.openxmlformats.org/officeDocument/2006/relationships/oleObject" Target="../embeddings/oleObject10.bin"/><Relationship Id="rId23" Type="http://schemas.openxmlformats.org/officeDocument/2006/relationships/oleObject" Target="../embeddings/oleObject11.bin"/><Relationship Id="rId24" Type="http://schemas.openxmlformats.org/officeDocument/2006/relationships/oleObject" Target="../embeddings/oleObject12.bin"/><Relationship Id="rId25" Type="http://schemas.openxmlformats.org/officeDocument/2006/relationships/oleObject" Target="../embeddings/oleObject13.bin"/><Relationship Id="rId26" Type="http://schemas.openxmlformats.org/officeDocument/2006/relationships/oleObject" Target="../embeddings/oleObject14.bin"/><Relationship Id="rId27" Type="http://schemas.openxmlformats.org/officeDocument/2006/relationships/oleObject" Target="../embeddings/oleObject15.bin"/><Relationship Id="rId28" Type="http://schemas.openxmlformats.org/officeDocument/2006/relationships/image" Target="../media/image17.emf"/><Relationship Id="rId29" Type="http://schemas.openxmlformats.org/officeDocument/2006/relationships/oleObject" Target="../embeddings/oleObject16.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12.xml"/><Relationship Id="rId4" Type="http://schemas.openxmlformats.org/officeDocument/2006/relationships/oleObject" Target="../embeddings/oleObject1.bin"/><Relationship Id="rId5" Type="http://schemas.openxmlformats.org/officeDocument/2006/relationships/image" Target="../media/image8.emf"/><Relationship Id="rId30" Type="http://schemas.openxmlformats.org/officeDocument/2006/relationships/image" Target="../media/image18.emf"/><Relationship Id="rId31" Type="http://schemas.openxmlformats.org/officeDocument/2006/relationships/oleObject" Target="../embeddings/oleObject17.bin"/><Relationship Id="rId32" Type="http://schemas.openxmlformats.org/officeDocument/2006/relationships/image" Target="../media/image19.emf"/><Relationship Id="rId9" Type="http://schemas.openxmlformats.org/officeDocument/2006/relationships/image" Target="../media/image10.emf"/><Relationship Id="rId6" Type="http://schemas.openxmlformats.org/officeDocument/2006/relationships/oleObject" Target="../embeddings/oleObject2.bin"/><Relationship Id="rId7" Type="http://schemas.openxmlformats.org/officeDocument/2006/relationships/image" Target="../media/image9.emf"/><Relationship Id="rId8" Type="http://schemas.openxmlformats.org/officeDocument/2006/relationships/oleObject" Target="../embeddings/oleObject3.bin"/><Relationship Id="rId33" Type="http://schemas.openxmlformats.org/officeDocument/2006/relationships/oleObject" Target="../embeddings/oleObject18.bin"/><Relationship Id="rId34" Type="http://schemas.openxmlformats.org/officeDocument/2006/relationships/image" Target="../media/image20.emf"/><Relationship Id="rId35" Type="http://schemas.openxmlformats.org/officeDocument/2006/relationships/oleObject" Target="../embeddings/oleObject19.bin"/><Relationship Id="rId36" Type="http://schemas.openxmlformats.org/officeDocument/2006/relationships/image" Target="../media/image21.emf"/><Relationship Id="rId10" Type="http://schemas.openxmlformats.org/officeDocument/2006/relationships/oleObject" Target="../embeddings/oleObject4.bin"/><Relationship Id="rId11" Type="http://schemas.openxmlformats.org/officeDocument/2006/relationships/image" Target="../media/image11.emf"/><Relationship Id="rId12" Type="http://schemas.openxmlformats.org/officeDocument/2006/relationships/oleObject" Target="../embeddings/oleObject5.bin"/><Relationship Id="rId13" Type="http://schemas.openxmlformats.org/officeDocument/2006/relationships/image" Target="../media/image12.emf"/><Relationship Id="rId14" Type="http://schemas.openxmlformats.org/officeDocument/2006/relationships/oleObject" Target="../embeddings/oleObject6.bin"/><Relationship Id="rId15" Type="http://schemas.openxmlformats.org/officeDocument/2006/relationships/image" Target="../media/image13.emf"/><Relationship Id="rId16" Type="http://schemas.openxmlformats.org/officeDocument/2006/relationships/oleObject" Target="../embeddings/oleObject7.bin"/><Relationship Id="rId17" Type="http://schemas.openxmlformats.org/officeDocument/2006/relationships/image" Target="../media/image14.emf"/><Relationship Id="rId18" Type="http://schemas.openxmlformats.org/officeDocument/2006/relationships/oleObject" Target="../embeddings/oleObject8.bin"/><Relationship Id="rId19" Type="http://schemas.openxmlformats.org/officeDocument/2006/relationships/image" Target="../media/image1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 Type="http://schemas.openxmlformats.org/officeDocument/2006/relationships/slideLayout" Target="../slideLayouts/slideLayout7.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0" Type="http://schemas.openxmlformats.org/officeDocument/2006/relationships/image" Target="../media/image61.png"/><Relationship Id="rId21" Type="http://schemas.openxmlformats.org/officeDocument/2006/relationships/image" Target="../media/image62.png"/><Relationship Id="rId22" Type="http://schemas.openxmlformats.org/officeDocument/2006/relationships/image" Target="../media/image63.png"/><Relationship Id="rId23" Type="http://schemas.openxmlformats.org/officeDocument/2006/relationships/image" Target="../media/image64.png"/><Relationship Id="rId24" Type="http://schemas.openxmlformats.org/officeDocument/2006/relationships/image" Target="../media/image65.png"/><Relationship Id="rId25" Type="http://schemas.openxmlformats.org/officeDocument/2006/relationships/image" Target="../media/image66.png"/><Relationship Id="rId26" Type="http://schemas.openxmlformats.org/officeDocument/2006/relationships/image" Target="../media/image67.png"/><Relationship Id="rId27" Type="http://schemas.openxmlformats.org/officeDocument/2006/relationships/image" Target="../media/image68.png"/><Relationship Id="rId28" Type="http://schemas.openxmlformats.org/officeDocument/2006/relationships/image" Target="../media/image69.png"/><Relationship Id="rId29" Type="http://schemas.openxmlformats.org/officeDocument/2006/relationships/image" Target="../media/image70.png"/><Relationship Id="rId1" Type="http://schemas.openxmlformats.org/officeDocument/2006/relationships/slideLayout" Target="../slideLayouts/slideLayout7.xm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30" Type="http://schemas.openxmlformats.org/officeDocument/2006/relationships/image" Target="../media/image71.png"/><Relationship Id="rId31" Type="http://schemas.openxmlformats.org/officeDocument/2006/relationships/image" Target="../media/image72.png"/><Relationship Id="rId32" Type="http://schemas.openxmlformats.org/officeDocument/2006/relationships/image" Target="../media/image73.png"/><Relationship Id="rId9" Type="http://schemas.openxmlformats.org/officeDocument/2006/relationships/image" Target="../media/image51.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33" Type="http://schemas.openxmlformats.org/officeDocument/2006/relationships/image" Target="../media/image74.png"/><Relationship Id="rId34" Type="http://schemas.openxmlformats.org/officeDocument/2006/relationships/image" Target="../media/image75.png"/><Relationship Id="rId35" Type="http://schemas.openxmlformats.org/officeDocument/2006/relationships/image" Target="../media/image76.png"/><Relationship Id="rId36" Type="http://schemas.openxmlformats.org/officeDocument/2006/relationships/image" Target="../media/image77.png"/><Relationship Id="rId10" Type="http://schemas.openxmlformats.org/officeDocument/2006/relationships/image" Target="../media/image52.png"/><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image" Target="../media/image56.png"/><Relationship Id="rId15" Type="http://schemas.openxmlformats.org/officeDocument/2006/relationships/image" Target="../media/image57.png"/><Relationship Id="rId16" Type="http://schemas.openxmlformats.org/officeDocument/2006/relationships/image" Target="../media/image58.png"/><Relationship Id="rId17" Type="http://schemas.openxmlformats.org/officeDocument/2006/relationships/image" Target="../media/image59.png"/><Relationship Id="rId18" Type="http://schemas.openxmlformats.org/officeDocument/2006/relationships/image" Target="../media/image60.png"/><Relationship Id="rId19"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8.png"/><Relationship Id="rId3" Type="http://schemas.openxmlformats.org/officeDocument/2006/relationships/image" Target="../media/image79.png"/></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80.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2.tmp"/></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293396"/>
            <a:ext cx="6858001" cy="18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35" name="矩形 34"/>
          <p:cNvSpPr/>
          <p:nvPr/>
        </p:nvSpPr>
        <p:spPr>
          <a:xfrm>
            <a:off x="0" y="1873020"/>
            <a:ext cx="6858000" cy="1389773"/>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36" name="文本框 35"/>
          <p:cNvSpPr txBox="1"/>
          <p:nvPr/>
        </p:nvSpPr>
        <p:spPr>
          <a:xfrm>
            <a:off x="1190522" y="2001816"/>
            <a:ext cx="4476953" cy="559769"/>
          </a:xfrm>
          <a:prstGeom prst="rect">
            <a:avLst/>
          </a:prstGeom>
          <a:noFill/>
        </p:spPr>
        <p:txBody>
          <a:bodyPr wrap="square" rtlCol="0">
            <a:spAutoFit/>
          </a:bodyPr>
          <a:lstStyle/>
          <a:p>
            <a:pPr algn="ctr">
              <a:lnSpc>
                <a:spcPct val="90000"/>
              </a:lnSpc>
              <a:spcBef>
                <a:spcPct val="0"/>
              </a:spcBef>
            </a:pPr>
            <a:r>
              <a:rPr lang="zh-CN" altLang="en-US" sz="3375" b="1" dirty="0">
                <a:solidFill>
                  <a:srgbClr val="E5F5F7"/>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mj-cs"/>
              </a:rPr>
              <a:t>可信计算</a:t>
            </a:r>
          </a:p>
        </p:txBody>
      </p:sp>
      <p:sp>
        <p:nvSpPr>
          <p:cNvPr id="37" name="文本框 36"/>
          <p:cNvSpPr txBox="1"/>
          <p:nvPr/>
        </p:nvSpPr>
        <p:spPr>
          <a:xfrm>
            <a:off x="1138037" y="2636595"/>
            <a:ext cx="4476951" cy="279307"/>
          </a:xfrm>
          <a:prstGeom prst="rect">
            <a:avLst/>
          </a:prstGeom>
          <a:noFill/>
        </p:spPr>
        <p:txBody>
          <a:bodyPr wrap="square" rtlCol="0">
            <a:spAutoFit/>
          </a:bodyPr>
          <a:lstStyle/>
          <a:p>
            <a:pPr algn="ctr">
              <a:lnSpc>
                <a:spcPct val="90000"/>
              </a:lnSpc>
              <a:spcBef>
                <a:spcPts val="563"/>
              </a:spcBef>
            </a:pPr>
            <a:r>
              <a:rPr lang="zh-CN" altLang="en-US" b="1" dirty="0">
                <a:solidFill>
                  <a:srgbClr val="E5F5F7"/>
                </a:solidFill>
                <a:effectLst>
                  <a:outerShdw blurRad="50800" dist="38100" dir="5400000" algn="t" rotWithShape="0">
                    <a:prstClr val="black">
                      <a:alpha val="40000"/>
                    </a:prstClr>
                  </a:outerShdw>
                </a:effectLst>
                <a:latin typeface="幼圆" panose="02010509060101010101" pitchFamily="49" charset="-122"/>
                <a:ea typeface="幼圆" panose="02010509060101010101" pitchFamily="49" charset="-122"/>
              </a:rPr>
              <a:t>李涛</a:t>
            </a:r>
          </a:p>
        </p:txBody>
      </p:sp>
    </p:spTree>
    <p:extLst>
      <p:ext uri="{BB962C8B-B14F-4D97-AF65-F5344CB8AC3E}">
        <p14:creationId xmlns:p14="http://schemas.microsoft.com/office/powerpoint/2010/main" val="4242490662"/>
      </p:ext>
    </p:extLst>
  </p:cSld>
  <p:clrMapOvr>
    <a:masterClrMapping/>
  </p:clrMapOvr>
  <mc:AlternateContent xmlns:mc="http://schemas.openxmlformats.org/markup-compatibility/2006" xmlns:p14="http://schemas.microsoft.com/office/powerpoint/2010/main">
    <mc:Choice Requires="p14">
      <p:transition spd="slow" p14:dur="4000" advTm="0">
        <p14:vortex dir="u"/>
      </p:transition>
    </mc:Choice>
    <mc:Fallback xmlns="">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body" idx="1"/>
          </p:nvPr>
        </p:nvSpPr>
        <p:spPr>
          <a:xfrm>
            <a:off x="387626" y="1659792"/>
            <a:ext cx="6335834" cy="3234868"/>
          </a:xfrm>
        </p:spPr>
        <p:txBody>
          <a:bodyPr>
            <a:normAutofit fontScale="85000" lnSpcReduction="20000"/>
          </a:bodyPr>
          <a:lstStyle/>
          <a:p>
            <a:pPr>
              <a:lnSpc>
                <a:spcPct val="150000"/>
              </a:lnSpc>
            </a:pPr>
            <a:r>
              <a:rPr lang="zh-CN" altLang="en-US" sz="2700" b="1" dirty="0"/>
              <a:t>可信计算指一个可信的组件，操作或过程的行为在任意操作条件下是可预测的，并能很好地抵抗不良代码和一定的物理干扰造成的破坏。</a:t>
            </a:r>
          </a:p>
          <a:p>
            <a:pPr>
              <a:lnSpc>
                <a:spcPct val="150000"/>
              </a:lnSpc>
            </a:pPr>
            <a:endParaRPr lang="zh-CN" altLang="en-US" sz="2700" b="1" dirty="0"/>
          </a:p>
          <a:p>
            <a:pPr>
              <a:lnSpc>
                <a:spcPct val="150000"/>
              </a:lnSpc>
            </a:pPr>
            <a:r>
              <a:rPr lang="zh-CN" altLang="en-US" sz="2700" b="1" dirty="0"/>
              <a:t>可信计算是安全的基础，从可信根出发，解决</a:t>
            </a:r>
            <a:r>
              <a:rPr lang="en-US" altLang="zh-CN" sz="2700" b="1" dirty="0"/>
              <a:t>PC</a:t>
            </a:r>
            <a:r>
              <a:rPr lang="zh-CN" altLang="en-US" sz="2700" b="1" dirty="0"/>
              <a:t>机结构所引起的安全问题。</a:t>
            </a:r>
          </a:p>
        </p:txBody>
      </p:sp>
      <p:grpSp>
        <p:nvGrpSpPr>
          <p:cNvPr id="3" name="组合 2">
            <a:extLst>
              <a:ext uri="{FF2B5EF4-FFF2-40B4-BE49-F238E27FC236}">
                <a16:creationId xmlns="" xmlns:a16="http://schemas.microsoft.com/office/drawing/2014/main" id="{FA74D367-384D-4913-A7AB-69C9A4F1CFC9}"/>
              </a:ext>
            </a:extLst>
          </p:cNvPr>
          <p:cNvGrpSpPr/>
          <p:nvPr/>
        </p:nvGrpSpPr>
        <p:grpSpPr>
          <a:xfrm>
            <a:off x="254000" y="646164"/>
            <a:ext cx="6604002" cy="400110"/>
            <a:chOff x="254000" y="646164"/>
            <a:chExt cx="6604002" cy="400110"/>
          </a:xfrm>
        </p:grpSpPr>
        <p:cxnSp>
          <p:nvCxnSpPr>
            <p:cNvPr id="4" name="直接连接符 3">
              <a:extLst>
                <a:ext uri="{FF2B5EF4-FFF2-40B4-BE49-F238E27FC236}">
                  <a16:creationId xmlns="" xmlns:a16="http://schemas.microsoft.com/office/drawing/2014/main" id="{ECC0DC0B-ADDF-4EA4-9EAE-03529B0229E8}"/>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原创设计师QQ598969553            _19">
              <a:extLst>
                <a:ext uri="{FF2B5EF4-FFF2-40B4-BE49-F238E27FC236}">
                  <a16:creationId xmlns="" xmlns:a16="http://schemas.microsoft.com/office/drawing/2014/main" id="{99D57626-2FC2-4869-BA94-EF8D88F406E9}"/>
                </a:ext>
              </a:extLst>
            </p:cNvPr>
            <p:cNvSpPr txBox="1"/>
            <p:nvPr/>
          </p:nvSpPr>
          <p:spPr>
            <a:xfrm>
              <a:off x="254000" y="646164"/>
              <a:ext cx="21844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grpSp>
    </p:spTree>
    <p:extLst>
      <p:ext uri="{BB962C8B-B14F-4D97-AF65-F5344CB8AC3E}">
        <p14:creationId xmlns:p14="http://schemas.microsoft.com/office/powerpoint/2010/main" val="283796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body" idx="1"/>
          </p:nvPr>
        </p:nvSpPr>
        <p:spPr>
          <a:xfrm>
            <a:off x="298174" y="1103242"/>
            <a:ext cx="6445526" cy="3754507"/>
          </a:xfrm>
        </p:spPr>
        <p:txBody>
          <a:bodyPr>
            <a:normAutofit fontScale="92500" lnSpcReduction="20000"/>
          </a:bodyPr>
          <a:lstStyle/>
          <a:p>
            <a:pPr>
              <a:lnSpc>
                <a:spcPct val="150000"/>
              </a:lnSpc>
              <a:buFont typeface="Symbol" panose="05050102010706020507" pitchFamily="18" charset="2"/>
              <a:buNone/>
            </a:pPr>
            <a:r>
              <a:rPr lang="zh-CN" altLang="en-US" sz="2700" b="1" dirty="0">
                <a:solidFill>
                  <a:schemeClr val="accent1"/>
                </a:solidFill>
              </a:rPr>
              <a:t>具有以下功能：</a:t>
            </a:r>
          </a:p>
          <a:p>
            <a:pPr>
              <a:lnSpc>
                <a:spcPct val="150000"/>
              </a:lnSpc>
            </a:pPr>
            <a:r>
              <a:rPr lang="zh-CN" altLang="en-US" b="1" dirty="0"/>
              <a:t>确保用户唯一身份、权限、工作空间的完整性</a:t>
            </a:r>
            <a:r>
              <a:rPr lang="en-US" altLang="zh-CN" b="1" dirty="0"/>
              <a:t>/</a:t>
            </a:r>
            <a:r>
              <a:rPr lang="zh-CN" altLang="en-US" b="1" dirty="0"/>
              <a:t>可用性</a:t>
            </a:r>
          </a:p>
          <a:p>
            <a:pPr>
              <a:lnSpc>
                <a:spcPct val="150000"/>
              </a:lnSpc>
            </a:pPr>
            <a:r>
              <a:rPr lang="zh-CN" altLang="en-US" b="1" dirty="0"/>
              <a:t>确保存储、处理、传输的机密性</a:t>
            </a:r>
            <a:r>
              <a:rPr lang="en-US" altLang="zh-CN" b="1" dirty="0"/>
              <a:t>/</a:t>
            </a:r>
            <a:r>
              <a:rPr lang="zh-CN" altLang="en-US" b="1" dirty="0"/>
              <a:t>完整性</a:t>
            </a:r>
          </a:p>
          <a:p>
            <a:pPr>
              <a:lnSpc>
                <a:spcPct val="150000"/>
              </a:lnSpc>
            </a:pPr>
            <a:r>
              <a:rPr lang="zh-CN" altLang="en-US" b="1" dirty="0"/>
              <a:t>确保硬件环境配置、操作系统内核、服务及应用程序的完整性</a:t>
            </a:r>
          </a:p>
          <a:p>
            <a:pPr>
              <a:lnSpc>
                <a:spcPct val="150000"/>
              </a:lnSpc>
            </a:pPr>
            <a:r>
              <a:rPr lang="zh-CN" altLang="en-US" b="1" dirty="0"/>
              <a:t>确保密钥操作和存储的安全</a:t>
            </a:r>
          </a:p>
          <a:p>
            <a:pPr>
              <a:lnSpc>
                <a:spcPct val="150000"/>
              </a:lnSpc>
            </a:pPr>
            <a:r>
              <a:rPr lang="zh-CN" altLang="en-US" b="1" dirty="0"/>
              <a:t>确保系统具有免疫能力，从根本上阻止病毒和黑客等软件的攻击</a:t>
            </a:r>
          </a:p>
        </p:txBody>
      </p:sp>
      <p:grpSp>
        <p:nvGrpSpPr>
          <p:cNvPr id="3" name="组合 2">
            <a:extLst>
              <a:ext uri="{FF2B5EF4-FFF2-40B4-BE49-F238E27FC236}">
                <a16:creationId xmlns="" xmlns:a16="http://schemas.microsoft.com/office/drawing/2014/main" id="{298C7CED-135C-4582-8CEB-F02B9CC73FFA}"/>
              </a:ext>
            </a:extLst>
          </p:cNvPr>
          <p:cNvGrpSpPr/>
          <p:nvPr/>
        </p:nvGrpSpPr>
        <p:grpSpPr>
          <a:xfrm>
            <a:off x="254000" y="646164"/>
            <a:ext cx="6604002" cy="400110"/>
            <a:chOff x="254000" y="646164"/>
            <a:chExt cx="6604002" cy="400110"/>
          </a:xfrm>
        </p:grpSpPr>
        <p:cxnSp>
          <p:nvCxnSpPr>
            <p:cNvPr id="4" name="直接连接符 3">
              <a:extLst>
                <a:ext uri="{FF2B5EF4-FFF2-40B4-BE49-F238E27FC236}">
                  <a16:creationId xmlns="" xmlns:a16="http://schemas.microsoft.com/office/drawing/2014/main" id="{6E348692-A630-432B-A99D-A4F93AF22682}"/>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原创设计师QQ598969553            _19">
              <a:extLst>
                <a:ext uri="{FF2B5EF4-FFF2-40B4-BE49-F238E27FC236}">
                  <a16:creationId xmlns="" xmlns:a16="http://schemas.microsoft.com/office/drawing/2014/main" id="{7E6280DD-BED5-456C-A5A1-9990BB16153F}"/>
                </a:ext>
              </a:extLst>
            </p:cNvPr>
            <p:cNvSpPr txBox="1"/>
            <p:nvPr/>
          </p:nvSpPr>
          <p:spPr>
            <a:xfrm>
              <a:off x="254000" y="646164"/>
              <a:ext cx="21844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grpSp>
    </p:spTree>
    <p:extLst>
      <p:ext uri="{BB962C8B-B14F-4D97-AF65-F5344CB8AC3E}">
        <p14:creationId xmlns:p14="http://schemas.microsoft.com/office/powerpoint/2010/main" val="348975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idx="1"/>
          </p:nvPr>
        </p:nvSpPr>
        <p:spPr>
          <a:xfrm>
            <a:off x="278296" y="1192696"/>
            <a:ext cx="6465404" cy="3809120"/>
          </a:xfrm>
        </p:spPr>
        <p:txBody>
          <a:bodyPr/>
          <a:lstStyle/>
          <a:p>
            <a:pPr>
              <a:buFont typeface="Symbol" panose="05050102010706020507" pitchFamily="18" charset="2"/>
              <a:buNone/>
            </a:pPr>
            <a:r>
              <a:rPr lang="zh-CN" altLang="en-US" b="1" dirty="0"/>
              <a:t>可信计算平台特性：</a:t>
            </a:r>
          </a:p>
          <a:p>
            <a:r>
              <a:rPr lang="zh-CN" altLang="en-US" b="1" dirty="0"/>
              <a:t>定义了</a:t>
            </a:r>
            <a:r>
              <a:rPr lang="en-US" altLang="zh-CN" b="1" dirty="0"/>
              <a:t>TPM</a:t>
            </a:r>
          </a:p>
          <a:p>
            <a:pPr lvl="1"/>
            <a:r>
              <a:rPr lang="en-US" altLang="zh-CN" b="1" dirty="0"/>
              <a:t> TPM = Trusted Platform Module</a:t>
            </a:r>
            <a:r>
              <a:rPr lang="zh-CN" altLang="en-US" b="1" dirty="0"/>
              <a:t>可信平台模块；</a:t>
            </a:r>
          </a:p>
          <a:p>
            <a:r>
              <a:rPr lang="zh-CN" altLang="en-US" b="1" dirty="0"/>
              <a:t>定义了访问者与</a:t>
            </a:r>
            <a:r>
              <a:rPr lang="en-US" altLang="zh-CN" b="1" dirty="0"/>
              <a:t>TPM</a:t>
            </a:r>
            <a:r>
              <a:rPr lang="zh-CN" altLang="en-US" b="1" dirty="0"/>
              <a:t>交互机制</a:t>
            </a:r>
          </a:p>
          <a:p>
            <a:pPr lvl="1"/>
            <a:r>
              <a:rPr lang="zh-CN" altLang="en-US" b="1" dirty="0"/>
              <a:t>通过协议和消息机制来使用</a:t>
            </a:r>
            <a:r>
              <a:rPr lang="en-US" altLang="zh-CN" b="1" dirty="0"/>
              <a:t>TPM</a:t>
            </a:r>
            <a:r>
              <a:rPr lang="zh-CN" altLang="en-US" b="1" dirty="0"/>
              <a:t>的功能；</a:t>
            </a:r>
          </a:p>
          <a:p>
            <a:r>
              <a:rPr lang="zh-CN" altLang="en-US" b="1" dirty="0"/>
              <a:t>限定了</a:t>
            </a:r>
            <a:r>
              <a:rPr lang="en-US" altLang="zh-CN" b="1" dirty="0"/>
              <a:t>TPM</a:t>
            </a:r>
            <a:r>
              <a:rPr lang="zh-CN" altLang="en-US" b="1" dirty="0"/>
              <a:t>与计算平台之间的关系</a:t>
            </a:r>
          </a:p>
          <a:p>
            <a:pPr lvl="1"/>
            <a:r>
              <a:rPr lang="zh-CN" altLang="en-US" b="1" dirty="0"/>
              <a:t>必须绑定在固定计算平台上，不能移走；</a:t>
            </a:r>
          </a:p>
          <a:p>
            <a:r>
              <a:rPr lang="en-US" altLang="zh-CN" b="1" dirty="0"/>
              <a:t>TPM</a:t>
            </a:r>
            <a:r>
              <a:rPr lang="zh-CN" altLang="en-US" b="1" dirty="0"/>
              <a:t>应包含</a:t>
            </a:r>
          </a:p>
          <a:p>
            <a:pPr lvl="1"/>
            <a:r>
              <a:rPr lang="zh-CN" altLang="en-US" b="1" dirty="0"/>
              <a:t>密码算法引擎</a:t>
            </a:r>
          </a:p>
          <a:p>
            <a:pPr lvl="1"/>
            <a:r>
              <a:rPr lang="zh-CN" altLang="en-US" b="1" dirty="0"/>
              <a:t>受保护的存储区域</a:t>
            </a:r>
          </a:p>
        </p:txBody>
      </p:sp>
      <p:grpSp>
        <p:nvGrpSpPr>
          <p:cNvPr id="3" name="组合 2">
            <a:extLst>
              <a:ext uri="{FF2B5EF4-FFF2-40B4-BE49-F238E27FC236}">
                <a16:creationId xmlns="" xmlns:a16="http://schemas.microsoft.com/office/drawing/2014/main" id="{0BD6EAEE-64E3-4A20-BC4C-F2C2E99AAECC}"/>
              </a:ext>
            </a:extLst>
          </p:cNvPr>
          <p:cNvGrpSpPr/>
          <p:nvPr/>
        </p:nvGrpSpPr>
        <p:grpSpPr>
          <a:xfrm>
            <a:off x="253998" y="516955"/>
            <a:ext cx="6604002" cy="400110"/>
            <a:chOff x="254000" y="646164"/>
            <a:chExt cx="6604002" cy="400110"/>
          </a:xfrm>
        </p:grpSpPr>
        <p:cxnSp>
          <p:nvCxnSpPr>
            <p:cNvPr id="4" name="直接连接符 3">
              <a:extLst>
                <a:ext uri="{FF2B5EF4-FFF2-40B4-BE49-F238E27FC236}">
                  <a16:creationId xmlns="" xmlns:a16="http://schemas.microsoft.com/office/drawing/2014/main" id="{956824D4-B7DF-4831-8D4D-D6ED93D66290}"/>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原创设计师QQ598969553            _19">
              <a:extLst>
                <a:ext uri="{FF2B5EF4-FFF2-40B4-BE49-F238E27FC236}">
                  <a16:creationId xmlns="" xmlns:a16="http://schemas.microsoft.com/office/drawing/2014/main" id="{F9A555B5-0FBA-4C03-89CD-CC5E3798D50C}"/>
                </a:ext>
              </a:extLst>
            </p:cNvPr>
            <p:cNvSpPr txBox="1"/>
            <p:nvPr/>
          </p:nvSpPr>
          <p:spPr>
            <a:xfrm>
              <a:off x="254000" y="646164"/>
              <a:ext cx="21844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grpSp>
    </p:spTree>
    <p:extLst>
      <p:ext uri="{BB962C8B-B14F-4D97-AF65-F5344CB8AC3E}">
        <p14:creationId xmlns:p14="http://schemas.microsoft.com/office/powerpoint/2010/main" val="234582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3078"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3079"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4104" name="Rectangle 3"/>
          <p:cNvSpPr>
            <a:spLocks noChangeArrowheads="1"/>
          </p:cNvSpPr>
          <p:nvPr/>
        </p:nvSpPr>
        <p:spPr bwMode="auto">
          <a:xfrm>
            <a:off x="234554" y="1278467"/>
            <a:ext cx="6380559" cy="36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nSpc>
                <a:spcPct val="150000"/>
              </a:lnSpc>
              <a:spcBef>
                <a:spcPct val="20000"/>
              </a:spcBef>
            </a:pPr>
            <a:endParaRPr lang="zh-CN" altLang="en-US" sz="18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3081"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可信计算的缘起</a:t>
            </a:r>
          </a:p>
        </p:txBody>
      </p:sp>
      <p:grpSp>
        <p:nvGrpSpPr>
          <p:cNvPr id="10" name="组合 9"/>
          <p:cNvGrpSpPr/>
          <p:nvPr/>
        </p:nvGrpSpPr>
        <p:grpSpPr>
          <a:xfrm>
            <a:off x="254000" y="646164"/>
            <a:ext cx="6604002" cy="400110"/>
            <a:chOff x="254000" y="646164"/>
            <a:chExt cx="6604002" cy="400110"/>
          </a:xfrm>
        </p:grpSpPr>
        <p:cxnSp>
          <p:nvCxnSpPr>
            <p:cNvPr id="11" name="直接连接符 10"/>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原创设计师QQ598969553            _19"/>
            <p:cNvSpPr txBox="1"/>
            <p:nvPr/>
          </p:nvSpPr>
          <p:spPr>
            <a:xfrm>
              <a:off x="254000" y="646164"/>
              <a:ext cx="21844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grpSp>
      <p:sp>
        <p:nvSpPr>
          <p:cNvPr id="2" name="矩形 1"/>
          <p:cNvSpPr/>
          <p:nvPr/>
        </p:nvSpPr>
        <p:spPr>
          <a:xfrm>
            <a:off x="185408" y="1949913"/>
            <a:ext cx="3666066" cy="1892826"/>
          </a:xfrm>
          <a:prstGeom prst="rect">
            <a:avLst/>
          </a:prstGeom>
        </p:spPr>
        <p:txBody>
          <a:bodyPr wrap="square">
            <a:spAutoFit/>
          </a:bodyPr>
          <a:lstStyle/>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美国国防部在</a:t>
            </a: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世纪</a:t>
            </a:r>
            <a:r>
              <a:rPr lang="en-US" altLang="zh-CN" sz="1600" dirty="0">
                <a:latin typeface="微软雅黑" panose="020B0503020204020204" pitchFamily="34" charset="-122"/>
                <a:ea typeface="微软雅黑" panose="020B0503020204020204" pitchFamily="34" charset="-122"/>
              </a:rPr>
              <a:t>80</a:t>
            </a:r>
            <a:r>
              <a:rPr lang="zh-CN" altLang="en-US" sz="1600" dirty="0">
                <a:latin typeface="微软雅黑" panose="020B0503020204020204" pitchFamily="34" charset="-122"/>
                <a:ea typeface="微软雅黑" panose="020B0503020204020204" pitchFamily="34" charset="-122"/>
              </a:rPr>
              <a:t>年代提出了</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可信计算机安全评估准则</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TCSEC</a:t>
            </a:r>
            <a:r>
              <a:rPr lang="zh-CN" altLang="en-US" sz="1600" dirty="0">
                <a:latin typeface="微软雅黑" panose="020B0503020204020204" pitchFamily="34" charset="-122"/>
                <a:ea typeface="微软雅黑" panose="020B0503020204020204" pitchFamily="34" charset="-122"/>
              </a:rPr>
              <a:t>），即橘皮书</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定义系统中实现安全功能的软件和硬件的总和为可信计算基</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明确安全机制首先要做到“可信”</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4237" t="6233" r="3934" b="6156"/>
          <a:stretch/>
        </p:blipFill>
        <p:spPr>
          <a:xfrm>
            <a:off x="4009826" y="1376353"/>
            <a:ext cx="2565400" cy="3259666"/>
          </a:xfrm>
          <a:prstGeom prst="rect">
            <a:avLst/>
          </a:prstGeom>
        </p:spPr>
      </p:pic>
    </p:spTree>
    <p:extLst>
      <p:ext uri="{BB962C8B-B14F-4D97-AF65-F5344CB8AC3E}">
        <p14:creationId xmlns:p14="http://schemas.microsoft.com/office/powerpoint/2010/main" val="3552404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10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3078"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3079"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4104" name="Rectangle 3"/>
          <p:cNvSpPr>
            <a:spLocks noChangeArrowheads="1"/>
          </p:cNvSpPr>
          <p:nvPr/>
        </p:nvSpPr>
        <p:spPr bwMode="auto">
          <a:xfrm>
            <a:off x="234554" y="1278467"/>
            <a:ext cx="6380559" cy="36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安全机制自身的安全问题</a:t>
            </a:r>
          </a:p>
          <a:p>
            <a:pPr lvl="1">
              <a:lnSpc>
                <a:spcPct val="150000"/>
              </a:lnSpc>
              <a:spcBef>
                <a:spcPct val="20000"/>
              </a:spcBef>
              <a:buFont typeface="Wingdings" panose="05000000000000000000" pitchFamily="2" charset="2"/>
              <a:buChar char="u"/>
            </a:pPr>
            <a:r>
              <a:rPr lang="zh-CN" altLang="en-US" sz="1500" b="1" dirty="0">
                <a:solidFill>
                  <a:srgbClr val="1D528D"/>
                </a:solidFill>
                <a:latin typeface="楷体_GB2312" pitchFamily="1" charset="-122"/>
                <a:ea typeface="楷体_GB2312" pitchFamily="1" charset="-122"/>
                <a:sym typeface="楷体_GB2312" pitchFamily="1" charset="-122"/>
              </a:rPr>
              <a:t>上世纪八十年代的TCSEC标准将系统中所有安全机制的总和定义为可信计算基（TCB)</a:t>
            </a:r>
          </a:p>
          <a:p>
            <a:pPr lvl="1">
              <a:lnSpc>
                <a:spcPct val="150000"/>
              </a:lnSpc>
              <a:spcBef>
                <a:spcPct val="20000"/>
              </a:spcBef>
              <a:buFont typeface="Wingdings" panose="05000000000000000000" pitchFamily="2" charset="2"/>
              <a:buChar char="u"/>
            </a:pPr>
            <a:r>
              <a:rPr lang="zh-CN" altLang="en-US" sz="1500" b="1" dirty="0">
                <a:solidFill>
                  <a:srgbClr val="1D528D"/>
                </a:solidFill>
                <a:latin typeface="楷体_GB2312" pitchFamily="1" charset="-122"/>
                <a:ea typeface="楷体_GB2312" pitchFamily="1" charset="-122"/>
                <a:sym typeface="楷体_GB2312" pitchFamily="1" charset="-122"/>
              </a:rPr>
              <a:t>TCB的要求：</a:t>
            </a:r>
          </a:p>
          <a:p>
            <a:pPr lvl="2">
              <a:lnSpc>
                <a:spcPct val="150000"/>
              </a:lnSpc>
              <a:spcBef>
                <a:spcPct val="20000"/>
              </a:spcBef>
              <a:buFont typeface="Wingdings" panose="05000000000000000000" pitchFamily="2" charset="2"/>
              <a:buChar char="u"/>
            </a:pPr>
            <a:r>
              <a:rPr lang="zh-CN" altLang="en-US" sz="1500" b="1" dirty="0">
                <a:solidFill>
                  <a:srgbClr val="1D528D"/>
                </a:solidFill>
                <a:latin typeface="楷体_GB2312" pitchFamily="1" charset="-122"/>
                <a:ea typeface="楷体_GB2312" pitchFamily="1" charset="-122"/>
                <a:sym typeface="楷体_GB2312" pitchFamily="1" charset="-122"/>
              </a:rPr>
              <a:t>独立的，具有抗篡改性</a:t>
            </a:r>
          </a:p>
          <a:p>
            <a:pPr lvl="2">
              <a:lnSpc>
                <a:spcPct val="150000"/>
              </a:lnSpc>
              <a:spcBef>
                <a:spcPct val="20000"/>
              </a:spcBef>
              <a:buFont typeface="Wingdings" panose="05000000000000000000" pitchFamily="2" charset="2"/>
              <a:buChar char="u"/>
            </a:pPr>
            <a:r>
              <a:rPr lang="zh-CN" altLang="en-US" sz="1500" b="1" dirty="0">
                <a:solidFill>
                  <a:srgbClr val="1D528D"/>
                </a:solidFill>
                <a:latin typeface="楷体_GB2312" pitchFamily="1" charset="-122"/>
                <a:ea typeface="楷体_GB2312" pitchFamily="1" charset="-122"/>
                <a:sym typeface="楷体_GB2312" pitchFamily="1" charset="-122"/>
              </a:rPr>
              <a:t>不可旁路</a:t>
            </a:r>
          </a:p>
          <a:p>
            <a:pPr lvl="2">
              <a:lnSpc>
                <a:spcPct val="150000"/>
              </a:lnSpc>
              <a:spcBef>
                <a:spcPct val="20000"/>
              </a:spcBef>
              <a:buFont typeface="Wingdings" panose="05000000000000000000" pitchFamily="2" charset="2"/>
              <a:buChar char="u"/>
            </a:pPr>
            <a:r>
              <a:rPr lang="zh-CN" altLang="en-US" sz="1500" b="1" dirty="0">
                <a:solidFill>
                  <a:srgbClr val="1D528D"/>
                </a:solidFill>
                <a:latin typeface="楷体_GB2312" pitchFamily="1" charset="-122"/>
                <a:ea typeface="楷体_GB2312" pitchFamily="1" charset="-122"/>
                <a:sym typeface="楷体_GB2312" pitchFamily="1" charset="-122"/>
              </a:rPr>
              <a:t>最小化以便于分析和测试</a:t>
            </a:r>
            <a:endParaRPr lang="en-US" altLang="zh-CN" sz="1500" b="1" dirty="0">
              <a:solidFill>
                <a:srgbClr val="1D528D"/>
              </a:solidFill>
              <a:latin typeface="楷体_GB2312" pitchFamily="1" charset="-122"/>
              <a:ea typeface="楷体_GB2312" pitchFamily="1" charset="-122"/>
              <a:sym typeface="楷体_GB2312" pitchFamily="1" charset="-122"/>
            </a:endParaRPr>
          </a:p>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问题：当安全机制分布在系统的各个位置时，如何保证TCB的要求能够满足？</a:t>
            </a:r>
          </a:p>
          <a:p>
            <a:pPr>
              <a:lnSpc>
                <a:spcPct val="150000"/>
              </a:lnSpc>
              <a:spcBef>
                <a:spcPct val="20000"/>
              </a:spcBef>
            </a:pPr>
            <a:endParaRPr lang="zh-CN" altLang="en-US" sz="18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3081"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可信计算的缘起</a:t>
            </a:r>
          </a:p>
        </p:txBody>
      </p:sp>
      <p:grpSp>
        <p:nvGrpSpPr>
          <p:cNvPr id="10" name="组合 9"/>
          <p:cNvGrpSpPr/>
          <p:nvPr/>
        </p:nvGrpSpPr>
        <p:grpSpPr>
          <a:xfrm>
            <a:off x="254000" y="646164"/>
            <a:ext cx="6604002" cy="400110"/>
            <a:chOff x="254000" y="646164"/>
            <a:chExt cx="6604002" cy="400110"/>
          </a:xfrm>
        </p:grpSpPr>
        <p:cxnSp>
          <p:nvCxnSpPr>
            <p:cNvPr id="11" name="直接连接符 10"/>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原创设计师QQ598969553            _19"/>
            <p:cNvSpPr txBox="1"/>
            <p:nvPr/>
          </p:nvSpPr>
          <p:spPr>
            <a:xfrm>
              <a:off x="254000" y="646164"/>
              <a:ext cx="21844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grpSp>
    </p:spTree>
    <p:extLst>
      <p:ext uri="{BB962C8B-B14F-4D97-AF65-F5344CB8AC3E}">
        <p14:creationId xmlns:p14="http://schemas.microsoft.com/office/powerpoint/2010/main" val="573639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0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0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04">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4000" y="646164"/>
            <a:ext cx="6604002" cy="400110"/>
            <a:chOff x="254000" y="646164"/>
            <a:chExt cx="6604002" cy="40011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1844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grpSp>
      <p:sp>
        <p:nvSpPr>
          <p:cNvPr id="19" name="文本框 18"/>
          <p:cNvSpPr txBox="1"/>
          <p:nvPr/>
        </p:nvSpPr>
        <p:spPr>
          <a:xfrm>
            <a:off x="603121" y="1433046"/>
            <a:ext cx="5674703" cy="1572738"/>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信息系统中的“可信”表示可预期性</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信息系统会按照人们所预期的方式运行</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系统行为可预期 ≠ 系统已经安全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预期到了正常行为和风险，可以未雨绸缪</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 ≠ 安全，可信是安全的前提</a:t>
            </a:r>
            <a:endParaRPr lang="en-US" altLang="zh-CN"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15</a:t>
            </a:fld>
            <a:endParaRPr lang="zh-CN" altLang="en-US"/>
          </a:p>
        </p:txBody>
      </p:sp>
      <p:pic>
        <p:nvPicPr>
          <p:cNvPr id="7" name="Picture 5" descr="thumb_5e11ba32932a65f3f7e80a55ee457795">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867" y="2862587"/>
            <a:ext cx="21907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129495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683933"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sp>
        <p:nvSpPr>
          <p:cNvPr id="19" name="文本框 18"/>
          <p:cNvSpPr txBox="1"/>
          <p:nvPr/>
        </p:nvSpPr>
        <p:spPr>
          <a:xfrm>
            <a:off x="381000" y="1433046"/>
            <a:ext cx="6005513" cy="1932837"/>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可信计算安全防护原理类似于人体的免疫系统</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按照属主要求部署和运行以完成属主所需要功能的部分当作“自己”</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可能干扰属主功能正常执行的部分定义为“非己”</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在密码机制支持下实施身份识别、状态度量、保密存储，及时识别“自己”和“非己”部分</a:t>
            </a:r>
            <a:endParaRPr lang="en-US" altLang="zh-CN" sz="1600" dirty="0">
              <a:latin typeface="微软雅黑" panose="020B0503020204020204" pitchFamily="34" charset="-122"/>
              <a:ea typeface="微软雅黑" panose="020B0503020204020204" pitchFamily="34" charset="-122"/>
            </a:endParaRPr>
          </a:p>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通过破坏和排斥“非己”部分确保信息系统的可信</a:t>
            </a:r>
            <a:endParaRPr lang="en-US" altLang="zh-CN"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16</a:t>
            </a:fld>
            <a:endParaRPr lang="zh-CN" altLang="en-US"/>
          </a:p>
        </p:txBody>
      </p:sp>
    </p:spTree>
    <p:extLst>
      <p:ext uri="{BB962C8B-B14F-4D97-AF65-F5344CB8AC3E}">
        <p14:creationId xmlns:p14="http://schemas.microsoft.com/office/powerpoint/2010/main" val="229844327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650067"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sp>
        <p:nvSpPr>
          <p:cNvPr id="19" name="文本框 18"/>
          <p:cNvSpPr txBox="1"/>
          <p:nvPr/>
        </p:nvSpPr>
        <p:spPr>
          <a:xfrm>
            <a:off x="568935" y="1433046"/>
            <a:ext cx="5674703" cy="3105850"/>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可信计算的保障措施是一种主动免疫的方式</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与当前流行的以防火墙、防病毒、入侵检测等产品为代表的基于特征库进行被动查杀的防护方式有本质区别</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“老三样”工作方式</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搜集攻击信息，建立特征库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采取“封堵查杀”的方式，消灭已知的安全威胁</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“老三样”采取的被动查杀的防护方式在新的形势下已经防不胜防</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攻击手段越来越系统化、多样化、隐蔽化</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往往初次攻发起即致命</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17</a:t>
            </a:fld>
            <a:endParaRPr lang="zh-CN" altLang="en-US"/>
          </a:p>
        </p:txBody>
      </p:sp>
    </p:spTree>
    <p:extLst>
      <p:ext uri="{BB962C8B-B14F-4D97-AF65-F5344CB8AC3E}">
        <p14:creationId xmlns:p14="http://schemas.microsoft.com/office/powerpoint/2010/main" val="125880753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252133"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sp>
        <p:nvSpPr>
          <p:cNvPr id="19" name="文本框 18"/>
          <p:cNvSpPr txBox="1"/>
          <p:nvPr/>
        </p:nvSpPr>
        <p:spPr>
          <a:xfrm>
            <a:off x="254000" y="1378653"/>
            <a:ext cx="6371087" cy="3702167"/>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基于可信计算的主动免疫方式</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搜集系统和应用的信息</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根据用户的信任需求，确定系统的可信特征并建立起可信策略库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策略库定义了信息系统“自己”部分的特征，不符合可信策略的行为则被标识为“非己”部分</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通过物理保护支持的密码学机制确保度量和识别过程的可信</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通过灵活应用不同的安全监控措施，识别“自己”和“非己”</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保护“自己”部分不受干扰，破坏和排斥“非己”部分</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确保信息系统的行为符合预期</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传统访问控制原理在新型信息系统环境中的发展</a:t>
            </a:r>
            <a:endParaRPr lang="en-US" altLang="zh-CN" sz="1600" dirty="0">
              <a:latin typeface="微软雅黑" panose="020B0503020204020204" pitchFamily="34" charset="-122"/>
              <a:ea typeface="微软雅黑" panose="020B0503020204020204" pitchFamily="34" charset="-122"/>
            </a:endParaRPr>
          </a:p>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是逻辑正确验证、计算体系结构、逻辑识别等技术在网络安全方面的创新应用</a:t>
            </a:r>
            <a:endParaRPr lang="en-US" altLang="zh-CN"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18</a:t>
            </a:fld>
            <a:endParaRPr lang="zh-CN" altLang="en-US"/>
          </a:p>
        </p:txBody>
      </p:sp>
    </p:spTree>
    <p:extLst>
      <p:ext uri="{BB962C8B-B14F-4D97-AF65-F5344CB8AC3E}">
        <p14:creationId xmlns:p14="http://schemas.microsoft.com/office/powerpoint/2010/main" val="152367318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3622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sp>
        <p:nvSpPr>
          <p:cNvPr id="19" name="文本框 18"/>
          <p:cNvSpPr txBox="1"/>
          <p:nvPr/>
        </p:nvSpPr>
        <p:spPr>
          <a:xfrm>
            <a:off x="254000" y="1226835"/>
            <a:ext cx="6365461" cy="732508"/>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可信计算的技术要素与免疫系统的类比，主动免疫系统和人体免疫机制的对应</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19</a:t>
            </a:fld>
            <a:endParaRPr lang="zh-CN" altLang="en-US"/>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26588" t="46960" r="16439" b="28889"/>
          <a:stretch/>
        </p:blipFill>
        <p:spPr>
          <a:xfrm>
            <a:off x="1102984" y="1959343"/>
            <a:ext cx="4906034" cy="2860199"/>
          </a:xfrm>
          <a:prstGeom prst="rect">
            <a:avLst/>
          </a:prstGeom>
        </p:spPr>
      </p:pic>
    </p:spTree>
    <p:extLst>
      <p:ext uri="{BB962C8B-B14F-4D97-AF65-F5344CB8AC3E}">
        <p14:creationId xmlns:p14="http://schemas.microsoft.com/office/powerpoint/2010/main" val="67106736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原创设计师QQ598969553            _1"/>
          <p:cNvSpPr/>
          <p:nvPr/>
        </p:nvSpPr>
        <p:spPr>
          <a:xfrm>
            <a:off x="0" y="643497"/>
            <a:ext cx="2093048" cy="385651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p>
        </p:txBody>
      </p:sp>
      <p:sp>
        <p:nvSpPr>
          <p:cNvPr id="28" name="原创设计师QQ598969553            _2"/>
          <p:cNvSpPr/>
          <p:nvPr/>
        </p:nvSpPr>
        <p:spPr>
          <a:xfrm>
            <a:off x="3178780" y="1813087"/>
            <a:ext cx="288371" cy="287571"/>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28" tIns="34265" rIns="68528" bIns="34265" anchor="ctr"/>
          <a:lstStyle/>
          <a:p>
            <a:pPr algn="ctr">
              <a:defRPr/>
            </a:pPr>
            <a:r>
              <a:rPr lang="en-US" altLang="zh-CN" sz="2024" dirty="0">
                <a:latin typeface="+mj-lt"/>
                <a:ea typeface="Arial Unicode MS" panose="020B0604020202020204" pitchFamily="34" charset="-122"/>
                <a:cs typeface="Arial Unicode MS" panose="020B0604020202020204" pitchFamily="34" charset="-122"/>
              </a:rPr>
              <a:t>1</a:t>
            </a:r>
            <a:endParaRPr lang="zh-CN" altLang="en-US" sz="2024" dirty="0">
              <a:latin typeface="+mj-lt"/>
              <a:ea typeface="Arial Unicode MS" panose="020B0604020202020204" pitchFamily="34" charset="-122"/>
              <a:cs typeface="Arial Unicode MS" panose="020B0604020202020204" pitchFamily="34" charset="-122"/>
            </a:endParaRPr>
          </a:p>
        </p:txBody>
      </p:sp>
      <p:grpSp>
        <p:nvGrpSpPr>
          <p:cNvPr id="29" name="原创设计师QQ598969553            _3"/>
          <p:cNvGrpSpPr/>
          <p:nvPr/>
        </p:nvGrpSpPr>
        <p:grpSpPr>
          <a:xfrm>
            <a:off x="3674372" y="1813087"/>
            <a:ext cx="2103768" cy="287571"/>
            <a:chOff x="6339097" y="1573726"/>
            <a:chExt cx="3744416" cy="511504"/>
          </a:xfrm>
        </p:grpSpPr>
        <p:sp>
          <p:nvSpPr>
            <p:cNvPr id="30" name="圆角矩形 29"/>
            <p:cNvSpPr/>
            <p:nvPr/>
          </p:nvSpPr>
          <p:spPr>
            <a:xfrm>
              <a:off x="6339097" y="1573726"/>
              <a:ext cx="3744416" cy="511504"/>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anchor="ctr"/>
            <a:lstStyle/>
            <a:p>
              <a:pPr algn="ctr">
                <a:defRPr/>
              </a:pPr>
              <a:endParaRPr lang="zh-CN" altLang="en-US" sz="2024"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723350" y="1614014"/>
              <a:ext cx="2653076" cy="430859"/>
            </a:xfrm>
            <a:prstGeom prst="rect">
              <a:avLst/>
            </a:prstGeom>
          </p:spPr>
          <p:txBody>
            <a:bodyPr wrap="square" lIns="68567" tIns="34283" rIns="68567" bIns="34283">
              <a:spAutoFit/>
            </a:bodyPr>
            <a:lstStyle/>
            <a:p>
              <a:pPr>
                <a:defRPr/>
              </a:pPr>
              <a:r>
                <a:rPr lang="zh-CN" altLang="en-US"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概述</a:t>
              </a:r>
              <a:endParaRPr lang="zh-CN" altLang="zh-CN"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2" name="原创设计师QQ598969553            _4"/>
          <p:cNvSpPr/>
          <p:nvPr/>
        </p:nvSpPr>
        <p:spPr>
          <a:xfrm>
            <a:off x="3178780" y="2283346"/>
            <a:ext cx="288371" cy="287571"/>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28" tIns="34265" rIns="68528" bIns="34265" anchor="ctr"/>
          <a:lstStyle/>
          <a:p>
            <a:pPr algn="ctr">
              <a:defRPr/>
            </a:pPr>
            <a:r>
              <a:rPr lang="en-US" altLang="zh-CN" sz="2024" dirty="0">
                <a:latin typeface="+mj-lt"/>
                <a:ea typeface="Arial Unicode MS" panose="020B0604020202020204" pitchFamily="34" charset="-122"/>
                <a:cs typeface="Arial Unicode MS" panose="020B0604020202020204" pitchFamily="34" charset="-122"/>
              </a:rPr>
              <a:t>2</a:t>
            </a:r>
            <a:endParaRPr lang="zh-CN" altLang="en-US" sz="2024" dirty="0">
              <a:latin typeface="+mj-lt"/>
              <a:ea typeface="Arial Unicode MS" panose="020B0604020202020204" pitchFamily="34" charset="-122"/>
              <a:cs typeface="Arial Unicode MS" panose="020B0604020202020204" pitchFamily="34" charset="-122"/>
            </a:endParaRPr>
          </a:p>
        </p:txBody>
      </p:sp>
      <p:grpSp>
        <p:nvGrpSpPr>
          <p:cNvPr id="33" name="原创设计师QQ598969553            _5"/>
          <p:cNvGrpSpPr/>
          <p:nvPr/>
        </p:nvGrpSpPr>
        <p:grpSpPr>
          <a:xfrm>
            <a:off x="3660945" y="2283346"/>
            <a:ext cx="2103768" cy="287571"/>
            <a:chOff x="6315199" y="2410178"/>
            <a:chExt cx="3744416" cy="511504"/>
          </a:xfrm>
          <a:solidFill>
            <a:srgbClr val="42BAC8"/>
          </a:solidFill>
        </p:grpSpPr>
        <p:sp>
          <p:nvSpPr>
            <p:cNvPr id="34" name="圆角矩形 33"/>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anchor="ctr"/>
            <a:lstStyle/>
            <a:p>
              <a:pPr algn="ctr">
                <a:defRPr/>
              </a:pPr>
              <a:endParaRPr lang="zh-CN" altLang="en-US" sz="2024" dirty="0">
                <a:latin typeface="+mj-lt"/>
                <a:ea typeface="Arial Unicode MS" panose="020B0604020202020204" pitchFamily="34" charset="-122"/>
                <a:cs typeface="Arial Unicode MS" panose="020B0604020202020204" pitchFamily="34" charset="-122"/>
              </a:endParaRPr>
            </a:p>
          </p:txBody>
        </p:sp>
        <p:sp>
          <p:nvSpPr>
            <p:cNvPr id="35" name="矩形 34"/>
            <p:cNvSpPr/>
            <p:nvPr/>
          </p:nvSpPr>
          <p:spPr>
            <a:xfrm>
              <a:off x="6747248" y="2450466"/>
              <a:ext cx="2653076" cy="430859"/>
            </a:xfrm>
            <a:prstGeom prst="rect">
              <a:avLst/>
            </a:prstGeom>
            <a:grpFill/>
          </p:spPr>
          <p:txBody>
            <a:bodyPr wrap="square" lIns="68567" tIns="34283" rIns="68567" bIns="34283">
              <a:spAutoFit/>
            </a:bodyPr>
            <a:lstStyle/>
            <a:p>
              <a:pPr>
                <a:defRPr/>
              </a:pPr>
              <a:r>
                <a:rPr lang="zh-CN" altLang="en-US"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可信计算基本要素</a:t>
              </a:r>
              <a:endParaRPr lang="zh-CN" altLang="zh-CN"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原创设计师QQ598969553            _6"/>
          <p:cNvSpPr/>
          <p:nvPr/>
        </p:nvSpPr>
        <p:spPr>
          <a:xfrm>
            <a:off x="3178780" y="3381519"/>
            <a:ext cx="288371" cy="287571"/>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28" tIns="34265" rIns="68528" bIns="34265" anchor="ctr"/>
          <a:lstStyle/>
          <a:p>
            <a:pPr algn="ctr">
              <a:defRPr/>
            </a:pPr>
            <a:r>
              <a:rPr lang="en-US" altLang="zh-CN" sz="2024" dirty="0">
                <a:latin typeface="+mj-lt"/>
                <a:ea typeface="Arial Unicode MS" panose="020B0604020202020204" pitchFamily="34" charset="-122"/>
                <a:cs typeface="Arial Unicode MS" panose="020B0604020202020204" pitchFamily="34" charset="-122"/>
              </a:rPr>
              <a:t>4</a:t>
            </a:r>
            <a:endParaRPr lang="zh-CN" altLang="en-US" sz="2024" dirty="0">
              <a:latin typeface="+mj-lt"/>
              <a:ea typeface="Arial Unicode MS" panose="020B0604020202020204" pitchFamily="34" charset="-122"/>
              <a:cs typeface="Arial Unicode MS" panose="020B0604020202020204" pitchFamily="34" charset="-122"/>
            </a:endParaRPr>
          </a:p>
        </p:txBody>
      </p:sp>
      <p:grpSp>
        <p:nvGrpSpPr>
          <p:cNvPr id="37" name="原创设计师QQ598969553            _7"/>
          <p:cNvGrpSpPr/>
          <p:nvPr/>
        </p:nvGrpSpPr>
        <p:grpSpPr>
          <a:xfrm>
            <a:off x="3674372" y="3381518"/>
            <a:ext cx="2103768" cy="287571"/>
            <a:chOff x="6339097" y="3296031"/>
            <a:chExt cx="3744416" cy="511504"/>
          </a:xfrm>
          <a:solidFill>
            <a:srgbClr val="42BAC8"/>
          </a:solidFill>
        </p:grpSpPr>
        <p:sp>
          <p:nvSpPr>
            <p:cNvPr id="38" name="圆角矩形 37"/>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anchor="ctr"/>
            <a:lstStyle/>
            <a:p>
              <a:pPr algn="ctr">
                <a:defRPr/>
              </a:pPr>
              <a:endParaRPr lang="zh-CN" altLang="en-US" sz="2024"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723350" y="3336319"/>
              <a:ext cx="2736304" cy="430859"/>
            </a:xfrm>
            <a:prstGeom prst="rect">
              <a:avLst/>
            </a:prstGeom>
            <a:grpFill/>
          </p:spPr>
          <p:txBody>
            <a:bodyPr wrap="square" lIns="68567" tIns="34283" rIns="68567" bIns="34283">
              <a:spAutoFit/>
            </a:bodyPr>
            <a:lstStyle/>
            <a:p>
              <a:pPr>
                <a:defRPr/>
              </a:pPr>
              <a:r>
                <a:rPr lang="zh-CN" altLang="en-US"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可信</a:t>
              </a:r>
              <a:r>
                <a:rPr lang="en-US" altLang="zh-CN"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3.0</a:t>
              </a:r>
              <a:endParaRPr lang="zh-CN" altLang="zh-CN"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8" name="原创设计师QQ598969553            _12"/>
          <p:cNvSpPr txBox="1"/>
          <p:nvPr/>
        </p:nvSpPr>
        <p:spPr>
          <a:xfrm>
            <a:off x="190327" y="1891353"/>
            <a:ext cx="1577826" cy="761430"/>
          </a:xfrm>
          <a:prstGeom prst="rect">
            <a:avLst/>
          </a:prstGeom>
          <a:noFill/>
        </p:spPr>
        <p:txBody>
          <a:bodyPr wrap="square" lIns="68522" tIns="34260" rIns="68522" bIns="34260">
            <a:spAutoFit/>
          </a:bodyPr>
          <a:lstStyle/>
          <a:p>
            <a:pPr algn="r">
              <a:defRPr/>
            </a:pPr>
            <a:r>
              <a:rPr lang="zh-CN" altLang="en-US" sz="2699" b="1" spc="113" dirty="0">
                <a:solidFill>
                  <a:schemeClr val="bg1"/>
                </a:solidFill>
                <a:latin typeface="微软雅黑" pitchFamily="34" charset="-122"/>
                <a:ea typeface="微软雅黑" pitchFamily="34" charset="-122"/>
              </a:rPr>
              <a:t>目录 </a:t>
            </a:r>
            <a:endParaRPr lang="en-US" altLang="zh-CN" sz="2699" b="1" spc="113" dirty="0">
              <a:solidFill>
                <a:schemeClr val="bg1"/>
              </a:solidFill>
              <a:latin typeface="微软雅黑" pitchFamily="34" charset="-122"/>
              <a:ea typeface="微软雅黑" pitchFamily="34" charset="-122"/>
            </a:endParaRPr>
          </a:p>
          <a:p>
            <a:pPr algn="r">
              <a:defRPr/>
            </a:pPr>
            <a:r>
              <a:rPr lang="en-US" altLang="zh-CN" sz="1799" b="1" spc="113" dirty="0">
                <a:solidFill>
                  <a:schemeClr val="bg1"/>
                </a:solidFill>
                <a:latin typeface="微软雅黑" pitchFamily="34" charset="-122"/>
                <a:ea typeface="微软雅黑" pitchFamily="34" charset="-122"/>
              </a:rPr>
              <a:t>CONTENTS</a:t>
            </a:r>
            <a:endParaRPr lang="zh-CN" altLang="en-US" sz="1799" b="1" spc="113" dirty="0">
              <a:solidFill>
                <a:schemeClr val="bg1"/>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2</a:t>
            </a:fld>
            <a:endParaRPr lang="zh-CN" altLang="en-US" dirty="0"/>
          </a:p>
        </p:txBody>
      </p:sp>
      <p:sp>
        <p:nvSpPr>
          <p:cNvPr id="17" name="原创设计师QQ598969553            _4">
            <a:extLst>
              <a:ext uri="{FF2B5EF4-FFF2-40B4-BE49-F238E27FC236}">
                <a16:creationId xmlns="" xmlns:a16="http://schemas.microsoft.com/office/drawing/2014/main" id="{D5C6BE71-FDEB-46D6-9211-1FC4EFF26B57}"/>
              </a:ext>
            </a:extLst>
          </p:cNvPr>
          <p:cNvSpPr/>
          <p:nvPr/>
        </p:nvSpPr>
        <p:spPr>
          <a:xfrm>
            <a:off x="3178780" y="2817701"/>
            <a:ext cx="288371" cy="287571"/>
          </a:xfrm>
          <a:prstGeom prst="roundRect">
            <a:avLst/>
          </a:prstGeom>
          <a:solidFill>
            <a:srgbClr val="42BAC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28" tIns="34265" rIns="68528" bIns="34265" anchor="ctr"/>
          <a:lstStyle/>
          <a:p>
            <a:pPr algn="ctr">
              <a:defRPr/>
            </a:pPr>
            <a:r>
              <a:rPr lang="en-US" altLang="zh-CN" sz="2024" dirty="0">
                <a:latin typeface="+mj-lt"/>
                <a:ea typeface="Arial Unicode MS" panose="020B0604020202020204" pitchFamily="34" charset="-122"/>
                <a:cs typeface="Arial Unicode MS" panose="020B0604020202020204" pitchFamily="34" charset="-122"/>
              </a:rPr>
              <a:t>3</a:t>
            </a:r>
            <a:endParaRPr lang="zh-CN" altLang="en-US" sz="2024" dirty="0">
              <a:latin typeface="+mj-lt"/>
              <a:ea typeface="Arial Unicode MS" panose="020B0604020202020204" pitchFamily="34" charset="-122"/>
              <a:cs typeface="Arial Unicode MS" panose="020B0604020202020204" pitchFamily="34" charset="-122"/>
            </a:endParaRPr>
          </a:p>
        </p:txBody>
      </p:sp>
      <p:grpSp>
        <p:nvGrpSpPr>
          <p:cNvPr id="18" name="原创设计师QQ598969553            _5">
            <a:extLst>
              <a:ext uri="{FF2B5EF4-FFF2-40B4-BE49-F238E27FC236}">
                <a16:creationId xmlns="" xmlns:a16="http://schemas.microsoft.com/office/drawing/2014/main" id="{0C5B0DA5-2399-44C3-B18D-26F1CB90500D}"/>
              </a:ext>
            </a:extLst>
          </p:cNvPr>
          <p:cNvGrpSpPr/>
          <p:nvPr/>
        </p:nvGrpSpPr>
        <p:grpSpPr>
          <a:xfrm>
            <a:off x="3660945" y="2817701"/>
            <a:ext cx="2103768" cy="287571"/>
            <a:chOff x="6315199" y="2410178"/>
            <a:chExt cx="3744416" cy="511504"/>
          </a:xfrm>
          <a:solidFill>
            <a:srgbClr val="42BAC8"/>
          </a:solidFill>
        </p:grpSpPr>
        <p:sp>
          <p:nvSpPr>
            <p:cNvPr id="19" name="圆角矩形 33">
              <a:extLst>
                <a:ext uri="{FF2B5EF4-FFF2-40B4-BE49-F238E27FC236}">
                  <a16:creationId xmlns="" xmlns:a16="http://schemas.microsoft.com/office/drawing/2014/main" id="{DF15F05A-F099-4A39-9FF0-6C0E692C2C14}"/>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anchor="ctr"/>
            <a:lstStyle/>
            <a:p>
              <a:pPr algn="ctr">
                <a:defRPr/>
              </a:pPr>
              <a:endParaRPr lang="zh-CN" altLang="en-US" sz="2024" dirty="0">
                <a:latin typeface="+mj-lt"/>
                <a:ea typeface="Arial Unicode MS" panose="020B0604020202020204" pitchFamily="34" charset="-122"/>
                <a:cs typeface="Arial Unicode MS" panose="020B0604020202020204" pitchFamily="34" charset="-122"/>
              </a:endParaRPr>
            </a:p>
          </p:txBody>
        </p:sp>
        <p:sp>
          <p:nvSpPr>
            <p:cNvPr id="20" name="矩形 19">
              <a:extLst>
                <a:ext uri="{FF2B5EF4-FFF2-40B4-BE49-F238E27FC236}">
                  <a16:creationId xmlns="" xmlns:a16="http://schemas.microsoft.com/office/drawing/2014/main" id="{81DF786F-AECC-4C89-A808-E927D642260E}"/>
                </a:ext>
              </a:extLst>
            </p:cNvPr>
            <p:cNvSpPr/>
            <p:nvPr/>
          </p:nvSpPr>
          <p:spPr>
            <a:xfrm>
              <a:off x="6747248" y="2450466"/>
              <a:ext cx="2653076" cy="430859"/>
            </a:xfrm>
            <a:prstGeom prst="rect">
              <a:avLst/>
            </a:prstGeom>
            <a:grpFill/>
          </p:spPr>
          <p:txBody>
            <a:bodyPr wrap="square" lIns="68567" tIns="34283" rIns="68567" bIns="34283">
              <a:spAutoFit/>
            </a:bodyPr>
            <a:lstStyle/>
            <a:p>
              <a:pPr>
                <a:defRPr/>
              </a:pPr>
              <a:r>
                <a:rPr lang="zh-CN" altLang="en-US"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可信网络连接</a:t>
              </a:r>
              <a:endParaRPr lang="zh-CN" altLang="zh-CN" sz="1124"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6558493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8"/>
                                        </p:tgtEl>
                                        <p:attrNameLst>
                                          <p:attrName>style.visibility</p:attrName>
                                        </p:attrNameLst>
                                      </p:cBhvr>
                                      <p:to>
                                        <p:strVal val="visible"/>
                                      </p:to>
                                    </p:set>
                                    <p:anim calcmode="lin" valueType="num">
                                      <p:cBhvr>
                                        <p:cTn id="12" dur="250" fill="hold"/>
                                        <p:tgtEl>
                                          <p:spTgt spid="48"/>
                                        </p:tgtEl>
                                        <p:attrNameLst>
                                          <p:attrName>ppt_x</p:attrName>
                                        </p:attrNameLst>
                                      </p:cBhvr>
                                      <p:tavLst>
                                        <p:tav tm="0">
                                          <p:val>
                                            <p:strVal val="#ppt_x"/>
                                          </p:val>
                                        </p:tav>
                                        <p:tav tm="100000">
                                          <p:val>
                                            <p:strVal val="#ppt_x"/>
                                          </p:val>
                                        </p:tav>
                                      </p:tavLst>
                                    </p:anim>
                                    <p:anim calcmode="lin" valueType="num">
                                      <p:cBhvr>
                                        <p:cTn id="13" dur="250" fill="hold"/>
                                        <p:tgtEl>
                                          <p:spTgt spid="48"/>
                                        </p:tgtEl>
                                        <p:attrNameLst>
                                          <p:attrName>ppt_y</p:attrName>
                                        </p:attrNameLst>
                                      </p:cBhvr>
                                      <p:tavLst>
                                        <p:tav tm="0">
                                          <p:val>
                                            <p:strVal val="#ppt_y-#ppt_h/2"/>
                                          </p:val>
                                        </p:tav>
                                        <p:tav tm="100000">
                                          <p:val>
                                            <p:strVal val="#ppt_y"/>
                                          </p:val>
                                        </p:tav>
                                      </p:tavLst>
                                    </p:anim>
                                    <p:anim calcmode="lin" valueType="num">
                                      <p:cBhvr>
                                        <p:cTn id="14" dur="250" fill="hold"/>
                                        <p:tgtEl>
                                          <p:spTgt spid="48"/>
                                        </p:tgtEl>
                                        <p:attrNameLst>
                                          <p:attrName>ppt_w</p:attrName>
                                        </p:attrNameLst>
                                      </p:cBhvr>
                                      <p:tavLst>
                                        <p:tav tm="0">
                                          <p:val>
                                            <p:strVal val="#ppt_w"/>
                                          </p:val>
                                        </p:tav>
                                        <p:tav tm="100000">
                                          <p:val>
                                            <p:strVal val="#ppt_w"/>
                                          </p:val>
                                        </p:tav>
                                      </p:tavLst>
                                    </p:anim>
                                    <p:anim calcmode="lin" valueType="num">
                                      <p:cBhvr>
                                        <p:cTn id="15" dur="250" fill="hold"/>
                                        <p:tgtEl>
                                          <p:spTgt spid="48"/>
                                        </p:tgtEl>
                                        <p:attrNameLst>
                                          <p:attrName>ppt_h</p:attrName>
                                        </p:attrNameLst>
                                      </p:cBhvr>
                                      <p:tavLst>
                                        <p:tav tm="0">
                                          <p:val>
                                            <p:fltVal val="0"/>
                                          </p:val>
                                        </p:tav>
                                        <p:tav tm="100000">
                                          <p:val>
                                            <p:strVal val="#ppt_h"/>
                                          </p:val>
                                        </p:tav>
                                      </p:tavLst>
                                    </p:anim>
                                  </p:childTnLst>
                                </p:cTn>
                              </p:par>
                            </p:childTnLst>
                          </p:cTn>
                        </p:par>
                        <p:par>
                          <p:cTn id="16" fill="hold">
                            <p:stCondLst>
                              <p:cond delay="1650"/>
                            </p:stCondLst>
                            <p:childTnLst>
                              <p:par>
                                <p:cTn id="17" presetID="10"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28"/>
                                        </p:tgtEl>
                                        <p:attrNameLst>
                                          <p:attrName>ppt_x</p:attrName>
                                          <p:attrName>ppt_y</p:attrName>
                                        </p:attrNameLst>
                                      </p:cBhvr>
                                      <p:rCtr x="1862" y="-2060"/>
                                    </p:animMotion>
                                  </p:childTnLst>
                                </p:cTn>
                              </p:par>
                              <p:par>
                                <p:cTn id="22" presetID="22" presetClass="entr" presetSubtype="8" fill="hold" nodeType="withEffect">
                                  <p:stCondLst>
                                    <p:cond delay="25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childTnLst>
                                </p:cTn>
                              </p:par>
                              <p:par>
                                <p:cTn id="28" presetID="56" presetClass="path" presetSubtype="0" accel="50000" decel="50000" fill="hold" grpId="1" nodeType="withEffect">
                                  <p:stCondLst>
                                    <p:cond delay="250"/>
                                  </p:stCondLst>
                                  <p:childTnLst>
                                    <p:animMotion origin="layout" path="M -0.03737 0.0412 L -6.25E-7 2.96296E-6 " pathEditMode="relative" rAng="0" ptsTypes="AA">
                                      <p:cBhvr>
                                        <p:cTn id="29" dur="700" fill="hold"/>
                                        <p:tgtEl>
                                          <p:spTgt spid="32"/>
                                        </p:tgtEl>
                                        <p:attrNameLst>
                                          <p:attrName>ppt_x</p:attrName>
                                          <p:attrName>ppt_y</p:attrName>
                                        </p:attrNameLst>
                                      </p:cBhvr>
                                      <p:rCtr x="1862" y="-2060"/>
                                    </p:animMotion>
                                  </p:childTnLst>
                                </p:cTn>
                              </p:par>
                              <p:par>
                                <p:cTn id="30" presetID="22" presetClass="entr" presetSubtype="8" fill="hold"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childTnLst>
                                </p:cTn>
                              </p:par>
                              <p:par>
                                <p:cTn id="36" presetID="56" presetClass="path" presetSubtype="0" accel="50000" decel="50000" fill="hold" grpId="1" nodeType="withEffect">
                                  <p:stCondLst>
                                    <p:cond delay="500"/>
                                  </p:stCondLst>
                                  <p:childTnLst>
                                    <p:animMotion origin="layout" path="M -0.03737 0.0412 L -6.25E-7 -7.40741E-7 " pathEditMode="relative" rAng="0" ptsTypes="AA">
                                      <p:cBhvr>
                                        <p:cTn id="37" dur="700" fill="hold"/>
                                        <p:tgtEl>
                                          <p:spTgt spid="36"/>
                                        </p:tgtEl>
                                        <p:attrNameLst>
                                          <p:attrName>ppt_x</p:attrName>
                                          <p:attrName>ppt_y</p:attrName>
                                        </p:attrNameLst>
                                      </p:cBhvr>
                                      <p:rCtr x="1862" y="-2060"/>
                                    </p:animMotion>
                                  </p:childTnLst>
                                </p:cTn>
                              </p:par>
                              <p:par>
                                <p:cTn id="38" presetID="22" presetClass="entr" presetSubtype="8" fill="hold" nodeType="withEffect">
                                  <p:stCondLst>
                                    <p:cond delay="75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par>
                          <p:cTn id="41" fill="hold">
                            <p:stCondLst>
                              <p:cond delay="3150"/>
                            </p:stCondLst>
                            <p:childTnLst>
                              <p:par>
                                <p:cTn id="42" presetID="26" presetClass="emph" presetSubtype="0" fill="hold" grpId="2" nodeType="afterEffect">
                                  <p:stCondLst>
                                    <p:cond delay="0"/>
                                  </p:stCondLst>
                                  <p:childTnLst>
                                    <p:animEffect transition="out" filter="fade">
                                      <p:cBhvr>
                                        <p:cTn id="43" dur="500" tmFilter="0, 0; .2, .5; .8, .5; 1, 0"/>
                                        <p:tgtEl>
                                          <p:spTgt spid="28"/>
                                        </p:tgtEl>
                                      </p:cBhvr>
                                    </p:animEffect>
                                    <p:animScale>
                                      <p:cBhvr>
                                        <p:cTn id="44" dur="250" autoRev="1" fill="hold"/>
                                        <p:tgtEl>
                                          <p:spTgt spid="28"/>
                                        </p:tgtEl>
                                      </p:cBhvr>
                                      <p:by x="105000" y="105000"/>
                                    </p:animScale>
                                  </p:childTnLst>
                                </p:cTn>
                              </p:par>
                              <p:par>
                                <p:cTn id="45" presetID="26" presetClass="emph" presetSubtype="0" fill="hold" nodeType="withEffect">
                                  <p:stCondLst>
                                    <p:cond delay="0"/>
                                  </p:stCondLst>
                                  <p:childTnLst>
                                    <p:animEffect transition="out" filter="fade">
                                      <p:cBhvr>
                                        <p:cTn id="46" dur="500" tmFilter="0, 0; .2, .5; .8, .5; 1, 0"/>
                                        <p:tgtEl>
                                          <p:spTgt spid="29"/>
                                        </p:tgtEl>
                                      </p:cBhvr>
                                    </p:animEffect>
                                    <p:animScale>
                                      <p:cBhvr>
                                        <p:cTn id="47" dur="250" autoRev="1" fill="hold"/>
                                        <p:tgtEl>
                                          <p:spTgt spid="29"/>
                                        </p:tgtEl>
                                      </p:cBhvr>
                                      <p:by x="105000" y="105000"/>
                                    </p:animScale>
                                  </p:childTnLst>
                                </p:cTn>
                              </p:par>
                              <p:par>
                                <p:cTn id="48" presetID="10" presetClass="entr" presetSubtype="0" fill="hold" grpId="0" nodeType="withEffect">
                                  <p:stCondLst>
                                    <p:cond delay="25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childTnLst>
                                </p:cTn>
                              </p:par>
                              <p:par>
                                <p:cTn id="51" presetID="56" presetClass="path" presetSubtype="0" accel="50000" decel="50000" fill="hold" grpId="1" nodeType="withEffect">
                                  <p:stCondLst>
                                    <p:cond delay="250"/>
                                  </p:stCondLst>
                                  <p:childTnLst>
                                    <p:animMotion origin="layout" path="M -0.03737 0.0412 L -6.25E-7 2.96296E-6 " pathEditMode="relative" rAng="0" ptsTypes="AA">
                                      <p:cBhvr>
                                        <p:cTn id="52" dur="700" fill="hold"/>
                                        <p:tgtEl>
                                          <p:spTgt spid="17"/>
                                        </p:tgtEl>
                                        <p:attrNameLst>
                                          <p:attrName>ppt_x</p:attrName>
                                          <p:attrName>ppt_y</p:attrName>
                                        </p:attrNameLst>
                                      </p:cBhvr>
                                      <p:rCtr x="1862" y="-2060"/>
                                    </p:animMotion>
                                  </p:childTnLst>
                                </p:cTn>
                              </p:par>
                              <p:par>
                                <p:cTn id="53" presetID="22" presetClass="entr" presetSubtype="8" fill="hold" nodeType="withEffect">
                                  <p:stCondLst>
                                    <p:cond delay="50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8" grpId="2" animBg="1"/>
      <p:bldP spid="32" grpId="0" animBg="1"/>
      <p:bldP spid="32" grpId="1" animBg="1"/>
      <p:bldP spid="36" grpId="0" animBg="1"/>
      <p:bldP spid="36" grpId="1" animBg="1"/>
      <p:bldP spid="48" grpId="0"/>
      <p:bldP spid="17" grpId="0" animBg="1"/>
      <p:bldP spid="1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091267"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sp>
        <p:nvSpPr>
          <p:cNvPr id="19" name="文本框 18"/>
          <p:cNvSpPr txBox="1"/>
          <p:nvPr/>
        </p:nvSpPr>
        <p:spPr>
          <a:xfrm>
            <a:off x="560718" y="1387891"/>
            <a:ext cx="5825796" cy="3173176"/>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信息系统中必定存在逻辑不全的缺陷</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逻辑不全的问题难以根除，封堵查杀的被动防御方式无法彻底解决问题，拥有特权的软件还会引来新的问题</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可信计算不根除逻辑缺陷，建立主动免疫机制</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确保任务运行环境可信，确保完成任务的必要逻辑按照预期执行</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可信计算并不是独立的解决安全问题，而是为安全提供可信支撑，为系统构建可信的安全保护框架</a:t>
            </a:r>
            <a:endParaRPr lang="en-US" altLang="zh-CN" sz="1600" dirty="0">
              <a:latin typeface="微软雅黑" panose="020B0503020204020204" pitchFamily="34" charset="-122"/>
              <a:ea typeface="微软雅黑" panose="020B0503020204020204" pitchFamily="34" charset="-122"/>
            </a:endParaRPr>
          </a:p>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可信是安全的前提</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需要与系统的安全机制配合</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保障安全机制</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20</a:t>
            </a:fld>
            <a:endParaRPr lang="zh-CN" altLang="en-US"/>
          </a:p>
        </p:txBody>
      </p:sp>
    </p:spTree>
    <p:extLst>
      <p:ext uri="{BB962C8B-B14F-4D97-AF65-F5344CB8AC3E}">
        <p14:creationId xmlns:p14="http://schemas.microsoft.com/office/powerpoint/2010/main" val="416146499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3090333"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可信计算简史</a:t>
            </a:r>
          </a:p>
        </p:txBody>
      </p:sp>
      <p:sp>
        <p:nvSpPr>
          <p:cNvPr id="19" name="文本框 18"/>
          <p:cNvSpPr txBox="1"/>
          <p:nvPr/>
        </p:nvSpPr>
        <p:spPr>
          <a:xfrm>
            <a:off x="254000" y="1387891"/>
            <a:ext cx="6337300" cy="2132892"/>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时代：容错计算</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针对大型机时代主机可靠性需求提出的，主要是容错专家提出的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Dependable Computing</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，从软件客体角度出发，强调软件应提供可靠的服务，避免出现严重服务故障</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针对计算机部件不稳定的问题，采取冗余备份、故障诊断、容错算法等技术，确保信息系统在局部故障的情况下仍能保持运行符合预期</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没有对恶意代码、黑客攻击等威胁提出针对性解决方案</a:t>
            </a:r>
            <a:endParaRPr lang="en-US" altLang="zh-CN"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21</a:t>
            </a:fld>
            <a:endParaRPr lang="zh-CN" altLang="en-US"/>
          </a:p>
        </p:txBody>
      </p:sp>
    </p:spTree>
    <p:extLst>
      <p:ext uri="{BB962C8B-B14F-4D97-AF65-F5344CB8AC3E}">
        <p14:creationId xmlns:p14="http://schemas.microsoft.com/office/powerpoint/2010/main" val="212279909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32342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可信计算简史</a:t>
            </a:r>
          </a:p>
        </p:txBody>
      </p:sp>
      <p:sp>
        <p:nvSpPr>
          <p:cNvPr id="19" name="文本框 18"/>
          <p:cNvSpPr txBox="1"/>
          <p:nvPr/>
        </p:nvSpPr>
        <p:spPr>
          <a:xfrm>
            <a:off x="254000" y="1433046"/>
            <a:ext cx="6337300" cy="2452979"/>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a:t>
            </a: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时代：被动可信体系</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以</a:t>
            </a:r>
            <a:r>
              <a:rPr lang="en-US" altLang="zh-CN" sz="1600" dirty="0">
                <a:latin typeface="微软雅黑" panose="020B0503020204020204" pitchFamily="34" charset="-122"/>
                <a:ea typeface="微软雅黑" panose="020B0503020204020204" pitchFamily="34" charset="-122"/>
              </a:rPr>
              <a:t>TCG</a:t>
            </a:r>
            <a:r>
              <a:rPr lang="zh-CN" altLang="en-US" sz="1600" dirty="0">
                <a:latin typeface="微软雅黑" panose="020B0503020204020204" pitchFamily="34" charset="-122"/>
                <a:ea typeface="微软雅黑" panose="020B0503020204020204" pitchFamily="34" charset="-122"/>
              </a:rPr>
              <a:t>组织的可信计算标准体系以及</a:t>
            </a:r>
            <a:r>
              <a:rPr lang="en-US" altLang="zh-CN" sz="1600" dirty="0">
                <a:latin typeface="微软雅黑" panose="020B0503020204020204" pitchFamily="34" charset="-122"/>
                <a:ea typeface="微软雅黑" panose="020B0503020204020204" pitchFamily="34" charset="-122"/>
              </a:rPr>
              <a:t>Microsoft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Intel</a:t>
            </a:r>
            <a:r>
              <a:rPr lang="zh-CN" altLang="en-US" sz="1600" dirty="0">
                <a:latin typeface="微软雅黑" panose="020B0503020204020204" pitchFamily="34" charset="-122"/>
                <a:ea typeface="微软雅黑" panose="020B0503020204020204" pitchFamily="34" charset="-122"/>
              </a:rPr>
              <a:t>等公司遵循这一体系设计的可信硬软件系统架构</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从物理安全的可信根出发，在计算环境中构筑从可信根到应用的完整可信链条</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为系统提供可信度量、可信存储、可信报告等可信支撑功能，支持系统应用的可信运行</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明确了物理可信根的基础地位，通过可信链传递将新人扩展到整个系统</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22</a:t>
            </a:fld>
            <a:endParaRPr lang="zh-CN" altLang="en-US"/>
          </a:p>
        </p:txBody>
      </p:sp>
      <p:pic>
        <p:nvPicPr>
          <p:cNvPr id="7" name="Picture 1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2414588" y="3962400"/>
            <a:ext cx="2870200" cy="1181100"/>
          </a:xfrm>
          <a:noFill/>
        </p:spPr>
      </p:pic>
    </p:spTree>
    <p:extLst>
      <p:ext uri="{BB962C8B-B14F-4D97-AF65-F5344CB8AC3E}">
        <p14:creationId xmlns:p14="http://schemas.microsoft.com/office/powerpoint/2010/main" val="65302410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32342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可信计算简史</a:t>
            </a:r>
          </a:p>
        </p:txBody>
      </p:sp>
      <p:sp>
        <p:nvSpPr>
          <p:cNvPr id="19" name="文本框 18"/>
          <p:cNvSpPr txBox="1"/>
          <p:nvPr/>
        </p:nvSpPr>
        <p:spPr>
          <a:xfrm>
            <a:off x="254000" y="1433046"/>
            <a:ext cx="6337300" cy="2132892"/>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a:t>
            </a: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没有明确的可信计算理论模型，没有从计算机体系结构上入手解决可信问题</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应用兼容问题，被动可信机制需要在应用中嵌入可信计算调用函数，需要对现有应用做大量更改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可信管理问题，采取“保护可信”思路，大厂商或联盟审批可信，再通过证书机制发许可，限制了开发者空间</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可信开发问题，可信计算开发接口内容过于繁琐，开发门槛高</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23</a:t>
            </a:fld>
            <a:endParaRPr lang="zh-CN" altLang="en-US"/>
          </a:p>
        </p:txBody>
      </p:sp>
    </p:spTree>
    <p:extLst>
      <p:ext uri="{BB962C8B-B14F-4D97-AF65-F5344CB8AC3E}">
        <p14:creationId xmlns:p14="http://schemas.microsoft.com/office/powerpoint/2010/main" val="14713763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可信计算简史</a:t>
            </a:r>
          </a:p>
        </p:txBody>
      </p:sp>
      <p:sp>
        <p:nvSpPr>
          <p:cNvPr id="19" name="文本框 18"/>
          <p:cNvSpPr txBox="1"/>
          <p:nvPr/>
        </p:nvSpPr>
        <p:spPr>
          <a:xfrm>
            <a:off x="403087" y="1153967"/>
            <a:ext cx="6132444" cy="1532727"/>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可信</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时代：主动免疫体系</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提出了全新的可信计算体系框架，在计算节点构建一个“宿主</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可信双节点”的可信免疫架构</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构建独立的可信计算子系统作为可信节点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通过可信节点对系统实施主动监控，为应用提供支撑</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24</a:t>
            </a:fld>
            <a:endParaRPr lang="zh-CN" altLang="en-US"/>
          </a:p>
        </p:txBody>
      </p:sp>
    </p:spTree>
    <p:extLst>
      <p:ext uri="{BB962C8B-B14F-4D97-AF65-F5344CB8AC3E}">
        <p14:creationId xmlns:p14="http://schemas.microsoft.com/office/powerpoint/2010/main" val="382168931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可信计算简史</a:t>
            </a:r>
          </a:p>
        </p:txBody>
      </p:sp>
      <p:sp>
        <p:nvSpPr>
          <p:cNvPr id="19" name="文本框 18"/>
          <p:cNvSpPr txBox="1"/>
          <p:nvPr/>
        </p:nvSpPr>
        <p:spPr>
          <a:xfrm>
            <a:off x="403087" y="1153967"/>
            <a:ext cx="6132444" cy="985270"/>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可信</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简化了宿主系统层面的可信开发，为可信开发者提供了高度的灵活性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可信节点的构建及与系统的互动是可信</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的关键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25</a:t>
            </a:fld>
            <a:endParaRPr lang="zh-CN" altLang="en-US"/>
          </a:p>
        </p:txBody>
      </p:sp>
    </p:spTree>
    <p:extLst>
      <p:ext uri="{BB962C8B-B14F-4D97-AF65-F5344CB8AC3E}">
        <p14:creationId xmlns:p14="http://schemas.microsoft.com/office/powerpoint/2010/main" val="414434666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0999" y="1564483"/>
            <a:ext cx="2336006" cy="233600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5" name="文本框 4"/>
          <p:cNvSpPr txBox="1"/>
          <p:nvPr/>
        </p:nvSpPr>
        <p:spPr>
          <a:xfrm>
            <a:off x="2260999" y="1494648"/>
            <a:ext cx="2336006" cy="2515945"/>
          </a:xfrm>
          <a:prstGeom prst="rect">
            <a:avLst/>
          </a:prstGeom>
          <a:noFill/>
        </p:spPr>
        <p:txBody>
          <a:bodyPr wrap="square" rtlCol="0">
            <a:spAutoFit/>
          </a:bodyPr>
          <a:lstStyle/>
          <a:p>
            <a:pPr algn="ctr"/>
            <a:r>
              <a:rPr lang="en-US" altLang="zh-CN" sz="15749" dirty="0">
                <a:solidFill>
                  <a:schemeClr val="bg1"/>
                </a:solidFill>
                <a:effectLst>
                  <a:outerShdw blurRad="50800" algn="ctr" rotWithShape="0">
                    <a:prstClr val="black">
                      <a:alpha val="40000"/>
                    </a:prstClr>
                  </a:outerShdw>
                </a:effectLst>
                <a:latin typeface="Impact" panose="020B0806030902050204" pitchFamily="34" charset="0"/>
              </a:rPr>
              <a:t>02</a:t>
            </a:r>
            <a:endParaRPr lang="zh-CN" altLang="en-US" sz="15749"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6" name="矩形 5"/>
          <p:cNvSpPr/>
          <p:nvPr/>
        </p:nvSpPr>
        <p:spPr>
          <a:xfrm>
            <a:off x="0" y="2327485"/>
            <a:ext cx="6858000" cy="81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7" name="文本框 6"/>
          <p:cNvSpPr txBox="1"/>
          <p:nvPr/>
        </p:nvSpPr>
        <p:spPr>
          <a:xfrm>
            <a:off x="1444842" y="2519543"/>
            <a:ext cx="3968318" cy="466281"/>
          </a:xfrm>
          <a:prstGeom prst="rect">
            <a:avLst/>
          </a:prstGeom>
          <a:noFill/>
        </p:spPr>
        <p:txBody>
          <a:bodyPr wrap="square" rtlCol="0">
            <a:spAutoFit/>
          </a:bodyPr>
          <a:lstStyle/>
          <a:p>
            <a:pPr algn="ctr">
              <a:lnSpc>
                <a:spcPct val="90000"/>
              </a:lnSpc>
              <a:spcBef>
                <a:spcPct val="0"/>
              </a:spcBef>
            </a:pPr>
            <a:r>
              <a:rPr lang="zh-CN" altLang="en-US" sz="2700" b="1" dirty="0">
                <a:solidFill>
                  <a:srgbClr val="08181A"/>
                </a:solidFill>
                <a:latin typeface="微软雅黑" panose="020B0503020204020204" pitchFamily="34" charset="-122"/>
                <a:ea typeface="微软雅黑" panose="020B0503020204020204" pitchFamily="34" charset="-122"/>
                <a:cs typeface="+mj-cs"/>
              </a:rPr>
              <a:t>可信计算基本概念</a:t>
            </a:r>
          </a:p>
        </p:txBody>
      </p:sp>
      <p:sp>
        <p:nvSpPr>
          <p:cNvPr id="2" name="灯片编号占位符 1"/>
          <p:cNvSpPr>
            <a:spLocks noGrp="1"/>
          </p:cNvSpPr>
          <p:nvPr>
            <p:ph type="sldNum" sz="quarter" idx="12"/>
          </p:nvPr>
        </p:nvSpPr>
        <p:spPr/>
        <p:txBody>
          <a:bodyPr/>
          <a:lstStyle/>
          <a:p>
            <a:fld id="{2883E6E1-418D-443A-8879-F8A896C76C51}" type="slidenum">
              <a:rPr lang="zh-CN" altLang="en-US" smtClean="0"/>
              <a:t>26</a:t>
            </a:fld>
            <a:endParaRPr lang="zh-CN" altLang="en-US"/>
          </a:p>
        </p:txBody>
      </p:sp>
    </p:spTree>
    <p:extLst>
      <p:ext uri="{BB962C8B-B14F-4D97-AF65-F5344CB8AC3E}">
        <p14:creationId xmlns:p14="http://schemas.microsoft.com/office/powerpoint/2010/main" val="185350393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body" idx="1"/>
          </p:nvPr>
        </p:nvSpPr>
        <p:spPr>
          <a:xfrm>
            <a:off x="514350" y="1028700"/>
            <a:ext cx="6115050" cy="3784980"/>
          </a:xfrm>
        </p:spPr>
        <p:txBody>
          <a:bodyPr>
            <a:normAutofit fontScale="92500" lnSpcReduction="20000"/>
          </a:bodyPr>
          <a:lstStyle/>
          <a:p>
            <a:pPr>
              <a:lnSpc>
                <a:spcPct val="90000"/>
              </a:lnSpc>
              <a:buFontTx/>
              <a:buNone/>
            </a:pPr>
            <a:r>
              <a:rPr lang="en-US" altLang="zh-CN" sz="2700" b="1" dirty="0">
                <a:solidFill>
                  <a:schemeClr val="bg1"/>
                </a:solidFill>
                <a:latin typeface="华文新魏" panose="02010800040101010101" pitchFamily="2" charset="-122"/>
                <a:ea typeface="华文新魏" panose="02010800040101010101" pitchFamily="2" charset="-122"/>
              </a:rPr>
              <a:t>1</a:t>
            </a:r>
            <a:r>
              <a:rPr lang="zh-CN" altLang="en-US" sz="2700" b="1" dirty="0">
                <a:solidFill>
                  <a:schemeClr val="bg1"/>
                </a:solidFill>
                <a:latin typeface="华文新魏" panose="02010800040101010101" pitchFamily="2" charset="-122"/>
                <a:ea typeface="华文新魏" panose="02010800040101010101" pitchFamily="2" charset="-122"/>
              </a:rPr>
              <a:t>、可信计算平台的基本思路</a:t>
            </a:r>
          </a:p>
          <a:p>
            <a:pPr>
              <a:lnSpc>
                <a:spcPct val="90000"/>
              </a:lnSpc>
              <a:buFontTx/>
              <a:buNone/>
            </a:pPr>
            <a:endParaRPr lang="zh-CN" altLang="en-US" sz="750" b="1" dirty="0">
              <a:solidFill>
                <a:schemeClr val="bg1"/>
              </a:solidFill>
              <a:latin typeface="仿宋体" pitchFamily="18" charset="-122"/>
              <a:ea typeface="仿宋体" pitchFamily="18" charset="-122"/>
              <a:sym typeface="Symbol" panose="05050102010706020507" pitchFamily="18" charset="2"/>
            </a:endParaRPr>
          </a:p>
          <a:p>
            <a:pPr>
              <a:lnSpc>
                <a:spcPct val="160000"/>
              </a:lnSpc>
              <a:buFontTx/>
              <a:buNone/>
            </a:pPr>
            <a:r>
              <a:rPr lang="zh-CN" altLang="en-US" b="1" dirty="0">
                <a:solidFill>
                  <a:schemeClr val="bg1"/>
                </a:solidFill>
                <a:latin typeface="仿宋体" pitchFamily="18" charset="-122"/>
                <a:ea typeface="仿宋体" pitchFamily="18" charset="-122"/>
                <a:sym typeface="Symbol" panose="05050102010706020507" pitchFamily="18" charset="2"/>
              </a:rPr>
              <a:t> </a:t>
            </a:r>
            <a:r>
              <a:rPr lang="zh-CN" altLang="en-US" b="1" dirty="0">
                <a:latin typeface="仿宋体" pitchFamily="18" charset="-122"/>
                <a:ea typeface="仿宋体" pitchFamily="18" charset="-122"/>
                <a:sym typeface="Symbol" panose="05050102010706020507" pitchFamily="18" charset="2"/>
              </a:rPr>
              <a:t></a:t>
            </a:r>
            <a:r>
              <a:rPr lang="zh-CN" altLang="en-US" dirty="0">
                <a:ea typeface="仿宋体" pitchFamily="18" charset="-122"/>
              </a:rPr>
              <a:t>首先建立一个信任根</a:t>
            </a:r>
          </a:p>
          <a:p>
            <a:pPr>
              <a:lnSpc>
                <a:spcPct val="160000"/>
              </a:lnSpc>
              <a:buFontTx/>
              <a:buNone/>
            </a:pPr>
            <a:r>
              <a:rPr lang="zh-CN" altLang="en-US" dirty="0">
                <a:ea typeface="仿宋体" pitchFamily="18" charset="-122"/>
              </a:rPr>
              <a:t>		   信任根的可信性由物理安全和管理安全确保。</a:t>
            </a:r>
          </a:p>
          <a:p>
            <a:pPr>
              <a:lnSpc>
                <a:spcPct val="160000"/>
              </a:lnSpc>
              <a:buFontTx/>
              <a:buNone/>
            </a:pPr>
            <a:endParaRPr lang="zh-CN" altLang="en-US" sz="1200" dirty="0"/>
          </a:p>
          <a:p>
            <a:pPr>
              <a:lnSpc>
                <a:spcPct val="160000"/>
              </a:lnSpc>
              <a:buFontTx/>
              <a:buNone/>
            </a:pPr>
            <a:r>
              <a:rPr lang="zh-CN" altLang="en-US" b="1" dirty="0">
                <a:latin typeface="仿宋体" pitchFamily="18" charset="-122"/>
                <a:ea typeface="仿宋体" pitchFamily="18" charset="-122"/>
                <a:sym typeface="Symbol" panose="05050102010706020507" pitchFamily="18" charset="2"/>
              </a:rPr>
              <a:t> </a:t>
            </a:r>
            <a:r>
              <a:rPr lang="zh-CN" altLang="en-US" dirty="0">
                <a:ea typeface="仿宋体" pitchFamily="18" charset="-122"/>
              </a:rPr>
              <a:t>再建立一条信任链</a:t>
            </a:r>
          </a:p>
          <a:p>
            <a:pPr>
              <a:lnSpc>
                <a:spcPct val="160000"/>
              </a:lnSpc>
              <a:buFontTx/>
              <a:buNone/>
            </a:pPr>
            <a:r>
              <a:rPr lang="zh-CN" altLang="en-US" dirty="0">
                <a:ea typeface="仿宋体" pitchFamily="18" charset="-122"/>
              </a:rPr>
              <a:t>		从信任根开始到硬件平台、到</a:t>
            </a:r>
            <a:r>
              <a:rPr lang="en-US" altLang="zh-CN" dirty="0">
                <a:ea typeface="仿宋体" pitchFamily="18" charset="-122"/>
              </a:rPr>
              <a:t>BIOS</a:t>
            </a:r>
            <a:r>
              <a:rPr lang="zh-CN" altLang="en-US" dirty="0">
                <a:ea typeface="仿宋体" pitchFamily="18" charset="-122"/>
              </a:rPr>
              <a:t>、到操作系统、再到应用，一级测量认证一级，一级信任一级。从而把这种信任扩展到整个计算机系统。</a:t>
            </a:r>
          </a:p>
        </p:txBody>
      </p:sp>
      <p:grpSp>
        <p:nvGrpSpPr>
          <p:cNvPr id="4" name="组合 3"/>
          <p:cNvGrpSpPr/>
          <p:nvPr/>
        </p:nvGrpSpPr>
        <p:grpSpPr>
          <a:xfrm>
            <a:off x="254000" y="646164"/>
            <a:ext cx="6604002" cy="400110"/>
            <a:chOff x="254000" y="646164"/>
            <a:chExt cx="6604002" cy="40011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可信计算的解决思路</a:t>
              </a:r>
            </a:p>
          </p:txBody>
        </p:sp>
      </p:grpSp>
    </p:spTree>
    <p:extLst>
      <p:ext uri="{BB962C8B-B14F-4D97-AF65-F5344CB8AC3E}">
        <p14:creationId xmlns:p14="http://schemas.microsoft.com/office/powerpoint/2010/main" val="1839633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4102"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4103"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4104" name="Rectangle 3"/>
          <p:cNvSpPr>
            <a:spLocks noChangeArrowheads="1"/>
          </p:cNvSpPr>
          <p:nvPr/>
        </p:nvSpPr>
        <p:spPr bwMode="auto">
          <a:xfrm>
            <a:off x="234554" y="1433046"/>
            <a:ext cx="6380559" cy="3244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可信计算的核心概念：可信根和可信链</a:t>
            </a:r>
          </a:p>
          <a:p>
            <a:pPr lvl="1">
              <a:lnSpc>
                <a:spcPct val="150000"/>
              </a:lnSpc>
              <a:spcBef>
                <a:spcPct val="20000"/>
              </a:spcBef>
              <a:buFont typeface="Wingdings" panose="05000000000000000000" pitchFamily="2" charset="2"/>
              <a:buChar char="u"/>
            </a:pPr>
            <a:r>
              <a:rPr lang="zh-CN" altLang="en-US" sz="1500" b="1" dirty="0">
                <a:solidFill>
                  <a:srgbClr val="1D528D"/>
                </a:solidFill>
                <a:latin typeface="楷体_GB2312" pitchFamily="1" charset="-122"/>
                <a:ea typeface="楷体_GB2312" pitchFamily="1" charset="-122"/>
                <a:sym typeface="楷体_GB2312" pitchFamily="1" charset="-122"/>
              </a:rPr>
              <a:t>可信环境必须有一个基于密码学和物理保护的可靠的信任源头，这一信任源头就是系统的可信根（TPM/TCM或者TPCM)。</a:t>
            </a:r>
            <a:endParaRPr lang="en-US" altLang="zh-CN" sz="1500" b="1" dirty="0">
              <a:solidFill>
                <a:srgbClr val="1D528D"/>
              </a:solidFill>
              <a:latin typeface="楷体_GB2312" pitchFamily="1" charset="-122"/>
              <a:ea typeface="楷体_GB2312" pitchFamily="1" charset="-122"/>
              <a:sym typeface="楷体_GB2312" pitchFamily="1" charset="-122"/>
            </a:endParaRPr>
          </a:p>
          <a:p>
            <a:pPr lvl="1">
              <a:lnSpc>
                <a:spcPct val="150000"/>
              </a:lnSpc>
              <a:spcBef>
                <a:spcPct val="20000"/>
              </a:spcBef>
              <a:buFont typeface="Wingdings" panose="05000000000000000000" pitchFamily="2" charset="2"/>
              <a:buChar char="u"/>
            </a:pPr>
            <a:r>
              <a:rPr lang="zh-CN" altLang="en-US" sz="1500" b="1" dirty="0">
                <a:solidFill>
                  <a:srgbClr val="1D528D"/>
                </a:solidFill>
                <a:latin typeface="楷体_GB2312" pitchFamily="1" charset="-122"/>
                <a:ea typeface="楷体_GB2312" pitchFamily="1" charset="-122"/>
                <a:sym typeface="楷体_GB2312" pitchFamily="1" charset="-122"/>
              </a:rPr>
              <a:t>系统中的可信元件（安全机制），其可信性应通过从这一可信根出发，经过一环套一环的可信传递过程来保障其可信性。</a:t>
            </a:r>
            <a:endParaRPr lang="en-US" altLang="zh-CN" sz="1500" b="1" dirty="0">
              <a:solidFill>
                <a:srgbClr val="1D528D"/>
              </a:solidFill>
              <a:latin typeface="楷体_GB2312" pitchFamily="1" charset="-122"/>
              <a:ea typeface="楷体_GB2312" pitchFamily="1" charset="-122"/>
              <a:sym typeface="楷体_GB2312" pitchFamily="1" charset="-122"/>
            </a:endParaRPr>
          </a:p>
          <a:p>
            <a:pPr lvl="1">
              <a:lnSpc>
                <a:spcPct val="150000"/>
              </a:lnSpc>
              <a:spcBef>
                <a:spcPct val="20000"/>
              </a:spcBef>
              <a:buFont typeface="Wingdings" panose="05000000000000000000" pitchFamily="2" charset="2"/>
              <a:buChar char="u"/>
            </a:pPr>
            <a:r>
              <a:rPr lang="zh-CN" altLang="en-US" sz="1500" b="1" dirty="0">
                <a:solidFill>
                  <a:srgbClr val="1D528D"/>
                </a:solidFill>
                <a:latin typeface="楷体_GB2312" pitchFamily="1" charset="-122"/>
                <a:ea typeface="楷体_GB2312" pitchFamily="1" charset="-122"/>
                <a:sym typeface="楷体_GB2312" pitchFamily="1" charset="-122"/>
              </a:rPr>
              <a:t>系统的可信计算基中所有元件应构成一个完整的可信链条，以确保整个可信计算基的可信性。</a:t>
            </a:r>
          </a:p>
          <a:p>
            <a:pPr lvl="1">
              <a:spcBef>
                <a:spcPct val="50000"/>
              </a:spcBef>
              <a:buFont typeface="Arial" panose="020B0604020202020204" pitchFamily="34" charset="0"/>
              <a:buChar char="–"/>
            </a:pPr>
            <a:endParaRPr lang="zh-CN" altLang="en-US" sz="1500" dirty="0">
              <a:latin typeface="微软雅黑" panose="020B0503020204020204" pitchFamily="34" charset="-122"/>
              <a:ea typeface="微软雅黑" panose="020B0503020204020204" pitchFamily="34" charset="-122"/>
            </a:endParaRPr>
          </a:p>
          <a:p>
            <a:pPr>
              <a:lnSpc>
                <a:spcPct val="150000"/>
              </a:lnSpc>
              <a:spcBef>
                <a:spcPct val="20000"/>
              </a:spcBef>
            </a:pPr>
            <a:endParaRPr lang="zh-CN" altLang="en-US" sz="15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4105"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可信计算的解决思路</a:t>
            </a:r>
            <a:endParaRPr lang="zh-CN" altLang="en-US" sz="1013"/>
          </a:p>
        </p:txBody>
      </p:sp>
      <p:grpSp>
        <p:nvGrpSpPr>
          <p:cNvPr id="2" name="组合 1"/>
          <p:cNvGrpSpPr/>
          <p:nvPr/>
        </p:nvGrpSpPr>
        <p:grpSpPr>
          <a:xfrm>
            <a:off x="254000" y="646164"/>
            <a:ext cx="6604002" cy="400110"/>
            <a:chOff x="254000" y="646164"/>
            <a:chExt cx="6604002" cy="400110"/>
          </a:xfrm>
        </p:grpSpPr>
        <p:cxnSp>
          <p:nvCxnSpPr>
            <p:cNvPr id="10" name="直接连接符 9"/>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可信计算的解决思路</a:t>
              </a:r>
            </a:p>
          </p:txBody>
        </p:sp>
      </p:grpSp>
    </p:spTree>
    <p:extLst>
      <p:ext uri="{BB962C8B-B14F-4D97-AF65-F5344CB8AC3E}">
        <p14:creationId xmlns:p14="http://schemas.microsoft.com/office/powerpoint/2010/main" val="4288350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body" idx="1"/>
          </p:nvPr>
        </p:nvSpPr>
        <p:spPr>
          <a:xfrm>
            <a:off x="254000" y="1433046"/>
            <a:ext cx="6343650" cy="2681754"/>
          </a:xfrm>
        </p:spPr>
        <p:txBody>
          <a:bodyPr/>
          <a:lstStyle/>
          <a:p>
            <a:pPr>
              <a:buFontTx/>
              <a:buNone/>
            </a:pPr>
            <a:r>
              <a:rPr lang="zh-CN" altLang="en-US" sz="2700" b="1" dirty="0">
                <a:latin typeface="华文新魏" panose="02010800040101010101" pitchFamily="2" charset="-122"/>
                <a:ea typeface="华文新魏" panose="02010800040101010101" pitchFamily="2" charset="-122"/>
              </a:rPr>
              <a:t>信任根的概念</a:t>
            </a:r>
          </a:p>
          <a:p>
            <a:pPr>
              <a:buFontTx/>
              <a:buNone/>
            </a:pPr>
            <a:endParaRPr lang="zh-CN" altLang="en-US" sz="750" dirty="0">
              <a:latin typeface="仿宋体" pitchFamily="18" charset="-122"/>
              <a:ea typeface="仿宋体" pitchFamily="18" charset="-122"/>
            </a:endParaRPr>
          </a:p>
          <a:p>
            <a:pPr>
              <a:buFontTx/>
              <a:buNone/>
            </a:pPr>
            <a:r>
              <a:rPr lang="zh-CN" altLang="en-US" b="1" dirty="0">
                <a:latin typeface="仿宋体" pitchFamily="18" charset="-122"/>
                <a:ea typeface="仿宋体" pitchFamily="18" charset="-122"/>
                <a:sym typeface="Symbol" panose="05050102010706020507" pitchFamily="18" charset="2"/>
              </a:rPr>
              <a:t> </a:t>
            </a:r>
            <a:r>
              <a:rPr lang="zh-CN" altLang="en-US" dirty="0">
                <a:latin typeface="仿宋体" pitchFamily="18" charset="-122"/>
                <a:ea typeface="仿宋体" pitchFamily="18" charset="-122"/>
                <a:sym typeface="Symbol" panose="05050102010706020507" pitchFamily="18" charset="2"/>
              </a:rPr>
              <a:t> </a:t>
            </a:r>
            <a:r>
              <a:rPr lang="en-US" altLang="zh-CN" dirty="0">
                <a:latin typeface="仿宋体" pitchFamily="18" charset="-122"/>
                <a:ea typeface="仿宋体" pitchFamily="18" charset="-122"/>
                <a:sym typeface="Symbol" panose="05050102010706020507" pitchFamily="18" charset="2"/>
              </a:rPr>
              <a:t>TCG</a:t>
            </a:r>
            <a:r>
              <a:rPr lang="zh-CN" altLang="zh-CN" dirty="0">
                <a:latin typeface="仿宋体" pitchFamily="18" charset="-122"/>
                <a:ea typeface="仿宋体" pitchFamily="18" charset="-122"/>
                <a:sym typeface="Symbol" panose="05050102010706020507" pitchFamily="18" charset="2"/>
              </a:rPr>
              <a:t>认为：</a:t>
            </a:r>
            <a:r>
              <a:rPr lang="zh-CN" altLang="en-US" dirty="0">
                <a:latin typeface="仿宋体" pitchFamily="18" charset="-122"/>
                <a:ea typeface="仿宋体" pitchFamily="18" charset="-122"/>
                <a:sym typeface="Symbol" panose="05050102010706020507" pitchFamily="18" charset="2"/>
              </a:rPr>
              <a:t>一个</a:t>
            </a:r>
            <a:r>
              <a:rPr lang="zh-CN" altLang="en-US" dirty="0">
                <a:latin typeface="仿宋体" pitchFamily="18" charset="-122"/>
                <a:ea typeface="仿宋体" pitchFamily="18" charset="-122"/>
              </a:rPr>
              <a:t>信任根包括三个根：</a:t>
            </a:r>
          </a:p>
          <a:p>
            <a:pPr>
              <a:buFontTx/>
              <a:buNone/>
            </a:pPr>
            <a:r>
              <a:rPr lang="zh-CN" altLang="en-US" dirty="0">
                <a:latin typeface="仿宋体" pitchFamily="18" charset="-122"/>
                <a:ea typeface="仿宋体" pitchFamily="18" charset="-122"/>
              </a:rPr>
              <a:t>		</a:t>
            </a:r>
            <a:r>
              <a:rPr lang="zh-CN" altLang="en-US" u="sng" dirty="0">
                <a:latin typeface="仿宋体" pitchFamily="18" charset="-122"/>
                <a:ea typeface="仿宋体" pitchFamily="18" charset="-122"/>
              </a:rPr>
              <a:t>可信测量根</a:t>
            </a:r>
            <a:r>
              <a:rPr lang="en-US" altLang="zh-CN" dirty="0">
                <a:latin typeface="仿宋体" pitchFamily="18" charset="-122"/>
                <a:ea typeface="仿宋体" pitchFamily="18" charset="-122"/>
              </a:rPr>
              <a:t>(Root of Trust for Measurement)</a:t>
            </a:r>
          </a:p>
          <a:p>
            <a:pPr>
              <a:buFontTx/>
              <a:buNone/>
            </a:pPr>
            <a:r>
              <a:rPr lang="en-US" altLang="zh-CN" dirty="0">
                <a:latin typeface="仿宋体" pitchFamily="18" charset="-122"/>
                <a:ea typeface="仿宋体" pitchFamily="18" charset="-122"/>
              </a:rPr>
              <a:t>		</a:t>
            </a:r>
            <a:r>
              <a:rPr lang="zh-CN" altLang="en-US" u="sng" dirty="0">
                <a:latin typeface="仿宋体" pitchFamily="18" charset="-122"/>
                <a:ea typeface="仿宋体" pitchFamily="18" charset="-122"/>
              </a:rPr>
              <a:t>可信存储根</a:t>
            </a:r>
            <a:r>
              <a:rPr lang="en-US" altLang="zh-CN" dirty="0">
                <a:latin typeface="仿宋体" pitchFamily="18" charset="-122"/>
                <a:ea typeface="仿宋体" pitchFamily="18" charset="-122"/>
              </a:rPr>
              <a:t>(Root of Trust for Storage)</a:t>
            </a:r>
          </a:p>
          <a:p>
            <a:pPr>
              <a:buFontTx/>
              <a:buNone/>
            </a:pPr>
            <a:r>
              <a:rPr lang="en-US" altLang="zh-CN" dirty="0">
                <a:latin typeface="仿宋体" pitchFamily="18" charset="-122"/>
                <a:ea typeface="仿宋体" pitchFamily="18" charset="-122"/>
              </a:rPr>
              <a:t>		</a:t>
            </a:r>
            <a:r>
              <a:rPr lang="zh-CN" altLang="en-US" u="sng" dirty="0">
                <a:latin typeface="仿宋体" pitchFamily="18" charset="-122"/>
                <a:ea typeface="仿宋体" pitchFamily="18" charset="-122"/>
              </a:rPr>
              <a:t>可信报告根</a:t>
            </a:r>
            <a:r>
              <a:rPr lang="en-US" altLang="zh-CN" dirty="0">
                <a:latin typeface="仿宋体" pitchFamily="18" charset="-122"/>
                <a:ea typeface="仿宋体" pitchFamily="18" charset="-122"/>
              </a:rPr>
              <a:t>(Root of Trust for reporting )</a:t>
            </a:r>
          </a:p>
        </p:txBody>
      </p:sp>
      <p:grpSp>
        <p:nvGrpSpPr>
          <p:cNvPr id="4" name="组合 3"/>
          <p:cNvGrpSpPr/>
          <p:nvPr/>
        </p:nvGrpSpPr>
        <p:grpSpPr>
          <a:xfrm>
            <a:off x="254000" y="646164"/>
            <a:ext cx="6604002" cy="400110"/>
            <a:chOff x="254000" y="646164"/>
            <a:chExt cx="6604002" cy="40011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信任根技术</a:t>
              </a:r>
            </a:p>
          </p:txBody>
        </p:sp>
      </p:grpSp>
    </p:spTree>
    <p:extLst>
      <p:ext uri="{BB962C8B-B14F-4D97-AF65-F5344CB8AC3E}">
        <p14:creationId xmlns:p14="http://schemas.microsoft.com/office/powerpoint/2010/main" val="432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0999" y="1564483"/>
            <a:ext cx="2336006" cy="233600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5" name="文本框 4"/>
          <p:cNvSpPr txBox="1"/>
          <p:nvPr/>
        </p:nvSpPr>
        <p:spPr>
          <a:xfrm>
            <a:off x="2260999" y="1494648"/>
            <a:ext cx="2336006" cy="2515945"/>
          </a:xfrm>
          <a:prstGeom prst="rect">
            <a:avLst/>
          </a:prstGeom>
          <a:noFill/>
        </p:spPr>
        <p:txBody>
          <a:bodyPr wrap="square" rtlCol="0">
            <a:spAutoFit/>
          </a:bodyPr>
          <a:lstStyle/>
          <a:p>
            <a:pPr algn="ctr"/>
            <a:r>
              <a:rPr lang="en-US" altLang="zh-CN" sz="15749" dirty="0">
                <a:solidFill>
                  <a:schemeClr val="bg1"/>
                </a:solidFill>
                <a:effectLst>
                  <a:outerShdw blurRad="50800" algn="ctr" rotWithShape="0">
                    <a:prstClr val="black">
                      <a:alpha val="40000"/>
                    </a:prstClr>
                  </a:outerShdw>
                </a:effectLst>
                <a:latin typeface="Impact" panose="020B0806030902050204" pitchFamily="34" charset="0"/>
              </a:rPr>
              <a:t>01</a:t>
            </a:r>
            <a:endParaRPr lang="zh-CN" altLang="en-US" sz="15749"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6" name="矩形 5"/>
          <p:cNvSpPr/>
          <p:nvPr/>
        </p:nvSpPr>
        <p:spPr>
          <a:xfrm>
            <a:off x="0" y="2327485"/>
            <a:ext cx="6858000" cy="81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7" name="文本框 6"/>
          <p:cNvSpPr txBox="1"/>
          <p:nvPr/>
        </p:nvSpPr>
        <p:spPr>
          <a:xfrm>
            <a:off x="1444842" y="2519543"/>
            <a:ext cx="3968318" cy="466281"/>
          </a:xfrm>
          <a:prstGeom prst="rect">
            <a:avLst/>
          </a:prstGeom>
          <a:noFill/>
        </p:spPr>
        <p:txBody>
          <a:bodyPr wrap="square" rtlCol="0">
            <a:spAutoFit/>
          </a:bodyPr>
          <a:lstStyle/>
          <a:p>
            <a:pPr algn="ctr">
              <a:lnSpc>
                <a:spcPct val="90000"/>
              </a:lnSpc>
              <a:spcBef>
                <a:spcPct val="0"/>
              </a:spcBef>
            </a:pPr>
            <a:r>
              <a:rPr lang="zh-CN" altLang="en-US" sz="2700" b="1" dirty="0">
                <a:solidFill>
                  <a:srgbClr val="08181A"/>
                </a:solidFill>
                <a:latin typeface="微软雅黑" panose="020B0503020204020204" pitchFamily="34" charset="-122"/>
                <a:ea typeface="微软雅黑" panose="020B0503020204020204" pitchFamily="34" charset="-122"/>
                <a:cs typeface="+mj-cs"/>
              </a:rPr>
              <a:t>概述</a:t>
            </a:r>
          </a:p>
        </p:txBody>
      </p:sp>
      <p:sp>
        <p:nvSpPr>
          <p:cNvPr id="2" name="灯片编号占位符 1"/>
          <p:cNvSpPr>
            <a:spLocks noGrp="1"/>
          </p:cNvSpPr>
          <p:nvPr>
            <p:ph type="sldNum" sz="quarter" idx="12"/>
          </p:nvPr>
        </p:nvSpPr>
        <p:spPr/>
        <p:txBody>
          <a:bodyPr/>
          <a:lstStyle/>
          <a:p>
            <a:fld id="{2883E6E1-418D-443A-8879-F8A896C76C51}" type="slidenum">
              <a:rPr lang="zh-CN" altLang="en-US" smtClean="0"/>
              <a:t>3</a:t>
            </a:fld>
            <a:endParaRPr lang="zh-CN" altLang="en-US"/>
          </a:p>
        </p:txBody>
      </p:sp>
    </p:spTree>
    <p:extLst>
      <p:ext uri="{BB962C8B-B14F-4D97-AF65-F5344CB8AC3E}">
        <p14:creationId xmlns:p14="http://schemas.microsoft.com/office/powerpoint/2010/main" val="247923099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body" idx="1"/>
          </p:nvPr>
        </p:nvSpPr>
        <p:spPr>
          <a:xfrm>
            <a:off x="253998" y="1253066"/>
            <a:ext cx="6604002" cy="2861733"/>
          </a:xfrm>
        </p:spPr>
        <p:txBody>
          <a:bodyPr/>
          <a:lstStyle/>
          <a:p>
            <a:pPr>
              <a:buFontTx/>
              <a:buNone/>
            </a:pPr>
            <a:r>
              <a:rPr lang="zh-CN" altLang="en-US" sz="2700" b="1" dirty="0">
                <a:latin typeface="华文新魏" panose="02010800040101010101" pitchFamily="2" charset="-122"/>
                <a:ea typeface="华文新魏" panose="02010800040101010101" pitchFamily="2" charset="-122"/>
              </a:rPr>
              <a:t>信任根的概念</a:t>
            </a:r>
          </a:p>
          <a:p>
            <a:pPr>
              <a:buFontTx/>
              <a:buNone/>
            </a:pPr>
            <a:endParaRPr lang="zh-CN" altLang="en-US" sz="750" dirty="0">
              <a:latin typeface="仿宋体" pitchFamily="18" charset="-122"/>
              <a:ea typeface="仿宋体" pitchFamily="18" charset="-122"/>
            </a:endParaRPr>
          </a:p>
          <a:p>
            <a:pPr>
              <a:buFontTx/>
              <a:buNone/>
            </a:pPr>
            <a:r>
              <a:rPr lang="zh-CN" altLang="en-US" b="1" dirty="0">
                <a:latin typeface="仿宋体" pitchFamily="18" charset="-122"/>
                <a:ea typeface="仿宋体" pitchFamily="18" charset="-122"/>
                <a:sym typeface="Symbol" panose="05050102010706020507" pitchFamily="18" charset="2"/>
              </a:rPr>
              <a:t>  </a:t>
            </a:r>
            <a:r>
              <a:rPr lang="en-US" altLang="zh-CN" b="1" dirty="0">
                <a:latin typeface="仿宋体" pitchFamily="18" charset="-122"/>
                <a:ea typeface="仿宋体" pitchFamily="18" charset="-122"/>
                <a:sym typeface="Symbol" panose="05050102010706020507" pitchFamily="18" charset="2"/>
              </a:rPr>
              <a:t>TCG</a:t>
            </a:r>
            <a:r>
              <a:rPr lang="zh-CN" altLang="zh-CN" b="1" dirty="0">
                <a:latin typeface="仿宋体" pitchFamily="18" charset="-122"/>
                <a:ea typeface="仿宋体" pitchFamily="18" charset="-122"/>
                <a:sym typeface="Symbol" panose="05050102010706020507" pitchFamily="18" charset="2"/>
              </a:rPr>
              <a:t>的技术规范：</a:t>
            </a:r>
            <a:endParaRPr lang="zh-CN" altLang="en-US" dirty="0">
              <a:latin typeface="仿宋体" pitchFamily="18" charset="-122"/>
              <a:ea typeface="仿宋体" pitchFamily="18" charset="-122"/>
            </a:endParaRPr>
          </a:p>
          <a:p>
            <a:pPr>
              <a:buFontTx/>
              <a:buNone/>
            </a:pPr>
            <a:r>
              <a:rPr lang="zh-CN" altLang="en-US" dirty="0">
                <a:latin typeface="仿宋体" pitchFamily="18" charset="-122"/>
                <a:ea typeface="仿宋体" pitchFamily="18" charset="-122"/>
              </a:rPr>
              <a:t>	</a:t>
            </a:r>
            <a:r>
              <a:rPr lang="zh-CN" altLang="en-US" u="sng" dirty="0">
                <a:latin typeface="仿宋体" pitchFamily="18" charset="-122"/>
                <a:ea typeface="仿宋体" pitchFamily="18" charset="-122"/>
              </a:rPr>
              <a:t>可信测量根</a:t>
            </a:r>
            <a:r>
              <a:rPr lang="en-US" altLang="zh-CN" dirty="0">
                <a:latin typeface="仿宋体" pitchFamily="18" charset="-122"/>
                <a:ea typeface="仿宋体" pitchFamily="18" charset="-122"/>
              </a:rPr>
              <a:t>(RTM): </a:t>
            </a:r>
            <a:r>
              <a:rPr lang="zh-CN" altLang="zh-CN" dirty="0">
                <a:latin typeface="仿宋体" pitchFamily="18" charset="-122"/>
                <a:ea typeface="仿宋体" pitchFamily="18" charset="-122"/>
              </a:rPr>
              <a:t>软件可信测量根核</a:t>
            </a:r>
            <a:r>
              <a:rPr lang="en-US" altLang="zh-CN" dirty="0">
                <a:latin typeface="仿宋体" pitchFamily="18" charset="-122"/>
                <a:ea typeface="仿宋体" pitchFamily="18" charset="-122"/>
              </a:rPr>
              <a:t>CRTM</a:t>
            </a:r>
            <a:r>
              <a:rPr lang="zh-CN" altLang="en-US" dirty="0">
                <a:latin typeface="仿宋体" pitchFamily="18" charset="-122"/>
                <a:ea typeface="仿宋体" pitchFamily="18" charset="-122"/>
              </a:rPr>
              <a:t>（</a:t>
            </a:r>
            <a:r>
              <a:rPr lang="en-US" altLang="zh-CN" dirty="0">
                <a:latin typeface="仿宋体" pitchFamily="18" charset="-122"/>
                <a:ea typeface="仿宋体" pitchFamily="18" charset="-122"/>
              </a:rPr>
              <a:t>BIOS</a:t>
            </a:r>
            <a:r>
              <a:rPr lang="zh-CN" altLang="en-US" dirty="0">
                <a:latin typeface="仿宋体" pitchFamily="18" charset="-122"/>
                <a:ea typeface="仿宋体" pitchFamily="18" charset="-122"/>
              </a:rPr>
              <a:t>）</a:t>
            </a:r>
          </a:p>
          <a:p>
            <a:pPr>
              <a:buFontTx/>
              <a:buNone/>
            </a:pPr>
            <a:r>
              <a:rPr lang="zh-CN" altLang="en-US" dirty="0">
                <a:latin typeface="仿宋体" pitchFamily="18" charset="-122"/>
                <a:ea typeface="仿宋体" pitchFamily="18" charset="-122"/>
              </a:rPr>
              <a:t>	</a:t>
            </a:r>
            <a:r>
              <a:rPr lang="zh-CN" altLang="en-US" u="sng" dirty="0">
                <a:latin typeface="仿宋体" pitchFamily="18" charset="-122"/>
                <a:ea typeface="仿宋体" pitchFamily="18" charset="-122"/>
              </a:rPr>
              <a:t>可信存储根</a:t>
            </a:r>
            <a:r>
              <a:rPr lang="en-US" altLang="zh-CN" dirty="0">
                <a:latin typeface="仿宋体" pitchFamily="18" charset="-122"/>
                <a:ea typeface="仿宋体" pitchFamily="18" charset="-122"/>
              </a:rPr>
              <a:t>(RTS)</a:t>
            </a:r>
            <a:r>
              <a:rPr lang="zh-CN" altLang="en-US" dirty="0">
                <a:latin typeface="仿宋体" pitchFamily="18" charset="-122"/>
                <a:ea typeface="仿宋体" pitchFamily="18" charset="-122"/>
              </a:rPr>
              <a:t>：</a:t>
            </a:r>
          </a:p>
          <a:p>
            <a:pPr>
              <a:buFontTx/>
              <a:buNone/>
            </a:pPr>
            <a:r>
              <a:rPr lang="zh-CN" altLang="en-US" dirty="0">
                <a:latin typeface="仿宋体" pitchFamily="18" charset="-122"/>
                <a:ea typeface="仿宋体" pitchFamily="18" charset="-122"/>
              </a:rPr>
              <a:t>	</a:t>
            </a:r>
            <a:r>
              <a:rPr lang="zh-CN" altLang="en-US" u="sng" dirty="0">
                <a:latin typeface="仿宋体" pitchFamily="18" charset="-122"/>
                <a:ea typeface="仿宋体" pitchFamily="18" charset="-122"/>
              </a:rPr>
              <a:t>可信报告根</a:t>
            </a:r>
            <a:r>
              <a:rPr lang="en-US" altLang="zh-CN" dirty="0">
                <a:latin typeface="仿宋体" pitchFamily="18" charset="-122"/>
                <a:ea typeface="仿宋体" pitchFamily="18" charset="-122"/>
              </a:rPr>
              <a:t>(RTR)</a:t>
            </a:r>
            <a:r>
              <a:rPr lang="zh-CN" altLang="en-US" dirty="0">
                <a:latin typeface="仿宋体" pitchFamily="18" charset="-122"/>
                <a:ea typeface="仿宋体" pitchFamily="18" charset="-122"/>
              </a:rPr>
              <a:t>：</a:t>
            </a:r>
          </a:p>
        </p:txBody>
      </p:sp>
      <p:sp>
        <p:nvSpPr>
          <p:cNvPr id="347141" name="Text Box 5"/>
          <p:cNvSpPr txBox="1">
            <a:spLocks noChangeArrowheads="1"/>
          </p:cNvSpPr>
          <p:nvPr/>
        </p:nvSpPr>
        <p:spPr bwMode="auto">
          <a:xfrm>
            <a:off x="4114800" y="2836649"/>
            <a:ext cx="2072217" cy="41549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kumimoji="1" lang="zh-CN" altLang="zh-CN" sz="2100" dirty="0">
                <a:latin typeface="仿宋体" pitchFamily="18" charset="-122"/>
                <a:ea typeface="仿宋体" pitchFamily="18" charset="-122"/>
              </a:rPr>
              <a:t>硬件芯片</a:t>
            </a:r>
            <a:r>
              <a:rPr kumimoji="1" lang="en-US" altLang="zh-CN" sz="2100" dirty="0">
                <a:latin typeface="仿宋体" pitchFamily="18" charset="-122"/>
                <a:ea typeface="仿宋体" pitchFamily="18" charset="-122"/>
              </a:rPr>
              <a:t>TPM</a:t>
            </a:r>
          </a:p>
        </p:txBody>
      </p:sp>
      <p:sp>
        <p:nvSpPr>
          <p:cNvPr id="347142" name="AutoShape 6"/>
          <p:cNvSpPr>
            <a:spLocks noChangeArrowheads="1"/>
          </p:cNvSpPr>
          <p:nvPr/>
        </p:nvSpPr>
        <p:spPr bwMode="auto">
          <a:xfrm>
            <a:off x="3486150" y="2571750"/>
            <a:ext cx="628650" cy="571500"/>
          </a:xfrm>
          <a:prstGeom prst="notchedRightArrow">
            <a:avLst>
              <a:gd name="adj1" fmla="val 50000"/>
              <a:gd name="adj2" fmla="val 27500"/>
            </a:avLst>
          </a:prstGeom>
          <a:noFill/>
          <a:ln w="9525">
            <a:solidFill>
              <a:schemeClr val="bg1"/>
            </a:solidFill>
            <a:miter lim="800000"/>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3"/>
          </a:p>
        </p:txBody>
      </p:sp>
      <p:sp>
        <p:nvSpPr>
          <p:cNvPr id="6" name="AutoShape 6"/>
          <p:cNvSpPr>
            <a:spLocks noChangeArrowheads="1"/>
          </p:cNvSpPr>
          <p:nvPr/>
        </p:nvSpPr>
        <p:spPr bwMode="auto">
          <a:xfrm>
            <a:off x="3136901" y="2663398"/>
            <a:ext cx="838200" cy="762000"/>
          </a:xfrm>
          <a:prstGeom prst="notchedRightArrow">
            <a:avLst>
              <a:gd name="adj1" fmla="val 50000"/>
              <a:gd name="adj2" fmla="val 27500"/>
            </a:avLst>
          </a:prstGeom>
          <a:noFill/>
          <a:ln w="9525">
            <a:solidFill>
              <a:schemeClr val="accent1"/>
            </a:solidFill>
            <a:miter lim="800000"/>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组合 6"/>
          <p:cNvGrpSpPr/>
          <p:nvPr/>
        </p:nvGrpSpPr>
        <p:grpSpPr>
          <a:xfrm>
            <a:off x="254000" y="646164"/>
            <a:ext cx="6604002" cy="400110"/>
            <a:chOff x="254000" y="646164"/>
            <a:chExt cx="6604002" cy="400110"/>
          </a:xfrm>
        </p:grpSpPr>
        <p:cxnSp>
          <p:nvCxnSpPr>
            <p:cNvPr id="8" name="直接连接符 7"/>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信任根技术</a:t>
              </a:r>
            </a:p>
          </p:txBody>
        </p:sp>
      </p:grpSp>
    </p:spTree>
    <p:extLst>
      <p:ext uri="{BB962C8B-B14F-4D97-AF65-F5344CB8AC3E}">
        <p14:creationId xmlns:p14="http://schemas.microsoft.com/office/powerpoint/2010/main" val="417306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body" idx="1"/>
          </p:nvPr>
        </p:nvSpPr>
        <p:spPr>
          <a:xfrm>
            <a:off x="514350" y="1349537"/>
            <a:ext cx="6057900" cy="3780624"/>
          </a:xfrm>
        </p:spPr>
        <p:txBody>
          <a:bodyPr>
            <a:normAutofit fontScale="92500" lnSpcReduction="20000"/>
          </a:bodyPr>
          <a:lstStyle/>
          <a:p>
            <a:pPr>
              <a:lnSpc>
                <a:spcPct val="150000"/>
              </a:lnSpc>
            </a:pPr>
            <a:r>
              <a:rPr lang="zh-CN" altLang="en-US" dirty="0">
                <a:latin typeface="仿宋体" pitchFamily="18" charset="-122"/>
                <a:ea typeface="仿宋体" pitchFamily="18" charset="-122"/>
              </a:rPr>
              <a:t>它由</a:t>
            </a:r>
            <a:r>
              <a:rPr lang="en-US" altLang="zh-CN" dirty="0">
                <a:latin typeface="仿宋体" pitchFamily="18" charset="-122"/>
                <a:ea typeface="仿宋体" pitchFamily="18" charset="-122"/>
              </a:rPr>
              <a:t>CPU</a:t>
            </a:r>
            <a:r>
              <a:rPr lang="zh-CN" altLang="en-US" dirty="0">
                <a:latin typeface="仿宋体" pitchFamily="18" charset="-122"/>
                <a:ea typeface="仿宋体" pitchFamily="18" charset="-122"/>
              </a:rPr>
              <a:t>、存储器、</a:t>
            </a:r>
            <a:r>
              <a:rPr lang="en-US" altLang="zh-CN" dirty="0">
                <a:latin typeface="仿宋体" pitchFamily="18" charset="-122"/>
                <a:ea typeface="仿宋体" pitchFamily="18" charset="-122"/>
              </a:rPr>
              <a:t>I/O</a:t>
            </a:r>
            <a:r>
              <a:rPr lang="zh-CN" altLang="en-US" dirty="0">
                <a:latin typeface="仿宋体" pitchFamily="18" charset="-122"/>
                <a:ea typeface="仿宋体" pitchFamily="18" charset="-122"/>
              </a:rPr>
              <a:t>、密码运算器、随机数产生器和嵌入式操作系统等部件组成。</a:t>
            </a:r>
          </a:p>
          <a:p>
            <a:pPr>
              <a:lnSpc>
                <a:spcPct val="150000"/>
              </a:lnSpc>
              <a:buFontTx/>
              <a:buNone/>
            </a:pPr>
            <a:endParaRPr lang="zh-CN" altLang="en-US" sz="900" dirty="0">
              <a:latin typeface="仿宋体" pitchFamily="18" charset="-122"/>
              <a:ea typeface="仿宋体" pitchFamily="18" charset="-122"/>
            </a:endParaRPr>
          </a:p>
          <a:p>
            <a:pPr>
              <a:lnSpc>
                <a:spcPct val="150000"/>
              </a:lnSpc>
            </a:pPr>
            <a:r>
              <a:rPr lang="en-US" altLang="zh-CN" dirty="0">
                <a:latin typeface="仿宋体" pitchFamily="18" charset="-122"/>
                <a:ea typeface="仿宋体" pitchFamily="18" charset="-122"/>
              </a:rPr>
              <a:t>TPM</a:t>
            </a:r>
            <a:r>
              <a:rPr lang="zh-CN" altLang="en-US" dirty="0">
                <a:latin typeface="仿宋体" pitchFamily="18" charset="-122"/>
                <a:ea typeface="仿宋体" pitchFamily="18" charset="-122"/>
              </a:rPr>
              <a:t>本身就是一个小的计算机系统，一般是一种片上系统</a:t>
            </a:r>
            <a:r>
              <a:rPr lang="en-US" altLang="zh-CN" dirty="0">
                <a:latin typeface="仿宋体" pitchFamily="18" charset="-122"/>
                <a:ea typeface="仿宋体" pitchFamily="18" charset="-122"/>
              </a:rPr>
              <a:t>SOC</a:t>
            </a:r>
            <a:r>
              <a:rPr lang="zh-CN" altLang="en-US" dirty="0">
                <a:latin typeface="仿宋体" pitchFamily="18" charset="-122"/>
                <a:ea typeface="仿宋体" pitchFamily="18" charset="-122"/>
              </a:rPr>
              <a:t>（</a:t>
            </a:r>
            <a:r>
              <a:rPr lang="en-US" altLang="zh-CN" dirty="0">
                <a:latin typeface="仿宋体" pitchFamily="18" charset="-122"/>
                <a:ea typeface="仿宋体" pitchFamily="18" charset="-122"/>
              </a:rPr>
              <a:t>System on Chip</a:t>
            </a:r>
            <a:r>
              <a:rPr lang="zh-CN" altLang="en-US" dirty="0">
                <a:latin typeface="仿宋体" pitchFamily="18" charset="-122"/>
                <a:ea typeface="仿宋体" pitchFamily="18" charset="-122"/>
              </a:rPr>
              <a:t>）</a:t>
            </a:r>
            <a:r>
              <a:rPr lang="en-US" altLang="zh-CN" dirty="0">
                <a:latin typeface="仿宋体" pitchFamily="18" charset="-122"/>
                <a:ea typeface="仿宋体" pitchFamily="18" charset="-122"/>
              </a:rPr>
              <a:t>,</a:t>
            </a:r>
            <a:r>
              <a:rPr lang="zh-CN" altLang="en-US" dirty="0">
                <a:latin typeface="仿宋体" pitchFamily="18" charset="-122"/>
                <a:ea typeface="仿宋体" pitchFamily="18" charset="-122"/>
              </a:rPr>
              <a:t>而且它应当是物理可信和管理可信的。</a:t>
            </a:r>
          </a:p>
          <a:p>
            <a:pPr>
              <a:lnSpc>
                <a:spcPct val="150000"/>
              </a:lnSpc>
            </a:pPr>
            <a:r>
              <a:rPr lang="en-US" altLang="zh-CN" dirty="0">
                <a:latin typeface="仿宋体" pitchFamily="18" charset="-122"/>
                <a:ea typeface="仿宋体" pitchFamily="18" charset="-122"/>
              </a:rPr>
              <a:t>TPM</a:t>
            </a:r>
            <a:r>
              <a:rPr lang="zh-CN" altLang="zh-CN" dirty="0">
                <a:latin typeface="仿宋体" pitchFamily="18" charset="-122"/>
                <a:ea typeface="仿宋体" pitchFamily="18" charset="-122"/>
              </a:rPr>
              <a:t>供应厂商：</a:t>
            </a:r>
          </a:p>
          <a:p>
            <a:pPr>
              <a:lnSpc>
                <a:spcPct val="150000"/>
              </a:lnSpc>
              <a:buFontTx/>
              <a:buNone/>
            </a:pPr>
            <a:r>
              <a:rPr lang="zh-CN" altLang="en-US" dirty="0">
                <a:latin typeface="仿宋体" pitchFamily="18" charset="-122"/>
                <a:ea typeface="仿宋体" pitchFamily="18" charset="-122"/>
              </a:rPr>
              <a:t>   </a:t>
            </a:r>
            <a:r>
              <a:rPr lang="en-US" altLang="zh-CN" dirty="0" err="1">
                <a:latin typeface="仿宋体" pitchFamily="18" charset="-122"/>
                <a:ea typeface="仿宋体" pitchFamily="18" charset="-122"/>
              </a:rPr>
              <a:t>Atmel,Broadcom,Infineon</a:t>
            </a:r>
            <a:r>
              <a:rPr lang="en-US" altLang="zh-CN" dirty="0">
                <a:latin typeface="仿宋体" pitchFamily="18" charset="-122"/>
                <a:ea typeface="仿宋体" pitchFamily="18" charset="-122"/>
              </a:rPr>
              <a:t>, National Semiconductor, STMicroelectronics,</a:t>
            </a:r>
            <a:r>
              <a:rPr lang="zh-CN" altLang="en-US" dirty="0">
                <a:latin typeface="仿宋体" pitchFamily="18" charset="-122"/>
                <a:ea typeface="仿宋体" pitchFamily="18" charset="-122"/>
              </a:rPr>
              <a:t>国民技术</a:t>
            </a:r>
            <a:endParaRPr lang="en-US" altLang="zh-CN" dirty="0">
              <a:latin typeface="仿宋体" pitchFamily="18" charset="-122"/>
              <a:ea typeface="仿宋体" pitchFamily="18" charset="-122"/>
            </a:endParaRPr>
          </a:p>
        </p:txBody>
      </p:sp>
      <p:sp>
        <p:nvSpPr>
          <p:cNvPr id="356356" name="Rectangle 4"/>
          <p:cNvSpPr>
            <a:spLocks noChangeArrowheads="1"/>
          </p:cNvSpPr>
          <p:nvPr/>
        </p:nvSpPr>
        <p:spPr bwMode="auto">
          <a:xfrm>
            <a:off x="1200150" y="342900"/>
            <a:ext cx="48577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3000" b="1">
                <a:solidFill>
                  <a:schemeClr val="bg1"/>
                </a:solidFill>
              </a:rPr>
              <a:t>二、</a:t>
            </a:r>
            <a:r>
              <a:rPr lang="zh-CN" altLang="en-US" sz="3300" b="1">
                <a:solidFill>
                  <a:schemeClr val="bg1"/>
                </a:solidFill>
                <a:latin typeface="宋体" panose="02010600030101010101" pitchFamily="2" charset="-122"/>
              </a:rPr>
              <a:t>信任根技术</a:t>
            </a:r>
            <a:endParaRPr lang="zh-CN" altLang="en-US" sz="3300" b="1">
              <a:solidFill>
                <a:schemeClr val="tx1"/>
              </a:solidFill>
              <a:latin typeface="宋体" panose="02010600030101010101" pitchFamily="2" charset="-122"/>
            </a:endParaRPr>
          </a:p>
        </p:txBody>
      </p:sp>
      <p:grpSp>
        <p:nvGrpSpPr>
          <p:cNvPr id="4" name="组合 3"/>
          <p:cNvGrpSpPr/>
          <p:nvPr/>
        </p:nvGrpSpPr>
        <p:grpSpPr>
          <a:xfrm>
            <a:off x="254000" y="646164"/>
            <a:ext cx="6604002" cy="400110"/>
            <a:chOff x="254000" y="646164"/>
            <a:chExt cx="6604002" cy="40011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信任根技术</a:t>
              </a:r>
            </a:p>
          </p:txBody>
        </p:sp>
      </p:grpSp>
    </p:spTree>
    <p:extLst>
      <p:ext uri="{BB962C8B-B14F-4D97-AF65-F5344CB8AC3E}">
        <p14:creationId xmlns:p14="http://schemas.microsoft.com/office/powerpoint/2010/main" val="1155902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8" name="AutoShape 26"/>
          <p:cNvSpPr>
            <a:spLocks noChangeArrowheads="1"/>
          </p:cNvSpPr>
          <p:nvPr/>
        </p:nvSpPr>
        <p:spPr bwMode="auto">
          <a:xfrm>
            <a:off x="4179094" y="535782"/>
            <a:ext cx="2464594" cy="803672"/>
          </a:xfrm>
          <a:prstGeom prst="wedgeRectCallout">
            <a:avLst>
              <a:gd name="adj1" fmla="val -34866"/>
              <a:gd name="adj2" fmla="val 157412"/>
            </a:avLst>
          </a:prstGeom>
          <a:solidFill>
            <a:schemeClr val="bg1"/>
          </a:solidFill>
          <a:ln w="9525">
            <a:solidFill>
              <a:schemeClr val="tx1"/>
            </a:solidFill>
            <a:miter lim="800000"/>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en-US" altLang="zh-CN" sz="1350">
                <a:latin typeface="仿宋_GB2312" pitchFamily="49" charset="-122"/>
                <a:ea typeface="仿宋_GB2312" pitchFamily="49" charset="-122"/>
              </a:rPr>
              <a:t>TPCM</a:t>
            </a:r>
          </a:p>
          <a:p>
            <a:pPr eaLnBrk="1" hangingPunct="1"/>
            <a:r>
              <a:rPr lang="zh-CN" altLang="en-US" sz="1350">
                <a:latin typeface="仿宋_GB2312" pitchFamily="49" charset="-122"/>
                <a:ea typeface="仿宋_GB2312" pitchFamily="49" charset="-122"/>
              </a:rPr>
              <a:t>新增单元：输入输出桥接单元</a:t>
            </a:r>
          </a:p>
          <a:p>
            <a:pPr eaLnBrk="1" hangingPunct="1"/>
            <a:r>
              <a:rPr lang="zh-CN" altLang="en-US" sz="1350">
                <a:latin typeface="仿宋_GB2312" pitchFamily="49" charset="-122"/>
                <a:ea typeface="仿宋_GB2312" pitchFamily="49" charset="-122"/>
              </a:rPr>
              <a:t>修改单元：自主密码算法</a:t>
            </a:r>
          </a:p>
        </p:txBody>
      </p:sp>
      <p:graphicFrame>
        <p:nvGraphicFramePr>
          <p:cNvPr id="4098" name="Object 4"/>
          <p:cNvGraphicFramePr>
            <a:graphicFrameLocks noChangeAspect="1"/>
          </p:cNvGraphicFramePr>
          <p:nvPr/>
        </p:nvGraphicFramePr>
        <p:xfrm>
          <a:off x="321469" y="2240757"/>
          <a:ext cx="513160" cy="1003697"/>
        </p:xfrm>
        <a:graphic>
          <a:graphicData uri="http://schemas.openxmlformats.org/presentationml/2006/ole">
            <mc:AlternateContent xmlns:mc="http://schemas.openxmlformats.org/markup-compatibility/2006">
              <mc:Choice xmlns:v="urn:schemas-microsoft-com:vml" Requires="v">
                <p:oleObj spid="_x0000_s2280" name="Visio" r:id="rId4" imgW="461941" imgH="895773" progId="">
                  <p:embed/>
                </p:oleObj>
              </mc:Choice>
              <mc:Fallback>
                <p:oleObj name="Visio" r:id="rId4" imgW="461941" imgH="89577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9" y="2240757"/>
                        <a:ext cx="513160" cy="1003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5"/>
          <p:cNvGraphicFramePr>
            <a:graphicFrameLocks noChangeAspect="1"/>
          </p:cNvGraphicFramePr>
          <p:nvPr/>
        </p:nvGraphicFramePr>
        <p:xfrm>
          <a:off x="798910" y="1394222"/>
          <a:ext cx="1020365" cy="557213"/>
        </p:xfrm>
        <a:graphic>
          <a:graphicData uri="http://schemas.openxmlformats.org/presentationml/2006/ole">
            <mc:AlternateContent xmlns:mc="http://schemas.openxmlformats.org/markup-compatibility/2006">
              <mc:Choice xmlns:v="urn:schemas-microsoft-com:vml" Requires="v">
                <p:oleObj spid="_x0000_s2281" name="Visio" r:id="rId6" imgW="919819" imgH="496824" progId="">
                  <p:embed/>
                </p:oleObj>
              </mc:Choice>
              <mc:Fallback>
                <p:oleObj name="Visio" r:id="rId6" imgW="919819" imgH="49682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910" y="1394222"/>
                        <a:ext cx="1020365"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8"/>
          <p:cNvGraphicFramePr>
            <a:graphicFrameLocks noChangeAspect="1"/>
          </p:cNvGraphicFramePr>
          <p:nvPr/>
        </p:nvGraphicFramePr>
        <p:xfrm>
          <a:off x="1999060" y="1393032"/>
          <a:ext cx="1019175" cy="546497"/>
        </p:xfrm>
        <a:graphic>
          <a:graphicData uri="http://schemas.openxmlformats.org/presentationml/2006/ole">
            <mc:AlternateContent xmlns:mc="http://schemas.openxmlformats.org/markup-compatibility/2006">
              <mc:Choice xmlns:v="urn:schemas-microsoft-com:vml" Requires="v">
                <p:oleObj spid="_x0000_s2282" name="Visio" r:id="rId8" imgW="919480" imgH="487680" progId="">
                  <p:embed/>
                </p:oleObj>
              </mc:Choice>
              <mc:Fallback>
                <p:oleObj name="Visio" r:id="rId8" imgW="919480" imgH="4876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9060" y="1393032"/>
                        <a:ext cx="101917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9"/>
          <p:cNvGraphicFramePr>
            <a:graphicFrameLocks noChangeAspect="1"/>
          </p:cNvGraphicFramePr>
          <p:nvPr/>
        </p:nvGraphicFramePr>
        <p:xfrm>
          <a:off x="3196829" y="1393031"/>
          <a:ext cx="1040606" cy="538163"/>
        </p:xfrm>
        <a:graphic>
          <a:graphicData uri="http://schemas.openxmlformats.org/presentationml/2006/ole">
            <mc:AlternateContent xmlns:mc="http://schemas.openxmlformats.org/markup-compatibility/2006">
              <mc:Choice xmlns:v="urn:schemas-microsoft-com:vml" Requires="v">
                <p:oleObj spid="_x0000_s2283" name="Visio" r:id="rId10" imgW="937768" imgH="478875" progId="">
                  <p:embed/>
                </p:oleObj>
              </mc:Choice>
              <mc:Fallback>
                <p:oleObj name="Visio" r:id="rId10" imgW="937768" imgH="478875"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6829" y="1393031"/>
                        <a:ext cx="1040606"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0"/>
          <p:cNvGraphicFramePr>
            <a:graphicFrameLocks noChangeAspect="1"/>
          </p:cNvGraphicFramePr>
          <p:nvPr/>
        </p:nvGraphicFramePr>
        <p:xfrm>
          <a:off x="879872" y="2722960"/>
          <a:ext cx="3405188" cy="104775"/>
        </p:xfrm>
        <a:graphic>
          <a:graphicData uri="http://schemas.openxmlformats.org/presentationml/2006/ole">
            <mc:AlternateContent xmlns:mc="http://schemas.openxmlformats.org/markup-compatibility/2006">
              <mc:Choice xmlns:v="urn:schemas-microsoft-com:vml" Requires="v">
                <p:oleObj spid="_x0000_s2284" name="Visio" r:id="rId12" imgW="3068997" imgH="93133" progId="">
                  <p:embed/>
                </p:oleObj>
              </mc:Choice>
              <mc:Fallback>
                <p:oleObj name="Visio" r:id="rId12" imgW="3068997" imgH="93133"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9872" y="2722960"/>
                        <a:ext cx="3405188"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3" name="Object 11"/>
          <p:cNvGraphicFramePr>
            <a:graphicFrameLocks noChangeAspect="1"/>
          </p:cNvGraphicFramePr>
          <p:nvPr/>
        </p:nvGraphicFramePr>
        <p:xfrm>
          <a:off x="1279922" y="1914525"/>
          <a:ext cx="89297" cy="877491"/>
        </p:xfrm>
        <a:graphic>
          <a:graphicData uri="http://schemas.openxmlformats.org/presentationml/2006/ole">
            <mc:AlternateContent xmlns:mc="http://schemas.openxmlformats.org/markup-compatibility/2006">
              <mc:Choice xmlns:v="urn:schemas-microsoft-com:vml" Requires="v">
                <p:oleObj spid="_x0000_s2285" name="Visio" r:id="rId14" imgW="80264" imgH="782320" progId="">
                  <p:embed/>
                </p:oleObj>
              </mc:Choice>
              <mc:Fallback>
                <p:oleObj name="Visio" r:id="rId14" imgW="80264" imgH="78232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79922" y="1914525"/>
                        <a:ext cx="89297" cy="877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4" name="Object 12"/>
          <p:cNvGraphicFramePr>
            <a:graphicFrameLocks noChangeAspect="1"/>
          </p:cNvGraphicFramePr>
          <p:nvPr/>
        </p:nvGraphicFramePr>
        <p:xfrm>
          <a:off x="798910" y="3538537"/>
          <a:ext cx="1027509" cy="557213"/>
        </p:xfrm>
        <a:graphic>
          <a:graphicData uri="http://schemas.openxmlformats.org/presentationml/2006/ole">
            <mc:AlternateContent xmlns:mc="http://schemas.openxmlformats.org/markup-compatibility/2006">
              <mc:Choice xmlns:v="urn:schemas-microsoft-com:vml" Requires="v">
                <p:oleObj spid="_x0000_s2286" name="Visio" r:id="rId16" imgW="925576" imgH="497163" progId="">
                  <p:embed/>
                </p:oleObj>
              </mc:Choice>
              <mc:Fallback>
                <p:oleObj name="Visio" r:id="rId16" imgW="925576" imgH="497163"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910" y="3538537"/>
                        <a:ext cx="1027509"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5" name="Object 13"/>
          <p:cNvGraphicFramePr>
            <a:graphicFrameLocks noChangeAspect="1"/>
          </p:cNvGraphicFramePr>
          <p:nvPr/>
        </p:nvGraphicFramePr>
        <p:xfrm>
          <a:off x="1981200" y="3556397"/>
          <a:ext cx="1042988" cy="557213"/>
        </p:xfrm>
        <a:graphic>
          <a:graphicData uri="http://schemas.openxmlformats.org/presentationml/2006/ole">
            <mc:AlternateContent xmlns:mc="http://schemas.openxmlformats.org/markup-compatibility/2006">
              <mc:Choice xmlns:v="urn:schemas-microsoft-com:vml" Requires="v">
                <p:oleObj spid="_x0000_s2287" name="Visio" r:id="rId18" imgW="939800" imgH="496824" progId="">
                  <p:embed/>
                </p:oleObj>
              </mc:Choice>
              <mc:Fallback>
                <p:oleObj name="Visio" r:id="rId18" imgW="939800" imgH="496824"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81200" y="3556397"/>
                        <a:ext cx="1042988"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6" name="Object 14"/>
          <p:cNvGraphicFramePr>
            <a:graphicFrameLocks noChangeAspect="1"/>
          </p:cNvGraphicFramePr>
          <p:nvPr/>
        </p:nvGraphicFramePr>
        <p:xfrm>
          <a:off x="3196829" y="3568303"/>
          <a:ext cx="1017984" cy="557213"/>
        </p:xfrm>
        <a:graphic>
          <a:graphicData uri="http://schemas.openxmlformats.org/presentationml/2006/ole">
            <mc:AlternateContent xmlns:mc="http://schemas.openxmlformats.org/markup-compatibility/2006">
              <mc:Choice xmlns:v="urn:schemas-microsoft-com:vml" Requires="v">
                <p:oleObj spid="_x0000_s2288" name="Visio" r:id="rId20" imgW="917787" imgH="497163" progId="">
                  <p:embed/>
                </p:oleObj>
              </mc:Choice>
              <mc:Fallback>
                <p:oleObj name="Visio" r:id="rId20" imgW="917787" imgH="497163"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96829" y="3568303"/>
                        <a:ext cx="1017984"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7" name="Object 15"/>
          <p:cNvGraphicFramePr>
            <a:graphicFrameLocks noChangeAspect="1"/>
          </p:cNvGraphicFramePr>
          <p:nvPr/>
        </p:nvGraphicFramePr>
        <p:xfrm>
          <a:off x="2437210" y="1895475"/>
          <a:ext cx="90488" cy="877491"/>
        </p:xfrm>
        <a:graphic>
          <a:graphicData uri="http://schemas.openxmlformats.org/presentationml/2006/ole">
            <mc:AlternateContent xmlns:mc="http://schemas.openxmlformats.org/markup-compatibility/2006">
              <mc:Choice xmlns:v="urn:schemas-microsoft-com:vml" Requires="v">
                <p:oleObj spid="_x0000_s2289" name="Visio" r:id="rId22" imgW="80264" imgH="782320" progId="">
                  <p:embed/>
                </p:oleObj>
              </mc:Choice>
              <mc:Fallback>
                <p:oleObj name="Visio" r:id="rId22" imgW="80264" imgH="78232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37210" y="1895475"/>
                        <a:ext cx="90488" cy="877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8" name="Object 16"/>
          <p:cNvGraphicFramePr>
            <a:graphicFrameLocks noChangeAspect="1"/>
          </p:cNvGraphicFramePr>
          <p:nvPr/>
        </p:nvGraphicFramePr>
        <p:xfrm>
          <a:off x="3669507" y="1889523"/>
          <a:ext cx="89297" cy="877490"/>
        </p:xfrm>
        <a:graphic>
          <a:graphicData uri="http://schemas.openxmlformats.org/presentationml/2006/ole">
            <mc:AlternateContent xmlns:mc="http://schemas.openxmlformats.org/markup-compatibility/2006">
              <mc:Choice xmlns:v="urn:schemas-microsoft-com:vml" Requires="v">
                <p:oleObj spid="_x0000_s2290" name="Visio" r:id="rId23" imgW="80264" imgH="782320" progId="">
                  <p:embed/>
                </p:oleObj>
              </mc:Choice>
              <mc:Fallback>
                <p:oleObj name="Visio" r:id="rId23" imgW="80264" imgH="78232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69507" y="1889523"/>
                        <a:ext cx="89297" cy="87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9" name="Object 17"/>
          <p:cNvGraphicFramePr>
            <a:graphicFrameLocks noChangeAspect="1"/>
          </p:cNvGraphicFramePr>
          <p:nvPr/>
        </p:nvGraphicFramePr>
        <p:xfrm>
          <a:off x="1279922" y="2722960"/>
          <a:ext cx="89297" cy="877490"/>
        </p:xfrm>
        <a:graphic>
          <a:graphicData uri="http://schemas.openxmlformats.org/presentationml/2006/ole">
            <mc:AlternateContent xmlns:mc="http://schemas.openxmlformats.org/markup-compatibility/2006">
              <mc:Choice xmlns:v="urn:schemas-microsoft-com:vml" Requires="v">
                <p:oleObj spid="_x0000_s2291" name="Visio" r:id="rId24" imgW="80264" imgH="782320" progId="">
                  <p:embed/>
                </p:oleObj>
              </mc:Choice>
              <mc:Fallback>
                <p:oleObj name="Visio" r:id="rId24" imgW="80264" imgH="78232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79922" y="2722960"/>
                        <a:ext cx="89297" cy="87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0" name="Object 18"/>
          <p:cNvGraphicFramePr>
            <a:graphicFrameLocks noChangeAspect="1"/>
          </p:cNvGraphicFramePr>
          <p:nvPr/>
        </p:nvGraphicFramePr>
        <p:xfrm>
          <a:off x="2443163" y="2722960"/>
          <a:ext cx="89297" cy="877490"/>
        </p:xfrm>
        <a:graphic>
          <a:graphicData uri="http://schemas.openxmlformats.org/presentationml/2006/ole">
            <mc:AlternateContent xmlns:mc="http://schemas.openxmlformats.org/markup-compatibility/2006">
              <mc:Choice xmlns:v="urn:schemas-microsoft-com:vml" Requires="v">
                <p:oleObj spid="_x0000_s2292" name="Visio" r:id="rId25" imgW="80264" imgH="782320" progId="">
                  <p:embed/>
                </p:oleObj>
              </mc:Choice>
              <mc:Fallback>
                <p:oleObj name="Visio" r:id="rId25" imgW="80264" imgH="78232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3163" y="2722960"/>
                        <a:ext cx="89297" cy="87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1" name="Object 19"/>
          <p:cNvGraphicFramePr>
            <a:graphicFrameLocks noChangeAspect="1"/>
          </p:cNvGraphicFramePr>
          <p:nvPr/>
        </p:nvGraphicFramePr>
        <p:xfrm>
          <a:off x="3662363" y="2744392"/>
          <a:ext cx="89297" cy="877490"/>
        </p:xfrm>
        <a:graphic>
          <a:graphicData uri="http://schemas.openxmlformats.org/presentationml/2006/ole">
            <mc:AlternateContent xmlns:mc="http://schemas.openxmlformats.org/markup-compatibility/2006">
              <mc:Choice xmlns:v="urn:schemas-microsoft-com:vml" Requires="v">
                <p:oleObj spid="_x0000_s2293" name="Visio" r:id="rId26" imgW="80264" imgH="782320" progId="">
                  <p:embed/>
                </p:oleObj>
              </mc:Choice>
              <mc:Fallback>
                <p:oleObj name="Visio" r:id="rId26" imgW="80264" imgH="78232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62363" y="2744392"/>
                        <a:ext cx="89297" cy="87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2" name="Object 20"/>
          <p:cNvGraphicFramePr>
            <a:graphicFrameLocks noChangeAspect="1"/>
          </p:cNvGraphicFramePr>
          <p:nvPr/>
        </p:nvGraphicFramePr>
        <p:xfrm>
          <a:off x="4242198" y="2196704"/>
          <a:ext cx="521494" cy="1596628"/>
        </p:xfrm>
        <a:graphic>
          <a:graphicData uri="http://schemas.openxmlformats.org/presentationml/2006/ole">
            <mc:AlternateContent xmlns:mc="http://schemas.openxmlformats.org/markup-compatibility/2006">
              <mc:Choice xmlns:v="urn:schemas-microsoft-com:vml" Requires="v">
                <p:oleObj spid="_x0000_s2294" name="Visio" r:id="rId27" imgW="469731" imgH="1423755" progId="">
                  <p:embed/>
                </p:oleObj>
              </mc:Choice>
              <mc:Fallback>
                <p:oleObj name="Visio" r:id="rId27" imgW="469731" imgH="1423755"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42198" y="2196704"/>
                        <a:ext cx="521494" cy="159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19" name="组合 41"/>
          <p:cNvGrpSpPr>
            <a:grpSpLocks/>
          </p:cNvGrpSpPr>
          <p:nvPr/>
        </p:nvGrpSpPr>
        <p:grpSpPr bwMode="auto">
          <a:xfrm>
            <a:off x="4714875" y="2196704"/>
            <a:ext cx="1616869" cy="1638300"/>
            <a:chOff x="6215074" y="2943221"/>
            <a:chExt cx="2156480" cy="2183630"/>
          </a:xfrm>
        </p:grpSpPr>
        <p:graphicFrame>
          <p:nvGraphicFramePr>
            <p:cNvPr id="4113" name="Object 21"/>
            <p:cNvGraphicFramePr>
              <a:graphicFrameLocks noChangeAspect="1"/>
            </p:cNvGraphicFramePr>
            <p:nvPr/>
          </p:nvGraphicFramePr>
          <p:xfrm>
            <a:off x="6215829" y="2943221"/>
            <a:ext cx="2128290" cy="460461"/>
          </p:xfrm>
          <a:graphic>
            <a:graphicData uri="http://schemas.openxmlformats.org/presentationml/2006/ole">
              <mc:AlternateContent xmlns:mc="http://schemas.openxmlformats.org/markup-compatibility/2006">
                <mc:Choice xmlns:v="urn:schemas-microsoft-com:vml" Requires="v">
                  <p:oleObj spid="_x0000_s2295" name="Visio" r:id="rId29" imgW="1438656" imgH="307848" progId="">
                    <p:embed/>
                  </p:oleObj>
                </mc:Choice>
                <mc:Fallback>
                  <p:oleObj name="Visio" r:id="rId29" imgW="1438656" imgH="307848"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15829" y="2943221"/>
                          <a:ext cx="2128290" cy="460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4" name="Object 22"/>
            <p:cNvGraphicFramePr>
              <a:graphicFrameLocks noChangeAspect="1"/>
            </p:cNvGraphicFramePr>
            <p:nvPr/>
          </p:nvGraphicFramePr>
          <p:xfrm>
            <a:off x="6215074" y="3429000"/>
            <a:ext cx="2156480" cy="474702"/>
          </p:xfrm>
          <a:graphic>
            <a:graphicData uri="http://schemas.openxmlformats.org/presentationml/2006/ole">
              <mc:AlternateContent xmlns:mc="http://schemas.openxmlformats.org/markup-compatibility/2006">
                <mc:Choice xmlns:v="urn:schemas-microsoft-com:vml" Requires="v">
                  <p:oleObj spid="_x0000_s2296" name="Visio" r:id="rId31" imgW="1456944" imgH="316992" progId="">
                    <p:embed/>
                  </p:oleObj>
                </mc:Choice>
                <mc:Fallback>
                  <p:oleObj name="Visio" r:id="rId31" imgW="1456944" imgH="316992" progId="">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15074" y="3429000"/>
                          <a:ext cx="2156480" cy="474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5" name="Object 23"/>
            <p:cNvGraphicFramePr>
              <a:graphicFrameLocks noChangeAspect="1"/>
            </p:cNvGraphicFramePr>
            <p:nvPr/>
          </p:nvGraphicFramePr>
          <p:xfrm>
            <a:off x="6215829" y="4082506"/>
            <a:ext cx="2128290" cy="460461"/>
          </p:xfrm>
          <a:graphic>
            <a:graphicData uri="http://schemas.openxmlformats.org/presentationml/2006/ole">
              <mc:AlternateContent xmlns:mc="http://schemas.openxmlformats.org/markup-compatibility/2006">
                <mc:Choice xmlns:v="urn:schemas-microsoft-com:vml" Requires="v">
                  <p:oleObj spid="_x0000_s2297" name="Visio" r:id="rId33" imgW="1438656" imgH="307848" progId="">
                    <p:embed/>
                  </p:oleObj>
                </mc:Choice>
                <mc:Fallback>
                  <p:oleObj name="Visio" r:id="rId33" imgW="1438656" imgH="307848" progId="">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215829" y="4082506"/>
                          <a:ext cx="2128290" cy="460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6" name="Object 24"/>
            <p:cNvGraphicFramePr>
              <a:graphicFrameLocks noChangeAspect="1"/>
            </p:cNvGraphicFramePr>
            <p:nvPr/>
          </p:nvGraphicFramePr>
          <p:xfrm>
            <a:off x="6215829" y="4666390"/>
            <a:ext cx="2128290" cy="460461"/>
          </p:xfrm>
          <a:graphic>
            <a:graphicData uri="http://schemas.openxmlformats.org/presentationml/2006/ole">
              <mc:AlternateContent xmlns:mc="http://schemas.openxmlformats.org/markup-compatibility/2006">
                <mc:Choice xmlns:v="urn:schemas-microsoft-com:vml" Requires="v">
                  <p:oleObj spid="_x0000_s2298" name="Visio" r:id="rId35" imgW="1438656" imgH="307848" progId="">
                    <p:embed/>
                  </p:oleObj>
                </mc:Choice>
                <mc:Fallback>
                  <p:oleObj name="Visio" r:id="rId35" imgW="1438656" imgH="307848" progId="">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215829" y="4666390"/>
                          <a:ext cx="2128290" cy="460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20" name="Rectangle 25"/>
          <p:cNvSpPr>
            <a:spLocks noChangeArrowheads="1"/>
          </p:cNvSpPr>
          <p:nvPr/>
        </p:nvSpPr>
        <p:spPr bwMode="auto">
          <a:xfrm>
            <a:off x="1364456" y="2482454"/>
            <a:ext cx="127754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spcBef>
                <a:spcPct val="20000"/>
              </a:spcBef>
              <a:spcAft>
                <a:spcPct val="20000"/>
              </a:spcAft>
              <a:buClr>
                <a:schemeClr val="bg2"/>
              </a:buClr>
              <a:buSzPct val="75000"/>
              <a:buFont typeface="Wingdings" panose="05000000000000000000" pitchFamily="2" charset="2"/>
              <a:buNone/>
            </a:pPr>
            <a:r>
              <a:rPr lang="zh-CN" altLang="en-US" sz="750"/>
              <a:t>通讯总线</a:t>
            </a:r>
          </a:p>
        </p:txBody>
      </p:sp>
      <p:sp>
        <p:nvSpPr>
          <p:cNvPr id="50" name="矩形 49"/>
          <p:cNvSpPr/>
          <p:nvPr/>
        </p:nvSpPr>
        <p:spPr bwMode="auto">
          <a:xfrm>
            <a:off x="2303860" y="4661298"/>
            <a:ext cx="2143125" cy="267890"/>
          </a:xfrm>
          <a:prstGeom prst="rect">
            <a:avLst/>
          </a:prstGeom>
          <a:solidFill>
            <a:schemeClr val="accent3"/>
          </a:solidFill>
          <a:ln w="9525" cap="flat" cmpd="sng" algn="ctr">
            <a:noFill/>
            <a:prstDash val="solid"/>
            <a:round/>
            <a:headEnd type="none" w="med" len="med"/>
            <a:tailEnd type="none" w="med" len="med"/>
          </a:ln>
          <a:effectLst/>
        </p:spPr>
        <p:txBody>
          <a:bodyPr/>
          <a:lstStyle/>
          <a:p>
            <a:pPr>
              <a:defRPr/>
            </a:pPr>
            <a:r>
              <a:rPr lang="zh-CN" altLang="en-US" sz="1013" dirty="0">
                <a:solidFill>
                  <a:srgbClr val="FF0000"/>
                </a:solidFill>
                <a:latin typeface="楷体_GB2312" pitchFamily="49" charset="-122"/>
                <a:ea typeface="楷体_GB2312" pitchFamily="49" charset="-122"/>
              </a:rPr>
              <a:t>可信模块</a:t>
            </a:r>
            <a:r>
              <a:rPr lang="en-US" altLang="zh-CN" sz="1013" dirty="0">
                <a:solidFill>
                  <a:srgbClr val="FF0000"/>
                </a:solidFill>
                <a:latin typeface="楷体_GB2312" pitchFamily="49" charset="-122"/>
                <a:ea typeface="楷体_GB2312" pitchFamily="49" charset="-122"/>
              </a:rPr>
              <a:t>TPCM</a:t>
            </a:r>
            <a:r>
              <a:rPr lang="zh-CN" altLang="en-US" sz="1013" dirty="0">
                <a:solidFill>
                  <a:srgbClr val="FF0000"/>
                </a:solidFill>
                <a:latin typeface="楷体_GB2312" pitchFamily="49" charset="-122"/>
                <a:ea typeface="楷体_GB2312" pitchFamily="49" charset="-122"/>
              </a:rPr>
              <a:t>结构</a:t>
            </a:r>
          </a:p>
        </p:txBody>
      </p:sp>
      <p:sp>
        <p:nvSpPr>
          <p:cNvPr id="4122" name="圆角矩形 34"/>
          <p:cNvSpPr>
            <a:spLocks noChangeArrowheads="1"/>
          </p:cNvSpPr>
          <p:nvPr/>
        </p:nvSpPr>
        <p:spPr bwMode="auto">
          <a:xfrm>
            <a:off x="107156" y="1071563"/>
            <a:ext cx="4125516" cy="3375422"/>
          </a:xfrm>
          <a:prstGeom prst="roundRect">
            <a:avLst>
              <a:gd name="adj" fmla="val 16667"/>
            </a:avLst>
          </a:prstGeom>
          <a:solidFill>
            <a:srgbClr val="BBE0E3">
              <a:alpha val="12941"/>
            </a:srgbClr>
          </a:solidFill>
          <a:ln w="9525" algn="ctr">
            <a:solidFill>
              <a:srgbClr val="FF0000"/>
            </a:solidFill>
            <a:prstDash val="dashDot"/>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4123" name="圆角矩形标注 35"/>
          <p:cNvSpPr>
            <a:spLocks noChangeArrowheads="1"/>
          </p:cNvSpPr>
          <p:nvPr/>
        </p:nvSpPr>
        <p:spPr bwMode="auto">
          <a:xfrm>
            <a:off x="214313" y="642938"/>
            <a:ext cx="1446610" cy="375047"/>
          </a:xfrm>
          <a:prstGeom prst="wedgeRoundRectCallout">
            <a:avLst>
              <a:gd name="adj1" fmla="val 113894"/>
              <a:gd name="adj2" fmla="val 108042"/>
              <a:gd name="adj3"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楷体_GB2312" pitchFamily="49" charset="-122"/>
                <a:ea typeface="楷体_GB2312" pitchFamily="49" charset="-122"/>
              </a:rPr>
              <a:t>  TPM</a:t>
            </a:r>
            <a:r>
              <a:rPr lang="zh-CN" altLang="en-US" sz="1800">
                <a:latin typeface="楷体_GB2312" pitchFamily="49" charset="-122"/>
                <a:ea typeface="楷体_GB2312" pitchFamily="49" charset="-122"/>
              </a:rPr>
              <a:t>结构</a:t>
            </a:r>
          </a:p>
        </p:txBody>
      </p:sp>
    </p:spTree>
    <p:extLst>
      <p:ext uri="{BB962C8B-B14F-4D97-AF65-F5344CB8AC3E}">
        <p14:creationId xmlns:p14="http://schemas.microsoft.com/office/powerpoint/2010/main" val="1785459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594248" y="594122"/>
            <a:ext cx="3993356" cy="514350"/>
          </a:xfrm>
        </p:spPr>
        <p:txBody>
          <a:bodyPr/>
          <a:lstStyle/>
          <a:p>
            <a:r>
              <a:rPr lang="en-US" altLang="zh-CN" sz="3000">
                <a:solidFill>
                  <a:schemeClr val="bg1"/>
                </a:solidFill>
                <a:ea typeface="华文新魏" panose="02010800040101010101" pitchFamily="2" charset="-122"/>
              </a:rPr>
              <a:t>TPM</a:t>
            </a:r>
            <a:r>
              <a:rPr lang="zh-CN" altLang="zh-CN" sz="3000">
                <a:solidFill>
                  <a:schemeClr val="bg1"/>
                </a:solidFill>
                <a:ea typeface="华文新魏" panose="02010800040101010101" pitchFamily="2" charset="-122"/>
              </a:rPr>
              <a:t>的结构</a:t>
            </a:r>
            <a:endParaRPr lang="zh-CN" altLang="en-US" sz="3000">
              <a:solidFill>
                <a:schemeClr val="bg1"/>
              </a:solidFill>
              <a:ea typeface="华文新魏" panose="02010800040101010101" pitchFamily="2" charset="-122"/>
            </a:endParaRPr>
          </a:p>
        </p:txBody>
      </p:sp>
      <p:sp>
        <p:nvSpPr>
          <p:cNvPr id="357379" name="Rectangle 3"/>
          <p:cNvSpPr>
            <a:spLocks noGrp="1" noChangeArrowheads="1"/>
          </p:cNvSpPr>
          <p:nvPr>
            <p:ph type="body" idx="1"/>
          </p:nvPr>
        </p:nvSpPr>
        <p:spPr>
          <a:xfrm>
            <a:off x="0" y="742950"/>
            <a:ext cx="6629400" cy="3657600"/>
          </a:xfrm>
          <a:noFill/>
          <a:ln/>
        </p:spPr>
        <p:txBody>
          <a:bodyPr/>
          <a:lstStyle/>
          <a:p>
            <a:pPr lvl="2">
              <a:lnSpc>
                <a:spcPct val="140000"/>
              </a:lnSpc>
              <a:buFontTx/>
              <a:buNone/>
            </a:pPr>
            <a:endParaRPr lang="en-US" altLang="zh-CN" sz="2100" b="1">
              <a:solidFill>
                <a:schemeClr val="bg1"/>
              </a:solidFill>
              <a:latin typeface="华文新魏" panose="02010800040101010101" pitchFamily="2" charset="-122"/>
              <a:ea typeface="华文新魏" panose="02010800040101010101" pitchFamily="2" charset="-122"/>
            </a:endParaRPr>
          </a:p>
          <a:p>
            <a:pPr algn="just">
              <a:buFontTx/>
              <a:buNone/>
            </a:pPr>
            <a:r>
              <a:rPr lang="en-US" altLang="zh-CN">
                <a:solidFill>
                  <a:schemeClr val="bg1"/>
                </a:solidFill>
                <a:latin typeface="仿宋_GB2312" pitchFamily="49" charset="-122"/>
                <a:ea typeface="仿宋_GB2312" pitchFamily="49" charset="-122"/>
              </a:rPr>
              <a:t>	</a:t>
            </a:r>
            <a:r>
              <a:rPr lang="en-US" altLang="zh-CN" b="1">
                <a:solidFill>
                  <a:schemeClr val="bg1"/>
                </a:solidFill>
                <a:latin typeface="华文新魏" panose="02010800040101010101" pitchFamily="2" charset="-122"/>
                <a:ea typeface="华文新魏" panose="02010800040101010101" pitchFamily="2" charset="-122"/>
              </a:rPr>
              <a:t>	</a:t>
            </a:r>
            <a:endParaRPr lang="en-US" altLang="zh-CN">
              <a:solidFill>
                <a:schemeClr val="bg1"/>
              </a:solidFill>
              <a:ea typeface="仿宋_GB2312" pitchFamily="49" charset="-122"/>
            </a:endParaRPr>
          </a:p>
        </p:txBody>
      </p:sp>
      <p:sp>
        <p:nvSpPr>
          <p:cNvPr id="357380" name="Rectangle 4"/>
          <p:cNvSpPr>
            <a:spLocks noChangeArrowheads="1"/>
          </p:cNvSpPr>
          <p:nvPr/>
        </p:nvSpPr>
        <p:spPr bwMode="auto">
          <a:xfrm>
            <a:off x="3786717" y="2057461"/>
            <a:ext cx="1200150" cy="383381"/>
          </a:xfrm>
          <a:prstGeom prst="rect">
            <a:avLst/>
          </a:prstGeom>
          <a:solidFill>
            <a:srgbClr val="C9FFF1"/>
          </a:solidFill>
          <a:ln w="9525">
            <a:solidFill>
              <a:schemeClr val="tx1"/>
            </a:solidFill>
            <a:miter lim="800000"/>
            <a:headEnd/>
            <a:tailEnd/>
          </a:ln>
        </p:spPr>
        <p:txBody>
          <a:bodyPr/>
          <a:lstStyle/>
          <a:p>
            <a:pPr algn="ctr" eaLnBrk="1" hangingPunct="1"/>
            <a:r>
              <a:rPr kumimoji="1" lang="zh-CN" altLang="en-US" sz="1800">
                <a:latin typeface="Times New Roman" panose="02020603050405020304" pitchFamily="18" charset="0"/>
              </a:rPr>
              <a:t>密钥产生</a:t>
            </a:r>
          </a:p>
        </p:txBody>
      </p:sp>
      <p:sp>
        <p:nvSpPr>
          <p:cNvPr id="357381" name="Rectangle 5"/>
          <p:cNvSpPr>
            <a:spLocks noChangeArrowheads="1"/>
          </p:cNvSpPr>
          <p:nvPr/>
        </p:nvSpPr>
        <p:spPr bwMode="auto">
          <a:xfrm>
            <a:off x="3786717" y="3624322"/>
            <a:ext cx="1200150" cy="376238"/>
          </a:xfrm>
          <a:prstGeom prst="rect">
            <a:avLst/>
          </a:prstGeom>
          <a:solidFill>
            <a:srgbClr val="C9FFF1"/>
          </a:solidFill>
          <a:ln w="9525">
            <a:solidFill>
              <a:schemeClr val="tx1"/>
            </a:solidFill>
            <a:miter lim="800000"/>
            <a:headEnd/>
            <a:tailEnd/>
          </a:ln>
        </p:spPr>
        <p:txBody>
          <a:bodyPr/>
          <a:lstStyle/>
          <a:p>
            <a:pPr algn="ctr" eaLnBrk="1" hangingPunct="1"/>
            <a:r>
              <a:rPr kumimoji="1" lang="zh-CN" altLang="en-US" sz="1500">
                <a:latin typeface="Times New Roman" panose="02020603050405020304" pitchFamily="18" charset="0"/>
              </a:rPr>
              <a:t>执行引擎</a:t>
            </a:r>
            <a:endParaRPr kumimoji="1" lang="zh-CN" altLang="en-US" sz="750">
              <a:latin typeface="Times New Roman" panose="02020603050405020304" pitchFamily="18" charset="0"/>
            </a:endParaRPr>
          </a:p>
        </p:txBody>
      </p:sp>
      <p:sp>
        <p:nvSpPr>
          <p:cNvPr id="357382" name="Rectangle 6"/>
          <p:cNvSpPr>
            <a:spLocks noChangeArrowheads="1"/>
          </p:cNvSpPr>
          <p:nvPr/>
        </p:nvSpPr>
        <p:spPr bwMode="auto">
          <a:xfrm>
            <a:off x="2872317" y="1428810"/>
            <a:ext cx="971550" cy="400050"/>
          </a:xfrm>
          <a:prstGeom prst="rect">
            <a:avLst/>
          </a:prstGeom>
          <a:solidFill>
            <a:srgbClr val="C9FF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r>
              <a:rPr kumimoji="1" lang="en-US" altLang="zh-CN" sz="1500" b="1">
                <a:latin typeface="Times New Roman" panose="02020603050405020304" pitchFamily="18" charset="0"/>
                <a:ea typeface="华文新魏" panose="02010800040101010101" pitchFamily="2" charset="-122"/>
              </a:rPr>
              <a:t>I/O</a:t>
            </a:r>
            <a:endParaRPr kumimoji="1" lang="en-US" altLang="zh-CN" sz="1500" b="1">
              <a:solidFill>
                <a:schemeClr val="bg1"/>
              </a:solidFill>
              <a:latin typeface="Times New Roman" panose="02020603050405020304" pitchFamily="18" charset="0"/>
              <a:ea typeface="华文新魏" panose="02010800040101010101" pitchFamily="2" charset="-122"/>
            </a:endParaRPr>
          </a:p>
        </p:txBody>
      </p:sp>
      <p:sp>
        <p:nvSpPr>
          <p:cNvPr id="357383" name="Rectangle 7"/>
          <p:cNvSpPr>
            <a:spLocks noChangeArrowheads="1"/>
          </p:cNvSpPr>
          <p:nvPr/>
        </p:nvSpPr>
        <p:spPr bwMode="auto">
          <a:xfrm>
            <a:off x="3786717" y="4114860"/>
            <a:ext cx="1200150" cy="400050"/>
          </a:xfrm>
          <a:prstGeom prst="rect">
            <a:avLst/>
          </a:prstGeom>
          <a:solidFill>
            <a:srgbClr val="C9FF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r>
              <a:rPr kumimoji="1" lang="zh-CN" altLang="zh-CN" sz="1500">
                <a:latin typeface="Times New Roman" panose="02020603050405020304" pitchFamily="18" charset="0"/>
                <a:ea typeface="华文新魏" panose="02010800040101010101" pitchFamily="2" charset="-122"/>
              </a:rPr>
              <a:t>易失存储器</a:t>
            </a:r>
            <a:endParaRPr kumimoji="1" lang="zh-CN" altLang="en-US" sz="1500">
              <a:latin typeface="Times New Roman" panose="02020603050405020304" pitchFamily="18" charset="0"/>
            </a:endParaRPr>
          </a:p>
        </p:txBody>
      </p:sp>
      <p:sp>
        <p:nvSpPr>
          <p:cNvPr id="357384" name="Rectangle 8"/>
          <p:cNvSpPr>
            <a:spLocks noChangeArrowheads="1"/>
          </p:cNvSpPr>
          <p:nvPr/>
        </p:nvSpPr>
        <p:spPr bwMode="auto">
          <a:xfrm>
            <a:off x="1786467" y="4114860"/>
            <a:ext cx="1200150" cy="400050"/>
          </a:xfrm>
          <a:prstGeom prst="rect">
            <a:avLst/>
          </a:prstGeom>
          <a:solidFill>
            <a:srgbClr val="C9FF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r>
              <a:rPr kumimoji="1" lang="zh-CN" altLang="zh-CN" sz="1500">
                <a:latin typeface="Times New Roman" panose="02020603050405020304" pitchFamily="18" charset="0"/>
                <a:ea typeface="华文新魏" panose="02010800040101010101" pitchFamily="2" charset="-122"/>
              </a:rPr>
              <a:t>非易失存储器</a:t>
            </a:r>
            <a:endParaRPr kumimoji="1" lang="zh-CN" altLang="en-US" sz="1500">
              <a:latin typeface="Times New Roman" panose="02020603050405020304" pitchFamily="18" charset="0"/>
            </a:endParaRPr>
          </a:p>
        </p:txBody>
      </p:sp>
      <p:sp>
        <p:nvSpPr>
          <p:cNvPr id="357385" name="Rectangle 9"/>
          <p:cNvSpPr>
            <a:spLocks noChangeArrowheads="1"/>
          </p:cNvSpPr>
          <p:nvPr/>
        </p:nvSpPr>
        <p:spPr bwMode="auto">
          <a:xfrm>
            <a:off x="3786717" y="3086160"/>
            <a:ext cx="1200150" cy="400050"/>
          </a:xfrm>
          <a:prstGeom prst="rect">
            <a:avLst/>
          </a:prstGeom>
          <a:solidFill>
            <a:srgbClr val="C9FF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r>
              <a:rPr kumimoji="1" lang="zh-CN" altLang="zh-CN" sz="1500">
                <a:latin typeface="Times New Roman" panose="02020603050405020304" pitchFamily="18" charset="0"/>
                <a:ea typeface="华文新魏" panose="02010800040101010101" pitchFamily="2" charset="-122"/>
              </a:rPr>
              <a:t>电源检测</a:t>
            </a:r>
            <a:endParaRPr kumimoji="1" lang="zh-CN" altLang="en-US" sz="1500">
              <a:latin typeface="Times New Roman" panose="02020603050405020304" pitchFamily="18" charset="0"/>
            </a:endParaRPr>
          </a:p>
        </p:txBody>
      </p:sp>
      <p:sp>
        <p:nvSpPr>
          <p:cNvPr id="357386" name="Rectangle 10"/>
          <p:cNvSpPr>
            <a:spLocks noChangeArrowheads="1"/>
          </p:cNvSpPr>
          <p:nvPr/>
        </p:nvSpPr>
        <p:spPr bwMode="auto">
          <a:xfrm>
            <a:off x="3786717" y="2571810"/>
            <a:ext cx="1200150" cy="400050"/>
          </a:xfrm>
          <a:prstGeom prst="rect">
            <a:avLst/>
          </a:prstGeom>
          <a:solidFill>
            <a:srgbClr val="C9FF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r>
              <a:rPr kumimoji="1" lang="zh-CN" altLang="zh-CN" sz="1500">
                <a:latin typeface="Times New Roman" panose="02020603050405020304" pitchFamily="18" charset="0"/>
                <a:ea typeface="华文新魏" panose="02010800040101010101" pitchFamily="2" charset="-122"/>
              </a:rPr>
              <a:t>随机数产生器</a:t>
            </a:r>
            <a:endParaRPr kumimoji="1" lang="zh-CN" altLang="en-US" sz="1500">
              <a:latin typeface="Times New Roman" panose="02020603050405020304" pitchFamily="18" charset="0"/>
            </a:endParaRPr>
          </a:p>
        </p:txBody>
      </p:sp>
      <p:sp>
        <p:nvSpPr>
          <p:cNvPr id="357387" name="Rectangle 11"/>
          <p:cNvSpPr>
            <a:spLocks noChangeArrowheads="1"/>
          </p:cNvSpPr>
          <p:nvPr/>
        </p:nvSpPr>
        <p:spPr bwMode="auto">
          <a:xfrm>
            <a:off x="1786467" y="3600510"/>
            <a:ext cx="1200150" cy="400050"/>
          </a:xfrm>
          <a:prstGeom prst="rect">
            <a:avLst/>
          </a:prstGeom>
          <a:solidFill>
            <a:srgbClr val="C9FF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r>
              <a:rPr kumimoji="1" lang="en-US" altLang="zh-CN" sz="1500">
                <a:latin typeface="Times New Roman" panose="02020603050405020304" pitchFamily="18" charset="0"/>
                <a:ea typeface="华文新魏" panose="02010800040101010101" pitchFamily="2" charset="-122"/>
              </a:rPr>
              <a:t>Opt-Ln</a:t>
            </a:r>
            <a:endParaRPr kumimoji="1" lang="en-US" altLang="zh-CN" sz="1500">
              <a:latin typeface="Times New Roman" panose="02020603050405020304" pitchFamily="18" charset="0"/>
            </a:endParaRPr>
          </a:p>
        </p:txBody>
      </p:sp>
      <p:sp>
        <p:nvSpPr>
          <p:cNvPr id="357388" name="Rectangle 12"/>
          <p:cNvSpPr>
            <a:spLocks noChangeArrowheads="1"/>
          </p:cNvSpPr>
          <p:nvPr/>
        </p:nvSpPr>
        <p:spPr bwMode="auto">
          <a:xfrm>
            <a:off x="1786467" y="3086160"/>
            <a:ext cx="1200150" cy="400050"/>
          </a:xfrm>
          <a:prstGeom prst="rect">
            <a:avLst/>
          </a:prstGeom>
          <a:solidFill>
            <a:srgbClr val="C9FF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r>
              <a:rPr kumimoji="1" lang="en-US" altLang="zh-CN" sz="1500">
                <a:latin typeface="Times New Roman" panose="02020603050405020304" pitchFamily="18" charset="0"/>
                <a:ea typeface="华文新魏" panose="02010800040101010101" pitchFamily="2" charset="-122"/>
              </a:rPr>
              <a:t>SHA-1</a:t>
            </a:r>
            <a:r>
              <a:rPr kumimoji="1" lang="zh-CN" altLang="zh-CN" sz="1500">
                <a:latin typeface="Times New Roman" panose="02020603050405020304" pitchFamily="18" charset="0"/>
                <a:ea typeface="华文新魏" panose="02010800040101010101" pitchFamily="2" charset="-122"/>
              </a:rPr>
              <a:t>引擎</a:t>
            </a:r>
            <a:endParaRPr kumimoji="1" lang="zh-CN" altLang="en-US" sz="1500">
              <a:latin typeface="Times New Roman" panose="02020603050405020304" pitchFamily="18" charset="0"/>
            </a:endParaRPr>
          </a:p>
        </p:txBody>
      </p:sp>
      <p:sp>
        <p:nvSpPr>
          <p:cNvPr id="357389" name="Rectangle 13"/>
          <p:cNvSpPr>
            <a:spLocks noChangeArrowheads="1"/>
          </p:cNvSpPr>
          <p:nvPr/>
        </p:nvSpPr>
        <p:spPr bwMode="auto">
          <a:xfrm>
            <a:off x="1786467" y="2571810"/>
            <a:ext cx="1200150" cy="400050"/>
          </a:xfrm>
          <a:prstGeom prst="rect">
            <a:avLst/>
          </a:prstGeom>
          <a:solidFill>
            <a:srgbClr val="C9FF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r>
              <a:rPr kumimoji="1" lang="en-US" altLang="zh-CN" sz="1500">
                <a:latin typeface="Times New Roman" panose="02020603050405020304" pitchFamily="18" charset="0"/>
                <a:ea typeface="华文新魏" panose="02010800040101010101" pitchFamily="2" charset="-122"/>
              </a:rPr>
              <a:t>HMAC</a:t>
            </a:r>
            <a:r>
              <a:rPr kumimoji="1" lang="zh-CN" altLang="zh-CN" sz="1500">
                <a:latin typeface="Times New Roman" panose="02020603050405020304" pitchFamily="18" charset="0"/>
                <a:ea typeface="华文新魏" panose="02010800040101010101" pitchFamily="2" charset="-122"/>
              </a:rPr>
              <a:t>引擎</a:t>
            </a:r>
            <a:endParaRPr kumimoji="1" lang="zh-CN" altLang="en-US" sz="1500">
              <a:latin typeface="Times New Roman" panose="02020603050405020304" pitchFamily="18" charset="0"/>
            </a:endParaRPr>
          </a:p>
        </p:txBody>
      </p:sp>
      <p:sp>
        <p:nvSpPr>
          <p:cNvPr id="357390" name="Rectangle 14"/>
          <p:cNvSpPr>
            <a:spLocks noChangeArrowheads="1"/>
          </p:cNvSpPr>
          <p:nvPr/>
        </p:nvSpPr>
        <p:spPr bwMode="auto">
          <a:xfrm>
            <a:off x="1786467" y="2057460"/>
            <a:ext cx="1200150" cy="400050"/>
          </a:xfrm>
          <a:prstGeom prst="rect">
            <a:avLst/>
          </a:prstGeom>
          <a:solidFill>
            <a:srgbClr val="C9FF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r>
              <a:rPr kumimoji="1" lang="zh-CN" altLang="zh-CN" sz="1500">
                <a:latin typeface="Times New Roman" panose="02020603050405020304" pitchFamily="18" charset="0"/>
                <a:ea typeface="华文新魏" panose="02010800040101010101" pitchFamily="2" charset="-122"/>
              </a:rPr>
              <a:t>密码协处理器</a:t>
            </a:r>
            <a:endParaRPr kumimoji="1" lang="zh-CN" altLang="en-US" sz="1500">
              <a:latin typeface="Times New Roman" panose="02020603050405020304" pitchFamily="18" charset="0"/>
            </a:endParaRPr>
          </a:p>
        </p:txBody>
      </p:sp>
      <p:sp>
        <p:nvSpPr>
          <p:cNvPr id="357391" name="Line 15"/>
          <p:cNvSpPr>
            <a:spLocks noChangeShapeType="1"/>
          </p:cNvSpPr>
          <p:nvPr/>
        </p:nvSpPr>
        <p:spPr bwMode="auto">
          <a:xfrm>
            <a:off x="2986617" y="4343460"/>
            <a:ext cx="800100" cy="0"/>
          </a:xfrm>
          <a:prstGeom prst="line">
            <a:avLst/>
          </a:prstGeom>
          <a:noFill/>
          <a:ln w="28575">
            <a:solidFill>
              <a:srgbClr val="C9F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3"/>
          </a:p>
        </p:txBody>
      </p:sp>
      <p:sp>
        <p:nvSpPr>
          <p:cNvPr id="357392" name="Line 16"/>
          <p:cNvSpPr>
            <a:spLocks noChangeShapeType="1"/>
          </p:cNvSpPr>
          <p:nvPr/>
        </p:nvSpPr>
        <p:spPr bwMode="auto">
          <a:xfrm>
            <a:off x="2986617" y="2286060"/>
            <a:ext cx="800100" cy="0"/>
          </a:xfrm>
          <a:prstGeom prst="line">
            <a:avLst/>
          </a:prstGeom>
          <a:noFill/>
          <a:ln w="28575">
            <a:solidFill>
              <a:srgbClr val="C9F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3"/>
          </a:p>
        </p:txBody>
      </p:sp>
      <p:sp>
        <p:nvSpPr>
          <p:cNvPr id="357393" name="Line 17"/>
          <p:cNvSpPr>
            <a:spLocks noChangeShapeType="1"/>
          </p:cNvSpPr>
          <p:nvPr/>
        </p:nvSpPr>
        <p:spPr bwMode="auto">
          <a:xfrm>
            <a:off x="2986617" y="2800410"/>
            <a:ext cx="800100" cy="0"/>
          </a:xfrm>
          <a:prstGeom prst="line">
            <a:avLst/>
          </a:prstGeom>
          <a:noFill/>
          <a:ln w="28575">
            <a:solidFill>
              <a:srgbClr val="C9F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3"/>
          </a:p>
        </p:txBody>
      </p:sp>
      <p:sp>
        <p:nvSpPr>
          <p:cNvPr id="357394" name="Line 18"/>
          <p:cNvSpPr>
            <a:spLocks noChangeShapeType="1"/>
          </p:cNvSpPr>
          <p:nvPr/>
        </p:nvSpPr>
        <p:spPr bwMode="auto">
          <a:xfrm>
            <a:off x="2986617" y="3829110"/>
            <a:ext cx="800100" cy="0"/>
          </a:xfrm>
          <a:prstGeom prst="line">
            <a:avLst/>
          </a:prstGeom>
          <a:noFill/>
          <a:ln w="28575">
            <a:solidFill>
              <a:srgbClr val="C9F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3"/>
          </a:p>
        </p:txBody>
      </p:sp>
      <p:sp>
        <p:nvSpPr>
          <p:cNvPr id="357395" name="Line 19"/>
          <p:cNvSpPr>
            <a:spLocks noChangeShapeType="1"/>
          </p:cNvSpPr>
          <p:nvPr/>
        </p:nvSpPr>
        <p:spPr bwMode="auto">
          <a:xfrm>
            <a:off x="2986617" y="3314760"/>
            <a:ext cx="800100" cy="0"/>
          </a:xfrm>
          <a:prstGeom prst="line">
            <a:avLst/>
          </a:prstGeom>
          <a:noFill/>
          <a:ln w="28575">
            <a:solidFill>
              <a:srgbClr val="C9F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3"/>
          </a:p>
        </p:txBody>
      </p:sp>
      <p:sp>
        <p:nvSpPr>
          <p:cNvPr id="357396" name="Line 20"/>
          <p:cNvSpPr>
            <a:spLocks noChangeShapeType="1"/>
          </p:cNvSpPr>
          <p:nvPr/>
        </p:nvSpPr>
        <p:spPr bwMode="auto">
          <a:xfrm>
            <a:off x="3329517" y="1828860"/>
            <a:ext cx="0" cy="2514600"/>
          </a:xfrm>
          <a:prstGeom prst="line">
            <a:avLst/>
          </a:prstGeom>
          <a:noFill/>
          <a:ln w="28575">
            <a:solidFill>
              <a:srgbClr val="C9F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3"/>
          </a:p>
        </p:txBody>
      </p:sp>
      <p:sp>
        <p:nvSpPr>
          <p:cNvPr id="357397" name="Line 21"/>
          <p:cNvSpPr>
            <a:spLocks noChangeShapeType="1"/>
          </p:cNvSpPr>
          <p:nvPr/>
        </p:nvSpPr>
        <p:spPr bwMode="auto">
          <a:xfrm>
            <a:off x="3329517" y="1257360"/>
            <a:ext cx="0" cy="171450"/>
          </a:xfrm>
          <a:prstGeom prst="line">
            <a:avLst/>
          </a:prstGeom>
          <a:noFill/>
          <a:ln w="28575">
            <a:solidFill>
              <a:srgbClr val="C9FFF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13"/>
          </a:p>
        </p:txBody>
      </p:sp>
      <p:grpSp>
        <p:nvGrpSpPr>
          <p:cNvPr id="22" name="组合 21"/>
          <p:cNvGrpSpPr/>
          <p:nvPr/>
        </p:nvGrpSpPr>
        <p:grpSpPr>
          <a:xfrm>
            <a:off x="253998" y="273784"/>
            <a:ext cx="6604002" cy="400110"/>
            <a:chOff x="254000" y="646164"/>
            <a:chExt cx="6604002" cy="400110"/>
          </a:xfrm>
        </p:grpSpPr>
        <p:cxnSp>
          <p:nvCxnSpPr>
            <p:cNvPr id="23" name="直接连接符 22"/>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信任根技术</a:t>
              </a:r>
            </a:p>
          </p:txBody>
        </p:sp>
      </p:grpSp>
    </p:spTree>
    <p:extLst>
      <p:ext uri="{BB962C8B-B14F-4D97-AF65-F5344CB8AC3E}">
        <p14:creationId xmlns:p14="http://schemas.microsoft.com/office/powerpoint/2010/main" val="3311668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482204" y="535781"/>
            <a:ext cx="6054328" cy="3857625"/>
          </a:xfrm>
        </p:spPr>
        <p:txBody>
          <a:bodyPr>
            <a:normAutofit lnSpcReduction="10000"/>
          </a:bodyPr>
          <a:lstStyle/>
          <a:p>
            <a:pPr eaLnBrk="1" hangingPunct="1">
              <a:lnSpc>
                <a:spcPct val="130000"/>
              </a:lnSpc>
              <a:buClr>
                <a:srgbClr val="FF0000"/>
              </a:buClr>
              <a:buSzPct val="80000"/>
              <a:buFontTx/>
              <a:buBlip>
                <a:blip r:embed="rId3"/>
              </a:buBlip>
            </a:pPr>
            <a:r>
              <a:rPr lang="en-US" altLang="zh-CN" sz="1800" b="1">
                <a:solidFill>
                  <a:srgbClr val="2E38FA"/>
                </a:solidFill>
                <a:latin typeface="楷体_GB2312" pitchFamily="49" charset="-122"/>
                <a:ea typeface="楷体_GB2312" pitchFamily="49" charset="-122"/>
              </a:rPr>
              <a:t>I/O :</a:t>
            </a:r>
            <a:r>
              <a:rPr lang="en-US" altLang="zh-CN" sz="1800" b="1">
                <a:latin typeface="楷体_GB2312" pitchFamily="49" charset="-122"/>
                <a:ea typeface="楷体_GB2312" pitchFamily="49" charset="-122"/>
              </a:rPr>
              <a:t> </a:t>
            </a:r>
            <a:r>
              <a:rPr lang="zh-CN" altLang="en-US" sz="1800" b="1">
                <a:latin typeface="楷体_GB2312" pitchFamily="49" charset="-122"/>
                <a:ea typeface="楷体_GB2312" pitchFamily="49" charset="-122"/>
              </a:rPr>
              <a:t>负责管理通信总线，它的任务包括执行内部总线和外部总线之间进行转换的通信协议，将消息发送到合适的部件，执行对</a:t>
            </a:r>
            <a:r>
              <a:rPr lang="en-US" altLang="zh-CN" sz="1800" b="1">
                <a:latin typeface="楷体_GB2312" pitchFamily="49" charset="-122"/>
                <a:ea typeface="楷体_GB2312" pitchFamily="49" charset="-122"/>
              </a:rPr>
              <a:t>TPM</a:t>
            </a:r>
            <a:r>
              <a:rPr lang="zh-CN" altLang="en-US" sz="1800" b="1">
                <a:latin typeface="楷体_GB2312" pitchFamily="49" charset="-122"/>
                <a:ea typeface="楷体_GB2312" pitchFamily="49" charset="-122"/>
              </a:rPr>
              <a:t>进行操作的安全策略。</a:t>
            </a:r>
          </a:p>
          <a:p>
            <a:pPr eaLnBrk="1" hangingPunct="1">
              <a:lnSpc>
                <a:spcPct val="130000"/>
              </a:lnSpc>
              <a:buClr>
                <a:srgbClr val="FF0000"/>
              </a:buClr>
              <a:buSzPct val="80000"/>
              <a:buFontTx/>
              <a:buBlip>
                <a:blip r:embed="rId3"/>
              </a:buBlip>
            </a:pPr>
            <a:r>
              <a:rPr lang="zh-CN" altLang="en-US" sz="1800" b="1">
                <a:solidFill>
                  <a:srgbClr val="2E38FA"/>
                </a:solidFill>
                <a:latin typeface="楷体_GB2312" pitchFamily="49" charset="-122"/>
                <a:ea typeface="楷体_GB2312" pitchFamily="49" charset="-122"/>
              </a:rPr>
              <a:t>密钥生成器：</a:t>
            </a:r>
            <a:r>
              <a:rPr lang="zh-CN" altLang="en-US" sz="1800" b="1">
                <a:latin typeface="楷体_GB2312" pitchFamily="49" charset="-122"/>
                <a:ea typeface="楷体_GB2312" pitchFamily="49" charset="-122"/>
              </a:rPr>
              <a:t>负责生成对称密码的密钥和非对称密码运算的密钥对，</a:t>
            </a:r>
            <a:r>
              <a:rPr lang="en-US" altLang="zh-CN" sz="1800" b="1">
                <a:latin typeface="楷体_GB2312" pitchFamily="49" charset="-122"/>
                <a:ea typeface="楷体_GB2312" pitchFamily="49" charset="-122"/>
              </a:rPr>
              <a:t>TPM</a:t>
            </a:r>
            <a:r>
              <a:rPr lang="zh-CN" altLang="en-US" sz="1800" b="1">
                <a:latin typeface="楷体_GB2312" pitchFamily="49" charset="-122"/>
                <a:ea typeface="楷体_GB2312" pitchFamily="49" charset="-122"/>
              </a:rPr>
              <a:t>可以无限制地生成密钥。对于</a:t>
            </a:r>
            <a:r>
              <a:rPr lang="en-US" altLang="zh-CN" sz="1800" b="1">
                <a:latin typeface="楷体_GB2312" pitchFamily="49" charset="-122"/>
                <a:ea typeface="楷体_GB2312" pitchFamily="49" charset="-122"/>
              </a:rPr>
              <a:t>RSA</a:t>
            </a:r>
            <a:r>
              <a:rPr lang="zh-CN" altLang="en-US" sz="1800" b="1">
                <a:latin typeface="楷体_GB2312" pitchFamily="49" charset="-122"/>
                <a:ea typeface="楷体_GB2312" pitchFamily="49" charset="-122"/>
              </a:rPr>
              <a:t>算法而言，它要完成大素数的测试，密钥生成过程会使用到随机数发生器随机产生的数据。</a:t>
            </a:r>
            <a:endParaRPr lang="en-US" altLang="zh-CN" sz="1800" b="1">
              <a:latin typeface="楷体_GB2312" pitchFamily="49" charset="-122"/>
              <a:ea typeface="楷体_GB2312" pitchFamily="49" charset="-122"/>
            </a:endParaRPr>
          </a:p>
          <a:p>
            <a:pPr eaLnBrk="1" hangingPunct="1">
              <a:lnSpc>
                <a:spcPct val="130000"/>
              </a:lnSpc>
              <a:buClr>
                <a:srgbClr val="FF0000"/>
              </a:buClr>
              <a:buSzPct val="80000"/>
              <a:buFontTx/>
              <a:buBlip>
                <a:blip r:embed="rId3"/>
              </a:buBlip>
            </a:pPr>
            <a:r>
              <a:rPr lang="en-US" altLang="zh-CN" sz="1800" b="1">
                <a:latin typeface="楷体_GB2312" pitchFamily="49" charset="-122"/>
                <a:ea typeface="楷体_GB2312" pitchFamily="49" charset="-122"/>
              </a:rPr>
              <a:t> </a:t>
            </a:r>
            <a:r>
              <a:rPr lang="en-US" altLang="zh-CN" sz="1800" b="1">
                <a:solidFill>
                  <a:srgbClr val="2E38FA"/>
                </a:solidFill>
                <a:latin typeface="楷体_GB2312" pitchFamily="49" charset="-122"/>
                <a:ea typeface="楷体_GB2312" pitchFamily="49" charset="-122"/>
              </a:rPr>
              <a:t>HMAC</a:t>
            </a:r>
            <a:r>
              <a:rPr lang="zh-CN" altLang="en-US" sz="1800" b="1">
                <a:solidFill>
                  <a:srgbClr val="2E38FA"/>
                </a:solidFill>
                <a:latin typeface="楷体_GB2312" pitchFamily="49" charset="-122"/>
                <a:ea typeface="楷体_GB2312" pitchFamily="49" charset="-122"/>
              </a:rPr>
              <a:t>引擎：</a:t>
            </a:r>
            <a:r>
              <a:rPr lang="zh-CN" altLang="en-US" sz="1800" b="1">
                <a:latin typeface="楷体_GB2312" pitchFamily="49" charset="-122"/>
                <a:ea typeface="楷体_GB2312" pitchFamily="49" charset="-122"/>
              </a:rPr>
              <a:t>通过确认报文数据是否以正确的方式为</a:t>
            </a:r>
            <a:r>
              <a:rPr lang="en-US" altLang="zh-CN" sz="1800" b="1">
                <a:latin typeface="楷体_GB2312" pitchFamily="49" charset="-122"/>
                <a:ea typeface="楷体_GB2312" pitchFamily="49" charset="-122"/>
              </a:rPr>
              <a:t>TPM </a:t>
            </a:r>
            <a:r>
              <a:rPr lang="zh-CN" altLang="en-US" sz="1800" b="1">
                <a:latin typeface="楷体_GB2312" pitchFamily="49" charset="-122"/>
                <a:ea typeface="楷体_GB2312" pitchFamily="49" charset="-122"/>
              </a:rPr>
              <a:t>提供信息，它可以发现数据和命令发生错误或者被篡改的情况。</a:t>
            </a:r>
          </a:p>
          <a:p>
            <a:pPr>
              <a:buFontTx/>
              <a:buNone/>
            </a:pPr>
            <a:endParaRPr lang="en-US" altLang="zh-CN"/>
          </a:p>
          <a:p>
            <a:pPr>
              <a:buFontTx/>
              <a:buNone/>
            </a:pPr>
            <a:endParaRPr lang="zh-CN" altLang="en-US"/>
          </a:p>
        </p:txBody>
      </p:sp>
      <p:sp>
        <p:nvSpPr>
          <p:cNvPr id="4" name="矩形 3"/>
          <p:cNvSpPr/>
          <p:nvPr/>
        </p:nvSpPr>
        <p:spPr bwMode="auto">
          <a:xfrm>
            <a:off x="428625" y="535781"/>
            <a:ext cx="6429375" cy="4125516"/>
          </a:xfrm>
          <a:prstGeom prst="rect">
            <a:avLst/>
          </a:prstGeom>
          <a:noFill/>
          <a:ln w="57150" cap="flat" cmpd="sng" algn="ctr">
            <a:noFill/>
            <a:prstDash val="solid"/>
            <a:round/>
            <a:headEnd type="none" w="med" len="med"/>
            <a:tailEnd type="none" w="med" len="med"/>
          </a:ln>
          <a:effectLst/>
        </p:spPr>
        <p:txBody>
          <a:bodyPr/>
          <a:lstStyle/>
          <a:p>
            <a:pPr>
              <a:defRPr/>
            </a:pPr>
            <a:endParaRPr lang="zh-CN" altLang="en-US" sz="1013">
              <a:latin typeface="Arial" charset="0"/>
            </a:endParaRPr>
          </a:p>
        </p:txBody>
      </p:sp>
    </p:spTree>
    <p:extLst>
      <p:ext uri="{BB962C8B-B14F-4D97-AF65-F5344CB8AC3E}">
        <p14:creationId xmlns:p14="http://schemas.microsoft.com/office/powerpoint/2010/main" val="2128032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482204" y="535781"/>
            <a:ext cx="6054328" cy="3857625"/>
          </a:xfrm>
        </p:spPr>
        <p:txBody>
          <a:bodyPr>
            <a:normAutofit fontScale="92500"/>
          </a:bodyPr>
          <a:lstStyle/>
          <a:p>
            <a:pPr eaLnBrk="1" hangingPunct="1">
              <a:lnSpc>
                <a:spcPct val="130000"/>
              </a:lnSpc>
              <a:buClr>
                <a:srgbClr val="FF0000"/>
              </a:buClr>
              <a:buSzPct val="80000"/>
              <a:buFontTx/>
              <a:buBlip>
                <a:blip r:embed="rId3"/>
              </a:buBlip>
            </a:pPr>
            <a:r>
              <a:rPr lang="zh-CN" altLang="en-US" sz="1800" b="1">
                <a:solidFill>
                  <a:srgbClr val="2E38FA"/>
                </a:solidFill>
                <a:latin typeface="楷体_GB2312" pitchFamily="49" charset="-122"/>
                <a:ea typeface="楷体_GB2312" pitchFamily="49" charset="-122"/>
              </a:rPr>
              <a:t>随机数发生器：</a:t>
            </a:r>
            <a:r>
              <a:rPr lang="zh-CN" altLang="en-US" sz="1800" b="1">
                <a:latin typeface="楷体_GB2312" pitchFamily="49" charset="-122"/>
                <a:ea typeface="楷体_GB2312" pitchFamily="49" charset="-122"/>
              </a:rPr>
              <a:t>负责产生各种运算所需要的随机数，它通过一个内部的状态机和单向散列函数将一个不可预测的输入变成</a:t>
            </a:r>
            <a:r>
              <a:rPr lang="en-US" altLang="zh-CN" sz="1800" b="1">
                <a:latin typeface="楷体_GB2312" pitchFamily="49" charset="-122"/>
                <a:ea typeface="楷体_GB2312" pitchFamily="49" charset="-122"/>
              </a:rPr>
              <a:t>32</a:t>
            </a:r>
            <a:r>
              <a:rPr lang="zh-CN" altLang="en-US" sz="1800" b="1">
                <a:latin typeface="楷体_GB2312" pitchFamily="49" charset="-122"/>
                <a:ea typeface="楷体_GB2312" pitchFamily="49" charset="-122"/>
              </a:rPr>
              <a:t>字节长度的随机数，其输入数据源可以是噪音、时钟等，该数据源对外不可见。随机数发生器在系统掉电时产生</a:t>
            </a:r>
            <a:r>
              <a:rPr lang="en-US" altLang="zh-CN" sz="1800" b="1">
                <a:latin typeface="楷体_GB2312" pitchFamily="49" charset="-122"/>
                <a:ea typeface="楷体_GB2312" pitchFamily="49" charset="-122"/>
              </a:rPr>
              <a:t>RESET</a:t>
            </a:r>
            <a:r>
              <a:rPr lang="zh-CN" altLang="en-US" sz="1800" b="1">
                <a:latin typeface="楷体_GB2312" pitchFamily="49" charset="-122"/>
                <a:ea typeface="楷体_GB2312" pitchFamily="49" charset="-122"/>
              </a:rPr>
              <a:t>操作。</a:t>
            </a:r>
          </a:p>
          <a:p>
            <a:pPr eaLnBrk="1" hangingPunct="1">
              <a:lnSpc>
                <a:spcPct val="130000"/>
              </a:lnSpc>
              <a:buClr>
                <a:srgbClr val="FF0000"/>
              </a:buClr>
              <a:buSzPct val="80000"/>
              <a:buFontTx/>
              <a:buBlip>
                <a:blip r:embed="rId3"/>
              </a:buBlip>
            </a:pPr>
            <a:r>
              <a:rPr lang="en-US" altLang="zh-CN" sz="1800" b="1">
                <a:solidFill>
                  <a:srgbClr val="2E38FA"/>
                </a:solidFill>
                <a:latin typeface="楷体_GB2312" pitchFamily="49" charset="-122"/>
                <a:ea typeface="楷体_GB2312" pitchFamily="49" charset="-122"/>
              </a:rPr>
              <a:t> SHA-1</a:t>
            </a:r>
            <a:r>
              <a:rPr lang="zh-CN" altLang="en-US" sz="1800" b="1">
                <a:solidFill>
                  <a:srgbClr val="2E38FA"/>
                </a:solidFill>
                <a:latin typeface="楷体_GB2312" pitchFamily="49" charset="-122"/>
                <a:ea typeface="楷体_GB2312" pitchFamily="49" charset="-122"/>
              </a:rPr>
              <a:t>引擎：</a:t>
            </a:r>
            <a:r>
              <a:rPr lang="zh-CN" altLang="en-US" sz="1800" b="1">
                <a:latin typeface="楷体_GB2312" pitchFamily="49" charset="-122"/>
                <a:ea typeface="楷体_GB2312" pitchFamily="49" charset="-122"/>
              </a:rPr>
              <a:t>负责完成一种基本的</a:t>
            </a:r>
            <a:r>
              <a:rPr lang="en-US" altLang="zh-CN" sz="1800" b="1">
                <a:latin typeface="楷体_GB2312" pitchFamily="49" charset="-122"/>
                <a:ea typeface="楷体_GB2312" pitchFamily="49" charset="-122"/>
              </a:rPr>
              <a:t>HASH</a:t>
            </a:r>
            <a:r>
              <a:rPr lang="zh-CN" altLang="en-US" sz="1800" b="1">
                <a:latin typeface="楷体_GB2312" pitchFamily="49" charset="-122"/>
                <a:ea typeface="楷体_GB2312" pitchFamily="49" charset="-122"/>
              </a:rPr>
              <a:t>运算，其</a:t>
            </a:r>
            <a:r>
              <a:rPr lang="en-US" altLang="zh-CN" sz="1800" b="1">
                <a:latin typeface="楷体_GB2312" pitchFamily="49" charset="-122"/>
                <a:ea typeface="楷体_GB2312" pitchFamily="49" charset="-122"/>
              </a:rPr>
              <a:t>HASH</a:t>
            </a:r>
            <a:r>
              <a:rPr lang="zh-CN" altLang="en-US" sz="1800" b="1">
                <a:latin typeface="楷体_GB2312" pitchFamily="49" charset="-122"/>
                <a:ea typeface="楷体_GB2312" pitchFamily="49" charset="-122"/>
              </a:rPr>
              <a:t>接口对外暴露，可以被调用，它的输出是</a:t>
            </a:r>
            <a:r>
              <a:rPr lang="en-US" altLang="zh-CN" sz="1800" b="1">
                <a:latin typeface="楷体_GB2312" pitchFamily="49" charset="-122"/>
                <a:ea typeface="楷体_GB2312" pitchFamily="49" charset="-122"/>
              </a:rPr>
              <a:t>160</a:t>
            </a:r>
            <a:r>
              <a:rPr lang="zh-CN" altLang="en-US" sz="1800" b="1">
                <a:latin typeface="楷体_GB2312" pitchFamily="49" charset="-122"/>
                <a:ea typeface="楷体_GB2312" pitchFamily="49" charset="-122"/>
              </a:rPr>
              <a:t>位二进制位。</a:t>
            </a:r>
            <a:endParaRPr lang="en-US" altLang="zh-CN" sz="1800" b="1">
              <a:latin typeface="楷体_GB2312" pitchFamily="49" charset="-122"/>
              <a:ea typeface="楷体_GB2312" pitchFamily="49" charset="-122"/>
            </a:endParaRPr>
          </a:p>
          <a:p>
            <a:pPr eaLnBrk="1" hangingPunct="1">
              <a:lnSpc>
                <a:spcPct val="130000"/>
              </a:lnSpc>
              <a:buClr>
                <a:srgbClr val="FF0000"/>
              </a:buClr>
              <a:buSzPct val="80000"/>
              <a:buFontTx/>
              <a:buBlip>
                <a:blip r:embed="rId3"/>
              </a:buBlip>
            </a:pPr>
            <a:r>
              <a:rPr lang="en-US" altLang="zh-CN" sz="1800" b="1">
                <a:latin typeface="楷体_GB2312" pitchFamily="49" charset="-122"/>
                <a:ea typeface="楷体_GB2312" pitchFamily="49" charset="-122"/>
              </a:rPr>
              <a:t> </a:t>
            </a:r>
            <a:r>
              <a:rPr lang="zh-CN" altLang="en-US" sz="1800" b="1">
                <a:solidFill>
                  <a:srgbClr val="2E38FA"/>
                </a:solidFill>
                <a:latin typeface="楷体_GB2312" pitchFamily="49" charset="-122"/>
                <a:ea typeface="楷体_GB2312" pitchFamily="49" charset="-122"/>
              </a:rPr>
              <a:t>电源检测：</a:t>
            </a:r>
            <a:r>
              <a:rPr lang="en-US" altLang="zh-CN" sz="1800" b="1">
                <a:latin typeface="楷体_GB2312" pitchFamily="49" charset="-122"/>
                <a:ea typeface="楷体_GB2312" pitchFamily="49" charset="-122"/>
              </a:rPr>
              <a:t>TPM</a:t>
            </a:r>
            <a:r>
              <a:rPr lang="zh-CN" altLang="en-US" sz="1800" b="1">
                <a:latin typeface="楷体_GB2312" pitchFamily="49" charset="-122"/>
                <a:ea typeface="楷体_GB2312" pitchFamily="49" charset="-122"/>
              </a:rPr>
              <a:t>要求能够感应任何电源状态的变化，</a:t>
            </a:r>
            <a:r>
              <a:rPr lang="en-US" altLang="zh-CN" sz="1800" b="1">
                <a:latin typeface="楷体_GB2312" pitchFamily="49" charset="-122"/>
                <a:ea typeface="楷体_GB2312" pitchFamily="49" charset="-122"/>
              </a:rPr>
              <a:t>TPM </a:t>
            </a:r>
            <a:r>
              <a:rPr lang="zh-CN" altLang="en-US" sz="1800" b="1">
                <a:latin typeface="楷体_GB2312" pitchFamily="49" charset="-122"/>
                <a:ea typeface="楷体_GB2312" pitchFamily="49" charset="-122"/>
              </a:rPr>
              <a:t>电源与可信计算平台电源关联在一起，电源检测帮助</a:t>
            </a:r>
            <a:r>
              <a:rPr lang="en-US" altLang="zh-CN" sz="1800" b="1">
                <a:latin typeface="楷体_GB2312" pitchFamily="49" charset="-122"/>
                <a:ea typeface="楷体_GB2312" pitchFamily="49" charset="-122"/>
              </a:rPr>
              <a:t>TPM</a:t>
            </a:r>
            <a:r>
              <a:rPr lang="zh-CN" altLang="en-US" sz="1800" b="1">
                <a:latin typeface="楷体_GB2312" pitchFamily="49" charset="-122"/>
                <a:ea typeface="楷体_GB2312" pitchFamily="49" charset="-122"/>
              </a:rPr>
              <a:t>在电源状态发生变化的时候采取适当的限制措施。</a:t>
            </a:r>
          </a:p>
          <a:p>
            <a:pPr eaLnBrk="1" hangingPunct="1">
              <a:lnSpc>
                <a:spcPct val="130000"/>
              </a:lnSpc>
              <a:buClr>
                <a:srgbClr val="FF0000"/>
              </a:buClr>
              <a:buSzPct val="80000"/>
              <a:buFontTx/>
              <a:buBlip>
                <a:blip r:embed="rId3"/>
              </a:buBlip>
            </a:pPr>
            <a:endParaRPr lang="zh-CN" altLang="zh-CN" sz="1800" b="1">
              <a:latin typeface="楷体_GB2312" pitchFamily="49" charset="-122"/>
              <a:ea typeface="楷体_GB2312" pitchFamily="49" charset="-122"/>
            </a:endParaRPr>
          </a:p>
          <a:p>
            <a:pPr eaLnBrk="1" hangingPunct="1">
              <a:lnSpc>
                <a:spcPct val="130000"/>
              </a:lnSpc>
              <a:buClr>
                <a:srgbClr val="FF0000"/>
              </a:buClr>
              <a:buSzPct val="80000"/>
              <a:buFontTx/>
              <a:buBlip>
                <a:blip r:embed="rId3"/>
              </a:buBlip>
            </a:pPr>
            <a:endParaRPr lang="zh-CN" altLang="zh-CN" sz="1800" b="1">
              <a:latin typeface="楷体_GB2312" pitchFamily="49" charset="-122"/>
              <a:ea typeface="楷体_GB2312" pitchFamily="49" charset="-122"/>
            </a:endParaRPr>
          </a:p>
          <a:p>
            <a:pPr>
              <a:buFontTx/>
              <a:buNone/>
            </a:pPr>
            <a:endParaRPr lang="en-US" altLang="zh-CN"/>
          </a:p>
          <a:p>
            <a:pPr>
              <a:buFontTx/>
              <a:buNone/>
            </a:pPr>
            <a:endParaRPr lang="zh-CN" altLang="en-US"/>
          </a:p>
        </p:txBody>
      </p:sp>
      <p:sp>
        <p:nvSpPr>
          <p:cNvPr id="4" name="矩形 3"/>
          <p:cNvSpPr/>
          <p:nvPr/>
        </p:nvSpPr>
        <p:spPr bwMode="auto">
          <a:xfrm>
            <a:off x="428625" y="535781"/>
            <a:ext cx="6429375" cy="4125516"/>
          </a:xfrm>
          <a:prstGeom prst="rect">
            <a:avLst/>
          </a:prstGeom>
          <a:noFill/>
          <a:ln w="57150" cap="flat" cmpd="sng" algn="ctr">
            <a:noFill/>
            <a:prstDash val="solid"/>
            <a:round/>
            <a:headEnd type="none" w="med" len="med"/>
            <a:tailEnd type="none" w="med" len="med"/>
          </a:ln>
          <a:effectLst/>
        </p:spPr>
        <p:txBody>
          <a:bodyPr/>
          <a:lstStyle/>
          <a:p>
            <a:pPr>
              <a:defRPr/>
            </a:pPr>
            <a:endParaRPr lang="zh-CN" altLang="en-US" sz="1013" dirty="0">
              <a:latin typeface="Arial" charset="0"/>
            </a:endParaRPr>
          </a:p>
        </p:txBody>
      </p:sp>
    </p:spTree>
    <p:extLst>
      <p:ext uri="{BB962C8B-B14F-4D97-AF65-F5344CB8AC3E}">
        <p14:creationId xmlns:p14="http://schemas.microsoft.com/office/powerpoint/2010/main" val="2974279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482204" y="535781"/>
            <a:ext cx="6054328" cy="3857625"/>
          </a:xfrm>
        </p:spPr>
        <p:txBody>
          <a:bodyPr/>
          <a:lstStyle/>
          <a:p>
            <a:pPr eaLnBrk="1" hangingPunct="1">
              <a:lnSpc>
                <a:spcPct val="130000"/>
              </a:lnSpc>
              <a:buClr>
                <a:srgbClr val="FF0000"/>
              </a:buClr>
              <a:buSzPct val="80000"/>
              <a:buFontTx/>
              <a:buBlip>
                <a:blip r:embed="rId3"/>
              </a:buBlip>
            </a:pPr>
            <a:r>
              <a:rPr lang="zh-CN" altLang="en-US" sz="1800" b="1" dirty="0">
                <a:solidFill>
                  <a:srgbClr val="2E38FA"/>
                </a:solidFill>
                <a:latin typeface="楷体_GB2312" pitchFamily="49" charset="-122"/>
                <a:ea typeface="楷体_GB2312" pitchFamily="49" charset="-122"/>
              </a:rPr>
              <a:t>选项控制：</a:t>
            </a:r>
            <a:r>
              <a:rPr lang="zh-CN" altLang="en-US" sz="1800" b="1" dirty="0">
                <a:latin typeface="楷体_GB2312" pitchFamily="49" charset="-122"/>
                <a:ea typeface="楷体_GB2312" pitchFamily="49" charset="-122"/>
              </a:rPr>
              <a:t>提供了对</a:t>
            </a:r>
            <a:r>
              <a:rPr lang="en-US" altLang="zh-CN" sz="1800" b="1" dirty="0">
                <a:latin typeface="楷体_GB2312" pitchFamily="49" charset="-122"/>
                <a:ea typeface="楷体_GB2312" pitchFamily="49" charset="-122"/>
              </a:rPr>
              <a:t>TPM</a:t>
            </a:r>
            <a:r>
              <a:rPr lang="zh-CN" altLang="en-US" sz="1800" b="1" dirty="0">
                <a:latin typeface="楷体_GB2312" pitchFamily="49" charset="-122"/>
                <a:ea typeface="楷体_GB2312" pitchFamily="49" charset="-122"/>
              </a:rPr>
              <a:t>功能开启与关闭的机制，通过改变一些永久性的可变标志位，可以设置</a:t>
            </a:r>
            <a:r>
              <a:rPr lang="en-US" altLang="zh-CN" sz="1800" b="1" dirty="0">
                <a:latin typeface="楷体_GB2312" pitchFamily="49" charset="-122"/>
                <a:ea typeface="楷体_GB2312" pitchFamily="49" charset="-122"/>
              </a:rPr>
              <a:t>TPM</a:t>
            </a:r>
            <a:r>
              <a:rPr lang="zh-CN" altLang="en-US" sz="1800" b="1" dirty="0">
                <a:latin typeface="楷体_GB2312" pitchFamily="49" charset="-122"/>
                <a:ea typeface="楷体_GB2312" pitchFamily="49" charset="-122"/>
              </a:rPr>
              <a:t>的功能选项，但这种设置必须是</a:t>
            </a:r>
            <a:r>
              <a:rPr lang="en-US" altLang="zh-CN" sz="1800" b="1" dirty="0">
                <a:latin typeface="楷体_GB2312" pitchFamily="49" charset="-122"/>
                <a:ea typeface="楷体_GB2312" pitchFamily="49" charset="-122"/>
              </a:rPr>
              <a:t>TPM</a:t>
            </a:r>
            <a:r>
              <a:rPr lang="zh-CN" altLang="en-US" sz="1800" b="1" dirty="0">
                <a:latin typeface="楷体_GB2312" pitchFamily="49" charset="-122"/>
                <a:ea typeface="楷体_GB2312" pitchFamily="49" charset="-122"/>
              </a:rPr>
              <a:t>的所有者或者经所有者授权的情况下才能进行。</a:t>
            </a:r>
            <a:endParaRPr lang="en-US" altLang="zh-CN" sz="1800" b="1" dirty="0">
              <a:latin typeface="楷体_GB2312" pitchFamily="49" charset="-122"/>
              <a:ea typeface="楷体_GB2312" pitchFamily="49" charset="-122"/>
            </a:endParaRPr>
          </a:p>
          <a:p>
            <a:pPr eaLnBrk="1" hangingPunct="1">
              <a:lnSpc>
                <a:spcPct val="130000"/>
              </a:lnSpc>
              <a:buClr>
                <a:srgbClr val="FF0000"/>
              </a:buClr>
              <a:buSzPct val="80000"/>
              <a:buFontTx/>
              <a:buBlip>
                <a:blip r:embed="rId3"/>
              </a:buBlip>
            </a:pPr>
            <a:r>
              <a:rPr lang="en-US" altLang="zh-CN" sz="1800" b="1" dirty="0">
                <a:latin typeface="楷体_GB2312" pitchFamily="49" charset="-122"/>
                <a:ea typeface="楷体_GB2312" pitchFamily="49" charset="-122"/>
              </a:rPr>
              <a:t> </a:t>
            </a:r>
            <a:r>
              <a:rPr lang="zh-CN" altLang="en-US" sz="1800" b="1" dirty="0">
                <a:solidFill>
                  <a:srgbClr val="2E38FA"/>
                </a:solidFill>
                <a:latin typeface="楷体_GB2312" pitchFamily="49" charset="-122"/>
                <a:ea typeface="楷体_GB2312" pitchFamily="49" charset="-122"/>
              </a:rPr>
              <a:t>执行部件：</a:t>
            </a:r>
            <a:r>
              <a:rPr lang="zh-CN" altLang="en-US" sz="1800" b="1" dirty="0">
                <a:latin typeface="楷体_GB2312" pitchFamily="49" charset="-122"/>
                <a:ea typeface="楷体_GB2312" pitchFamily="49" charset="-122"/>
              </a:rPr>
              <a:t>负责执行经过</a:t>
            </a:r>
            <a:r>
              <a:rPr lang="en-US" altLang="zh-CN" sz="1800" b="1" dirty="0">
                <a:latin typeface="楷体_GB2312" pitchFamily="49" charset="-122"/>
                <a:ea typeface="楷体_GB2312" pitchFamily="49" charset="-122"/>
              </a:rPr>
              <a:t>I/O</a:t>
            </a:r>
            <a:r>
              <a:rPr lang="zh-CN" altLang="en-US" sz="1800" b="1" dirty="0">
                <a:latin typeface="楷体_GB2312" pitchFamily="49" charset="-122"/>
                <a:ea typeface="楷体_GB2312" pitchFamily="49" charset="-122"/>
              </a:rPr>
              <a:t>传送给</a:t>
            </a:r>
            <a:r>
              <a:rPr lang="en-US" altLang="zh-CN" sz="1800" b="1" dirty="0">
                <a:latin typeface="楷体_GB2312" pitchFamily="49" charset="-122"/>
                <a:ea typeface="楷体_GB2312" pitchFamily="49" charset="-122"/>
              </a:rPr>
              <a:t>TPM</a:t>
            </a:r>
            <a:r>
              <a:rPr lang="zh-CN" altLang="en-US" sz="1800" b="1" dirty="0">
                <a:latin typeface="楷体_GB2312" pitchFamily="49" charset="-122"/>
                <a:ea typeface="楷体_GB2312" pitchFamily="49" charset="-122"/>
              </a:rPr>
              <a:t>的命令，在执行命令之前应确信命令执行环境是隔离的和安全的。非挥发性的存储器用于存放一些永久性的数据。</a:t>
            </a:r>
            <a:endParaRPr lang="en-US" altLang="zh-CN" dirty="0"/>
          </a:p>
          <a:p>
            <a:pPr>
              <a:buFontTx/>
              <a:buNone/>
            </a:pPr>
            <a:endParaRPr lang="zh-CN" altLang="en-US" dirty="0"/>
          </a:p>
        </p:txBody>
      </p:sp>
      <p:sp>
        <p:nvSpPr>
          <p:cNvPr id="4" name="矩形 3"/>
          <p:cNvSpPr/>
          <p:nvPr/>
        </p:nvSpPr>
        <p:spPr bwMode="auto">
          <a:xfrm>
            <a:off x="428625" y="535781"/>
            <a:ext cx="6429375" cy="4125516"/>
          </a:xfrm>
          <a:prstGeom prst="rect">
            <a:avLst/>
          </a:prstGeom>
          <a:noFill/>
          <a:ln w="57150" cap="flat" cmpd="sng" algn="ctr">
            <a:noFill/>
            <a:prstDash val="solid"/>
            <a:round/>
            <a:headEnd type="none" w="med" len="med"/>
            <a:tailEnd type="none" w="med" len="med"/>
          </a:ln>
          <a:effectLst/>
        </p:spPr>
        <p:txBody>
          <a:bodyPr/>
          <a:lstStyle/>
          <a:p>
            <a:pPr>
              <a:defRPr/>
            </a:pPr>
            <a:endParaRPr lang="zh-CN" altLang="en-US" sz="1013">
              <a:latin typeface="Arial" charset="0"/>
            </a:endParaRPr>
          </a:p>
        </p:txBody>
      </p:sp>
    </p:spTree>
    <p:extLst>
      <p:ext uri="{BB962C8B-B14F-4D97-AF65-F5344CB8AC3E}">
        <p14:creationId xmlns:p14="http://schemas.microsoft.com/office/powerpoint/2010/main" val="2187411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321469" y="750094"/>
            <a:ext cx="6054329" cy="3911204"/>
          </a:xfrm>
        </p:spPr>
        <p:txBody>
          <a:bodyPr>
            <a:normAutofit fontScale="92500" lnSpcReduction="10000"/>
          </a:bodyPr>
          <a:lstStyle/>
          <a:p>
            <a:pPr eaLnBrk="1" hangingPunct="1">
              <a:lnSpc>
                <a:spcPct val="140000"/>
              </a:lnSpc>
              <a:buClr>
                <a:srgbClr val="FF0000"/>
              </a:buClr>
              <a:buSzPct val="80000"/>
              <a:buFontTx/>
              <a:buBlip>
                <a:blip r:embed="rId2"/>
              </a:buBlip>
            </a:pPr>
            <a:r>
              <a:rPr lang="zh-CN" altLang="en-US" sz="1800" b="1">
                <a:solidFill>
                  <a:schemeClr val="tx2"/>
                </a:solidFill>
                <a:latin typeface="楷体_GB2312" pitchFamily="49" charset="-122"/>
                <a:ea typeface="楷体_GB2312" pitchFamily="49" charset="-122"/>
              </a:rPr>
              <a:t>可信平台</a:t>
            </a:r>
            <a:r>
              <a:rPr lang="en-US" altLang="zh-CN" sz="1800" b="1">
                <a:solidFill>
                  <a:schemeClr val="tx2"/>
                </a:solidFill>
                <a:latin typeface="楷体_GB2312" pitchFamily="49" charset="-122"/>
                <a:ea typeface="楷体_GB2312" pitchFamily="49" charset="-122"/>
              </a:rPr>
              <a:t>3</a:t>
            </a:r>
            <a:r>
              <a:rPr lang="zh-CN" altLang="en-US" sz="1800" b="1">
                <a:solidFill>
                  <a:schemeClr val="tx2"/>
                </a:solidFill>
                <a:latin typeface="楷体_GB2312" pitchFamily="49" charset="-122"/>
                <a:ea typeface="楷体_GB2312" pitchFamily="49" charset="-122"/>
              </a:rPr>
              <a:t>个信任根</a:t>
            </a:r>
            <a:endParaRPr lang="en-US" altLang="zh-CN" sz="1800" b="1">
              <a:solidFill>
                <a:srgbClr val="2E38FA"/>
              </a:solidFill>
              <a:latin typeface="楷体_GB2312" pitchFamily="49" charset="-122"/>
              <a:ea typeface="楷体_GB2312" pitchFamily="49" charset="-122"/>
            </a:endParaRPr>
          </a:p>
          <a:p>
            <a:pPr eaLnBrk="1" hangingPunct="1">
              <a:lnSpc>
                <a:spcPct val="130000"/>
              </a:lnSpc>
              <a:buClr>
                <a:srgbClr val="FF0000"/>
              </a:buClr>
              <a:buSzPct val="80000"/>
              <a:buFontTx/>
              <a:buBlip>
                <a:blip r:embed="rId3"/>
              </a:buBlip>
            </a:pPr>
            <a:r>
              <a:rPr lang="zh-CN" altLang="en-US" sz="1800" b="1">
                <a:solidFill>
                  <a:srgbClr val="2E38FA"/>
                </a:solidFill>
                <a:latin typeface="楷体_GB2312" pitchFamily="49" charset="-122"/>
                <a:ea typeface="楷体_GB2312" pitchFamily="49" charset="-122"/>
              </a:rPr>
              <a:t>可信度量</a:t>
            </a:r>
            <a:r>
              <a:rPr lang="en-US" altLang="zh-CN" sz="1800" b="1">
                <a:solidFill>
                  <a:srgbClr val="2E38FA"/>
                </a:solidFill>
                <a:latin typeface="楷体_GB2312" pitchFamily="49" charset="-122"/>
                <a:ea typeface="楷体_GB2312" pitchFamily="49" charset="-122"/>
              </a:rPr>
              <a:t>RT M </a:t>
            </a:r>
            <a:r>
              <a:rPr lang="zh-CN" altLang="en-US" sz="1800" b="1">
                <a:solidFill>
                  <a:srgbClr val="2E38FA"/>
                </a:solidFill>
                <a:latin typeface="楷体_GB2312" pitchFamily="49" charset="-122"/>
                <a:ea typeface="楷体_GB2312" pitchFamily="49" charset="-122"/>
              </a:rPr>
              <a:t>：</a:t>
            </a:r>
            <a:r>
              <a:rPr lang="zh-CN" altLang="en-US" sz="1800" b="1">
                <a:latin typeface="楷体_GB2312" pitchFamily="49" charset="-122"/>
                <a:ea typeface="楷体_GB2312" pitchFamily="49" charset="-122"/>
              </a:rPr>
              <a:t>一个软件模块。</a:t>
            </a:r>
          </a:p>
          <a:p>
            <a:pPr eaLnBrk="1" hangingPunct="1">
              <a:lnSpc>
                <a:spcPct val="130000"/>
              </a:lnSpc>
              <a:buClr>
                <a:srgbClr val="FF0000"/>
              </a:buClr>
              <a:buSzPct val="80000"/>
              <a:buFontTx/>
              <a:buBlip>
                <a:blip r:embed="rId3"/>
              </a:buBlip>
            </a:pPr>
            <a:r>
              <a:rPr lang="zh-CN" altLang="en-US" sz="1800" b="1">
                <a:solidFill>
                  <a:srgbClr val="2E38FA"/>
                </a:solidFill>
                <a:latin typeface="楷体_GB2312" pitchFamily="49" charset="-122"/>
                <a:ea typeface="楷体_GB2312" pitchFamily="49" charset="-122"/>
              </a:rPr>
              <a:t>可信存储</a:t>
            </a:r>
            <a:r>
              <a:rPr lang="en-US" altLang="zh-CN" sz="1800" b="1">
                <a:solidFill>
                  <a:srgbClr val="2E38FA"/>
                </a:solidFill>
                <a:latin typeface="楷体_GB2312" pitchFamily="49" charset="-122"/>
                <a:ea typeface="楷体_GB2312" pitchFamily="49" charset="-122"/>
              </a:rPr>
              <a:t>RTS: </a:t>
            </a:r>
            <a:r>
              <a:rPr lang="zh-CN" altLang="en-US" sz="1800" b="1">
                <a:latin typeface="楷体_GB2312" pitchFamily="49" charset="-122"/>
                <a:ea typeface="楷体_GB2312" pitchFamily="49" charset="-122"/>
              </a:rPr>
              <a:t>由可信平台模块</a:t>
            </a:r>
            <a:r>
              <a:rPr lang="en-US" altLang="zh-CN" sz="1800" b="1">
                <a:latin typeface="楷体_GB2312" pitchFamily="49" charset="-122"/>
                <a:ea typeface="楷体_GB2312" pitchFamily="49" charset="-122"/>
              </a:rPr>
              <a:t>TPM</a:t>
            </a:r>
            <a:r>
              <a:rPr lang="zh-CN" altLang="en-US" sz="1800" b="1">
                <a:latin typeface="楷体_GB2312" pitchFamily="49" charset="-122"/>
                <a:ea typeface="楷体_GB2312" pitchFamily="49" charset="-122"/>
              </a:rPr>
              <a:t>芯片和存储根密钥</a:t>
            </a:r>
          </a:p>
          <a:p>
            <a:pPr eaLnBrk="1" hangingPunct="1">
              <a:lnSpc>
                <a:spcPct val="130000"/>
              </a:lnSpc>
              <a:buClr>
                <a:srgbClr val="FF0000"/>
              </a:buClr>
              <a:buSzPct val="80000"/>
              <a:buFontTx/>
              <a:buNone/>
            </a:pPr>
            <a:r>
              <a:rPr lang="zh-CN" altLang="en-US" sz="1800" b="1">
                <a:latin typeface="楷体_GB2312" pitchFamily="49" charset="-122"/>
                <a:ea typeface="楷体_GB2312" pitchFamily="49" charset="-122"/>
              </a:rPr>
              <a:t>               </a:t>
            </a:r>
            <a:r>
              <a:rPr lang="en-US" altLang="zh-CN" sz="1800" b="1">
                <a:latin typeface="楷体_GB2312" pitchFamily="49" charset="-122"/>
                <a:ea typeface="楷体_GB2312" pitchFamily="49" charset="-122"/>
              </a:rPr>
              <a:t>SRK</a:t>
            </a:r>
            <a:r>
              <a:rPr lang="zh-CN" altLang="en-US" sz="1800" b="1">
                <a:latin typeface="楷体_GB2312" pitchFamily="49" charset="-122"/>
                <a:ea typeface="楷体_GB2312" pitchFamily="49" charset="-122"/>
              </a:rPr>
              <a:t>组成。</a:t>
            </a:r>
            <a:endParaRPr lang="en-US" altLang="zh-CN" sz="1800" b="1">
              <a:latin typeface="楷体_GB2312" pitchFamily="49" charset="-122"/>
              <a:ea typeface="楷体_GB2312" pitchFamily="49" charset="-122"/>
            </a:endParaRPr>
          </a:p>
          <a:p>
            <a:pPr eaLnBrk="1" hangingPunct="1">
              <a:lnSpc>
                <a:spcPct val="130000"/>
              </a:lnSpc>
              <a:buClr>
                <a:srgbClr val="FF0000"/>
              </a:buClr>
              <a:buSzPct val="80000"/>
              <a:buFontTx/>
              <a:buBlip>
                <a:blip r:embed="rId3"/>
              </a:buBlip>
            </a:pPr>
            <a:r>
              <a:rPr lang="zh-CN" altLang="en-US" sz="1800" b="1">
                <a:solidFill>
                  <a:srgbClr val="2E38FA"/>
                </a:solidFill>
                <a:latin typeface="楷体_GB2312" pitchFamily="49" charset="-122"/>
                <a:ea typeface="楷体_GB2312" pitchFamily="49" charset="-122"/>
              </a:rPr>
              <a:t>可信报告</a:t>
            </a:r>
            <a:r>
              <a:rPr lang="en-US" altLang="zh-CN" sz="1800" b="1">
                <a:solidFill>
                  <a:srgbClr val="2E38FA"/>
                </a:solidFill>
                <a:latin typeface="楷体_GB2312" pitchFamily="49" charset="-122"/>
                <a:ea typeface="楷体_GB2312" pitchFamily="49" charset="-122"/>
              </a:rPr>
              <a:t>RTR: </a:t>
            </a:r>
            <a:r>
              <a:rPr lang="zh-CN" altLang="en-US" sz="1800" b="1">
                <a:latin typeface="楷体_GB2312" pitchFamily="49" charset="-122"/>
                <a:ea typeface="楷体_GB2312" pitchFamily="49" charset="-122"/>
              </a:rPr>
              <a:t>由可信平台模块</a:t>
            </a:r>
            <a:r>
              <a:rPr lang="en-US" altLang="zh-CN" sz="1800" b="1">
                <a:latin typeface="楷体_GB2312" pitchFamily="49" charset="-122"/>
                <a:ea typeface="楷体_GB2312" pitchFamily="49" charset="-122"/>
              </a:rPr>
              <a:t>TPM</a:t>
            </a:r>
            <a:r>
              <a:rPr lang="zh-CN" altLang="en-US" sz="1800" b="1">
                <a:latin typeface="楷体_GB2312" pitchFamily="49" charset="-122"/>
                <a:ea typeface="楷体_GB2312" pitchFamily="49" charset="-122"/>
              </a:rPr>
              <a:t>芯片和根密钥</a:t>
            </a:r>
            <a:r>
              <a:rPr lang="en-US" altLang="zh-CN" sz="1800" b="1">
                <a:latin typeface="楷体_GB2312" pitchFamily="49" charset="-122"/>
                <a:ea typeface="楷体_GB2312" pitchFamily="49" charset="-122"/>
              </a:rPr>
              <a:t>EK</a:t>
            </a:r>
            <a:r>
              <a:rPr lang="zh-CN" altLang="en-US" sz="1800" b="1">
                <a:latin typeface="楷体_GB2312" pitchFamily="49" charset="-122"/>
                <a:ea typeface="楷体_GB2312" pitchFamily="49" charset="-122"/>
              </a:rPr>
              <a:t>组成。</a:t>
            </a:r>
            <a:endParaRPr lang="en-US" altLang="zh-CN" sz="1800" b="1">
              <a:latin typeface="楷体_GB2312" pitchFamily="49" charset="-122"/>
              <a:ea typeface="楷体_GB2312" pitchFamily="49" charset="-122"/>
            </a:endParaRPr>
          </a:p>
          <a:p>
            <a:pPr eaLnBrk="1" hangingPunct="1">
              <a:lnSpc>
                <a:spcPct val="140000"/>
              </a:lnSpc>
              <a:buClr>
                <a:srgbClr val="FF0000"/>
              </a:buClr>
              <a:buSzPct val="80000"/>
              <a:buFontTx/>
              <a:buBlip>
                <a:blip r:embed="rId2"/>
              </a:buBlip>
            </a:pPr>
            <a:r>
              <a:rPr lang="en-US" altLang="zh-CN" sz="1800" b="1">
                <a:solidFill>
                  <a:srgbClr val="2E38FA"/>
                </a:solidFill>
                <a:latin typeface="楷体_GB2312" pitchFamily="49" charset="-122"/>
                <a:ea typeface="楷体_GB2312" pitchFamily="49" charset="-122"/>
              </a:rPr>
              <a:t>TPM</a:t>
            </a:r>
            <a:r>
              <a:rPr lang="zh-CN" altLang="en-US" sz="1800" b="1">
                <a:solidFill>
                  <a:srgbClr val="2E38FA"/>
                </a:solidFill>
                <a:latin typeface="楷体_GB2312" pitchFamily="49" charset="-122"/>
                <a:ea typeface="楷体_GB2312" pitchFamily="49" charset="-122"/>
              </a:rPr>
              <a:t>的不足</a:t>
            </a:r>
            <a:r>
              <a:rPr lang="en-US" altLang="zh-CN" sz="1800" b="1">
                <a:solidFill>
                  <a:srgbClr val="2E38FA"/>
                </a:solidFill>
                <a:latin typeface="楷体_GB2312" pitchFamily="49" charset="-122"/>
                <a:ea typeface="楷体_GB2312" pitchFamily="49" charset="-122"/>
              </a:rPr>
              <a:t>:</a:t>
            </a:r>
          </a:p>
          <a:p>
            <a:pPr eaLnBrk="1" hangingPunct="1">
              <a:lnSpc>
                <a:spcPct val="135000"/>
              </a:lnSpc>
              <a:buClr>
                <a:srgbClr val="990000"/>
              </a:buClr>
              <a:buSzPct val="80000"/>
              <a:buFontTx/>
              <a:buBlip>
                <a:blip r:embed="rId3"/>
              </a:buBlip>
            </a:pPr>
            <a:r>
              <a:rPr lang="en-US" altLang="zh-CN" sz="1800" b="1">
                <a:latin typeface="楷体_GB2312" pitchFamily="49" charset="-122"/>
                <a:ea typeface="楷体_GB2312" pitchFamily="49" charset="-122"/>
              </a:rPr>
              <a:t>TPM</a:t>
            </a:r>
            <a:r>
              <a:rPr lang="zh-CN" altLang="en-US" sz="1800" b="1">
                <a:latin typeface="楷体_GB2312" pitchFamily="49" charset="-122"/>
                <a:ea typeface="楷体_GB2312" pitchFamily="49" charset="-122"/>
              </a:rPr>
              <a:t>被设计成一种被动部件</a:t>
            </a:r>
            <a:r>
              <a:rPr lang="en-US" altLang="zh-CN" sz="1800" b="1">
                <a:latin typeface="楷体_GB2312" pitchFamily="49" charset="-122"/>
                <a:ea typeface="楷体_GB2312" pitchFamily="49" charset="-122"/>
              </a:rPr>
              <a:t>, </a:t>
            </a:r>
            <a:r>
              <a:rPr lang="zh-CN" altLang="en-US" sz="1800" b="1">
                <a:latin typeface="楷体_GB2312" pitchFamily="49" charset="-122"/>
                <a:ea typeface="楷体_GB2312" pitchFamily="49" charset="-122"/>
              </a:rPr>
              <a:t>缺少对平台安全的主动控制作用。</a:t>
            </a:r>
          </a:p>
          <a:p>
            <a:pPr eaLnBrk="1" hangingPunct="1">
              <a:lnSpc>
                <a:spcPct val="135000"/>
              </a:lnSpc>
              <a:buClr>
                <a:srgbClr val="990000"/>
              </a:buClr>
              <a:buSzPct val="80000"/>
              <a:buFontTx/>
              <a:buBlip>
                <a:blip r:embed="rId3"/>
              </a:buBlip>
            </a:pPr>
            <a:r>
              <a:rPr lang="zh-CN" altLang="en-US" sz="1800" b="1">
                <a:latin typeface="楷体_GB2312" pitchFamily="49" charset="-122"/>
                <a:ea typeface="楷体_GB2312" pitchFamily="49" charset="-122"/>
              </a:rPr>
              <a:t>采用</a:t>
            </a:r>
            <a:r>
              <a:rPr lang="en-US" altLang="zh-CN" sz="1800" b="1">
                <a:latin typeface="楷体_GB2312" pitchFamily="49" charset="-122"/>
                <a:ea typeface="楷体_GB2312" pitchFamily="49" charset="-122"/>
              </a:rPr>
              <a:t>LPC</a:t>
            </a:r>
            <a:r>
              <a:rPr lang="zh-CN" altLang="en-US" sz="1800" b="1">
                <a:latin typeface="楷体_GB2312" pitchFamily="49" charset="-122"/>
                <a:ea typeface="楷体_GB2312" pitchFamily="49" charset="-122"/>
              </a:rPr>
              <a:t>总线与系统连接</a:t>
            </a:r>
            <a:r>
              <a:rPr lang="en-US" altLang="zh-CN" sz="1800" b="1">
                <a:latin typeface="楷体_GB2312" pitchFamily="49" charset="-122"/>
                <a:ea typeface="楷体_GB2312" pitchFamily="49" charset="-122"/>
              </a:rPr>
              <a:t>, </a:t>
            </a:r>
            <a:r>
              <a:rPr lang="zh-CN" altLang="en-US" sz="1800" b="1">
                <a:latin typeface="楷体_GB2312" pitchFamily="49" charset="-122"/>
                <a:ea typeface="楷体_GB2312" pitchFamily="49" charset="-122"/>
              </a:rPr>
              <a:t>不适合大数据量的通信。</a:t>
            </a:r>
          </a:p>
          <a:p>
            <a:pPr eaLnBrk="1" hangingPunct="1">
              <a:lnSpc>
                <a:spcPct val="130000"/>
              </a:lnSpc>
              <a:buClr>
                <a:srgbClr val="FF0000"/>
              </a:buClr>
              <a:buSzPct val="80000"/>
              <a:buFontTx/>
              <a:buNone/>
            </a:pPr>
            <a:endParaRPr lang="en-US" altLang="zh-CN" sz="1800" b="1">
              <a:latin typeface="楷体_GB2312" pitchFamily="49" charset="-122"/>
              <a:ea typeface="楷体_GB2312" pitchFamily="49" charset="-122"/>
            </a:endParaRPr>
          </a:p>
          <a:p>
            <a:pPr eaLnBrk="1" hangingPunct="1">
              <a:lnSpc>
                <a:spcPct val="130000"/>
              </a:lnSpc>
              <a:buClr>
                <a:srgbClr val="FF0000"/>
              </a:buClr>
              <a:buSzPct val="80000"/>
              <a:buFontTx/>
              <a:buNone/>
            </a:pPr>
            <a:endParaRPr lang="en-US" altLang="zh-CN" sz="1800" b="1">
              <a:latin typeface="楷体_GB2312" pitchFamily="49" charset="-122"/>
              <a:ea typeface="楷体_GB2312" pitchFamily="49" charset="-122"/>
            </a:endParaRPr>
          </a:p>
          <a:p>
            <a:pPr>
              <a:buFontTx/>
              <a:buNone/>
            </a:pPr>
            <a:endParaRPr lang="en-US" altLang="zh-CN"/>
          </a:p>
          <a:p>
            <a:pPr>
              <a:buFontTx/>
              <a:buNone/>
            </a:pPr>
            <a:endParaRPr lang="zh-CN" altLang="en-US"/>
          </a:p>
        </p:txBody>
      </p:sp>
      <p:sp>
        <p:nvSpPr>
          <p:cNvPr id="4" name="矩形 3"/>
          <p:cNvSpPr/>
          <p:nvPr/>
        </p:nvSpPr>
        <p:spPr bwMode="auto">
          <a:xfrm>
            <a:off x="214313" y="696517"/>
            <a:ext cx="6429375" cy="4125515"/>
          </a:xfrm>
          <a:prstGeom prst="rect">
            <a:avLst/>
          </a:prstGeom>
          <a:noFill/>
          <a:ln w="57150" cap="flat" cmpd="sng" algn="ctr">
            <a:noFill/>
            <a:prstDash val="solid"/>
            <a:round/>
            <a:headEnd type="none" w="med" len="med"/>
            <a:tailEnd type="none" w="med" len="med"/>
          </a:ln>
          <a:effectLst/>
        </p:spPr>
        <p:txBody>
          <a:bodyPr/>
          <a:lstStyle/>
          <a:p>
            <a:pPr>
              <a:defRPr/>
            </a:pPr>
            <a:endParaRPr lang="zh-CN" altLang="en-US" sz="1013" dirty="0">
              <a:latin typeface="Arial" charset="0"/>
            </a:endParaRPr>
          </a:p>
        </p:txBody>
      </p:sp>
      <p:grpSp>
        <p:nvGrpSpPr>
          <p:cNvPr id="9" name="组合 8">
            <a:extLst>
              <a:ext uri="{FF2B5EF4-FFF2-40B4-BE49-F238E27FC236}">
                <a16:creationId xmlns="" xmlns:a16="http://schemas.microsoft.com/office/drawing/2014/main" id="{F3388344-FF6F-4869-8131-9977D4285C63}"/>
              </a:ext>
            </a:extLst>
          </p:cNvPr>
          <p:cNvGrpSpPr/>
          <p:nvPr/>
        </p:nvGrpSpPr>
        <p:grpSpPr>
          <a:xfrm>
            <a:off x="253998" y="273784"/>
            <a:ext cx="6604002" cy="400110"/>
            <a:chOff x="254000" y="646164"/>
            <a:chExt cx="6604002" cy="400110"/>
          </a:xfrm>
        </p:grpSpPr>
        <p:cxnSp>
          <p:nvCxnSpPr>
            <p:cNvPr id="10" name="直接连接符 9">
              <a:extLst>
                <a:ext uri="{FF2B5EF4-FFF2-40B4-BE49-F238E27FC236}">
                  <a16:creationId xmlns="" xmlns:a16="http://schemas.microsoft.com/office/drawing/2014/main" id="{B427575D-0024-48B2-8885-88E222F28C09}"/>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原创设计师QQ598969553            _19">
              <a:extLst>
                <a:ext uri="{FF2B5EF4-FFF2-40B4-BE49-F238E27FC236}">
                  <a16:creationId xmlns="" xmlns:a16="http://schemas.microsoft.com/office/drawing/2014/main" id="{5ACCB8D1-BB71-418C-A250-CD29B6D0907B}"/>
                </a:ext>
              </a:extLst>
            </p:cNvPr>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信任根技术</a:t>
              </a:r>
            </a:p>
          </p:txBody>
        </p:sp>
      </p:grpSp>
    </p:spTree>
    <p:extLst>
      <p:ext uri="{BB962C8B-B14F-4D97-AF65-F5344CB8AC3E}">
        <p14:creationId xmlns:p14="http://schemas.microsoft.com/office/powerpoint/2010/main" val="954788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160735" y="1125141"/>
            <a:ext cx="6536531" cy="4018359"/>
          </a:xfrm>
        </p:spPr>
        <p:txBody>
          <a:bodyPr/>
          <a:lstStyle/>
          <a:p>
            <a:pPr eaLnBrk="1" hangingPunct="1">
              <a:lnSpc>
                <a:spcPct val="135000"/>
              </a:lnSpc>
              <a:buClr>
                <a:srgbClr val="990000"/>
              </a:buClr>
              <a:buSzPct val="80000"/>
              <a:buFontTx/>
              <a:buBlip>
                <a:blip r:embed="rId2"/>
              </a:buBlip>
            </a:pPr>
            <a:r>
              <a:rPr lang="zh-CN" altLang="en-US" sz="1800" b="1" dirty="0">
                <a:latin typeface="楷体_GB2312" pitchFamily="49" charset="-122"/>
                <a:ea typeface="楷体_GB2312" pitchFamily="49" charset="-122"/>
              </a:rPr>
              <a:t>缺少芯片本身物理安全方面的设计</a:t>
            </a:r>
            <a:r>
              <a:rPr lang="en-US" altLang="zh-CN" sz="1800" b="1" dirty="0">
                <a:latin typeface="楷体_GB2312" pitchFamily="49" charset="-122"/>
                <a:ea typeface="楷体_GB2312" pitchFamily="49" charset="-122"/>
              </a:rPr>
              <a:t>.</a:t>
            </a:r>
          </a:p>
          <a:p>
            <a:pPr eaLnBrk="1" hangingPunct="1">
              <a:lnSpc>
                <a:spcPct val="135000"/>
              </a:lnSpc>
              <a:buClr>
                <a:srgbClr val="990000"/>
              </a:buClr>
              <a:buSzPct val="80000"/>
              <a:buFontTx/>
              <a:buBlip>
                <a:blip r:embed="rId2"/>
              </a:buBlip>
            </a:pPr>
            <a:r>
              <a:rPr lang="zh-CN" altLang="en-US" sz="1800" b="1" dirty="0">
                <a:latin typeface="楷体_GB2312" pitchFamily="49" charset="-122"/>
                <a:ea typeface="楷体_GB2312" pitchFamily="49" charset="-122"/>
              </a:rPr>
              <a:t>可信测量根</a:t>
            </a:r>
            <a:r>
              <a:rPr lang="en-US" altLang="zh-CN" sz="1800" b="1" dirty="0">
                <a:latin typeface="楷体_GB2312" pitchFamily="49" charset="-122"/>
                <a:ea typeface="楷体_GB2312" pitchFamily="49" charset="-122"/>
              </a:rPr>
              <a:t>RTM</a:t>
            </a:r>
            <a:r>
              <a:rPr lang="zh-CN" altLang="en-US" sz="1800" b="1" dirty="0">
                <a:latin typeface="楷体_GB2312" pitchFamily="49" charset="-122"/>
                <a:ea typeface="楷体_GB2312" pitchFamily="49" charset="-122"/>
              </a:rPr>
              <a:t>是一个软件模块</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它存储在</a:t>
            </a:r>
            <a:r>
              <a:rPr lang="en-US" altLang="zh-CN" sz="1800" b="1" dirty="0">
                <a:latin typeface="楷体_GB2312" pitchFamily="49" charset="-122"/>
                <a:ea typeface="楷体_GB2312" pitchFamily="49" charset="-122"/>
              </a:rPr>
              <a:t>TPM</a:t>
            </a:r>
            <a:r>
              <a:rPr lang="zh-CN" altLang="en-US" sz="1800" b="1" dirty="0">
                <a:latin typeface="楷体_GB2312" pitchFamily="49" charset="-122"/>
                <a:ea typeface="楷体_GB2312" pitchFamily="49" charset="-122"/>
              </a:rPr>
              <a:t>之外</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易受到恶意攻击。</a:t>
            </a:r>
            <a:endParaRPr lang="en-US" altLang="zh-CN" sz="1800" b="1" dirty="0">
              <a:latin typeface="楷体_GB2312" pitchFamily="49" charset="-122"/>
              <a:ea typeface="楷体_GB2312" pitchFamily="49" charset="-122"/>
            </a:endParaRPr>
          </a:p>
          <a:p>
            <a:pPr eaLnBrk="1" hangingPunct="1">
              <a:lnSpc>
                <a:spcPct val="135000"/>
              </a:lnSpc>
              <a:buClr>
                <a:srgbClr val="990000"/>
              </a:buClr>
              <a:buSzPct val="80000"/>
              <a:buFontTx/>
              <a:buBlip>
                <a:blip r:embed="rId2"/>
              </a:buBlip>
            </a:pPr>
            <a:r>
              <a:rPr lang="zh-CN" altLang="en-US" sz="1800" b="1" dirty="0">
                <a:latin typeface="楷体_GB2312" pitchFamily="49" charset="-122"/>
                <a:ea typeface="楷体_GB2312" pitchFamily="49" charset="-122"/>
              </a:rPr>
              <a:t>在密码配置方面也存在一些不足。密钥种类繁多、授权协议复杂</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存在</a:t>
            </a:r>
            <a:r>
              <a:rPr lang="en-US" altLang="zh-CN" sz="1800" b="1" dirty="0">
                <a:latin typeface="楷体_GB2312" pitchFamily="49" charset="-122"/>
                <a:ea typeface="楷体_GB2312" pitchFamily="49" charset="-122"/>
              </a:rPr>
              <a:t>TPM</a:t>
            </a:r>
            <a:r>
              <a:rPr lang="zh-CN" altLang="en-US" sz="1800" b="1" dirty="0">
                <a:latin typeface="楷体_GB2312" pitchFamily="49" charset="-122"/>
                <a:ea typeface="楷体_GB2312" pitchFamily="49" charset="-122"/>
              </a:rPr>
              <a:t>密钥内外部不同步问题</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缺少对称密码。</a:t>
            </a:r>
            <a:endParaRPr lang="en-US" altLang="zh-CN" sz="1800" b="1" dirty="0">
              <a:latin typeface="楷体_GB2312" pitchFamily="49" charset="-122"/>
              <a:ea typeface="楷体_GB2312" pitchFamily="49" charset="-122"/>
            </a:endParaRPr>
          </a:p>
          <a:p>
            <a:pPr eaLnBrk="1" hangingPunct="1">
              <a:lnSpc>
                <a:spcPct val="135000"/>
              </a:lnSpc>
              <a:buClr>
                <a:srgbClr val="990000"/>
              </a:buClr>
              <a:buSzPct val="80000"/>
              <a:buFontTx/>
              <a:buBlip>
                <a:blip r:embed="rId2"/>
              </a:buBlip>
            </a:pPr>
            <a:r>
              <a:rPr lang="zh-CN" altLang="en-US" sz="1800" b="1" dirty="0">
                <a:latin typeface="楷体_GB2312" pitchFamily="49" charset="-122"/>
                <a:ea typeface="楷体_GB2312" pitchFamily="49" charset="-122"/>
              </a:rPr>
              <a:t>公钥密码采用了</a:t>
            </a:r>
            <a:r>
              <a:rPr lang="en-US" altLang="zh-CN" sz="1800" b="1" dirty="0">
                <a:latin typeface="楷体_GB2312" pitchFamily="49" charset="-122"/>
                <a:ea typeface="楷体_GB2312" pitchFamily="49" charset="-122"/>
              </a:rPr>
              <a:t>RSA , </a:t>
            </a:r>
            <a:r>
              <a:rPr lang="zh-CN" altLang="en-US" sz="1800" b="1" dirty="0">
                <a:latin typeface="楷体_GB2312" pitchFamily="49" charset="-122"/>
                <a:ea typeface="楷体_GB2312" pitchFamily="49" charset="-122"/>
              </a:rPr>
              <a:t>由于</a:t>
            </a:r>
            <a:r>
              <a:rPr lang="en-US" altLang="zh-CN" sz="1800" b="1" dirty="0">
                <a:latin typeface="楷体_GB2312" pitchFamily="49" charset="-122"/>
                <a:ea typeface="楷体_GB2312" pitchFamily="49" charset="-122"/>
              </a:rPr>
              <a:t>RSA</a:t>
            </a:r>
            <a:r>
              <a:rPr lang="zh-CN" altLang="en-US" sz="1800" b="1" dirty="0">
                <a:latin typeface="楷体_GB2312" pitchFamily="49" charset="-122"/>
                <a:ea typeface="楷体_GB2312" pitchFamily="49" charset="-122"/>
              </a:rPr>
              <a:t>的密钥很长， 因此实现电路规模大、 运算慢。</a:t>
            </a:r>
            <a:r>
              <a:rPr lang="en-US" altLang="zh-CN" sz="1800" b="1" dirty="0">
                <a:latin typeface="楷体_GB2312" pitchFamily="49" charset="-122"/>
                <a:ea typeface="楷体_GB2312" pitchFamily="49" charset="-122"/>
              </a:rPr>
              <a:t>HASH </a:t>
            </a:r>
            <a:r>
              <a:rPr lang="zh-CN" altLang="en-US" sz="1800" b="1" dirty="0">
                <a:latin typeface="楷体_GB2312" pitchFamily="49" charset="-122"/>
                <a:ea typeface="楷体_GB2312" pitchFamily="49" charset="-122"/>
              </a:rPr>
              <a:t>函数采用的</a:t>
            </a:r>
            <a:r>
              <a:rPr lang="en-US" altLang="zh-CN" sz="1800" b="1" dirty="0">
                <a:latin typeface="楷体_GB2312" pitchFamily="49" charset="-122"/>
                <a:ea typeface="楷体_GB2312" pitchFamily="49" charset="-122"/>
              </a:rPr>
              <a:t>SHA-1</a:t>
            </a:r>
            <a:r>
              <a:rPr lang="zh-CN" altLang="en-US" sz="1800" b="1" dirty="0">
                <a:latin typeface="楷体_GB2312" pitchFamily="49" charset="-122"/>
                <a:ea typeface="楷体_GB2312" pitchFamily="49" charset="-122"/>
              </a:rPr>
              <a:t>很快将被更换</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从而使得</a:t>
            </a:r>
            <a:r>
              <a:rPr lang="en-US" altLang="zh-CN" sz="1800" b="1" dirty="0">
                <a:latin typeface="楷体_GB2312" pitchFamily="49" charset="-122"/>
                <a:ea typeface="楷体_GB2312" pitchFamily="49" charset="-122"/>
              </a:rPr>
              <a:t>TPM </a:t>
            </a:r>
            <a:r>
              <a:rPr lang="zh-CN" altLang="en-US" sz="1800" b="1" dirty="0">
                <a:latin typeface="楷体_GB2312" pitchFamily="49" charset="-122"/>
                <a:ea typeface="楷体_GB2312" pitchFamily="49" charset="-122"/>
              </a:rPr>
              <a:t>的安全使用寿命较短。</a:t>
            </a:r>
          </a:p>
          <a:p>
            <a:pPr>
              <a:lnSpc>
                <a:spcPct val="150000"/>
              </a:lnSpc>
              <a:buFontTx/>
              <a:buNone/>
            </a:pPr>
            <a:endParaRPr lang="zh-CN" altLang="en-US" sz="1800" b="1" dirty="0">
              <a:latin typeface="楷体_GB2312" pitchFamily="49" charset="-122"/>
              <a:ea typeface="楷体_GB2312" pitchFamily="49" charset="-122"/>
            </a:endParaRPr>
          </a:p>
          <a:p>
            <a:pPr>
              <a:buFontTx/>
              <a:buNone/>
            </a:pPr>
            <a:endParaRPr lang="en-US" altLang="zh-CN" b="1" dirty="0">
              <a:latin typeface="华文新魏" panose="02010800040101010101" pitchFamily="2" charset="-122"/>
              <a:ea typeface="华文新魏" panose="02010800040101010101" pitchFamily="2" charset="-122"/>
            </a:endParaRPr>
          </a:p>
          <a:p>
            <a:pPr>
              <a:buFontTx/>
              <a:buNone/>
            </a:pPr>
            <a:endParaRPr lang="en-US" altLang="zh-CN" b="1" dirty="0">
              <a:latin typeface="华文新魏" panose="02010800040101010101" pitchFamily="2" charset="-122"/>
              <a:ea typeface="华文新魏" panose="02010800040101010101" pitchFamily="2" charset="-122"/>
            </a:endParaRPr>
          </a:p>
          <a:p>
            <a:pPr>
              <a:buFontTx/>
              <a:buNone/>
            </a:pPr>
            <a:endParaRPr lang="en-US" altLang="zh-CN" dirty="0"/>
          </a:p>
          <a:p>
            <a:pPr>
              <a:buFontTx/>
              <a:buNone/>
            </a:pPr>
            <a:endParaRPr lang="zh-CN" altLang="en-US" dirty="0"/>
          </a:p>
        </p:txBody>
      </p:sp>
      <p:sp>
        <p:nvSpPr>
          <p:cNvPr id="4" name="矩形 3"/>
          <p:cNvSpPr/>
          <p:nvPr/>
        </p:nvSpPr>
        <p:spPr bwMode="auto">
          <a:xfrm>
            <a:off x="160735" y="857250"/>
            <a:ext cx="6536531" cy="3911204"/>
          </a:xfrm>
          <a:prstGeom prst="rect">
            <a:avLst/>
          </a:prstGeom>
          <a:noFill/>
          <a:ln w="57150" cap="flat" cmpd="sng" algn="ctr">
            <a:noFill/>
            <a:prstDash val="solid"/>
            <a:round/>
            <a:headEnd type="none" w="med" len="med"/>
            <a:tailEnd type="none" w="med" len="med"/>
          </a:ln>
          <a:effectLst/>
        </p:spPr>
        <p:txBody>
          <a:bodyPr/>
          <a:lstStyle/>
          <a:p>
            <a:pPr>
              <a:defRPr/>
            </a:pPr>
            <a:endParaRPr lang="zh-CN" altLang="en-US" sz="1013">
              <a:latin typeface="Arial" charset="0"/>
            </a:endParaRPr>
          </a:p>
        </p:txBody>
      </p:sp>
      <p:grpSp>
        <p:nvGrpSpPr>
          <p:cNvPr id="9" name="组合 8">
            <a:extLst>
              <a:ext uri="{FF2B5EF4-FFF2-40B4-BE49-F238E27FC236}">
                <a16:creationId xmlns="" xmlns:a16="http://schemas.microsoft.com/office/drawing/2014/main" id="{4362D7CA-98F1-4C49-B27C-325599CD49B5}"/>
              </a:ext>
            </a:extLst>
          </p:cNvPr>
          <p:cNvGrpSpPr/>
          <p:nvPr/>
        </p:nvGrpSpPr>
        <p:grpSpPr>
          <a:xfrm>
            <a:off x="253998" y="391031"/>
            <a:ext cx="6604002" cy="400110"/>
            <a:chOff x="254000" y="646164"/>
            <a:chExt cx="6604002" cy="400110"/>
          </a:xfrm>
        </p:grpSpPr>
        <p:cxnSp>
          <p:nvCxnSpPr>
            <p:cNvPr id="10" name="直接连接符 9">
              <a:extLst>
                <a:ext uri="{FF2B5EF4-FFF2-40B4-BE49-F238E27FC236}">
                  <a16:creationId xmlns="" xmlns:a16="http://schemas.microsoft.com/office/drawing/2014/main" id="{E7F142B9-1404-43F8-A2B9-D8326CBE9403}"/>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原创设计师QQ598969553            _19">
              <a:extLst>
                <a:ext uri="{FF2B5EF4-FFF2-40B4-BE49-F238E27FC236}">
                  <a16:creationId xmlns="" xmlns:a16="http://schemas.microsoft.com/office/drawing/2014/main" id="{7964315E-6109-4569-98B0-2D86FB985BD2}"/>
                </a:ext>
              </a:extLst>
            </p:cNvPr>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信任根技术</a:t>
              </a:r>
            </a:p>
          </p:txBody>
        </p:sp>
      </p:grpSp>
    </p:spTree>
    <p:extLst>
      <p:ext uri="{BB962C8B-B14F-4D97-AF65-F5344CB8AC3E}">
        <p14:creationId xmlns:p14="http://schemas.microsoft.com/office/powerpoint/2010/main" val="2057124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body" idx="1"/>
          </p:nvPr>
        </p:nvSpPr>
        <p:spPr>
          <a:xfrm>
            <a:off x="472017" y="1392767"/>
            <a:ext cx="6115050" cy="3450730"/>
          </a:xfrm>
        </p:spPr>
        <p:txBody>
          <a:bodyPr>
            <a:normAutofit fontScale="85000" lnSpcReduction="10000"/>
          </a:bodyPr>
          <a:lstStyle/>
          <a:p>
            <a:pPr>
              <a:lnSpc>
                <a:spcPct val="90000"/>
              </a:lnSpc>
              <a:buFontTx/>
              <a:buNone/>
            </a:pPr>
            <a:endParaRPr lang="en-US" altLang="zh-CN" sz="750" b="1" dirty="0">
              <a:latin typeface="仿宋体" pitchFamily="18" charset="-122"/>
              <a:ea typeface="仿宋体" pitchFamily="18" charset="-122"/>
              <a:sym typeface="Symbol" panose="05050102010706020507" pitchFamily="18" charset="2"/>
            </a:endParaRPr>
          </a:p>
          <a:p>
            <a:pPr>
              <a:lnSpc>
                <a:spcPct val="160000"/>
              </a:lnSpc>
            </a:pPr>
            <a:r>
              <a:rPr lang="zh-CN" altLang="en-US" dirty="0">
                <a:ea typeface="仿宋体" pitchFamily="18" charset="-122"/>
              </a:rPr>
              <a:t>信任链的目的：测试信任链上各节点的真实性和正确性。</a:t>
            </a:r>
          </a:p>
          <a:p>
            <a:pPr>
              <a:lnSpc>
                <a:spcPct val="160000"/>
              </a:lnSpc>
            </a:pPr>
            <a:r>
              <a:rPr lang="zh-CN" altLang="en-US" dirty="0">
                <a:ea typeface="仿宋体" pitchFamily="18" charset="-122"/>
              </a:rPr>
              <a:t>硬件的正确性测试比较容易，而软件正确性测试比较困难。</a:t>
            </a:r>
          </a:p>
          <a:p>
            <a:pPr>
              <a:lnSpc>
                <a:spcPct val="160000"/>
              </a:lnSpc>
            </a:pPr>
            <a:r>
              <a:rPr lang="zh-CN" altLang="zh-CN" dirty="0">
                <a:ea typeface="仿宋体" pitchFamily="18" charset="-122"/>
              </a:rPr>
              <a:t>对</a:t>
            </a:r>
            <a:r>
              <a:rPr lang="en-US" altLang="zh-CN" dirty="0">
                <a:ea typeface="仿宋体" pitchFamily="18" charset="-122"/>
              </a:rPr>
              <a:t>BIOS</a:t>
            </a:r>
            <a:r>
              <a:rPr lang="zh-CN" altLang="en-US" dirty="0">
                <a:ea typeface="仿宋体" pitchFamily="18" charset="-122"/>
              </a:rPr>
              <a:t>、</a:t>
            </a:r>
            <a:r>
              <a:rPr lang="en-US" altLang="zh-CN" dirty="0">
                <a:ea typeface="仿宋体" pitchFamily="18" charset="-122"/>
              </a:rPr>
              <a:t>OS</a:t>
            </a:r>
            <a:r>
              <a:rPr lang="zh-CN" altLang="zh-CN" dirty="0">
                <a:ea typeface="仿宋体" pitchFamily="18" charset="-122"/>
              </a:rPr>
              <a:t>的</a:t>
            </a:r>
            <a:r>
              <a:rPr lang="zh-CN" altLang="en-US" dirty="0">
                <a:ea typeface="仿宋体" pitchFamily="18" charset="-122"/>
              </a:rPr>
              <a:t>数据完整性测试认证是静态的</a:t>
            </a:r>
          </a:p>
          <a:p>
            <a:pPr>
              <a:lnSpc>
                <a:spcPct val="160000"/>
              </a:lnSpc>
            </a:pPr>
            <a:r>
              <a:rPr lang="zh-CN" altLang="en-US" dirty="0">
                <a:latin typeface="宋体" panose="02010600030101010101" pitchFamily="2" charset="-122"/>
                <a:ea typeface="仿宋体" pitchFamily="18" charset="-122"/>
                <a:sym typeface="Symbol" panose="05050102010706020507" pitchFamily="18" charset="2"/>
              </a:rPr>
              <a:t>软件数据完整性</a:t>
            </a:r>
            <a:r>
              <a:rPr lang="zh-CN" altLang="zh-CN" dirty="0">
                <a:ea typeface="仿宋体" pitchFamily="18" charset="-122"/>
              </a:rPr>
              <a:t>是信息安全的重要部分</a:t>
            </a:r>
            <a:endParaRPr lang="zh-CN" altLang="en-US" dirty="0">
              <a:ea typeface="仿宋体" pitchFamily="18" charset="-122"/>
            </a:endParaRPr>
          </a:p>
          <a:p>
            <a:pPr>
              <a:lnSpc>
                <a:spcPct val="160000"/>
              </a:lnSpc>
            </a:pPr>
            <a:r>
              <a:rPr lang="zh-CN" altLang="en-US" dirty="0">
                <a:latin typeface="仿宋体" pitchFamily="18" charset="-122"/>
                <a:ea typeface="仿宋体" pitchFamily="18" charset="-122"/>
                <a:sym typeface="Symbol" panose="05050102010706020507" pitchFamily="18" charset="2"/>
              </a:rPr>
              <a:t>但是，软件数据完整性还不能保证动态的安全性</a:t>
            </a:r>
          </a:p>
          <a:p>
            <a:pPr>
              <a:lnSpc>
                <a:spcPct val="160000"/>
              </a:lnSpc>
            </a:pPr>
            <a:r>
              <a:rPr lang="zh-CN" altLang="en-US" dirty="0">
                <a:latin typeface="仿宋体" pitchFamily="18" charset="-122"/>
                <a:ea typeface="仿宋体" pitchFamily="18" charset="-122"/>
                <a:sym typeface="Symbol" panose="05050102010706020507" pitchFamily="18" charset="2"/>
              </a:rPr>
              <a:t>因此，还必须进行动态可信性</a:t>
            </a:r>
            <a:r>
              <a:rPr lang="zh-CN" altLang="en-US" dirty="0">
                <a:solidFill>
                  <a:schemeClr val="bg1"/>
                </a:solidFill>
                <a:latin typeface="仿宋体" pitchFamily="18" charset="-122"/>
                <a:ea typeface="仿宋体" pitchFamily="18" charset="-122"/>
                <a:sym typeface="Symbol" panose="05050102010706020507" pitchFamily="18" charset="2"/>
              </a:rPr>
              <a:t>的测量认证</a:t>
            </a:r>
            <a:endParaRPr lang="zh-CN" altLang="en-US" dirty="0">
              <a:solidFill>
                <a:schemeClr val="bg1"/>
              </a:solidFill>
              <a:latin typeface="宋体" panose="02010600030101010101" pitchFamily="2" charset="-122"/>
              <a:sym typeface="Symbol" panose="05050102010706020507" pitchFamily="18" charset="2"/>
            </a:endParaRPr>
          </a:p>
        </p:txBody>
      </p:sp>
      <p:sp>
        <p:nvSpPr>
          <p:cNvPr id="397315" name="Rectangle 3"/>
          <p:cNvSpPr>
            <a:spLocks noChangeArrowheads="1"/>
          </p:cNvSpPr>
          <p:nvPr/>
        </p:nvSpPr>
        <p:spPr bwMode="auto">
          <a:xfrm>
            <a:off x="1200150" y="342900"/>
            <a:ext cx="48577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3000" b="1">
                <a:solidFill>
                  <a:schemeClr val="bg1"/>
                </a:solidFill>
              </a:rPr>
              <a:t>三、</a:t>
            </a:r>
            <a:r>
              <a:rPr lang="zh-CN" altLang="en-US" sz="3300" b="1">
                <a:solidFill>
                  <a:schemeClr val="bg1"/>
                </a:solidFill>
                <a:latin typeface="宋体" panose="02010600030101010101" pitchFamily="2" charset="-122"/>
              </a:rPr>
              <a:t>信任链的基本思想</a:t>
            </a:r>
            <a:endParaRPr lang="zh-CN" altLang="en-US" sz="3300" b="1">
              <a:solidFill>
                <a:schemeClr val="tx1"/>
              </a:solidFill>
              <a:latin typeface="宋体" panose="02010600030101010101" pitchFamily="2" charset="-122"/>
            </a:endParaRPr>
          </a:p>
        </p:txBody>
      </p:sp>
      <p:grpSp>
        <p:nvGrpSpPr>
          <p:cNvPr id="4" name="组合 3"/>
          <p:cNvGrpSpPr/>
          <p:nvPr/>
        </p:nvGrpSpPr>
        <p:grpSpPr>
          <a:xfrm>
            <a:off x="253998" y="657195"/>
            <a:ext cx="6604002" cy="400110"/>
            <a:chOff x="254000" y="646164"/>
            <a:chExt cx="6604002" cy="40011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信任链的基本思想</a:t>
              </a:r>
            </a:p>
          </p:txBody>
        </p:sp>
      </p:grpSp>
    </p:spTree>
    <p:extLst>
      <p:ext uri="{BB962C8B-B14F-4D97-AF65-F5344CB8AC3E}">
        <p14:creationId xmlns:p14="http://schemas.microsoft.com/office/powerpoint/2010/main" val="356204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body" idx="1"/>
          </p:nvPr>
        </p:nvSpPr>
        <p:spPr>
          <a:xfrm>
            <a:off x="218662" y="1229826"/>
            <a:ext cx="6427408" cy="3399324"/>
          </a:xfrm>
        </p:spPr>
        <p:txBody>
          <a:bodyPr/>
          <a:lstStyle/>
          <a:p>
            <a:pPr>
              <a:lnSpc>
                <a:spcPct val="90000"/>
              </a:lnSpc>
            </a:pPr>
            <a:r>
              <a:rPr lang="en-US" altLang="zh-CN" dirty="0"/>
              <a:t>PC</a:t>
            </a:r>
            <a:r>
              <a:rPr lang="zh-CN" altLang="en-US" dirty="0"/>
              <a:t>机软、硬件结构简化，导致资源可任意使用，尤其是执行代码可修改，恶意程序可以被植入</a:t>
            </a:r>
          </a:p>
          <a:p>
            <a:pPr>
              <a:lnSpc>
                <a:spcPct val="90000"/>
              </a:lnSpc>
            </a:pPr>
            <a:r>
              <a:rPr lang="zh-CN" altLang="en-US" dirty="0"/>
              <a:t>病毒程序利用</a:t>
            </a:r>
            <a:r>
              <a:rPr lang="en-US" altLang="zh-CN" dirty="0"/>
              <a:t>PC</a:t>
            </a:r>
            <a:r>
              <a:rPr lang="zh-CN" altLang="en-US" dirty="0"/>
              <a:t>操作系统对执行代码不检查一致性弱点，将病毒代码嵌入到执行代码程序，实现病毒传播</a:t>
            </a:r>
          </a:p>
          <a:p>
            <a:pPr>
              <a:lnSpc>
                <a:spcPct val="90000"/>
              </a:lnSpc>
            </a:pPr>
            <a:r>
              <a:rPr lang="zh-CN" altLang="en-US" dirty="0"/>
              <a:t>黑客利用被攻击系统的漏洞窃取超级用户权限，植入攻击程序，肆意进行破坏</a:t>
            </a:r>
          </a:p>
          <a:p>
            <a:pPr>
              <a:lnSpc>
                <a:spcPct val="90000"/>
              </a:lnSpc>
            </a:pPr>
            <a:r>
              <a:rPr lang="zh-CN" altLang="en-US" dirty="0"/>
              <a:t>更为严重的是对合法的用户没有进行严格的访问控制，可以进行越权访问，造成不安全事故</a:t>
            </a:r>
          </a:p>
          <a:p>
            <a:pPr>
              <a:lnSpc>
                <a:spcPct val="90000"/>
              </a:lnSpc>
            </a:pPr>
            <a:endParaRPr lang="en-US" altLang="zh-CN" b="1" dirty="0"/>
          </a:p>
        </p:txBody>
      </p:sp>
      <p:grpSp>
        <p:nvGrpSpPr>
          <p:cNvPr id="3" name="组合 2">
            <a:extLst>
              <a:ext uri="{FF2B5EF4-FFF2-40B4-BE49-F238E27FC236}">
                <a16:creationId xmlns="" xmlns:a16="http://schemas.microsoft.com/office/drawing/2014/main" id="{CAB4326E-B128-45DD-A65F-E42C1AC5871E}"/>
              </a:ext>
            </a:extLst>
          </p:cNvPr>
          <p:cNvGrpSpPr/>
          <p:nvPr/>
        </p:nvGrpSpPr>
        <p:grpSpPr>
          <a:xfrm>
            <a:off x="253998" y="314295"/>
            <a:ext cx="6604002" cy="400110"/>
            <a:chOff x="254000" y="646164"/>
            <a:chExt cx="6604002" cy="400110"/>
          </a:xfrm>
        </p:grpSpPr>
        <p:cxnSp>
          <p:nvCxnSpPr>
            <p:cNvPr id="4" name="直接连接符 3">
              <a:extLst>
                <a:ext uri="{FF2B5EF4-FFF2-40B4-BE49-F238E27FC236}">
                  <a16:creationId xmlns="" xmlns:a16="http://schemas.microsoft.com/office/drawing/2014/main" id="{C1CCBCF0-6EA5-426A-B3F9-3A7B38523BAC}"/>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原创设计师QQ598969553            _19">
              <a:extLst>
                <a:ext uri="{FF2B5EF4-FFF2-40B4-BE49-F238E27FC236}">
                  <a16:creationId xmlns="" xmlns:a16="http://schemas.microsoft.com/office/drawing/2014/main" id="{FA2E312A-B486-47B2-A298-DFB777E67390}"/>
                </a:ext>
              </a:extLst>
            </p:cNvPr>
            <p:cNvSpPr txBox="1"/>
            <p:nvPr/>
          </p:nvSpPr>
          <p:spPr>
            <a:xfrm>
              <a:off x="254000" y="646164"/>
              <a:ext cx="351293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产生安全事故的技术原因</a:t>
              </a:r>
            </a:p>
          </p:txBody>
        </p:sp>
      </p:grpSp>
    </p:spTree>
    <p:extLst>
      <p:ext uri="{BB962C8B-B14F-4D97-AF65-F5344CB8AC3E}">
        <p14:creationId xmlns:p14="http://schemas.microsoft.com/office/powerpoint/2010/main" val="413156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1450"/>
            <a:ext cx="6225779" cy="4516041"/>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086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body" idx="1"/>
          </p:nvPr>
        </p:nvSpPr>
        <p:spPr>
          <a:xfrm>
            <a:off x="514350" y="1028700"/>
            <a:ext cx="6057900" cy="4101462"/>
          </a:xfrm>
        </p:spPr>
        <p:txBody>
          <a:bodyPr>
            <a:normAutofit fontScale="77500" lnSpcReduction="20000"/>
          </a:bodyPr>
          <a:lstStyle/>
          <a:p>
            <a:pPr>
              <a:lnSpc>
                <a:spcPct val="160000"/>
              </a:lnSpc>
              <a:buFontTx/>
              <a:buNone/>
            </a:pPr>
            <a:r>
              <a:rPr lang="zh-CN" altLang="en-US" b="1" dirty="0">
                <a:latin typeface="华文新魏" panose="02010800040101010101" pitchFamily="2" charset="-122"/>
                <a:ea typeface="华文新魏" panose="02010800040101010101" pitchFamily="2" charset="-122"/>
              </a:rPr>
              <a:t>完整性测量值的存储</a:t>
            </a:r>
            <a:endParaRPr lang="zh-CN" altLang="en-US" sz="1800" b="1" dirty="0">
              <a:latin typeface="仿宋体" pitchFamily="18" charset="-122"/>
            </a:endParaRPr>
          </a:p>
          <a:p>
            <a:pPr algn="just">
              <a:lnSpc>
                <a:spcPct val="160000"/>
              </a:lnSpc>
            </a:pPr>
            <a:r>
              <a:rPr lang="en-US" altLang="zh-CN" dirty="0">
                <a:latin typeface="仿宋体" pitchFamily="18" charset="-122"/>
              </a:rPr>
              <a:t>TCG</a:t>
            </a:r>
            <a:r>
              <a:rPr lang="zh-CN" altLang="en-US" dirty="0">
                <a:latin typeface="仿宋体" pitchFamily="18" charset="-122"/>
              </a:rPr>
              <a:t>规范：存入</a:t>
            </a:r>
            <a:r>
              <a:rPr lang="en-US" altLang="zh-CN" dirty="0">
                <a:latin typeface="仿宋体" pitchFamily="18" charset="-122"/>
              </a:rPr>
              <a:t>TPM</a:t>
            </a:r>
            <a:r>
              <a:rPr lang="en-US" altLang="zh-CN" dirty="0">
                <a:latin typeface="仿宋体" pitchFamily="18" charset="-122"/>
                <a:sym typeface="Symbol" panose="05050102010706020507" pitchFamily="18" charset="2"/>
              </a:rPr>
              <a:t> </a:t>
            </a:r>
            <a:r>
              <a:rPr lang="zh-CN" altLang="en-US" dirty="0">
                <a:latin typeface="仿宋体" pitchFamily="18" charset="-122"/>
                <a:sym typeface="Symbol" panose="05050102010706020507" pitchFamily="18" charset="2"/>
              </a:rPr>
              <a:t>（ </a:t>
            </a:r>
            <a:r>
              <a:rPr lang="en-US" altLang="zh-CN" dirty="0">
                <a:latin typeface="仿宋体" pitchFamily="18" charset="-122"/>
              </a:rPr>
              <a:t>TPM</a:t>
            </a:r>
            <a:r>
              <a:rPr lang="zh-CN" altLang="en-US" dirty="0">
                <a:latin typeface="仿宋体" pitchFamily="18" charset="-122"/>
                <a:sym typeface="Symbol" panose="05050102010706020507" pitchFamily="18" charset="2"/>
              </a:rPr>
              <a:t>是信任存储根）</a:t>
            </a:r>
          </a:p>
          <a:p>
            <a:pPr algn="just">
              <a:lnSpc>
                <a:spcPct val="160000"/>
              </a:lnSpc>
            </a:pPr>
            <a:r>
              <a:rPr lang="en-US" altLang="zh-CN" dirty="0">
                <a:latin typeface="仿宋体" pitchFamily="18" charset="-122"/>
                <a:sym typeface="Symbol" panose="05050102010706020507" pitchFamily="18" charset="2"/>
              </a:rPr>
              <a:t>TPM</a:t>
            </a:r>
            <a:r>
              <a:rPr lang="zh-CN" altLang="en-US" dirty="0">
                <a:latin typeface="仿宋体" pitchFamily="18" charset="-122"/>
                <a:sym typeface="Symbol" panose="05050102010706020507" pitchFamily="18" charset="2"/>
              </a:rPr>
              <a:t>中设置了平台配置寄存器</a:t>
            </a:r>
            <a:r>
              <a:rPr lang="en-US" altLang="zh-CN" dirty="0">
                <a:latin typeface="仿宋体" pitchFamily="18" charset="-122"/>
                <a:sym typeface="Symbol" panose="05050102010706020507" pitchFamily="18" charset="2"/>
              </a:rPr>
              <a:t>(PCRs)</a:t>
            </a:r>
            <a:r>
              <a:rPr lang="zh-CN" altLang="en-US" dirty="0">
                <a:latin typeface="仿宋体" pitchFamily="18" charset="-122"/>
                <a:sym typeface="Symbol" panose="05050102010706020507" pitchFamily="18" charset="2"/>
              </a:rPr>
              <a:t>，作为完整性度量值的安全仓库</a:t>
            </a:r>
            <a:r>
              <a:rPr lang="zh-CN" altLang="en-US" b="1" dirty="0">
                <a:latin typeface="仿宋体" pitchFamily="18" charset="-122"/>
                <a:sym typeface="Symbol" panose="05050102010706020507" pitchFamily="18" charset="2"/>
              </a:rPr>
              <a:t>。</a:t>
            </a:r>
          </a:p>
          <a:p>
            <a:pPr algn="just">
              <a:lnSpc>
                <a:spcPct val="160000"/>
              </a:lnSpc>
            </a:pPr>
            <a:r>
              <a:rPr lang="en-US" altLang="zh-CN" dirty="0">
                <a:latin typeface="仿宋体" pitchFamily="18" charset="-122"/>
                <a:sym typeface="Symbol" panose="05050102010706020507" pitchFamily="18" charset="2"/>
              </a:rPr>
              <a:t>PCRs</a:t>
            </a:r>
            <a:r>
              <a:rPr lang="zh-CN" altLang="en-US" dirty="0">
                <a:latin typeface="仿宋体" pitchFamily="18" charset="-122"/>
                <a:sym typeface="Symbol" panose="05050102010706020507" pitchFamily="18" charset="2"/>
              </a:rPr>
              <a:t>在平台启动时用预先确定的数值初始化</a:t>
            </a:r>
          </a:p>
          <a:p>
            <a:pPr algn="just">
              <a:lnSpc>
                <a:spcPct val="160000"/>
              </a:lnSpc>
            </a:pPr>
            <a:r>
              <a:rPr lang="zh-CN" altLang="en-US" dirty="0">
                <a:latin typeface="仿宋体" pitchFamily="18" charset="-122"/>
                <a:sym typeface="Symbol" panose="05050102010706020507" pitchFamily="18" charset="2"/>
              </a:rPr>
              <a:t>现值与新值相连，两者的摘要被作为新的完整性度量值存储起来。</a:t>
            </a:r>
          </a:p>
          <a:p>
            <a:pPr algn="just">
              <a:lnSpc>
                <a:spcPct val="160000"/>
              </a:lnSpc>
              <a:buFontTx/>
              <a:buNone/>
            </a:pPr>
            <a:r>
              <a:rPr lang="zh-CN" altLang="en-US" dirty="0">
                <a:latin typeface="仿宋体" pitchFamily="18" charset="-122"/>
                <a:sym typeface="Symbol" panose="05050102010706020507" pitchFamily="18" charset="2"/>
              </a:rPr>
              <a:t>		 </a:t>
            </a:r>
            <a:r>
              <a:rPr lang="en-US" altLang="zh-CN" dirty="0" err="1">
                <a:latin typeface="仿宋体" pitchFamily="18" charset="-122"/>
                <a:sym typeface="Symbol" panose="05050102010706020507" pitchFamily="18" charset="2"/>
              </a:rPr>
              <a:t>PCRi</a:t>
            </a:r>
            <a:r>
              <a:rPr lang="en-US" altLang="zh-CN" dirty="0">
                <a:latin typeface="仿宋体" pitchFamily="18" charset="-122"/>
                <a:sym typeface="Symbol" panose="05050102010706020507" pitchFamily="18" charset="2"/>
              </a:rPr>
              <a:t> New=HASH</a:t>
            </a:r>
            <a:r>
              <a:rPr lang="zh-CN" altLang="en-US" dirty="0">
                <a:latin typeface="仿宋体" pitchFamily="18" charset="-122"/>
                <a:sym typeface="Symbol" panose="05050102010706020507" pitchFamily="18" charset="2"/>
              </a:rPr>
              <a:t>（ </a:t>
            </a:r>
            <a:r>
              <a:rPr lang="en-US" altLang="zh-CN" dirty="0" err="1">
                <a:latin typeface="仿宋体" pitchFamily="18" charset="-122"/>
                <a:sym typeface="Symbol" panose="05050102010706020507" pitchFamily="18" charset="2"/>
              </a:rPr>
              <a:t>PCRi</a:t>
            </a:r>
            <a:r>
              <a:rPr lang="en-US" altLang="zh-CN" dirty="0">
                <a:latin typeface="仿宋体" pitchFamily="18" charset="-122"/>
                <a:sym typeface="Symbol" panose="05050102010706020507" pitchFamily="18" charset="2"/>
              </a:rPr>
              <a:t> </a:t>
            </a:r>
            <a:r>
              <a:rPr lang="en-US" altLang="zh-CN" dirty="0" err="1">
                <a:latin typeface="仿宋体" pitchFamily="18" charset="-122"/>
                <a:sym typeface="Symbol" panose="05050102010706020507" pitchFamily="18" charset="2"/>
              </a:rPr>
              <a:t>Old‖New</a:t>
            </a:r>
            <a:r>
              <a:rPr lang="en-US" altLang="zh-CN" dirty="0">
                <a:latin typeface="仿宋体" pitchFamily="18" charset="-122"/>
                <a:sym typeface="Symbol" panose="05050102010706020507" pitchFamily="18" charset="2"/>
              </a:rPr>
              <a:t> Value </a:t>
            </a:r>
            <a:r>
              <a:rPr lang="zh-CN" altLang="en-US" dirty="0">
                <a:latin typeface="仿宋体" pitchFamily="18" charset="-122"/>
                <a:sym typeface="Symbol" panose="05050102010706020507" pitchFamily="18" charset="2"/>
              </a:rPr>
              <a:t>）</a:t>
            </a:r>
          </a:p>
          <a:p>
            <a:pPr algn="just">
              <a:lnSpc>
                <a:spcPct val="160000"/>
              </a:lnSpc>
            </a:pPr>
            <a:r>
              <a:rPr lang="zh-CN" altLang="en-US" dirty="0">
                <a:latin typeface="仿宋体" pitchFamily="18" charset="-122"/>
                <a:sym typeface="Symbol" panose="05050102010706020507" pitchFamily="18" charset="2"/>
              </a:rPr>
              <a:t>这样，一个</a:t>
            </a:r>
            <a:r>
              <a:rPr lang="en-US" altLang="zh-CN" dirty="0">
                <a:latin typeface="仿宋体" pitchFamily="18" charset="-122"/>
                <a:sym typeface="Symbol" panose="05050102010706020507" pitchFamily="18" charset="2"/>
              </a:rPr>
              <a:t>160</a:t>
            </a:r>
            <a:r>
              <a:rPr lang="zh-CN" altLang="en-US" dirty="0">
                <a:latin typeface="仿宋体" pitchFamily="18" charset="-122"/>
                <a:sym typeface="Symbol" panose="05050102010706020507" pitchFamily="18" charset="2"/>
              </a:rPr>
              <a:t>位的累计</a:t>
            </a:r>
            <a:r>
              <a:rPr lang="en-US" altLang="zh-CN" dirty="0">
                <a:latin typeface="仿宋体" pitchFamily="18" charset="-122"/>
                <a:sym typeface="Symbol" panose="05050102010706020507" pitchFamily="18" charset="2"/>
              </a:rPr>
              <a:t>HASH</a:t>
            </a:r>
            <a:r>
              <a:rPr lang="zh-CN" altLang="en-US" dirty="0">
                <a:latin typeface="仿宋体" pitchFamily="18" charset="-122"/>
                <a:sym typeface="Symbol" panose="05050102010706020507" pitchFamily="18" charset="2"/>
              </a:rPr>
              <a:t>值就可以表示所有被度量过的组件的完整性状态。并且可以存储无限多个完整性度量值。</a:t>
            </a:r>
            <a:endParaRPr lang="zh-CN" altLang="en-US" b="1" dirty="0">
              <a:latin typeface="仿宋体" pitchFamily="18" charset="-122"/>
              <a:sym typeface="Symbol" panose="05050102010706020507" pitchFamily="18" charset="2"/>
            </a:endParaRPr>
          </a:p>
        </p:txBody>
      </p:sp>
      <p:sp>
        <p:nvSpPr>
          <p:cNvPr id="435203" name="Rectangle 3"/>
          <p:cNvSpPr>
            <a:spLocks noChangeArrowheads="1"/>
          </p:cNvSpPr>
          <p:nvPr/>
        </p:nvSpPr>
        <p:spPr bwMode="auto">
          <a:xfrm>
            <a:off x="1200150" y="342900"/>
            <a:ext cx="48577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3000" b="1">
                <a:solidFill>
                  <a:schemeClr val="bg1"/>
                </a:solidFill>
              </a:rPr>
              <a:t>四、</a:t>
            </a:r>
            <a:r>
              <a:rPr lang="zh-CN" altLang="en-US" sz="3300" b="1">
                <a:solidFill>
                  <a:schemeClr val="bg1"/>
                </a:solidFill>
                <a:latin typeface="宋体" panose="02010600030101010101" pitchFamily="2" charset="-122"/>
              </a:rPr>
              <a:t>信任链的主要技术</a:t>
            </a:r>
            <a:endParaRPr lang="zh-CN" altLang="en-US" sz="3300" b="1">
              <a:solidFill>
                <a:schemeClr val="tx1"/>
              </a:solidFill>
              <a:latin typeface="宋体" panose="02010600030101010101" pitchFamily="2" charset="-122"/>
            </a:endParaRPr>
          </a:p>
        </p:txBody>
      </p:sp>
      <p:grpSp>
        <p:nvGrpSpPr>
          <p:cNvPr id="5" name="组合 4"/>
          <p:cNvGrpSpPr/>
          <p:nvPr/>
        </p:nvGrpSpPr>
        <p:grpSpPr>
          <a:xfrm>
            <a:off x="253998" y="427507"/>
            <a:ext cx="6604002" cy="400110"/>
            <a:chOff x="254000" y="646164"/>
            <a:chExt cx="6604002" cy="400110"/>
          </a:xfrm>
        </p:grpSpPr>
        <p:cxnSp>
          <p:nvCxnSpPr>
            <p:cNvPr id="6" name="直接连接符 5"/>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信任链的主要技术</a:t>
              </a:r>
            </a:p>
          </p:txBody>
        </p:sp>
      </p:grpSp>
    </p:spTree>
    <p:extLst>
      <p:ext uri="{BB962C8B-B14F-4D97-AF65-F5344CB8AC3E}">
        <p14:creationId xmlns:p14="http://schemas.microsoft.com/office/powerpoint/2010/main" val="820534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xfrm>
            <a:off x="514350" y="1028699"/>
            <a:ext cx="6115050" cy="3801717"/>
          </a:xfrm>
        </p:spPr>
        <p:txBody>
          <a:bodyPr>
            <a:normAutofit fontScale="77500" lnSpcReduction="20000"/>
          </a:bodyPr>
          <a:lstStyle/>
          <a:p>
            <a:pPr>
              <a:lnSpc>
                <a:spcPct val="160000"/>
              </a:lnSpc>
              <a:buFontTx/>
              <a:buNone/>
            </a:pPr>
            <a:r>
              <a:rPr lang="zh-CN" altLang="en-US" b="1" dirty="0">
                <a:latin typeface="宋体" panose="02010600030101010101" pitchFamily="2" charset="-122"/>
              </a:rPr>
              <a:t>可信测量</a:t>
            </a:r>
          </a:p>
          <a:p>
            <a:pPr>
              <a:lnSpc>
                <a:spcPct val="160000"/>
              </a:lnSpc>
              <a:buFontTx/>
              <a:buNone/>
            </a:pPr>
            <a:endParaRPr lang="zh-CN" altLang="en-US" sz="750" b="1" dirty="0">
              <a:latin typeface="仿宋体" pitchFamily="18" charset="-122"/>
              <a:ea typeface="仿宋体" pitchFamily="18" charset="-122"/>
              <a:sym typeface="Symbol" panose="05050102010706020507" pitchFamily="18" charset="2"/>
            </a:endParaRPr>
          </a:p>
          <a:p>
            <a:pPr>
              <a:lnSpc>
                <a:spcPct val="160000"/>
              </a:lnSpc>
              <a:buFont typeface="Wingdings" panose="05000000000000000000" pitchFamily="2" charset="2"/>
              <a:buChar char="l"/>
            </a:pPr>
            <a:r>
              <a:rPr lang="zh-CN" altLang="en-US" dirty="0">
                <a:ea typeface="仿宋体" pitchFamily="18" charset="-122"/>
              </a:rPr>
              <a:t>可信的测量：任何想要获得平台控制权的实体，在获得控制权之前都要被测量，判断其是否可信。</a:t>
            </a:r>
            <a:r>
              <a:rPr lang="zh-CN" altLang="en-US" dirty="0">
                <a:latin typeface="仿宋体" pitchFamily="18" charset="-122"/>
                <a:ea typeface="仿宋体" pitchFamily="18" charset="-122"/>
                <a:sym typeface="Symbol" panose="05050102010706020507" pitchFamily="18" charset="2"/>
              </a:rPr>
              <a:t> </a:t>
            </a:r>
            <a:endParaRPr lang="en-US" altLang="zh-CN" dirty="0">
              <a:latin typeface="仿宋体" pitchFamily="18" charset="-122"/>
              <a:ea typeface="仿宋体" pitchFamily="18" charset="-122"/>
              <a:sym typeface="Symbol" panose="05050102010706020507" pitchFamily="18" charset="2"/>
            </a:endParaRPr>
          </a:p>
          <a:p>
            <a:pPr>
              <a:lnSpc>
                <a:spcPct val="160000"/>
              </a:lnSpc>
              <a:buFont typeface="Wingdings" panose="05000000000000000000" pitchFamily="2" charset="2"/>
              <a:buChar char="l"/>
            </a:pPr>
            <a:r>
              <a:rPr lang="zh-CN" altLang="en-US" dirty="0">
                <a:latin typeface="仿宋体" pitchFamily="18" charset="-122"/>
                <a:ea typeface="仿宋体" pitchFamily="18" charset="-122"/>
              </a:rPr>
              <a:t>度量的存储：对实体可信的测量以及该过程的审计信息将被</a:t>
            </a:r>
            <a:r>
              <a:rPr lang="en-US" altLang="zh-CN" dirty="0">
                <a:latin typeface="仿宋体" pitchFamily="18" charset="-122"/>
                <a:ea typeface="仿宋体" pitchFamily="18" charset="-122"/>
              </a:rPr>
              <a:t>TPM</a:t>
            </a:r>
            <a:r>
              <a:rPr lang="zh-CN" altLang="en-US" dirty="0">
                <a:latin typeface="仿宋体" pitchFamily="18" charset="-122"/>
                <a:ea typeface="仿宋体" pitchFamily="18" charset="-122"/>
              </a:rPr>
              <a:t>保存，以此向访问实体报告平台或其上运行实体的可信度的依据。</a:t>
            </a:r>
            <a:endParaRPr lang="en-US" altLang="zh-CN" dirty="0">
              <a:latin typeface="仿宋体" pitchFamily="18" charset="-122"/>
              <a:ea typeface="仿宋体" pitchFamily="18" charset="-122"/>
              <a:sym typeface="Symbol" panose="05050102010706020507" pitchFamily="18" charset="2"/>
            </a:endParaRPr>
          </a:p>
          <a:p>
            <a:pPr>
              <a:lnSpc>
                <a:spcPct val="160000"/>
              </a:lnSpc>
              <a:buFont typeface="Wingdings" panose="05000000000000000000" pitchFamily="2" charset="2"/>
              <a:buChar char="l"/>
            </a:pPr>
            <a:r>
              <a:rPr lang="zh-CN" altLang="en-US" dirty="0">
                <a:latin typeface="仿宋体" pitchFamily="18" charset="-122"/>
                <a:ea typeface="仿宋体" pitchFamily="18" charset="-122"/>
              </a:rPr>
              <a:t>度量的报告：需要知道平台可信状态的实体，在获得许可后，可以得到当前</a:t>
            </a:r>
            <a:r>
              <a:rPr lang="en-US" altLang="zh-CN" dirty="0">
                <a:latin typeface="仿宋体" pitchFamily="18" charset="-122"/>
                <a:ea typeface="仿宋体" pitchFamily="18" charset="-122"/>
              </a:rPr>
              <a:t>TPM</a:t>
            </a:r>
            <a:r>
              <a:rPr lang="zh-CN" altLang="en-US" dirty="0">
                <a:latin typeface="仿宋体" pitchFamily="18" charset="-122"/>
                <a:ea typeface="仿宋体" pitchFamily="18" charset="-122"/>
              </a:rPr>
              <a:t>中保存的测量值的报告。询问实体据此来衡量当前平台的可信度，并决定是否与该平台建立会话。</a:t>
            </a:r>
          </a:p>
        </p:txBody>
      </p:sp>
      <p:grpSp>
        <p:nvGrpSpPr>
          <p:cNvPr id="4" name="组合 3"/>
          <p:cNvGrpSpPr/>
          <p:nvPr/>
        </p:nvGrpSpPr>
        <p:grpSpPr>
          <a:xfrm>
            <a:off x="253998" y="427507"/>
            <a:ext cx="6604002" cy="400110"/>
            <a:chOff x="254000" y="646164"/>
            <a:chExt cx="6604002" cy="40011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信任链的主要技术</a:t>
              </a:r>
            </a:p>
          </p:txBody>
        </p:sp>
      </p:grpSp>
    </p:spTree>
    <p:extLst>
      <p:ext uri="{BB962C8B-B14F-4D97-AF65-F5344CB8AC3E}">
        <p14:creationId xmlns:p14="http://schemas.microsoft.com/office/powerpoint/2010/main" val="2276805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type="body" idx="1"/>
          </p:nvPr>
        </p:nvSpPr>
        <p:spPr>
          <a:xfrm>
            <a:off x="79513" y="894522"/>
            <a:ext cx="6689035" cy="4248978"/>
          </a:xfrm>
        </p:spPr>
        <p:txBody>
          <a:bodyPr>
            <a:normAutofit fontScale="77500" lnSpcReduction="20000"/>
          </a:bodyPr>
          <a:lstStyle/>
          <a:p>
            <a:pPr>
              <a:lnSpc>
                <a:spcPct val="150000"/>
              </a:lnSpc>
            </a:pPr>
            <a:r>
              <a:rPr lang="en-US" altLang="zh-CN" b="1" dirty="0"/>
              <a:t>TCG</a:t>
            </a:r>
            <a:r>
              <a:rPr lang="zh-CN" altLang="en-US" b="1" dirty="0"/>
              <a:t>定义了</a:t>
            </a:r>
            <a:r>
              <a:rPr lang="en-US" altLang="zh-CN" b="1" dirty="0"/>
              <a:t>7</a:t>
            </a:r>
            <a:r>
              <a:rPr lang="zh-CN" altLang="en-US" b="1" dirty="0"/>
              <a:t>种密钥类型。每种类型都附加了一些约束条件以限制其应用。</a:t>
            </a:r>
            <a:r>
              <a:rPr lang="en-US" altLang="zh-CN" b="1" dirty="0"/>
              <a:t>TCG</a:t>
            </a:r>
            <a:r>
              <a:rPr lang="zh-CN" altLang="en-US" b="1" dirty="0"/>
              <a:t>的密钥可以粗略的分类为签名密钥和存储密钥。更进一步的分类有：平台、身份认证、绑定、普通和继承密钥。对称密钥被单独分类为验证密钥。</a:t>
            </a:r>
            <a:endParaRPr lang="zh-CN" altLang="en-US" dirty="0"/>
          </a:p>
          <a:p>
            <a:pPr>
              <a:lnSpc>
                <a:spcPct val="150000"/>
              </a:lnSpc>
              <a:buFont typeface="Symbol" panose="05050102010706020507" pitchFamily="18" charset="2"/>
              <a:buNone/>
            </a:pPr>
            <a:r>
              <a:rPr lang="en-US" altLang="zh-CN" b="1" dirty="0"/>
              <a:t>7</a:t>
            </a:r>
            <a:r>
              <a:rPr lang="zh-CN" altLang="en-US" b="1" dirty="0"/>
              <a:t>种密钥类型如下：</a:t>
            </a:r>
          </a:p>
          <a:p>
            <a:pPr>
              <a:lnSpc>
                <a:spcPct val="150000"/>
              </a:lnSpc>
              <a:buFont typeface="Symbol" panose="05050102010706020507" pitchFamily="18" charset="2"/>
              <a:buNone/>
            </a:pPr>
            <a:r>
              <a:rPr lang="en-US" altLang="zh-CN" b="1" dirty="0"/>
              <a:t>1</a:t>
            </a:r>
            <a:r>
              <a:rPr lang="zh-CN" altLang="en-US" b="1" dirty="0"/>
              <a:t>）签名密钥</a:t>
            </a:r>
            <a:r>
              <a:rPr lang="en-US" altLang="zh-CN" b="1" dirty="0"/>
              <a:t>(Signing Key)</a:t>
            </a:r>
            <a:r>
              <a:rPr lang="zh-CN" altLang="en-US" b="1" dirty="0"/>
              <a:t>：非对称密钥，用于对应用数据和信息签名。</a:t>
            </a:r>
          </a:p>
          <a:p>
            <a:pPr>
              <a:lnSpc>
                <a:spcPct val="150000"/>
              </a:lnSpc>
              <a:buFont typeface="Symbol" panose="05050102010706020507" pitchFamily="18" charset="2"/>
              <a:buNone/>
            </a:pPr>
            <a:r>
              <a:rPr lang="en-US" altLang="zh-CN" b="1" dirty="0"/>
              <a:t>2</a:t>
            </a:r>
            <a:r>
              <a:rPr lang="zh-CN" altLang="en-US" b="1" dirty="0"/>
              <a:t>）存储密钥</a:t>
            </a:r>
            <a:r>
              <a:rPr lang="en-US" altLang="zh-CN" b="1" dirty="0"/>
              <a:t>(SK-Storage Key)</a:t>
            </a:r>
            <a:r>
              <a:rPr lang="zh-CN" altLang="en-US" b="1" dirty="0"/>
              <a:t>：非对称密钥，用于对数据或其他密钥进行加密。存储根密钥</a:t>
            </a:r>
            <a:r>
              <a:rPr lang="en-US" altLang="zh-CN" b="1" dirty="0"/>
              <a:t>(SRK-Storage Root Key)</a:t>
            </a:r>
            <a:r>
              <a:rPr lang="zh-CN" altLang="en-US" b="1" dirty="0"/>
              <a:t>是存储密钥的一个特例。</a:t>
            </a:r>
          </a:p>
          <a:p>
            <a:pPr>
              <a:lnSpc>
                <a:spcPct val="150000"/>
              </a:lnSpc>
              <a:buFont typeface="Symbol" panose="05050102010706020507" pitchFamily="18" charset="2"/>
              <a:buNone/>
            </a:pPr>
            <a:r>
              <a:rPr lang="en-US" altLang="zh-CN" b="1" dirty="0"/>
              <a:t>3</a:t>
            </a:r>
            <a:r>
              <a:rPr lang="zh-CN" altLang="en-US" b="1" dirty="0"/>
              <a:t>）平台身份认证密钥</a:t>
            </a:r>
            <a:r>
              <a:rPr lang="en-US" altLang="zh-CN" b="1" dirty="0"/>
              <a:t>(AIK-Attestation Identity Key)</a:t>
            </a:r>
            <a:r>
              <a:rPr lang="zh-CN" altLang="en-US" b="1" dirty="0"/>
              <a:t>：专用于对</a:t>
            </a:r>
            <a:r>
              <a:rPr lang="en-US" altLang="zh-CN" b="1" dirty="0"/>
              <a:t>TPM</a:t>
            </a:r>
            <a:r>
              <a:rPr lang="zh-CN" altLang="en-US" b="1" dirty="0"/>
              <a:t>产生的数据（如</a:t>
            </a:r>
            <a:r>
              <a:rPr lang="en-US" altLang="zh-CN" b="1" dirty="0"/>
              <a:t>TPM</a:t>
            </a:r>
            <a:r>
              <a:rPr lang="zh-CN" altLang="en-US" b="1" dirty="0"/>
              <a:t>功能、</a:t>
            </a:r>
            <a:r>
              <a:rPr lang="en-US" altLang="zh-CN" b="1" dirty="0"/>
              <a:t>PCR</a:t>
            </a:r>
            <a:r>
              <a:rPr lang="zh-CN" altLang="en-US" b="1" dirty="0"/>
              <a:t>寄存器的值等）进行签名的不可迁移的密钥。</a:t>
            </a:r>
          </a:p>
        </p:txBody>
      </p:sp>
      <p:grpSp>
        <p:nvGrpSpPr>
          <p:cNvPr id="3" name="组合 2">
            <a:extLst>
              <a:ext uri="{FF2B5EF4-FFF2-40B4-BE49-F238E27FC236}">
                <a16:creationId xmlns="" xmlns:a16="http://schemas.microsoft.com/office/drawing/2014/main" id="{51FC4D00-8A0A-4B30-A061-71761FAC8461}"/>
              </a:ext>
            </a:extLst>
          </p:cNvPr>
          <p:cNvGrpSpPr/>
          <p:nvPr/>
        </p:nvGrpSpPr>
        <p:grpSpPr>
          <a:xfrm>
            <a:off x="253998" y="427507"/>
            <a:ext cx="6604002" cy="400110"/>
            <a:chOff x="254000" y="646164"/>
            <a:chExt cx="6604002" cy="400110"/>
          </a:xfrm>
        </p:grpSpPr>
        <p:cxnSp>
          <p:nvCxnSpPr>
            <p:cNvPr id="4" name="直接连接符 3">
              <a:extLst>
                <a:ext uri="{FF2B5EF4-FFF2-40B4-BE49-F238E27FC236}">
                  <a16:creationId xmlns="" xmlns:a16="http://schemas.microsoft.com/office/drawing/2014/main" id="{C44AAC7D-79DC-430E-87BB-42D5C286B11D}"/>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原创设计师QQ598969553            _19">
              <a:extLst>
                <a:ext uri="{FF2B5EF4-FFF2-40B4-BE49-F238E27FC236}">
                  <a16:creationId xmlns="" xmlns:a16="http://schemas.microsoft.com/office/drawing/2014/main" id="{5BEAEF7E-4208-4F5B-A9BA-8C5927CC8518}"/>
                </a:ext>
              </a:extLst>
            </p:cNvPr>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密钥和证书机制</a:t>
              </a:r>
            </a:p>
          </p:txBody>
        </p:sp>
      </p:grpSp>
    </p:spTree>
    <p:extLst>
      <p:ext uri="{BB962C8B-B14F-4D97-AF65-F5344CB8AC3E}">
        <p14:creationId xmlns:p14="http://schemas.microsoft.com/office/powerpoint/2010/main" val="1187125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type="body" idx="1"/>
          </p:nvPr>
        </p:nvSpPr>
        <p:spPr>
          <a:xfrm>
            <a:off x="188843" y="1143000"/>
            <a:ext cx="6554857" cy="3637722"/>
          </a:xfrm>
        </p:spPr>
        <p:txBody>
          <a:bodyPr>
            <a:normAutofit fontScale="85000" lnSpcReduction="10000"/>
          </a:bodyPr>
          <a:lstStyle/>
          <a:p>
            <a:pPr>
              <a:lnSpc>
                <a:spcPct val="150000"/>
              </a:lnSpc>
              <a:buFont typeface="Symbol" panose="05050102010706020507" pitchFamily="18" charset="2"/>
              <a:buNone/>
            </a:pPr>
            <a:r>
              <a:rPr lang="en-US" altLang="zh-CN" b="1" dirty="0"/>
              <a:t>4</a:t>
            </a:r>
            <a:r>
              <a:rPr lang="zh-CN" altLang="en-US" b="1" dirty="0"/>
              <a:t>）签署密钥</a:t>
            </a:r>
            <a:r>
              <a:rPr lang="en-US" altLang="zh-CN" b="1" dirty="0"/>
              <a:t>(EK-Endorsement Key)</a:t>
            </a:r>
            <a:r>
              <a:rPr lang="zh-CN" altLang="en-US" b="1" dirty="0"/>
              <a:t>：平台的不可迁移的解密密钥。在确立平台所有者时，用于解密所有者的授权数据和与产生</a:t>
            </a:r>
            <a:r>
              <a:rPr lang="en-US" altLang="zh-CN" b="1" dirty="0"/>
              <a:t>AIK</a:t>
            </a:r>
            <a:r>
              <a:rPr lang="zh-CN" altLang="en-US" b="1" dirty="0"/>
              <a:t>相关的数据。签署密钥从不用作数据加密和签名。</a:t>
            </a:r>
          </a:p>
          <a:p>
            <a:pPr>
              <a:lnSpc>
                <a:spcPct val="150000"/>
              </a:lnSpc>
              <a:buFont typeface="Symbol" panose="05050102010706020507" pitchFamily="18" charset="2"/>
              <a:buNone/>
            </a:pPr>
            <a:r>
              <a:rPr lang="en-US" altLang="zh-CN" b="1" dirty="0"/>
              <a:t>5</a:t>
            </a:r>
            <a:r>
              <a:rPr lang="zh-CN" altLang="en-US" b="1" dirty="0"/>
              <a:t>）绑定密钥</a:t>
            </a:r>
            <a:r>
              <a:rPr lang="en-US" altLang="zh-CN" b="1" dirty="0"/>
              <a:t>(Binding Key)</a:t>
            </a:r>
            <a:r>
              <a:rPr lang="zh-CN" altLang="en-US" b="1" dirty="0"/>
              <a:t>：用于加密小规模数据（如对称密钥），这些数据将在另一个</a:t>
            </a:r>
            <a:r>
              <a:rPr lang="en-US" altLang="zh-CN" b="1" dirty="0"/>
              <a:t>TPM</a:t>
            </a:r>
            <a:r>
              <a:rPr lang="zh-CN" altLang="en-US" b="1" dirty="0"/>
              <a:t>平台上进行解密。</a:t>
            </a:r>
          </a:p>
          <a:p>
            <a:pPr>
              <a:lnSpc>
                <a:spcPct val="150000"/>
              </a:lnSpc>
              <a:buFont typeface="Symbol" panose="05050102010706020507" pitchFamily="18" charset="2"/>
              <a:buNone/>
            </a:pPr>
            <a:r>
              <a:rPr lang="en-US" altLang="zh-CN" b="1" dirty="0"/>
              <a:t>6</a:t>
            </a:r>
            <a:r>
              <a:rPr lang="zh-CN" altLang="en-US" b="1" dirty="0"/>
              <a:t>）继承密钥：在</a:t>
            </a:r>
            <a:r>
              <a:rPr lang="en-US" altLang="zh-CN" b="1" dirty="0"/>
              <a:t>TPM</a:t>
            </a:r>
            <a:r>
              <a:rPr lang="zh-CN" altLang="en-US" b="1" dirty="0"/>
              <a:t>外部生成，在用于签名和加密的时候输入到</a:t>
            </a:r>
            <a:r>
              <a:rPr lang="en-US" altLang="zh-CN" b="1" dirty="0"/>
              <a:t>TPM</a:t>
            </a:r>
            <a:r>
              <a:rPr lang="zh-CN" altLang="en-US" b="1" dirty="0"/>
              <a:t>中，继承密钥是可以迁移的。</a:t>
            </a:r>
          </a:p>
          <a:p>
            <a:pPr>
              <a:lnSpc>
                <a:spcPct val="150000"/>
              </a:lnSpc>
              <a:buFont typeface="Symbol" panose="05050102010706020507" pitchFamily="18" charset="2"/>
              <a:buNone/>
            </a:pPr>
            <a:r>
              <a:rPr lang="en-US" altLang="zh-CN" b="1" dirty="0"/>
              <a:t>7</a:t>
            </a:r>
            <a:r>
              <a:rPr lang="zh-CN" altLang="en-US" b="1" dirty="0"/>
              <a:t>）验证密钥：用于保护引用</a:t>
            </a:r>
            <a:r>
              <a:rPr lang="en-US" altLang="zh-CN" b="1" dirty="0"/>
              <a:t>TPM</a:t>
            </a:r>
            <a:r>
              <a:rPr lang="zh-CN" altLang="en-US" b="1" dirty="0"/>
              <a:t>完成的传输会话的对称密钥。</a:t>
            </a:r>
          </a:p>
          <a:p>
            <a:pPr>
              <a:lnSpc>
                <a:spcPct val="90000"/>
              </a:lnSpc>
            </a:pPr>
            <a:endParaRPr lang="en-US" altLang="zh-CN" b="1" dirty="0"/>
          </a:p>
        </p:txBody>
      </p:sp>
      <p:grpSp>
        <p:nvGrpSpPr>
          <p:cNvPr id="3" name="组合 2">
            <a:extLst>
              <a:ext uri="{FF2B5EF4-FFF2-40B4-BE49-F238E27FC236}">
                <a16:creationId xmlns="" xmlns:a16="http://schemas.microsoft.com/office/drawing/2014/main" id="{6E1826B8-060C-4F43-BA6D-8DFFD3CEE0EE}"/>
              </a:ext>
            </a:extLst>
          </p:cNvPr>
          <p:cNvGrpSpPr/>
          <p:nvPr/>
        </p:nvGrpSpPr>
        <p:grpSpPr>
          <a:xfrm>
            <a:off x="253998" y="427507"/>
            <a:ext cx="6604002" cy="400110"/>
            <a:chOff x="254000" y="646164"/>
            <a:chExt cx="6604002" cy="400110"/>
          </a:xfrm>
        </p:grpSpPr>
        <p:cxnSp>
          <p:nvCxnSpPr>
            <p:cNvPr id="4" name="直接连接符 3">
              <a:extLst>
                <a:ext uri="{FF2B5EF4-FFF2-40B4-BE49-F238E27FC236}">
                  <a16:creationId xmlns="" xmlns:a16="http://schemas.microsoft.com/office/drawing/2014/main" id="{5417085E-2A1D-4F25-97E8-B031B10C4EE0}"/>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原创设计师QQ598969553            _19">
              <a:extLst>
                <a:ext uri="{FF2B5EF4-FFF2-40B4-BE49-F238E27FC236}">
                  <a16:creationId xmlns="" xmlns:a16="http://schemas.microsoft.com/office/drawing/2014/main" id="{A1D2613D-FCA9-4548-993C-D994D585FA33}"/>
                </a:ext>
              </a:extLst>
            </p:cNvPr>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密钥和证书机制</a:t>
              </a:r>
            </a:p>
          </p:txBody>
        </p:sp>
      </p:grpSp>
    </p:spTree>
    <p:extLst>
      <p:ext uri="{BB962C8B-B14F-4D97-AF65-F5344CB8AC3E}">
        <p14:creationId xmlns:p14="http://schemas.microsoft.com/office/powerpoint/2010/main" val="2105586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p:cNvSpPr>
            <a:spLocks noGrp="1" noChangeArrowheads="1"/>
          </p:cNvSpPr>
          <p:nvPr>
            <p:ph type="body" idx="1"/>
          </p:nvPr>
        </p:nvSpPr>
        <p:spPr>
          <a:xfrm>
            <a:off x="69574" y="964095"/>
            <a:ext cx="6674126" cy="4045227"/>
          </a:xfrm>
        </p:spPr>
        <p:txBody>
          <a:bodyPr>
            <a:normAutofit fontScale="85000" lnSpcReduction="10000"/>
          </a:bodyPr>
          <a:lstStyle/>
          <a:p>
            <a:pPr>
              <a:lnSpc>
                <a:spcPct val="150000"/>
              </a:lnSpc>
            </a:pPr>
            <a:r>
              <a:rPr lang="en-US" altLang="zh-CN" b="1" dirty="0"/>
              <a:t>TCG</a:t>
            </a:r>
            <a:r>
              <a:rPr lang="zh-CN" altLang="en-US" b="1" dirty="0"/>
              <a:t>定义了五类证书，每类都被用于为特定操作提供必要的信息。</a:t>
            </a:r>
          </a:p>
          <a:p>
            <a:pPr>
              <a:lnSpc>
                <a:spcPct val="150000"/>
              </a:lnSpc>
              <a:buFont typeface="Symbol" panose="05050102010706020507" pitchFamily="18" charset="2"/>
              <a:buNone/>
            </a:pPr>
            <a:endParaRPr lang="zh-CN" altLang="en-US" b="1" dirty="0"/>
          </a:p>
          <a:p>
            <a:pPr>
              <a:lnSpc>
                <a:spcPct val="150000"/>
              </a:lnSpc>
              <a:buFont typeface="Symbol" panose="05050102010706020507" pitchFamily="18" charset="2"/>
              <a:buNone/>
            </a:pPr>
            <a:r>
              <a:rPr lang="zh-CN" altLang="en-US" b="1" dirty="0"/>
              <a:t>证书的种类包括：</a:t>
            </a:r>
          </a:p>
          <a:p>
            <a:pPr>
              <a:lnSpc>
                <a:spcPct val="150000"/>
              </a:lnSpc>
              <a:buFont typeface="Symbol" panose="05050102010706020507" pitchFamily="18" charset="2"/>
              <a:buNone/>
            </a:pPr>
            <a:r>
              <a:rPr lang="en-US" altLang="zh-CN" b="1" dirty="0"/>
              <a:t>1</a:t>
            </a:r>
            <a:r>
              <a:rPr lang="zh-CN" altLang="en-US" b="1" dirty="0"/>
              <a:t>）签署证书</a:t>
            </a:r>
            <a:r>
              <a:rPr lang="en-US" altLang="zh-CN" b="1" dirty="0"/>
              <a:t>(Endorsement Credential)</a:t>
            </a:r>
          </a:p>
          <a:p>
            <a:pPr>
              <a:lnSpc>
                <a:spcPct val="150000"/>
              </a:lnSpc>
              <a:buFont typeface="Symbol" panose="05050102010706020507" pitchFamily="18" charset="2"/>
              <a:buNone/>
            </a:pPr>
            <a:r>
              <a:rPr lang="en-US" altLang="zh-CN" b="1" dirty="0"/>
              <a:t>2</a:t>
            </a:r>
            <a:r>
              <a:rPr lang="zh-CN" altLang="en-US" b="1" dirty="0"/>
              <a:t>）符合性证书</a:t>
            </a:r>
            <a:r>
              <a:rPr lang="en-US" altLang="zh-CN" b="1" dirty="0"/>
              <a:t>(Conformance Credential)</a:t>
            </a:r>
          </a:p>
          <a:p>
            <a:pPr>
              <a:lnSpc>
                <a:spcPct val="150000"/>
              </a:lnSpc>
              <a:buFont typeface="Symbol" panose="05050102010706020507" pitchFamily="18" charset="2"/>
              <a:buNone/>
            </a:pPr>
            <a:r>
              <a:rPr lang="en-US" altLang="zh-CN" b="1" dirty="0"/>
              <a:t>3</a:t>
            </a:r>
            <a:r>
              <a:rPr lang="zh-CN" altLang="en-US" b="1" dirty="0"/>
              <a:t>）平台证书</a:t>
            </a:r>
            <a:r>
              <a:rPr lang="en-US" altLang="zh-CN" b="1" dirty="0"/>
              <a:t>(Platform Credential)</a:t>
            </a:r>
          </a:p>
          <a:p>
            <a:pPr>
              <a:lnSpc>
                <a:spcPct val="150000"/>
              </a:lnSpc>
              <a:buFont typeface="Symbol" panose="05050102010706020507" pitchFamily="18" charset="2"/>
              <a:buNone/>
            </a:pPr>
            <a:r>
              <a:rPr lang="en-US" altLang="zh-CN" b="1" dirty="0"/>
              <a:t>4</a:t>
            </a:r>
            <a:r>
              <a:rPr lang="zh-CN" altLang="en-US" b="1" dirty="0"/>
              <a:t>）认证证书</a:t>
            </a:r>
            <a:r>
              <a:rPr lang="en-US" altLang="zh-CN" b="1" dirty="0"/>
              <a:t>(Validation Credential)</a:t>
            </a:r>
          </a:p>
          <a:p>
            <a:pPr>
              <a:lnSpc>
                <a:spcPct val="150000"/>
              </a:lnSpc>
              <a:buFont typeface="Symbol" panose="05050102010706020507" pitchFamily="18" charset="2"/>
              <a:buNone/>
            </a:pPr>
            <a:r>
              <a:rPr lang="en-US" altLang="zh-CN" b="1" dirty="0"/>
              <a:t>5</a:t>
            </a:r>
            <a:r>
              <a:rPr lang="zh-CN" altLang="en-US" b="1" dirty="0"/>
              <a:t>）身份认证证书</a:t>
            </a:r>
            <a:r>
              <a:rPr lang="en-US" altLang="zh-CN" b="1" dirty="0"/>
              <a:t>(Identity or AIK Credential)</a:t>
            </a:r>
          </a:p>
        </p:txBody>
      </p:sp>
      <p:grpSp>
        <p:nvGrpSpPr>
          <p:cNvPr id="3" name="组合 2">
            <a:extLst>
              <a:ext uri="{FF2B5EF4-FFF2-40B4-BE49-F238E27FC236}">
                <a16:creationId xmlns="" xmlns:a16="http://schemas.microsoft.com/office/drawing/2014/main" id="{80D09793-F378-4710-A54C-97B93F482F8D}"/>
              </a:ext>
            </a:extLst>
          </p:cNvPr>
          <p:cNvGrpSpPr/>
          <p:nvPr/>
        </p:nvGrpSpPr>
        <p:grpSpPr>
          <a:xfrm>
            <a:off x="253998" y="427507"/>
            <a:ext cx="6604002" cy="400110"/>
            <a:chOff x="254000" y="646164"/>
            <a:chExt cx="6604002" cy="400110"/>
          </a:xfrm>
        </p:grpSpPr>
        <p:cxnSp>
          <p:nvCxnSpPr>
            <p:cNvPr id="4" name="直接连接符 3">
              <a:extLst>
                <a:ext uri="{FF2B5EF4-FFF2-40B4-BE49-F238E27FC236}">
                  <a16:creationId xmlns="" xmlns:a16="http://schemas.microsoft.com/office/drawing/2014/main" id="{C36486D8-3B46-44B1-AB06-22E61F53BEEF}"/>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原创设计师QQ598969553            _19">
              <a:extLst>
                <a:ext uri="{FF2B5EF4-FFF2-40B4-BE49-F238E27FC236}">
                  <a16:creationId xmlns="" xmlns:a16="http://schemas.microsoft.com/office/drawing/2014/main" id="{468E9F08-C65D-4E11-B36A-42593A5741E0}"/>
                </a:ext>
              </a:extLst>
            </p:cNvPr>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密钥和证书机制</a:t>
              </a:r>
            </a:p>
          </p:txBody>
        </p:sp>
      </p:grpSp>
    </p:spTree>
    <p:extLst>
      <p:ext uri="{BB962C8B-B14F-4D97-AF65-F5344CB8AC3E}">
        <p14:creationId xmlns:p14="http://schemas.microsoft.com/office/powerpoint/2010/main" val="1142532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5126"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5127"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5128" name="Rectangle 3"/>
          <p:cNvSpPr>
            <a:spLocks noChangeArrowheads="1"/>
          </p:cNvSpPr>
          <p:nvPr/>
        </p:nvSpPr>
        <p:spPr bwMode="auto">
          <a:xfrm>
            <a:off x="516467" y="1583672"/>
            <a:ext cx="6098646" cy="309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可信报告</a:t>
            </a:r>
          </a:p>
          <a:p>
            <a:pPr>
              <a:lnSpc>
                <a:spcPct val="150000"/>
              </a:lnSpc>
              <a:spcBef>
                <a:spcPct val="20000"/>
              </a:spcBef>
              <a:buFont typeface="Wingdings" panose="05000000000000000000" pitchFamily="2" charset="2"/>
              <a:buChar char="u"/>
            </a:pPr>
            <a:endParaRPr lang="zh-CN" altLang="en-US" sz="1800" b="1" dirty="0">
              <a:solidFill>
                <a:srgbClr val="FF0000"/>
              </a:solidFill>
              <a:latin typeface="楷体_GB2312" pitchFamily="1" charset="-122"/>
              <a:ea typeface="楷体_GB2312" pitchFamily="1" charset="-122"/>
              <a:sym typeface="楷体_GB2312" pitchFamily="1" charset="-122"/>
            </a:endParaRPr>
          </a:p>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可信存储</a:t>
            </a:r>
          </a:p>
          <a:p>
            <a:pPr>
              <a:lnSpc>
                <a:spcPct val="150000"/>
              </a:lnSpc>
              <a:spcBef>
                <a:spcPct val="20000"/>
              </a:spcBef>
              <a:buFont typeface="Wingdings" panose="05000000000000000000" pitchFamily="2" charset="2"/>
              <a:buChar char="u"/>
            </a:pPr>
            <a:endParaRPr lang="zh-CN" altLang="en-US" sz="1800" b="1" dirty="0">
              <a:solidFill>
                <a:srgbClr val="FF0000"/>
              </a:solidFill>
              <a:latin typeface="楷体_GB2312" pitchFamily="1" charset="-122"/>
              <a:ea typeface="楷体_GB2312" pitchFamily="1" charset="-122"/>
              <a:sym typeface="楷体_GB2312" pitchFamily="1" charset="-122"/>
            </a:endParaRPr>
          </a:p>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可信度量</a:t>
            </a:r>
            <a:endParaRPr lang="zh-CN" altLang="en-US" sz="15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5129"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可信计算的关键技术</a:t>
            </a:r>
            <a:endParaRPr lang="zh-CN" altLang="en-US" sz="1013"/>
          </a:p>
        </p:txBody>
      </p:sp>
      <p:grpSp>
        <p:nvGrpSpPr>
          <p:cNvPr id="10" name="组合 9"/>
          <p:cNvGrpSpPr/>
          <p:nvPr/>
        </p:nvGrpSpPr>
        <p:grpSpPr>
          <a:xfrm>
            <a:off x="254000" y="646164"/>
            <a:ext cx="6604002" cy="400110"/>
            <a:chOff x="254000" y="646164"/>
            <a:chExt cx="6604002" cy="400110"/>
          </a:xfrm>
        </p:grpSpPr>
        <p:cxnSp>
          <p:nvCxnSpPr>
            <p:cNvPr id="11" name="直接连接符 10"/>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可信计算的关键技术</a:t>
              </a:r>
            </a:p>
          </p:txBody>
        </p:sp>
      </p:grpSp>
    </p:spTree>
    <p:extLst>
      <p:ext uri="{BB962C8B-B14F-4D97-AF65-F5344CB8AC3E}">
        <p14:creationId xmlns:p14="http://schemas.microsoft.com/office/powerpoint/2010/main" val="1159479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6151"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6152"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可信报告基本原理</a:t>
            </a:r>
            <a:endParaRPr lang="zh-CN" altLang="en-US" sz="1013"/>
          </a:p>
        </p:txBody>
      </p:sp>
      <p:sp>
        <p:nvSpPr>
          <p:cNvPr id="6153" name="流程图: 过程 4"/>
          <p:cNvSpPr>
            <a:spLocks noChangeArrowheads="1"/>
          </p:cNvSpPr>
          <p:nvPr/>
        </p:nvSpPr>
        <p:spPr bwMode="auto">
          <a:xfrm>
            <a:off x="872729" y="1467898"/>
            <a:ext cx="1727597" cy="1727597"/>
          </a:xfrm>
          <a:prstGeom prst="flowChartProcess">
            <a:avLst/>
          </a:prstGeom>
          <a:gradFill rotWithShape="1">
            <a:gsLst>
              <a:gs pos="0">
                <a:srgbClr val="2D5D97"/>
              </a:gs>
              <a:gs pos="79999">
                <a:srgbClr val="3C7AC5"/>
              </a:gs>
              <a:gs pos="100000">
                <a:srgbClr val="397BC9"/>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013">
                <a:solidFill>
                  <a:srgbClr val="FFFFFF"/>
                </a:solidFill>
                <a:latin typeface="Calibri" panose="020F0502020204030204" pitchFamily="34" charset="0"/>
                <a:sym typeface="Calibri" panose="020F0502020204030204" pitchFamily="34" charset="0"/>
              </a:rPr>
              <a:t>TPM/TCM</a:t>
            </a:r>
            <a:endParaRPr lang="zh-CN" altLang="en-US" sz="1013">
              <a:solidFill>
                <a:srgbClr val="FFFFFF"/>
              </a:solidFill>
              <a:latin typeface="宋体" panose="02010600030101010101" pitchFamily="2" charset="-122"/>
              <a:sym typeface="宋体" panose="02010600030101010101" pitchFamily="2" charset="-122"/>
            </a:endParaRPr>
          </a:p>
        </p:txBody>
      </p:sp>
      <p:sp>
        <p:nvSpPr>
          <p:cNvPr id="6154" name="圆角矩形 6"/>
          <p:cNvSpPr>
            <a:spLocks noChangeArrowheads="1"/>
          </p:cNvSpPr>
          <p:nvPr/>
        </p:nvSpPr>
        <p:spPr bwMode="auto">
          <a:xfrm>
            <a:off x="1088232" y="1900094"/>
            <a:ext cx="1126331" cy="376238"/>
          </a:xfrm>
          <a:prstGeom prst="roundRect">
            <a:avLst>
              <a:gd name="adj" fmla="val 16667"/>
            </a:avLst>
          </a:prstGeom>
          <a:gradFill rotWithShape="1">
            <a:gsLst>
              <a:gs pos="0">
                <a:srgbClr val="C96C1F"/>
              </a:gs>
              <a:gs pos="79999">
                <a:srgbClr val="FF8F33"/>
              </a:gs>
              <a:gs pos="100000">
                <a:srgbClr val="FF8F3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背书密钥（</a:t>
            </a:r>
            <a:r>
              <a:rPr lang="en-US" altLang="zh-CN" sz="1050">
                <a:solidFill>
                  <a:srgbClr val="FFFFFF"/>
                </a:solidFill>
                <a:latin typeface="Calibri" panose="020F0502020204030204" pitchFamily="34" charset="0"/>
                <a:sym typeface="Calibri" panose="020F0502020204030204" pitchFamily="34" charset="0"/>
              </a:rPr>
              <a:t>EK</a:t>
            </a:r>
            <a:r>
              <a:rPr lang="zh-CN" altLang="en-US" sz="1050">
                <a:solidFill>
                  <a:srgbClr val="FFFFFF"/>
                </a:solidFill>
                <a:latin typeface="宋体" panose="02010600030101010101" pitchFamily="2" charset="-122"/>
                <a:sym typeface="宋体" panose="02010600030101010101" pitchFamily="2" charset="-122"/>
              </a:rPr>
              <a:t>）</a:t>
            </a:r>
          </a:p>
        </p:txBody>
      </p:sp>
      <p:sp>
        <p:nvSpPr>
          <p:cNvPr id="6155" name="圆角矩形 6"/>
          <p:cNvSpPr>
            <a:spLocks noChangeArrowheads="1"/>
          </p:cNvSpPr>
          <p:nvPr/>
        </p:nvSpPr>
        <p:spPr bwMode="auto">
          <a:xfrm>
            <a:off x="3086101" y="1900094"/>
            <a:ext cx="1126331" cy="376238"/>
          </a:xfrm>
          <a:prstGeom prst="roundRect">
            <a:avLst>
              <a:gd name="adj" fmla="val 16667"/>
            </a:avLst>
          </a:prstGeom>
          <a:gradFill rotWithShape="1">
            <a:gsLst>
              <a:gs pos="0">
                <a:srgbClr val="C96C1F"/>
              </a:gs>
              <a:gs pos="79999">
                <a:srgbClr val="FF8F33"/>
              </a:gs>
              <a:gs pos="100000">
                <a:srgbClr val="FF8F3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背书密钥的公钥</a:t>
            </a:r>
          </a:p>
        </p:txBody>
      </p:sp>
      <p:sp>
        <p:nvSpPr>
          <p:cNvPr id="6156" name="圆角矩形 7"/>
          <p:cNvSpPr>
            <a:spLocks noChangeArrowheads="1"/>
          </p:cNvSpPr>
          <p:nvPr/>
        </p:nvSpPr>
        <p:spPr bwMode="auto">
          <a:xfrm>
            <a:off x="1088231" y="2547795"/>
            <a:ext cx="1071563" cy="428625"/>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平台身份密钥</a:t>
            </a:r>
            <a:endParaRPr lang="en-US" altLang="zh-CN" sz="1050">
              <a:solidFill>
                <a:srgbClr val="FFFFFF"/>
              </a:solidFill>
              <a:latin typeface="Calibri" panose="020F0502020204030204" pitchFamily="34" charset="0"/>
              <a:sym typeface="Calibri" panose="020F0502020204030204" pitchFamily="34" charset="0"/>
            </a:endParaRPr>
          </a:p>
          <a:p>
            <a:pPr algn="ctr"/>
            <a:r>
              <a:rPr lang="zh-CN" altLang="en-US" sz="1050">
                <a:solidFill>
                  <a:srgbClr val="FFFFFF"/>
                </a:solidFill>
                <a:latin typeface="宋体" panose="02010600030101010101" pitchFamily="2" charset="-122"/>
                <a:sym typeface="宋体" panose="02010600030101010101" pitchFamily="2" charset="-122"/>
              </a:rPr>
              <a:t>（</a:t>
            </a:r>
            <a:r>
              <a:rPr lang="en-US" altLang="zh-CN" sz="1050">
                <a:solidFill>
                  <a:srgbClr val="FFFFFF"/>
                </a:solidFill>
                <a:latin typeface="Calibri" panose="020F0502020204030204" pitchFamily="34" charset="0"/>
                <a:sym typeface="Calibri" panose="020F0502020204030204" pitchFamily="34" charset="0"/>
              </a:rPr>
              <a:t>AIK</a:t>
            </a:r>
            <a:r>
              <a:rPr lang="zh-CN" altLang="en-US" sz="1050">
                <a:solidFill>
                  <a:srgbClr val="FFFFFF"/>
                </a:solidFill>
                <a:latin typeface="宋体" panose="02010600030101010101" pitchFamily="2" charset="-122"/>
                <a:sym typeface="宋体" panose="02010600030101010101" pitchFamily="2" charset="-122"/>
              </a:rPr>
              <a:t>）</a:t>
            </a:r>
          </a:p>
        </p:txBody>
      </p:sp>
      <p:sp>
        <p:nvSpPr>
          <p:cNvPr id="6157" name="圆角矩形 7"/>
          <p:cNvSpPr>
            <a:spLocks noChangeArrowheads="1"/>
          </p:cNvSpPr>
          <p:nvPr/>
        </p:nvSpPr>
        <p:spPr bwMode="auto">
          <a:xfrm>
            <a:off x="3140869" y="2547795"/>
            <a:ext cx="1071563" cy="594122"/>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平台身份证书</a:t>
            </a:r>
            <a:endParaRPr lang="en-US" altLang="zh-CN" sz="1050">
              <a:solidFill>
                <a:srgbClr val="FFFFFF"/>
              </a:solidFill>
              <a:latin typeface="Calibri" panose="020F0502020204030204" pitchFamily="34" charset="0"/>
              <a:sym typeface="Calibri" panose="020F0502020204030204" pitchFamily="34" charset="0"/>
            </a:endParaRPr>
          </a:p>
          <a:p>
            <a:pPr algn="ctr"/>
            <a:r>
              <a:rPr lang="zh-CN" altLang="en-US" sz="1050">
                <a:solidFill>
                  <a:srgbClr val="FFFFFF"/>
                </a:solidFill>
                <a:latin typeface="宋体" panose="02010600030101010101" pitchFamily="2" charset="-122"/>
                <a:sym typeface="宋体" panose="02010600030101010101" pitchFamily="2" charset="-122"/>
              </a:rPr>
              <a:t>(含CA签名以及AIK公钥）</a:t>
            </a:r>
          </a:p>
        </p:txBody>
      </p:sp>
      <p:sp>
        <p:nvSpPr>
          <p:cNvPr id="6158" name="圆角矩形 9"/>
          <p:cNvSpPr>
            <a:spLocks noChangeArrowheads="1"/>
          </p:cNvSpPr>
          <p:nvPr/>
        </p:nvSpPr>
        <p:spPr bwMode="auto">
          <a:xfrm>
            <a:off x="4814888" y="1521476"/>
            <a:ext cx="1285875" cy="1782366"/>
          </a:xfrm>
          <a:prstGeom prst="roundRect">
            <a:avLst>
              <a:gd name="adj" fmla="val 16667"/>
            </a:avLst>
          </a:prstGeom>
          <a:solidFill>
            <a:srgbClr val="FF9900"/>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宋体" panose="02010600030101010101" pitchFamily="2" charset="-122"/>
                <a:sym typeface="宋体" panose="02010600030101010101" pitchFamily="2" charset="-122"/>
              </a:rPr>
              <a:t>证书认证中心</a:t>
            </a:r>
          </a:p>
        </p:txBody>
      </p:sp>
      <p:cxnSp>
        <p:nvCxnSpPr>
          <p:cNvPr id="6159" name="直接箭头连接符 16"/>
          <p:cNvCxnSpPr>
            <a:cxnSpLocks noChangeShapeType="1"/>
            <a:stCxn id="6154" idx="3"/>
            <a:endCxn id="6155" idx="1"/>
          </p:cNvCxnSpPr>
          <p:nvPr/>
        </p:nvCxnSpPr>
        <p:spPr bwMode="auto">
          <a:xfrm>
            <a:off x="2214563" y="2034636"/>
            <a:ext cx="871538" cy="0"/>
          </a:xfrm>
          <a:prstGeom prst="straightConnector1">
            <a:avLst/>
          </a:prstGeom>
          <a:noFill/>
          <a:ln w="25400">
            <a:solidFill>
              <a:schemeClr val="accent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0" name="直接箭头连接符 16"/>
          <p:cNvCxnSpPr>
            <a:cxnSpLocks noChangeShapeType="1"/>
          </p:cNvCxnSpPr>
          <p:nvPr/>
        </p:nvCxnSpPr>
        <p:spPr bwMode="auto">
          <a:xfrm>
            <a:off x="4220767" y="2115598"/>
            <a:ext cx="602456" cy="0"/>
          </a:xfrm>
          <a:prstGeom prst="straightConnector1">
            <a:avLst/>
          </a:prstGeom>
          <a:noFill/>
          <a:ln w="25400">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1" name="直接箭头连接符 16"/>
          <p:cNvCxnSpPr>
            <a:cxnSpLocks noChangeShapeType="1"/>
          </p:cNvCxnSpPr>
          <p:nvPr/>
        </p:nvCxnSpPr>
        <p:spPr bwMode="auto">
          <a:xfrm>
            <a:off x="4220767" y="2818067"/>
            <a:ext cx="602456" cy="0"/>
          </a:xfrm>
          <a:prstGeom prst="straightConnector1">
            <a:avLst/>
          </a:prstGeom>
          <a:noFill/>
          <a:ln w="25400">
            <a:solidFill>
              <a:schemeClr val="accent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62" name="AutoShape 18"/>
          <p:cNvSpPr>
            <a:spLocks noChangeArrowheads="1"/>
          </p:cNvSpPr>
          <p:nvPr/>
        </p:nvSpPr>
        <p:spPr bwMode="auto">
          <a:xfrm>
            <a:off x="1089423" y="3843195"/>
            <a:ext cx="1134665" cy="702469"/>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ea typeface="黑体" panose="02010609060101010101" pitchFamily="49" charset="-122"/>
              </a:rPr>
              <a:t>可信报告</a:t>
            </a:r>
          </a:p>
        </p:txBody>
      </p:sp>
      <p:sp>
        <p:nvSpPr>
          <p:cNvPr id="6163" name="AutoShape 19"/>
          <p:cNvSpPr>
            <a:spLocks noChangeArrowheads="1"/>
          </p:cNvSpPr>
          <p:nvPr/>
        </p:nvSpPr>
        <p:spPr bwMode="auto">
          <a:xfrm>
            <a:off x="3140869" y="3789617"/>
            <a:ext cx="1133475" cy="702469"/>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ea typeface="黑体" panose="02010609060101010101" pitchFamily="49" charset="-122"/>
              </a:rPr>
              <a:t>可信报告</a:t>
            </a:r>
          </a:p>
        </p:txBody>
      </p:sp>
      <p:sp>
        <p:nvSpPr>
          <p:cNvPr id="6164" name="AutoShape 20"/>
          <p:cNvSpPr>
            <a:spLocks noChangeArrowheads="1"/>
          </p:cNvSpPr>
          <p:nvPr/>
        </p:nvSpPr>
        <p:spPr bwMode="auto">
          <a:xfrm>
            <a:off x="1358504" y="2978801"/>
            <a:ext cx="485775" cy="863204"/>
          </a:xfrm>
          <a:prstGeom prst="downArrow">
            <a:avLst>
              <a:gd name="adj1" fmla="val 50000"/>
              <a:gd name="adj2" fmla="val 4442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ea typeface="黑体" panose="02010609060101010101" pitchFamily="49" charset="-122"/>
              </a:rPr>
              <a:t>签名</a:t>
            </a:r>
          </a:p>
        </p:txBody>
      </p:sp>
      <p:sp>
        <p:nvSpPr>
          <p:cNvPr id="6165" name="AutoShape 21"/>
          <p:cNvSpPr>
            <a:spLocks noChangeArrowheads="1"/>
          </p:cNvSpPr>
          <p:nvPr/>
        </p:nvSpPr>
        <p:spPr bwMode="auto">
          <a:xfrm>
            <a:off x="3411141" y="3140726"/>
            <a:ext cx="485775" cy="647700"/>
          </a:xfrm>
          <a:prstGeom prst="down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ea typeface="黑体" panose="02010609060101010101" pitchFamily="49" charset="-122"/>
              </a:rPr>
              <a:t>验证</a:t>
            </a:r>
          </a:p>
        </p:txBody>
      </p:sp>
      <p:sp>
        <p:nvSpPr>
          <p:cNvPr id="6166" name="AutoShape 22"/>
          <p:cNvSpPr>
            <a:spLocks noChangeArrowheads="1"/>
          </p:cNvSpPr>
          <p:nvPr/>
        </p:nvSpPr>
        <p:spPr bwMode="auto">
          <a:xfrm>
            <a:off x="2222897" y="3950351"/>
            <a:ext cx="917972" cy="323850"/>
          </a:xfrm>
          <a:prstGeom prst="rightArrow">
            <a:avLst>
              <a:gd name="adj1" fmla="val 50000"/>
              <a:gd name="adj2" fmla="val 708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sp>
        <p:nvSpPr>
          <p:cNvPr id="6167" name="AutoShape 23"/>
          <p:cNvSpPr>
            <a:spLocks noChangeArrowheads="1"/>
          </p:cNvSpPr>
          <p:nvPr/>
        </p:nvSpPr>
        <p:spPr bwMode="auto">
          <a:xfrm>
            <a:off x="2318147" y="4045601"/>
            <a:ext cx="917972" cy="323850"/>
          </a:xfrm>
          <a:prstGeom prst="rightArrow">
            <a:avLst>
              <a:gd name="adj1" fmla="val 50000"/>
              <a:gd name="adj2" fmla="val 708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grpSp>
        <p:nvGrpSpPr>
          <p:cNvPr id="24" name="组合 23"/>
          <p:cNvGrpSpPr/>
          <p:nvPr/>
        </p:nvGrpSpPr>
        <p:grpSpPr>
          <a:xfrm>
            <a:off x="254000" y="646164"/>
            <a:ext cx="6604002" cy="400110"/>
            <a:chOff x="254000" y="646164"/>
            <a:chExt cx="6604002" cy="400110"/>
          </a:xfrm>
        </p:grpSpPr>
        <p:cxnSp>
          <p:nvCxnSpPr>
            <p:cNvPr id="25" name="直接连接符 2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可信报告基本原理</a:t>
              </a:r>
            </a:p>
          </p:txBody>
        </p:sp>
      </p:grpSp>
    </p:spTree>
    <p:extLst>
      <p:ext uri="{BB962C8B-B14F-4D97-AF65-F5344CB8AC3E}">
        <p14:creationId xmlns:p14="http://schemas.microsoft.com/office/powerpoint/2010/main" val="2694275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7174"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7175"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7176"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可信报告实施方式</a:t>
            </a:r>
            <a:endParaRPr lang="zh-CN" altLang="en-US" sz="1013"/>
          </a:p>
        </p:txBody>
      </p:sp>
      <p:sp>
        <p:nvSpPr>
          <p:cNvPr id="7177" name="流程图: 过程 3"/>
          <p:cNvSpPr>
            <a:spLocks noChangeArrowheads="1"/>
          </p:cNvSpPr>
          <p:nvPr/>
        </p:nvSpPr>
        <p:spPr bwMode="auto">
          <a:xfrm>
            <a:off x="59531" y="764382"/>
            <a:ext cx="2625329" cy="1721644"/>
          </a:xfrm>
          <a:prstGeom prst="flowChartProcess">
            <a:avLst/>
          </a:prstGeom>
          <a:gradFill rotWithShape="1">
            <a:gsLst>
              <a:gs pos="0">
                <a:srgbClr val="C96C1F"/>
              </a:gs>
              <a:gs pos="79999">
                <a:srgbClr val="FF8F33"/>
              </a:gs>
              <a:gs pos="100000">
                <a:srgbClr val="FF8F35"/>
              </a:gs>
            </a:gsLst>
            <a:lin ang="5400000" scaled="1"/>
          </a:gradFill>
          <a:ln w="9525">
            <a:solidFill>
              <a:srgbClr val="F7964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宋体" panose="02010600030101010101" pitchFamily="2" charset="-122"/>
                <a:sym typeface="宋体" panose="02010600030101010101" pitchFamily="2" charset="-122"/>
              </a:rPr>
              <a:t>本地可信计算平台</a:t>
            </a:r>
          </a:p>
        </p:txBody>
      </p:sp>
      <p:sp>
        <p:nvSpPr>
          <p:cNvPr id="7178" name="流程图: 过程 4"/>
          <p:cNvSpPr>
            <a:spLocks noChangeArrowheads="1"/>
          </p:cNvSpPr>
          <p:nvPr/>
        </p:nvSpPr>
        <p:spPr bwMode="auto">
          <a:xfrm>
            <a:off x="273844" y="1031081"/>
            <a:ext cx="1339454" cy="804863"/>
          </a:xfrm>
          <a:prstGeom prst="flowChartProcess">
            <a:avLst/>
          </a:prstGeom>
          <a:gradFill rotWithShape="1">
            <a:gsLst>
              <a:gs pos="0">
                <a:srgbClr val="2D5D97"/>
              </a:gs>
              <a:gs pos="79999">
                <a:srgbClr val="3C7AC5"/>
              </a:gs>
              <a:gs pos="100000">
                <a:srgbClr val="397BC9"/>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013">
                <a:solidFill>
                  <a:srgbClr val="FFFFFF"/>
                </a:solidFill>
                <a:latin typeface="Calibri" panose="020F0502020204030204" pitchFamily="34" charset="0"/>
                <a:sym typeface="Calibri" panose="020F0502020204030204" pitchFamily="34" charset="0"/>
              </a:rPr>
              <a:t>TPM/TCM</a:t>
            </a:r>
            <a:endParaRPr lang="zh-CN" altLang="en-US" sz="1013">
              <a:solidFill>
                <a:srgbClr val="FFFFFF"/>
              </a:solidFill>
              <a:latin typeface="宋体" panose="02010600030101010101" pitchFamily="2" charset="-122"/>
              <a:sym typeface="宋体" panose="02010600030101010101" pitchFamily="2" charset="-122"/>
            </a:endParaRPr>
          </a:p>
        </p:txBody>
      </p:sp>
      <p:sp>
        <p:nvSpPr>
          <p:cNvPr id="7179" name="圆角矩形 6"/>
          <p:cNvSpPr>
            <a:spLocks noChangeArrowheads="1"/>
          </p:cNvSpPr>
          <p:nvPr/>
        </p:nvSpPr>
        <p:spPr bwMode="auto">
          <a:xfrm>
            <a:off x="286942" y="1300163"/>
            <a:ext cx="1219200" cy="375047"/>
          </a:xfrm>
          <a:prstGeom prst="roundRect">
            <a:avLst>
              <a:gd name="adj" fmla="val 16667"/>
            </a:avLst>
          </a:prstGeom>
          <a:gradFill rotWithShape="1">
            <a:gsLst>
              <a:gs pos="0">
                <a:srgbClr val="C96C1F"/>
              </a:gs>
              <a:gs pos="79999">
                <a:srgbClr val="FF8F33"/>
              </a:gs>
              <a:gs pos="100000">
                <a:srgbClr val="FF8F3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dirty="0">
                <a:solidFill>
                  <a:srgbClr val="FFFFFF"/>
                </a:solidFill>
                <a:latin typeface="宋体" panose="02010600030101010101" pitchFamily="2" charset="-122"/>
                <a:sym typeface="宋体" panose="02010600030101010101" pitchFamily="2" charset="-122"/>
              </a:rPr>
              <a:t>背书密钥（</a:t>
            </a:r>
            <a:r>
              <a:rPr lang="en-US" altLang="zh-CN" sz="1050" dirty="0">
                <a:solidFill>
                  <a:srgbClr val="FFFFFF"/>
                </a:solidFill>
                <a:latin typeface="Calibri" panose="020F0502020204030204" pitchFamily="34" charset="0"/>
                <a:sym typeface="Calibri" panose="020F0502020204030204" pitchFamily="34" charset="0"/>
              </a:rPr>
              <a:t>EK</a:t>
            </a:r>
            <a:r>
              <a:rPr lang="zh-CN" altLang="en-US" sz="1050" dirty="0">
                <a:solidFill>
                  <a:srgbClr val="FFFFFF"/>
                </a:solidFill>
                <a:latin typeface="宋体" panose="02010600030101010101" pitchFamily="2" charset="-122"/>
                <a:sym typeface="宋体" panose="02010600030101010101" pitchFamily="2" charset="-122"/>
              </a:rPr>
              <a:t>）</a:t>
            </a:r>
          </a:p>
        </p:txBody>
      </p:sp>
      <p:sp>
        <p:nvSpPr>
          <p:cNvPr id="7180" name="圆角矩形 7"/>
          <p:cNvSpPr>
            <a:spLocks noChangeArrowheads="1"/>
          </p:cNvSpPr>
          <p:nvPr/>
        </p:nvSpPr>
        <p:spPr bwMode="auto">
          <a:xfrm>
            <a:off x="381000" y="1995488"/>
            <a:ext cx="1071563" cy="428625"/>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平台身份密钥</a:t>
            </a:r>
            <a:endParaRPr lang="en-US" altLang="zh-CN" sz="1050">
              <a:solidFill>
                <a:srgbClr val="FFFFFF"/>
              </a:solidFill>
              <a:latin typeface="Calibri" panose="020F0502020204030204" pitchFamily="34" charset="0"/>
              <a:sym typeface="Calibri" panose="020F0502020204030204" pitchFamily="34" charset="0"/>
            </a:endParaRPr>
          </a:p>
          <a:p>
            <a:pPr algn="ctr"/>
            <a:r>
              <a:rPr lang="zh-CN" altLang="en-US" sz="1050">
                <a:solidFill>
                  <a:srgbClr val="FFFFFF"/>
                </a:solidFill>
                <a:latin typeface="宋体" panose="02010600030101010101" pitchFamily="2" charset="-122"/>
                <a:sym typeface="宋体" panose="02010600030101010101" pitchFamily="2" charset="-122"/>
              </a:rPr>
              <a:t>（</a:t>
            </a:r>
            <a:r>
              <a:rPr lang="en-US" altLang="zh-CN" sz="1050">
                <a:solidFill>
                  <a:srgbClr val="FFFFFF"/>
                </a:solidFill>
                <a:latin typeface="Calibri" panose="020F0502020204030204" pitchFamily="34" charset="0"/>
                <a:sym typeface="Calibri" panose="020F0502020204030204" pitchFamily="34" charset="0"/>
              </a:rPr>
              <a:t>AIK</a:t>
            </a:r>
            <a:r>
              <a:rPr lang="zh-CN" altLang="en-US" sz="1050">
                <a:solidFill>
                  <a:srgbClr val="FFFFFF"/>
                </a:solidFill>
                <a:latin typeface="宋体" panose="02010600030101010101" pitchFamily="2" charset="-122"/>
                <a:sym typeface="宋体" panose="02010600030101010101" pitchFamily="2" charset="-122"/>
              </a:rPr>
              <a:t>）</a:t>
            </a:r>
          </a:p>
        </p:txBody>
      </p:sp>
      <p:sp>
        <p:nvSpPr>
          <p:cNvPr id="7181" name="圆角矩形 8"/>
          <p:cNvSpPr>
            <a:spLocks noChangeArrowheads="1"/>
          </p:cNvSpPr>
          <p:nvPr/>
        </p:nvSpPr>
        <p:spPr bwMode="auto">
          <a:xfrm>
            <a:off x="1696641" y="1407319"/>
            <a:ext cx="827485" cy="428625"/>
          </a:xfrm>
          <a:prstGeom prst="roundRect">
            <a:avLst>
              <a:gd name="adj" fmla="val 16667"/>
            </a:avLst>
          </a:prstGeom>
          <a:gradFill rotWithShape="1">
            <a:gsLst>
              <a:gs pos="0">
                <a:srgbClr val="759436"/>
              </a:gs>
              <a:gs pos="79999">
                <a:srgbClr val="9BC247"/>
              </a:gs>
              <a:gs pos="100000">
                <a:srgbClr val="9BC545"/>
              </a:gs>
            </a:gsLst>
            <a:lin ang="5400000" scaled="1"/>
          </a:gradFill>
          <a:ln w="9525">
            <a:solidFill>
              <a:srgbClr val="9BB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dirty="0">
                <a:solidFill>
                  <a:srgbClr val="FFFFFF"/>
                </a:solidFill>
                <a:latin typeface="宋体" panose="02010600030101010101" pitchFamily="2" charset="-122"/>
                <a:sym typeface="宋体" panose="02010600030101010101" pitchFamily="2" charset="-122"/>
              </a:rPr>
              <a:t>平台可信</a:t>
            </a:r>
            <a:endParaRPr lang="en-US" altLang="zh-CN" sz="1050" dirty="0">
              <a:solidFill>
                <a:srgbClr val="FFFFFF"/>
              </a:solidFill>
              <a:latin typeface="Calibri" panose="020F0502020204030204" pitchFamily="34" charset="0"/>
              <a:sym typeface="Calibri" panose="020F0502020204030204" pitchFamily="34" charset="0"/>
            </a:endParaRPr>
          </a:p>
          <a:p>
            <a:pPr algn="ctr"/>
            <a:r>
              <a:rPr lang="zh-CN" altLang="en-US" sz="1050" dirty="0">
                <a:solidFill>
                  <a:srgbClr val="FFFFFF"/>
                </a:solidFill>
                <a:latin typeface="宋体" panose="02010600030101010101" pitchFamily="2" charset="-122"/>
                <a:sym typeface="宋体" panose="02010600030101010101" pitchFamily="2" charset="-122"/>
              </a:rPr>
              <a:t>度量服务</a:t>
            </a:r>
          </a:p>
        </p:txBody>
      </p:sp>
      <p:sp>
        <p:nvSpPr>
          <p:cNvPr id="7182" name="圆角矩形 9"/>
          <p:cNvSpPr>
            <a:spLocks noChangeArrowheads="1"/>
          </p:cNvSpPr>
          <p:nvPr/>
        </p:nvSpPr>
        <p:spPr bwMode="auto">
          <a:xfrm>
            <a:off x="286941" y="3752850"/>
            <a:ext cx="1285875" cy="428625"/>
          </a:xfrm>
          <a:prstGeom prst="roundRect">
            <a:avLst>
              <a:gd name="adj" fmla="val 16667"/>
            </a:avLst>
          </a:prstGeom>
          <a:gradFill rotWithShape="1">
            <a:gsLst>
              <a:gs pos="0">
                <a:srgbClr val="2D5D97"/>
              </a:gs>
              <a:gs pos="79999">
                <a:srgbClr val="3C7AC5"/>
              </a:gs>
              <a:gs pos="100000">
                <a:srgbClr val="397BC9"/>
              </a:gs>
            </a:gsLst>
            <a:lin ang="5400000" scaled="1"/>
          </a:gra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宋体" panose="02010600030101010101" pitchFamily="2" charset="-122"/>
                <a:sym typeface="宋体" panose="02010600030101010101" pitchFamily="2" charset="-122"/>
              </a:rPr>
              <a:t>证书认证中心</a:t>
            </a:r>
          </a:p>
        </p:txBody>
      </p:sp>
      <p:cxnSp>
        <p:nvCxnSpPr>
          <p:cNvPr id="7183" name="直接箭头连接符 10"/>
          <p:cNvCxnSpPr>
            <a:cxnSpLocks noChangeShapeType="1"/>
            <a:stCxn id="7179" idx="2"/>
            <a:endCxn id="7180" idx="0"/>
          </p:cNvCxnSpPr>
          <p:nvPr/>
        </p:nvCxnSpPr>
        <p:spPr bwMode="auto">
          <a:xfrm>
            <a:off x="896542" y="1675210"/>
            <a:ext cx="20240" cy="320278"/>
          </a:xfrm>
          <a:prstGeom prst="straightConnector1">
            <a:avLst/>
          </a:prstGeom>
          <a:noFill/>
          <a:ln w="952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84" name="圆角矩形标注 11"/>
          <p:cNvSpPr>
            <a:spLocks noChangeArrowheads="1"/>
          </p:cNvSpPr>
          <p:nvPr/>
        </p:nvSpPr>
        <p:spPr bwMode="auto">
          <a:xfrm>
            <a:off x="2149079" y="602457"/>
            <a:ext cx="1821656" cy="750094"/>
          </a:xfrm>
          <a:prstGeom prst="wedgeRoundRectCallout">
            <a:avLst>
              <a:gd name="adj1" fmla="val -102722"/>
              <a:gd name="adj2" fmla="val 37981"/>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solidFill>
                  <a:srgbClr val="000000"/>
                </a:solidFill>
                <a:latin typeface="Calibri" panose="020F0502020204030204" pitchFamily="34" charset="0"/>
                <a:sym typeface="Calibri" panose="020F0502020204030204" pitchFamily="34" charset="0"/>
              </a:rPr>
              <a:t>EK</a:t>
            </a:r>
            <a:r>
              <a:rPr lang="zh-CN" altLang="en-US" sz="1200">
                <a:solidFill>
                  <a:srgbClr val="000000"/>
                </a:solidFill>
                <a:latin typeface="宋体" panose="02010600030101010101" pitchFamily="2" charset="-122"/>
                <a:sym typeface="宋体" panose="02010600030101010101" pitchFamily="2" charset="-122"/>
              </a:rPr>
              <a:t>私钥存放于可信报告根中，公钥证书公开，但并不直接用于认证</a:t>
            </a:r>
          </a:p>
        </p:txBody>
      </p:sp>
      <p:sp>
        <p:nvSpPr>
          <p:cNvPr id="7185" name="圆角矩形标注 12"/>
          <p:cNvSpPr>
            <a:spLocks noChangeArrowheads="1"/>
          </p:cNvSpPr>
          <p:nvPr/>
        </p:nvSpPr>
        <p:spPr bwMode="auto">
          <a:xfrm>
            <a:off x="996554" y="2638425"/>
            <a:ext cx="1607344" cy="642938"/>
          </a:xfrm>
          <a:prstGeom prst="wedgeRoundRectCallout">
            <a:avLst>
              <a:gd name="adj1" fmla="val -42301"/>
              <a:gd name="adj2" fmla="val -89713"/>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200">
                <a:solidFill>
                  <a:srgbClr val="000000"/>
                </a:solidFill>
                <a:latin typeface="Calibri" panose="020F0502020204030204" pitchFamily="34" charset="0"/>
                <a:sym typeface="Calibri" panose="020F0502020204030204" pitchFamily="34" charset="0"/>
              </a:rPr>
              <a:t>AIK</a:t>
            </a:r>
            <a:r>
              <a:rPr lang="zh-CN" altLang="en-US" sz="1200">
                <a:solidFill>
                  <a:srgbClr val="000000"/>
                </a:solidFill>
                <a:latin typeface="宋体" panose="02010600030101010101" pitchFamily="2" charset="-122"/>
                <a:sym typeface="宋体" panose="02010600030101010101" pitchFamily="2" charset="-122"/>
              </a:rPr>
              <a:t>由</a:t>
            </a:r>
            <a:r>
              <a:rPr lang="en-US" altLang="zh-CN" sz="1200">
                <a:solidFill>
                  <a:srgbClr val="000000"/>
                </a:solidFill>
                <a:latin typeface="Calibri" panose="020F0502020204030204" pitchFamily="34" charset="0"/>
                <a:sym typeface="Calibri" panose="020F0502020204030204" pitchFamily="34" charset="0"/>
              </a:rPr>
              <a:t>EK</a:t>
            </a:r>
            <a:r>
              <a:rPr lang="zh-CN" altLang="en-US" sz="1200">
                <a:solidFill>
                  <a:srgbClr val="000000"/>
                </a:solidFill>
                <a:latin typeface="宋体" panose="02010600030101010101" pitchFamily="2" charset="-122"/>
                <a:sym typeface="宋体" panose="02010600030101010101" pitchFamily="2" charset="-122"/>
              </a:rPr>
              <a:t>和证书认证中心联合生成，用以认证平台的身份</a:t>
            </a:r>
          </a:p>
        </p:txBody>
      </p:sp>
      <p:sp>
        <p:nvSpPr>
          <p:cNvPr id="7186" name="圆角矩形 15"/>
          <p:cNvSpPr>
            <a:spLocks noChangeArrowheads="1"/>
          </p:cNvSpPr>
          <p:nvPr/>
        </p:nvSpPr>
        <p:spPr bwMode="auto">
          <a:xfrm>
            <a:off x="3957638" y="3726656"/>
            <a:ext cx="1285875" cy="482204"/>
          </a:xfrm>
          <a:prstGeom prst="roundRect">
            <a:avLst>
              <a:gd name="adj" fmla="val 16667"/>
            </a:avLst>
          </a:prstGeom>
          <a:gradFill rotWithShape="1">
            <a:gsLst>
              <a:gs pos="0">
                <a:srgbClr val="2D5D97"/>
              </a:gs>
              <a:gs pos="79999">
                <a:srgbClr val="3C7AC5"/>
              </a:gs>
              <a:gs pos="100000">
                <a:srgbClr val="397BC9"/>
              </a:gs>
            </a:gsLst>
            <a:lin ang="5400000" scaled="1"/>
          </a:gra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宋体" panose="02010600030101010101" pitchFamily="2" charset="-122"/>
                <a:sym typeface="宋体" panose="02010600030101010101" pitchFamily="2" charset="-122"/>
              </a:rPr>
              <a:t>可信策略</a:t>
            </a:r>
            <a:endParaRPr lang="en-US" altLang="zh-CN" sz="1013">
              <a:solidFill>
                <a:srgbClr val="FFFFFF"/>
              </a:solidFill>
              <a:latin typeface="Calibri" panose="020F0502020204030204" pitchFamily="34" charset="0"/>
              <a:sym typeface="Calibri" panose="020F0502020204030204" pitchFamily="34" charset="0"/>
            </a:endParaRPr>
          </a:p>
          <a:p>
            <a:pPr algn="ctr"/>
            <a:r>
              <a:rPr lang="zh-CN" altLang="en-US" sz="1013">
                <a:solidFill>
                  <a:srgbClr val="FFFFFF"/>
                </a:solidFill>
                <a:latin typeface="宋体" panose="02010600030101010101" pitchFamily="2" charset="-122"/>
                <a:sym typeface="宋体" panose="02010600030101010101" pitchFamily="2" charset="-122"/>
              </a:rPr>
              <a:t>服务中心</a:t>
            </a:r>
          </a:p>
        </p:txBody>
      </p:sp>
      <p:cxnSp>
        <p:nvCxnSpPr>
          <p:cNvPr id="7187" name="直接箭头连接符 16"/>
          <p:cNvCxnSpPr>
            <a:cxnSpLocks noChangeShapeType="1"/>
            <a:stCxn id="7182" idx="0"/>
            <a:endCxn id="7180" idx="2"/>
          </p:cNvCxnSpPr>
          <p:nvPr/>
        </p:nvCxnSpPr>
        <p:spPr bwMode="auto">
          <a:xfrm flipH="1" flipV="1">
            <a:off x="916782" y="2424112"/>
            <a:ext cx="13097" cy="1328738"/>
          </a:xfrm>
          <a:prstGeom prst="straightConnector1">
            <a:avLst/>
          </a:prstGeom>
          <a:noFill/>
          <a:ln w="952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88" name="形状 57"/>
          <p:cNvCxnSpPr>
            <a:cxnSpLocks noChangeShapeType="1"/>
            <a:stCxn id="7181" idx="2"/>
            <a:endCxn id="7180" idx="3"/>
          </p:cNvCxnSpPr>
          <p:nvPr/>
        </p:nvCxnSpPr>
        <p:spPr bwMode="auto">
          <a:xfrm rot="5400000">
            <a:off x="1594546" y="1693962"/>
            <a:ext cx="373857" cy="657821"/>
          </a:xfrm>
          <a:prstGeom prst="bentConnector2">
            <a:avLst/>
          </a:prstGeom>
          <a:noFill/>
          <a:ln w="9525">
            <a:solidFill>
              <a:schemeClr val="accent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89" name="直接箭头连接符 18"/>
          <p:cNvCxnSpPr>
            <a:cxnSpLocks noChangeShapeType="1"/>
            <a:stCxn id="7182" idx="3"/>
            <a:endCxn id="7186" idx="1"/>
          </p:cNvCxnSpPr>
          <p:nvPr/>
        </p:nvCxnSpPr>
        <p:spPr bwMode="auto">
          <a:xfrm>
            <a:off x="1572816" y="3967163"/>
            <a:ext cx="2384822" cy="0"/>
          </a:xfrm>
          <a:prstGeom prst="straightConnector1">
            <a:avLst/>
          </a:prstGeom>
          <a:noFill/>
          <a:ln w="952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90" name="流程图: 过程 19"/>
          <p:cNvSpPr>
            <a:spLocks noChangeArrowheads="1"/>
          </p:cNvSpPr>
          <p:nvPr/>
        </p:nvSpPr>
        <p:spPr bwMode="auto">
          <a:xfrm>
            <a:off x="4724400" y="1523375"/>
            <a:ext cx="1285875" cy="398294"/>
          </a:xfrm>
          <a:prstGeom prst="flowChartProcess">
            <a:avLst/>
          </a:prstGeom>
          <a:gradFill rotWithShape="1">
            <a:gsLst>
              <a:gs pos="0">
                <a:srgbClr val="C96C1F"/>
              </a:gs>
              <a:gs pos="79999">
                <a:srgbClr val="FF8F33"/>
              </a:gs>
              <a:gs pos="100000">
                <a:srgbClr val="FF8F35"/>
              </a:gs>
            </a:gsLst>
            <a:lin ang="5400000" scaled="1"/>
          </a:gradFill>
          <a:ln w="9525">
            <a:solidFill>
              <a:srgbClr val="F7964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dirty="0">
                <a:solidFill>
                  <a:srgbClr val="FFFFFF"/>
                </a:solidFill>
                <a:latin typeface="宋体" panose="02010600030101010101" pitchFamily="2" charset="-122"/>
                <a:sym typeface="宋体" panose="02010600030101010101" pitchFamily="2" charset="-122"/>
              </a:rPr>
              <a:t>远程可信</a:t>
            </a:r>
            <a:endParaRPr lang="en-US" altLang="zh-CN" sz="1013" dirty="0">
              <a:solidFill>
                <a:srgbClr val="FFFFFF"/>
              </a:solidFill>
              <a:latin typeface="Calibri" panose="020F0502020204030204" pitchFamily="34" charset="0"/>
              <a:sym typeface="Calibri" panose="020F0502020204030204" pitchFamily="34" charset="0"/>
            </a:endParaRPr>
          </a:p>
          <a:p>
            <a:pPr algn="ctr"/>
            <a:r>
              <a:rPr lang="zh-CN" altLang="en-US" sz="1013" dirty="0">
                <a:solidFill>
                  <a:srgbClr val="FFFFFF"/>
                </a:solidFill>
                <a:latin typeface="宋体" panose="02010600030101010101" pitchFamily="2" charset="-122"/>
                <a:sym typeface="宋体" panose="02010600030101010101" pitchFamily="2" charset="-122"/>
              </a:rPr>
              <a:t>计算平台</a:t>
            </a:r>
          </a:p>
        </p:txBody>
      </p:sp>
      <p:cxnSp>
        <p:nvCxnSpPr>
          <p:cNvPr id="7191" name="直接箭头连接符 20"/>
          <p:cNvCxnSpPr>
            <a:cxnSpLocks noChangeShapeType="1"/>
            <a:stCxn id="7182" idx="3"/>
            <a:endCxn id="7190" idx="2"/>
          </p:cNvCxnSpPr>
          <p:nvPr/>
        </p:nvCxnSpPr>
        <p:spPr bwMode="auto">
          <a:xfrm flipV="1">
            <a:off x="1572816" y="1921669"/>
            <a:ext cx="3794522" cy="2045494"/>
          </a:xfrm>
          <a:prstGeom prst="straightConnector1">
            <a:avLst/>
          </a:prstGeom>
          <a:noFill/>
          <a:ln w="952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92" name="直接箭头连接符 21"/>
          <p:cNvCxnSpPr>
            <a:cxnSpLocks noChangeShapeType="1"/>
            <a:stCxn id="7186" idx="0"/>
            <a:endCxn id="7190" idx="2"/>
          </p:cNvCxnSpPr>
          <p:nvPr/>
        </p:nvCxnSpPr>
        <p:spPr bwMode="auto">
          <a:xfrm flipV="1">
            <a:off x="4600576" y="1921669"/>
            <a:ext cx="766762" cy="1804987"/>
          </a:xfrm>
          <a:prstGeom prst="straightConnector1">
            <a:avLst/>
          </a:prstGeom>
          <a:noFill/>
          <a:ln w="952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93" name="圆角矩形标注 22"/>
          <p:cNvSpPr>
            <a:spLocks noChangeArrowheads="1"/>
          </p:cNvSpPr>
          <p:nvPr/>
        </p:nvSpPr>
        <p:spPr bwMode="auto">
          <a:xfrm>
            <a:off x="1634729" y="4214812"/>
            <a:ext cx="1821656" cy="642938"/>
          </a:xfrm>
          <a:prstGeom prst="wedgeRoundRectCallout">
            <a:avLst>
              <a:gd name="adj1" fmla="val -74505"/>
              <a:gd name="adj2" fmla="val -58241"/>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宋体" panose="02010600030101010101" pitchFamily="2" charset="-122"/>
                <a:sym typeface="宋体" panose="02010600030101010101" pitchFamily="2" charset="-122"/>
              </a:rPr>
              <a:t>证书认证中心为可信计算平台可信策略服务中心提供证书支持</a:t>
            </a:r>
          </a:p>
        </p:txBody>
      </p:sp>
      <p:sp>
        <p:nvSpPr>
          <p:cNvPr id="7194" name="圆角矩形标注 14"/>
          <p:cNvSpPr>
            <a:spLocks noChangeArrowheads="1"/>
          </p:cNvSpPr>
          <p:nvPr/>
        </p:nvSpPr>
        <p:spPr bwMode="auto">
          <a:xfrm>
            <a:off x="5176838" y="2336007"/>
            <a:ext cx="1714500" cy="1232297"/>
          </a:xfrm>
          <a:prstGeom prst="wedgeRoundRectCallout">
            <a:avLst>
              <a:gd name="adj1" fmla="val -31394"/>
              <a:gd name="adj2" fmla="val -86148"/>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宋体" panose="02010600030101010101" pitchFamily="2" charset="-122"/>
                <a:sym typeface="宋体" panose="02010600030101010101" pitchFamily="2" charset="-122"/>
              </a:rPr>
              <a:t>远程可信计算平台接收发来的可信报告，并根据可信策略服务中心获取的度量基准值验证本地可信计算平台的可信性</a:t>
            </a:r>
          </a:p>
        </p:txBody>
      </p:sp>
      <p:sp>
        <p:nvSpPr>
          <p:cNvPr id="7195" name="圆角矩形标注 13"/>
          <p:cNvSpPr>
            <a:spLocks noChangeArrowheads="1"/>
          </p:cNvSpPr>
          <p:nvPr/>
        </p:nvSpPr>
        <p:spPr bwMode="auto">
          <a:xfrm>
            <a:off x="2721769" y="1407319"/>
            <a:ext cx="1466850" cy="1232297"/>
          </a:xfrm>
          <a:prstGeom prst="wedgeRoundRectCallout">
            <a:avLst>
              <a:gd name="adj1" fmla="val -68537"/>
              <a:gd name="adj2" fmla="val -32454"/>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宋体" panose="02010600030101010101" pitchFamily="2" charset="-122"/>
                <a:sym typeface="宋体" panose="02010600030101010101" pitchFamily="2" charset="-122"/>
              </a:rPr>
              <a:t>平台可信度量服务度量平台可信性，并将度量结果发送给可信根，生成可信报告发送给远程可信计算平台</a:t>
            </a:r>
          </a:p>
        </p:txBody>
      </p:sp>
      <p:grpSp>
        <p:nvGrpSpPr>
          <p:cNvPr id="28" name="组合 27"/>
          <p:cNvGrpSpPr/>
          <p:nvPr/>
        </p:nvGrpSpPr>
        <p:grpSpPr>
          <a:xfrm>
            <a:off x="253998" y="36225"/>
            <a:ext cx="6604002" cy="400110"/>
            <a:chOff x="254000" y="646164"/>
            <a:chExt cx="6604002" cy="400110"/>
          </a:xfrm>
        </p:grpSpPr>
        <p:cxnSp>
          <p:nvCxnSpPr>
            <p:cNvPr id="29" name="直接连接符 28"/>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可信报告实施方式</a:t>
              </a:r>
            </a:p>
          </p:txBody>
        </p:sp>
      </p:grpSp>
    </p:spTree>
    <p:extLst>
      <p:ext uri="{BB962C8B-B14F-4D97-AF65-F5344CB8AC3E}">
        <p14:creationId xmlns:p14="http://schemas.microsoft.com/office/powerpoint/2010/main" val="1953243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8198"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dirty="0">
                <a:solidFill>
                  <a:schemeClr val="bg1"/>
                </a:solidFill>
                <a:latin typeface="Calibri" panose="020F0502020204030204" pitchFamily="34" charset="0"/>
                <a:sym typeface="宋体" panose="02010600030101010101" pitchFamily="2" charset="-122"/>
              </a:rPr>
              <a:t>可信计算</a:t>
            </a:r>
            <a:r>
              <a:rPr lang="zh-CN" altLang="zh-CN" sz="1050" b="1" dirty="0">
                <a:solidFill>
                  <a:schemeClr val="bg1"/>
                </a:solidFill>
                <a:latin typeface="Calibri" panose="020F0502020204030204" pitchFamily="34" charset="0"/>
                <a:sym typeface="宋体" panose="02010600030101010101" pitchFamily="2" charset="-122"/>
              </a:rPr>
              <a:t>北京市</a:t>
            </a:r>
            <a:r>
              <a:rPr lang="zh-CN" altLang="zh-CN" sz="1200" b="1" dirty="0">
                <a:solidFill>
                  <a:schemeClr val="bg1"/>
                </a:solidFill>
                <a:latin typeface="Calibri" panose="020F0502020204030204" pitchFamily="34" charset="0"/>
                <a:sym typeface="宋体" panose="02010600030101010101" pitchFamily="2" charset="-122"/>
              </a:rPr>
              <a:t>重点实验室</a:t>
            </a:r>
          </a:p>
        </p:txBody>
      </p:sp>
      <p:sp>
        <p:nvSpPr>
          <p:cNvPr id="8199"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8200"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可信存储基本原理</a:t>
            </a:r>
            <a:endParaRPr lang="zh-CN" altLang="en-US" sz="1013"/>
          </a:p>
        </p:txBody>
      </p:sp>
      <p:sp>
        <p:nvSpPr>
          <p:cNvPr id="8201" name="流程图: 过程 4"/>
          <p:cNvSpPr>
            <a:spLocks noChangeArrowheads="1"/>
          </p:cNvSpPr>
          <p:nvPr/>
        </p:nvSpPr>
        <p:spPr bwMode="auto">
          <a:xfrm>
            <a:off x="837605" y="1325746"/>
            <a:ext cx="2753915" cy="1728788"/>
          </a:xfrm>
          <a:prstGeom prst="flowChartProcess">
            <a:avLst/>
          </a:prstGeom>
          <a:gradFill rotWithShape="1">
            <a:gsLst>
              <a:gs pos="0">
                <a:srgbClr val="2D5D97"/>
              </a:gs>
              <a:gs pos="79999">
                <a:srgbClr val="3C7AC5"/>
              </a:gs>
              <a:gs pos="100000">
                <a:srgbClr val="397BC9"/>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013">
                <a:solidFill>
                  <a:srgbClr val="FFFFFF"/>
                </a:solidFill>
                <a:latin typeface="Calibri" panose="020F0502020204030204" pitchFamily="34" charset="0"/>
                <a:sym typeface="Calibri" panose="020F0502020204030204" pitchFamily="34" charset="0"/>
              </a:rPr>
              <a:t>TPM/TCM</a:t>
            </a:r>
            <a:endParaRPr lang="zh-CN" altLang="en-US" sz="1013">
              <a:solidFill>
                <a:srgbClr val="FFFFFF"/>
              </a:solidFill>
              <a:latin typeface="宋体" panose="02010600030101010101" pitchFamily="2" charset="-122"/>
              <a:sym typeface="宋体" panose="02010600030101010101" pitchFamily="2" charset="-122"/>
            </a:endParaRPr>
          </a:p>
        </p:txBody>
      </p:sp>
      <p:sp>
        <p:nvSpPr>
          <p:cNvPr id="8202" name="圆角矩形 6"/>
          <p:cNvSpPr>
            <a:spLocks noChangeArrowheads="1"/>
          </p:cNvSpPr>
          <p:nvPr/>
        </p:nvSpPr>
        <p:spPr bwMode="auto">
          <a:xfrm>
            <a:off x="1161455" y="1759133"/>
            <a:ext cx="972740" cy="376238"/>
          </a:xfrm>
          <a:prstGeom prst="roundRect">
            <a:avLst>
              <a:gd name="adj" fmla="val 16667"/>
            </a:avLst>
          </a:prstGeom>
          <a:gradFill rotWithShape="1">
            <a:gsLst>
              <a:gs pos="0">
                <a:srgbClr val="C96C1F"/>
              </a:gs>
              <a:gs pos="79999">
                <a:srgbClr val="FF8F33"/>
              </a:gs>
              <a:gs pos="100000">
                <a:srgbClr val="FF8F3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存储根密钥</a:t>
            </a:r>
          </a:p>
          <a:p>
            <a:pPr algn="ctr"/>
            <a:r>
              <a:rPr lang="zh-CN" altLang="en-US" sz="1050">
                <a:solidFill>
                  <a:srgbClr val="FFFFFF"/>
                </a:solidFill>
                <a:latin typeface="宋体" panose="02010600030101010101" pitchFamily="2" charset="-122"/>
                <a:sym typeface="宋体" panose="02010600030101010101" pitchFamily="2" charset="-122"/>
              </a:rPr>
              <a:t>（</a:t>
            </a:r>
            <a:r>
              <a:rPr lang="zh-CN" altLang="en-US" sz="1050">
                <a:solidFill>
                  <a:srgbClr val="FFFFFF"/>
                </a:solidFill>
                <a:latin typeface="Calibri" panose="020F0502020204030204" pitchFamily="34" charset="0"/>
                <a:sym typeface="Calibri" panose="020F0502020204030204" pitchFamily="34" charset="0"/>
              </a:rPr>
              <a:t>SR</a:t>
            </a:r>
            <a:r>
              <a:rPr lang="en-US" altLang="zh-CN" sz="1050">
                <a:solidFill>
                  <a:srgbClr val="FFFFFF"/>
                </a:solidFill>
                <a:latin typeface="Calibri" panose="020F0502020204030204" pitchFamily="34" charset="0"/>
                <a:sym typeface="Calibri" panose="020F0502020204030204" pitchFamily="34" charset="0"/>
              </a:rPr>
              <a:t>K</a:t>
            </a:r>
            <a:r>
              <a:rPr lang="zh-CN" altLang="en-US" sz="1050">
                <a:solidFill>
                  <a:srgbClr val="FFFFFF"/>
                </a:solidFill>
                <a:latin typeface="宋体" panose="02010600030101010101" pitchFamily="2" charset="-122"/>
                <a:sym typeface="宋体" panose="02010600030101010101" pitchFamily="2" charset="-122"/>
              </a:rPr>
              <a:t>）</a:t>
            </a:r>
          </a:p>
        </p:txBody>
      </p:sp>
      <p:sp>
        <p:nvSpPr>
          <p:cNvPr id="8203" name="圆角矩形 7"/>
          <p:cNvSpPr>
            <a:spLocks noChangeArrowheads="1"/>
          </p:cNvSpPr>
          <p:nvPr/>
        </p:nvSpPr>
        <p:spPr bwMode="auto">
          <a:xfrm>
            <a:off x="1322189" y="2353256"/>
            <a:ext cx="1728788" cy="428625"/>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存储密钥</a:t>
            </a:r>
            <a:endParaRPr lang="en-US" altLang="zh-CN" sz="1050">
              <a:solidFill>
                <a:srgbClr val="FFFFFF"/>
              </a:solidFill>
              <a:latin typeface="Calibri" panose="020F0502020204030204" pitchFamily="34" charset="0"/>
              <a:sym typeface="Calibri" panose="020F0502020204030204" pitchFamily="34" charset="0"/>
            </a:endParaRPr>
          </a:p>
          <a:p>
            <a:pPr algn="ctr"/>
            <a:endParaRPr lang="zh-CN" altLang="en-US" sz="1050">
              <a:solidFill>
                <a:srgbClr val="FFFFFF"/>
              </a:solidFill>
              <a:latin typeface="宋体" panose="02010600030101010101" pitchFamily="2" charset="-122"/>
              <a:sym typeface="宋体" panose="02010600030101010101" pitchFamily="2" charset="-122"/>
            </a:endParaRPr>
          </a:p>
        </p:txBody>
      </p:sp>
      <p:sp>
        <p:nvSpPr>
          <p:cNvPr id="8204" name="AutoShape 12"/>
          <p:cNvSpPr>
            <a:spLocks noChangeArrowheads="1"/>
          </p:cNvSpPr>
          <p:nvPr/>
        </p:nvSpPr>
        <p:spPr bwMode="auto">
          <a:xfrm>
            <a:off x="1161455" y="3701044"/>
            <a:ext cx="1782365" cy="702469"/>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ea typeface="黑体" panose="02010609060101010101" pitchFamily="49" charset="-122"/>
              </a:rPr>
              <a:t>保密数据</a:t>
            </a:r>
          </a:p>
        </p:txBody>
      </p:sp>
      <p:sp>
        <p:nvSpPr>
          <p:cNvPr id="8205" name="AutoShape 13"/>
          <p:cNvSpPr>
            <a:spLocks noChangeArrowheads="1"/>
          </p:cNvSpPr>
          <p:nvPr/>
        </p:nvSpPr>
        <p:spPr bwMode="auto">
          <a:xfrm>
            <a:off x="1431726" y="2837840"/>
            <a:ext cx="485775" cy="863204"/>
          </a:xfrm>
          <a:prstGeom prst="downArrow">
            <a:avLst>
              <a:gd name="adj1" fmla="val 50000"/>
              <a:gd name="adj2" fmla="val 4442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ea typeface="黑体" panose="02010609060101010101" pitchFamily="49" charset="-122"/>
              </a:rPr>
              <a:t>加密</a:t>
            </a:r>
          </a:p>
        </p:txBody>
      </p:sp>
      <p:sp>
        <p:nvSpPr>
          <p:cNvPr id="8206" name="圆角矩形 7"/>
          <p:cNvSpPr>
            <a:spLocks noChangeArrowheads="1"/>
          </p:cNvSpPr>
          <p:nvPr/>
        </p:nvSpPr>
        <p:spPr bwMode="auto">
          <a:xfrm>
            <a:off x="1363861" y="2394927"/>
            <a:ext cx="1728788" cy="428625"/>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存储密钥</a:t>
            </a:r>
            <a:endParaRPr lang="en-US" altLang="zh-CN" sz="1050">
              <a:solidFill>
                <a:srgbClr val="FFFFFF"/>
              </a:solidFill>
              <a:latin typeface="Calibri" panose="020F0502020204030204" pitchFamily="34" charset="0"/>
              <a:sym typeface="Calibri" panose="020F0502020204030204" pitchFamily="34" charset="0"/>
            </a:endParaRPr>
          </a:p>
          <a:p>
            <a:pPr algn="ctr"/>
            <a:endParaRPr lang="zh-CN" altLang="en-US" sz="1050">
              <a:solidFill>
                <a:srgbClr val="FFFFFF"/>
              </a:solidFill>
              <a:latin typeface="宋体" panose="02010600030101010101" pitchFamily="2" charset="-122"/>
              <a:sym typeface="宋体" panose="02010600030101010101" pitchFamily="2" charset="-122"/>
            </a:endParaRPr>
          </a:p>
        </p:txBody>
      </p:sp>
      <p:sp>
        <p:nvSpPr>
          <p:cNvPr id="8207" name="圆角矩形 7"/>
          <p:cNvSpPr>
            <a:spLocks noChangeArrowheads="1"/>
          </p:cNvSpPr>
          <p:nvPr/>
        </p:nvSpPr>
        <p:spPr bwMode="auto">
          <a:xfrm>
            <a:off x="1405532" y="2435409"/>
            <a:ext cx="1728788" cy="428625"/>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存储密钥</a:t>
            </a:r>
            <a:endParaRPr lang="en-US" altLang="zh-CN" sz="1050">
              <a:solidFill>
                <a:srgbClr val="FFFFFF"/>
              </a:solidFill>
              <a:latin typeface="Calibri" panose="020F0502020204030204" pitchFamily="34" charset="0"/>
              <a:sym typeface="Calibri" panose="020F0502020204030204" pitchFamily="34" charset="0"/>
            </a:endParaRPr>
          </a:p>
          <a:p>
            <a:pPr algn="ctr"/>
            <a:endParaRPr lang="zh-CN" altLang="en-US" sz="1050">
              <a:solidFill>
                <a:srgbClr val="FFFFFF"/>
              </a:solidFill>
              <a:latin typeface="宋体" panose="02010600030101010101" pitchFamily="2" charset="-122"/>
              <a:sym typeface="宋体" panose="02010600030101010101" pitchFamily="2" charset="-122"/>
            </a:endParaRPr>
          </a:p>
        </p:txBody>
      </p:sp>
      <p:sp>
        <p:nvSpPr>
          <p:cNvPr id="8208" name="圆角矩形 6"/>
          <p:cNvSpPr>
            <a:spLocks noChangeArrowheads="1"/>
          </p:cNvSpPr>
          <p:nvPr/>
        </p:nvSpPr>
        <p:spPr bwMode="auto">
          <a:xfrm>
            <a:off x="2511624" y="1756752"/>
            <a:ext cx="809625" cy="376238"/>
          </a:xfrm>
          <a:prstGeom prst="roundRect">
            <a:avLst>
              <a:gd name="adj" fmla="val 16667"/>
            </a:avLst>
          </a:prstGeom>
          <a:gradFill rotWithShape="1">
            <a:gsLst>
              <a:gs pos="0">
                <a:srgbClr val="C96C1F"/>
              </a:gs>
              <a:gs pos="79999">
                <a:srgbClr val="FF8F33"/>
              </a:gs>
              <a:gs pos="100000">
                <a:srgbClr val="FF8F3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密钥策略</a:t>
            </a:r>
          </a:p>
        </p:txBody>
      </p:sp>
      <p:sp>
        <p:nvSpPr>
          <p:cNvPr id="8209" name="圆角矩形 7" descr="fell"/>
          <p:cNvSpPr>
            <a:spLocks noChangeArrowheads="1"/>
          </p:cNvSpPr>
          <p:nvPr/>
        </p:nvSpPr>
        <p:spPr bwMode="auto">
          <a:xfrm>
            <a:off x="4108251" y="2340159"/>
            <a:ext cx="1728788" cy="428625"/>
          </a:xfrm>
          <a:prstGeom prst="roundRect">
            <a:avLst>
              <a:gd name="adj" fmla="val 16667"/>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628" tIns="35243" rIns="67628" bIns="3524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存储密钥</a:t>
            </a:r>
            <a:endParaRPr lang="en-US" altLang="zh-CN" sz="1050">
              <a:solidFill>
                <a:srgbClr val="FFFFFF"/>
              </a:solidFill>
              <a:latin typeface="Calibri" panose="020F0502020204030204" pitchFamily="34" charset="0"/>
              <a:sym typeface="Calibri" panose="020F0502020204030204" pitchFamily="34" charset="0"/>
            </a:endParaRPr>
          </a:p>
          <a:p>
            <a:pPr algn="ctr"/>
            <a:endParaRPr lang="zh-CN" altLang="en-US" sz="1050">
              <a:solidFill>
                <a:srgbClr val="FFFFFF"/>
              </a:solidFill>
              <a:latin typeface="宋体" panose="02010600030101010101" pitchFamily="2" charset="-122"/>
              <a:sym typeface="宋体" panose="02010600030101010101" pitchFamily="2" charset="-122"/>
            </a:endParaRPr>
          </a:p>
        </p:txBody>
      </p:sp>
      <p:sp>
        <p:nvSpPr>
          <p:cNvPr id="8210" name="圆角矩形 7" descr="fell"/>
          <p:cNvSpPr>
            <a:spLocks noChangeArrowheads="1"/>
          </p:cNvSpPr>
          <p:nvPr/>
        </p:nvSpPr>
        <p:spPr bwMode="auto">
          <a:xfrm>
            <a:off x="4149923" y="2381831"/>
            <a:ext cx="1728788" cy="428625"/>
          </a:xfrm>
          <a:prstGeom prst="roundRect">
            <a:avLst>
              <a:gd name="adj" fmla="val 16667"/>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628" tIns="35243" rIns="67628" bIns="3524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存储密钥</a:t>
            </a:r>
            <a:endParaRPr lang="en-US" altLang="zh-CN" sz="1050">
              <a:solidFill>
                <a:srgbClr val="FFFFFF"/>
              </a:solidFill>
              <a:latin typeface="Calibri" panose="020F0502020204030204" pitchFamily="34" charset="0"/>
              <a:sym typeface="Calibri" panose="020F0502020204030204" pitchFamily="34" charset="0"/>
            </a:endParaRPr>
          </a:p>
          <a:p>
            <a:pPr algn="ctr"/>
            <a:endParaRPr lang="zh-CN" altLang="en-US" sz="1050">
              <a:solidFill>
                <a:srgbClr val="FFFFFF"/>
              </a:solidFill>
              <a:latin typeface="宋体" panose="02010600030101010101" pitchFamily="2" charset="-122"/>
              <a:sym typeface="宋体" panose="02010600030101010101" pitchFamily="2" charset="-122"/>
            </a:endParaRPr>
          </a:p>
        </p:txBody>
      </p:sp>
      <p:sp>
        <p:nvSpPr>
          <p:cNvPr id="8211" name="圆角矩形 7" descr="fell"/>
          <p:cNvSpPr>
            <a:spLocks noChangeArrowheads="1"/>
          </p:cNvSpPr>
          <p:nvPr/>
        </p:nvSpPr>
        <p:spPr bwMode="auto">
          <a:xfrm>
            <a:off x="4191595" y="2423502"/>
            <a:ext cx="1728788" cy="428625"/>
          </a:xfrm>
          <a:prstGeom prst="roundRect">
            <a:avLst>
              <a:gd name="adj" fmla="val 16667"/>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628" tIns="35243" rIns="67628" bIns="3524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加密存储密钥包</a:t>
            </a:r>
            <a:endParaRPr lang="en-US" altLang="zh-CN" sz="1050">
              <a:solidFill>
                <a:srgbClr val="FFFFFF"/>
              </a:solidFill>
              <a:latin typeface="Calibri" panose="020F0502020204030204" pitchFamily="34" charset="0"/>
              <a:sym typeface="Calibri" panose="020F0502020204030204" pitchFamily="34" charset="0"/>
            </a:endParaRPr>
          </a:p>
          <a:p>
            <a:pPr algn="ctr"/>
            <a:endParaRPr lang="zh-CN" altLang="en-US" sz="1050">
              <a:solidFill>
                <a:srgbClr val="FFFFFF"/>
              </a:solidFill>
              <a:latin typeface="宋体" panose="02010600030101010101" pitchFamily="2" charset="-122"/>
              <a:sym typeface="宋体" panose="02010600030101010101" pitchFamily="2" charset="-122"/>
            </a:endParaRPr>
          </a:p>
        </p:txBody>
      </p:sp>
      <p:sp>
        <p:nvSpPr>
          <p:cNvPr id="8212" name="AutoShape 20"/>
          <p:cNvSpPr>
            <a:spLocks noChangeArrowheads="1"/>
          </p:cNvSpPr>
          <p:nvPr/>
        </p:nvSpPr>
        <p:spPr bwMode="auto">
          <a:xfrm flipV="1">
            <a:off x="2403277" y="2837840"/>
            <a:ext cx="378619" cy="863204"/>
          </a:xfrm>
          <a:prstGeom prst="downArrow">
            <a:avLst>
              <a:gd name="adj1" fmla="val 50000"/>
              <a:gd name="adj2" fmla="val 5699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ea typeface="黑体" panose="02010609060101010101" pitchFamily="49" charset="-122"/>
              </a:rPr>
              <a:t>解密</a:t>
            </a:r>
          </a:p>
        </p:txBody>
      </p:sp>
      <p:sp>
        <p:nvSpPr>
          <p:cNvPr id="8213" name="AutoShape 21"/>
          <p:cNvSpPr>
            <a:spLocks noChangeArrowheads="1"/>
          </p:cNvSpPr>
          <p:nvPr/>
        </p:nvSpPr>
        <p:spPr bwMode="auto">
          <a:xfrm>
            <a:off x="3105745" y="2459221"/>
            <a:ext cx="1026319" cy="323850"/>
          </a:xfrm>
          <a:prstGeom prst="leftRightArrow">
            <a:avLst>
              <a:gd name="adj1" fmla="val 50000"/>
              <a:gd name="adj2" fmla="val 6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rPr>
              <a:t>密钥导入/导出</a:t>
            </a:r>
          </a:p>
        </p:txBody>
      </p:sp>
      <p:grpSp>
        <p:nvGrpSpPr>
          <p:cNvPr id="22" name="组合 21"/>
          <p:cNvGrpSpPr/>
          <p:nvPr/>
        </p:nvGrpSpPr>
        <p:grpSpPr>
          <a:xfrm>
            <a:off x="253998" y="363051"/>
            <a:ext cx="6604002" cy="400110"/>
            <a:chOff x="254000" y="646164"/>
            <a:chExt cx="6604002" cy="400110"/>
          </a:xfrm>
        </p:grpSpPr>
        <p:cxnSp>
          <p:nvCxnSpPr>
            <p:cNvPr id="23" name="直接连接符 22"/>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可信存储基本原理</a:t>
              </a:r>
            </a:p>
          </p:txBody>
        </p:sp>
      </p:grpSp>
    </p:spTree>
    <p:extLst>
      <p:ext uri="{BB962C8B-B14F-4D97-AF65-F5344CB8AC3E}">
        <p14:creationId xmlns:p14="http://schemas.microsoft.com/office/powerpoint/2010/main" val="81032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body" idx="1"/>
          </p:nvPr>
        </p:nvSpPr>
        <p:spPr>
          <a:xfrm>
            <a:off x="457200" y="765313"/>
            <a:ext cx="6154341" cy="4021000"/>
          </a:xfrm>
        </p:spPr>
        <p:txBody>
          <a:bodyPr/>
          <a:lstStyle/>
          <a:p>
            <a:pPr>
              <a:buFont typeface="Symbol" panose="05050102010706020507" pitchFamily="18" charset="2"/>
              <a:buNone/>
            </a:pPr>
            <a:endParaRPr lang="en-US" altLang="zh-CN" dirty="0">
              <a:solidFill>
                <a:srgbClr val="EEB00B"/>
              </a:solidFill>
            </a:endParaRPr>
          </a:p>
          <a:p>
            <a:r>
              <a:rPr lang="zh-CN" altLang="en-US" dirty="0"/>
              <a:t>为了解决计算机和网络结构上的不安全，从根本上提高其安全性，必须从芯片、硬件结构和操作系统等方面综合采取措施，由此产生出可信计算的基本思想，其目的是在计算和通信系统中广泛使用基于硬件安全模块支持下的可信计算平台，以提高整体的安全性。</a:t>
            </a:r>
          </a:p>
          <a:p>
            <a:pPr>
              <a:buFont typeface="Symbol" panose="05050102010706020507" pitchFamily="18" charset="2"/>
              <a:buNone/>
            </a:pPr>
            <a:endParaRPr lang="en-US" altLang="zh-CN" b="1" dirty="0"/>
          </a:p>
        </p:txBody>
      </p:sp>
      <p:grpSp>
        <p:nvGrpSpPr>
          <p:cNvPr id="3" name="组合 2">
            <a:extLst>
              <a:ext uri="{FF2B5EF4-FFF2-40B4-BE49-F238E27FC236}">
                <a16:creationId xmlns="" xmlns:a16="http://schemas.microsoft.com/office/drawing/2014/main" id="{1BDC0CB1-6159-4D11-B77B-FA7266A5B073}"/>
              </a:ext>
            </a:extLst>
          </p:cNvPr>
          <p:cNvGrpSpPr/>
          <p:nvPr/>
        </p:nvGrpSpPr>
        <p:grpSpPr>
          <a:xfrm>
            <a:off x="253998" y="314295"/>
            <a:ext cx="6604002" cy="400110"/>
            <a:chOff x="254000" y="646164"/>
            <a:chExt cx="6604002" cy="400110"/>
          </a:xfrm>
        </p:grpSpPr>
        <p:cxnSp>
          <p:nvCxnSpPr>
            <p:cNvPr id="4" name="直接连接符 3">
              <a:extLst>
                <a:ext uri="{FF2B5EF4-FFF2-40B4-BE49-F238E27FC236}">
                  <a16:creationId xmlns="" xmlns:a16="http://schemas.microsoft.com/office/drawing/2014/main" id="{865B4955-E8FC-43FE-8036-50D2C16A1E8F}"/>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原创设计师QQ598969553            _19">
              <a:extLst>
                <a:ext uri="{FF2B5EF4-FFF2-40B4-BE49-F238E27FC236}">
                  <a16:creationId xmlns="" xmlns:a16="http://schemas.microsoft.com/office/drawing/2014/main" id="{8DFA314F-31AC-4EBA-9C02-196AC2D14823}"/>
                </a:ext>
              </a:extLst>
            </p:cNvPr>
            <p:cNvSpPr txBox="1"/>
            <p:nvPr/>
          </p:nvSpPr>
          <p:spPr>
            <a:xfrm>
              <a:off x="254000" y="646164"/>
              <a:ext cx="351293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产生安全事故的技术原因</a:t>
              </a:r>
            </a:p>
          </p:txBody>
        </p:sp>
      </p:grpSp>
    </p:spTree>
    <p:extLst>
      <p:ext uri="{BB962C8B-B14F-4D97-AF65-F5344CB8AC3E}">
        <p14:creationId xmlns:p14="http://schemas.microsoft.com/office/powerpoint/2010/main" val="148226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9222"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9223"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9224"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可信存储实施方式</a:t>
            </a:r>
            <a:endParaRPr lang="zh-CN" altLang="en-US" sz="1013"/>
          </a:p>
        </p:txBody>
      </p:sp>
      <p:sp>
        <p:nvSpPr>
          <p:cNvPr id="9225" name="圆角矩形 4"/>
          <p:cNvSpPr>
            <a:spLocks noChangeArrowheads="1"/>
          </p:cNvSpPr>
          <p:nvPr/>
        </p:nvSpPr>
        <p:spPr bwMode="auto">
          <a:xfrm>
            <a:off x="2524125" y="1200150"/>
            <a:ext cx="1285875" cy="428625"/>
          </a:xfrm>
          <a:prstGeom prst="roundRect">
            <a:avLst>
              <a:gd name="adj" fmla="val 16667"/>
            </a:avLst>
          </a:prstGeom>
          <a:gradFill rotWithShape="1">
            <a:gsLst>
              <a:gs pos="0">
                <a:srgbClr val="C96C1F"/>
              </a:gs>
              <a:gs pos="79999">
                <a:srgbClr val="FF8F33"/>
              </a:gs>
              <a:gs pos="100000">
                <a:srgbClr val="FF8F3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宋体" panose="02010600030101010101" pitchFamily="2" charset="-122"/>
                <a:sym typeface="宋体" panose="02010600030101010101" pitchFamily="2" charset="-122"/>
              </a:rPr>
              <a:t>存储根密钥</a:t>
            </a:r>
            <a:endParaRPr lang="en-US" altLang="zh-CN" sz="1013">
              <a:solidFill>
                <a:srgbClr val="FFFFFF"/>
              </a:solidFill>
              <a:latin typeface="Calibri" panose="020F0502020204030204" pitchFamily="34" charset="0"/>
              <a:sym typeface="Calibri" panose="020F0502020204030204" pitchFamily="34" charset="0"/>
            </a:endParaRPr>
          </a:p>
          <a:p>
            <a:pPr algn="ctr"/>
            <a:r>
              <a:rPr lang="zh-CN" altLang="en-US" sz="1013">
                <a:solidFill>
                  <a:srgbClr val="FFFFFF"/>
                </a:solidFill>
                <a:latin typeface="宋体" panose="02010600030101010101" pitchFamily="2" charset="-122"/>
                <a:sym typeface="宋体" panose="02010600030101010101" pitchFamily="2" charset="-122"/>
              </a:rPr>
              <a:t>（</a:t>
            </a:r>
            <a:r>
              <a:rPr lang="en-US" altLang="zh-CN" sz="1013">
                <a:solidFill>
                  <a:srgbClr val="FFFFFF"/>
                </a:solidFill>
                <a:latin typeface="Calibri" panose="020F0502020204030204" pitchFamily="34" charset="0"/>
                <a:sym typeface="Calibri" panose="020F0502020204030204" pitchFamily="34" charset="0"/>
              </a:rPr>
              <a:t>SRK</a:t>
            </a:r>
            <a:r>
              <a:rPr lang="zh-CN" altLang="en-US" sz="1013">
                <a:solidFill>
                  <a:srgbClr val="FFFFFF"/>
                </a:solidFill>
                <a:latin typeface="宋体" panose="02010600030101010101" pitchFamily="2" charset="-122"/>
                <a:sym typeface="宋体" panose="02010600030101010101" pitchFamily="2" charset="-122"/>
              </a:rPr>
              <a:t>）</a:t>
            </a:r>
          </a:p>
        </p:txBody>
      </p:sp>
      <p:sp>
        <p:nvSpPr>
          <p:cNvPr id="9226" name="圆角矩形 5"/>
          <p:cNvSpPr>
            <a:spLocks noChangeArrowheads="1"/>
          </p:cNvSpPr>
          <p:nvPr/>
        </p:nvSpPr>
        <p:spPr bwMode="auto">
          <a:xfrm>
            <a:off x="4313635" y="1997869"/>
            <a:ext cx="1285875" cy="428625"/>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宋体" panose="02010600030101010101" pitchFamily="2" charset="-122"/>
                <a:sym typeface="宋体" panose="02010600030101010101" pitchFamily="2" charset="-122"/>
              </a:rPr>
              <a:t>平台身份密钥</a:t>
            </a:r>
            <a:endParaRPr lang="en-US" altLang="zh-CN" sz="1013">
              <a:solidFill>
                <a:srgbClr val="FFFFFF"/>
              </a:solidFill>
              <a:latin typeface="Calibri" panose="020F0502020204030204" pitchFamily="34" charset="0"/>
              <a:sym typeface="Calibri" panose="020F0502020204030204" pitchFamily="34" charset="0"/>
            </a:endParaRPr>
          </a:p>
          <a:p>
            <a:pPr algn="ctr"/>
            <a:r>
              <a:rPr lang="zh-CN" altLang="en-US" sz="1013">
                <a:solidFill>
                  <a:srgbClr val="FFFFFF"/>
                </a:solidFill>
                <a:latin typeface="宋体" panose="02010600030101010101" pitchFamily="2" charset="-122"/>
                <a:sym typeface="宋体" panose="02010600030101010101" pitchFamily="2" charset="-122"/>
              </a:rPr>
              <a:t>（</a:t>
            </a:r>
            <a:r>
              <a:rPr lang="en-US" altLang="zh-CN" sz="1013">
                <a:solidFill>
                  <a:srgbClr val="FFFFFF"/>
                </a:solidFill>
                <a:latin typeface="Calibri" panose="020F0502020204030204" pitchFamily="34" charset="0"/>
                <a:sym typeface="Calibri" panose="020F0502020204030204" pitchFamily="34" charset="0"/>
              </a:rPr>
              <a:t>AIK</a:t>
            </a:r>
            <a:r>
              <a:rPr lang="zh-CN" altLang="en-US" sz="1013">
                <a:solidFill>
                  <a:srgbClr val="FFFFFF"/>
                </a:solidFill>
                <a:latin typeface="宋体" panose="02010600030101010101" pitchFamily="2" charset="-122"/>
                <a:sym typeface="宋体" panose="02010600030101010101" pitchFamily="2" charset="-122"/>
              </a:rPr>
              <a:t>）</a:t>
            </a:r>
          </a:p>
        </p:txBody>
      </p:sp>
      <p:sp>
        <p:nvSpPr>
          <p:cNvPr id="9227" name="圆角矩形 6"/>
          <p:cNvSpPr>
            <a:spLocks noChangeArrowheads="1"/>
          </p:cNvSpPr>
          <p:nvPr/>
        </p:nvSpPr>
        <p:spPr bwMode="auto">
          <a:xfrm>
            <a:off x="2197894" y="2244329"/>
            <a:ext cx="1285875" cy="428625"/>
          </a:xfrm>
          <a:prstGeom prst="roundRect">
            <a:avLst>
              <a:gd name="adj" fmla="val 16667"/>
            </a:avLst>
          </a:prstGeom>
          <a:gradFill rotWithShape="1">
            <a:gsLst>
              <a:gs pos="0">
                <a:srgbClr val="759436"/>
              </a:gs>
              <a:gs pos="79999">
                <a:srgbClr val="9BC247"/>
              </a:gs>
              <a:gs pos="100000">
                <a:srgbClr val="9BC545"/>
              </a:gs>
            </a:gsLst>
            <a:lin ang="5400000" scaled="1"/>
          </a:gradFill>
          <a:ln w="9525">
            <a:solidFill>
              <a:srgbClr val="9BB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宋体" panose="02010600030101010101" pitchFamily="2" charset="-122"/>
                <a:sym typeface="宋体" panose="02010600030101010101" pitchFamily="2" charset="-122"/>
              </a:rPr>
              <a:t>不可迁移</a:t>
            </a:r>
            <a:endParaRPr lang="en-US" altLang="zh-CN" sz="1013">
              <a:solidFill>
                <a:srgbClr val="FFFFFF"/>
              </a:solidFill>
              <a:latin typeface="Calibri" panose="020F0502020204030204" pitchFamily="34" charset="0"/>
              <a:sym typeface="Calibri" panose="020F0502020204030204" pitchFamily="34" charset="0"/>
            </a:endParaRPr>
          </a:p>
          <a:p>
            <a:pPr algn="ctr"/>
            <a:r>
              <a:rPr lang="zh-CN" altLang="en-US" sz="1013">
                <a:solidFill>
                  <a:srgbClr val="FFFFFF"/>
                </a:solidFill>
                <a:latin typeface="宋体" panose="02010600030101010101" pitchFamily="2" charset="-122"/>
                <a:sym typeface="宋体" panose="02010600030101010101" pitchFamily="2" charset="-122"/>
              </a:rPr>
              <a:t>存储密钥</a:t>
            </a:r>
          </a:p>
        </p:txBody>
      </p:sp>
      <p:sp>
        <p:nvSpPr>
          <p:cNvPr id="9228" name="圆角矩形 7"/>
          <p:cNvSpPr>
            <a:spLocks noChangeArrowheads="1"/>
          </p:cNvSpPr>
          <p:nvPr/>
        </p:nvSpPr>
        <p:spPr bwMode="auto">
          <a:xfrm>
            <a:off x="321469" y="1964531"/>
            <a:ext cx="1285875" cy="428625"/>
          </a:xfrm>
          <a:prstGeom prst="roundRect">
            <a:avLst>
              <a:gd name="adj" fmla="val 16667"/>
            </a:avLst>
          </a:prstGeom>
          <a:gradFill rotWithShape="1">
            <a:gsLst>
              <a:gs pos="0">
                <a:srgbClr val="2D5D97"/>
              </a:gs>
              <a:gs pos="79999">
                <a:srgbClr val="3C7AC5"/>
              </a:gs>
              <a:gs pos="100000">
                <a:srgbClr val="397BC9"/>
              </a:gs>
            </a:gsLst>
            <a:lin ang="5400000" scaled="1"/>
          </a:gra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宋体" panose="02010600030101010101" pitchFamily="2" charset="-122"/>
                <a:sym typeface="宋体" panose="02010600030101010101" pitchFamily="2" charset="-122"/>
              </a:rPr>
              <a:t>平台迁移密钥</a:t>
            </a:r>
          </a:p>
        </p:txBody>
      </p:sp>
      <p:sp>
        <p:nvSpPr>
          <p:cNvPr id="9229" name="圆角矩形 8"/>
          <p:cNvSpPr>
            <a:spLocks noChangeArrowheads="1"/>
          </p:cNvSpPr>
          <p:nvPr/>
        </p:nvSpPr>
        <p:spPr bwMode="auto">
          <a:xfrm>
            <a:off x="456010" y="3096816"/>
            <a:ext cx="1017984" cy="428625"/>
          </a:xfrm>
          <a:prstGeom prst="roundRect">
            <a:avLst>
              <a:gd name="adj" fmla="val 16667"/>
            </a:avLst>
          </a:prstGeom>
          <a:gradFill rotWithShape="1">
            <a:gsLst>
              <a:gs pos="0">
                <a:srgbClr val="2D5D97"/>
              </a:gs>
              <a:gs pos="79999">
                <a:srgbClr val="3C7AC5"/>
              </a:gs>
              <a:gs pos="100000">
                <a:srgbClr val="397BC9"/>
              </a:gs>
            </a:gsLst>
            <a:lin ang="5400000" scaled="1"/>
          </a:gra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用户可迁移</a:t>
            </a:r>
            <a:endParaRPr lang="en-US" altLang="zh-CN" sz="1050">
              <a:solidFill>
                <a:srgbClr val="FFFFFF"/>
              </a:solidFill>
              <a:latin typeface="Calibri" panose="020F0502020204030204" pitchFamily="34" charset="0"/>
              <a:sym typeface="Calibri" panose="020F0502020204030204" pitchFamily="34" charset="0"/>
            </a:endParaRPr>
          </a:p>
          <a:p>
            <a:pPr algn="ctr"/>
            <a:r>
              <a:rPr lang="zh-CN" altLang="en-US" sz="1050">
                <a:solidFill>
                  <a:srgbClr val="FFFFFF"/>
                </a:solidFill>
                <a:latin typeface="宋体" panose="02010600030101010101" pitchFamily="2" charset="-122"/>
                <a:sym typeface="宋体" panose="02010600030101010101" pitchFamily="2" charset="-122"/>
              </a:rPr>
              <a:t>存储密钥</a:t>
            </a:r>
          </a:p>
        </p:txBody>
      </p:sp>
      <p:sp>
        <p:nvSpPr>
          <p:cNvPr id="9230" name="圆角矩形 9"/>
          <p:cNvSpPr>
            <a:spLocks noChangeArrowheads="1"/>
          </p:cNvSpPr>
          <p:nvPr/>
        </p:nvSpPr>
        <p:spPr bwMode="auto">
          <a:xfrm>
            <a:off x="2305050" y="3096816"/>
            <a:ext cx="1071563" cy="428625"/>
          </a:xfrm>
          <a:prstGeom prst="roundRect">
            <a:avLst>
              <a:gd name="adj" fmla="val 16667"/>
            </a:avLst>
          </a:prstGeom>
          <a:gradFill rotWithShape="1">
            <a:gsLst>
              <a:gs pos="0">
                <a:srgbClr val="759436"/>
              </a:gs>
              <a:gs pos="79999">
                <a:srgbClr val="9BC247"/>
              </a:gs>
              <a:gs pos="100000">
                <a:srgbClr val="9BC545"/>
              </a:gs>
            </a:gsLst>
            <a:lin ang="5400000" scaled="1"/>
          </a:gradFill>
          <a:ln w="9525">
            <a:solidFill>
              <a:srgbClr val="9BB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用户不可迁移</a:t>
            </a:r>
            <a:endParaRPr lang="en-US" altLang="zh-CN" sz="1050">
              <a:solidFill>
                <a:srgbClr val="FFFFFF"/>
              </a:solidFill>
              <a:latin typeface="Calibri" panose="020F0502020204030204" pitchFamily="34" charset="0"/>
              <a:sym typeface="Calibri" panose="020F0502020204030204" pitchFamily="34" charset="0"/>
            </a:endParaRPr>
          </a:p>
          <a:p>
            <a:pPr algn="ctr"/>
            <a:r>
              <a:rPr lang="zh-CN" altLang="en-US" sz="1050">
                <a:solidFill>
                  <a:srgbClr val="FFFFFF"/>
                </a:solidFill>
                <a:latin typeface="宋体" panose="02010600030101010101" pitchFamily="2" charset="-122"/>
                <a:sym typeface="宋体" panose="02010600030101010101" pitchFamily="2" charset="-122"/>
              </a:rPr>
              <a:t>存储密钥</a:t>
            </a:r>
          </a:p>
        </p:txBody>
      </p:sp>
      <p:sp>
        <p:nvSpPr>
          <p:cNvPr id="9231" name="圆角矩形 10"/>
          <p:cNvSpPr>
            <a:spLocks noChangeArrowheads="1"/>
          </p:cNvSpPr>
          <p:nvPr/>
        </p:nvSpPr>
        <p:spPr bwMode="auto">
          <a:xfrm>
            <a:off x="1500187" y="4329113"/>
            <a:ext cx="1071563" cy="428625"/>
          </a:xfrm>
          <a:prstGeom prst="roundRect">
            <a:avLst>
              <a:gd name="adj" fmla="val 16667"/>
            </a:avLst>
          </a:prstGeom>
          <a:gradFill rotWithShape="1">
            <a:gsLst>
              <a:gs pos="0">
                <a:srgbClr val="759436"/>
              </a:gs>
              <a:gs pos="79999">
                <a:srgbClr val="9BC247"/>
              </a:gs>
              <a:gs pos="100000">
                <a:srgbClr val="9BC545"/>
              </a:gs>
            </a:gsLst>
            <a:lin ang="5400000" scaled="1"/>
          </a:gradFill>
          <a:ln w="9525">
            <a:solidFill>
              <a:srgbClr val="9BB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用户签名密钥</a:t>
            </a:r>
          </a:p>
        </p:txBody>
      </p:sp>
      <p:sp>
        <p:nvSpPr>
          <p:cNvPr id="9232" name="圆角矩形 11"/>
          <p:cNvSpPr>
            <a:spLocks noChangeArrowheads="1"/>
          </p:cNvSpPr>
          <p:nvPr/>
        </p:nvSpPr>
        <p:spPr bwMode="auto">
          <a:xfrm>
            <a:off x="2867025" y="4329113"/>
            <a:ext cx="1071563" cy="428625"/>
          </a:xfrm>
          <a:prstGeom prst="roundRect">
            <a:avLst>
              <a:gd name="adj" fmla="val 16667"/>
            </a:avLst>
          </a:prstGeom>
          <a:gradFill rotWithShape="1">
            <a:gsLst>
              <a:gs pos="0">
                <a:srgbClr val="759436"/>
              </a:gs>
              <a:gs pos="79999">
                <a:srgbClr val="9BC247"/>
              </a:gs>
              <a:gs pos="100000">
                <a:srgbClr val="9BC545"/>
              </a:gs>
            </a:gsLst>
            <a:lin ang="5400000" scaled="1"/>
          </a:gradFill>
          <a:ln w="9525">
            <a:solidFill>
              <a:srgbClr val="9BB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用户绑定密钥</a:t>
            </a:r>
          </a:p>
        </p:txBody>
      </p:sp>
      <p:cxnSp>
        <p:nvCxnSpPr>
          <p:cNvPr id="9233" name="直接箭头连接符 12"/>
          <p:cNvCxnSpPr>
            <a:cxnSpLocks noChangeShapeType="1"/>
            <a:stCxn id="9225" idx="2"/>
            <a:endCxn id="9227" idx="0"/>
          </p:cNvCxnSpPr>
          <p:nvPr/>
        </p:nvCxnSpPr>
        <p:spPr bwMode="auto">
          <a:xfrm flipH="1">
            <a:off x="2840832" y="1628775"/>
            <a:ext cx="326231" cy="615554"/>
          </a:xfrm>
          <a:prstGeom prst="straightConnector1">
            <a:avLst/>
          </a:prstGeom>
          <a:noFill/>
          <a:ln w="254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4" name="直接箭头连接符 13"/>
          <p:cNvCxnSpPr>
            <a:cxnSpLocks noChangeShapeType="1"/>
            <a:stCxn id="9225" idx="2"/>
            <a:endCxn id="9226" idx="0"/>
          </p:cNvCxnSpPr>
          <p:nvPr/>
        </p:nvCxnSpPr>
        <p:spPr bwMode="auto">
          <a:xfrm>
            <a:off x="3167063" y="1628775"/>
            <a:ext cx="1789510" cy="369094"/>
          </a:xfrm>
          <a:prstGeom prst="straightConnector1">
            <a:avLst/>
          </a:prstGeom>
          <a:noFill/>
          <a:ln w="254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5" name="直接箭头连接符 14"/>
          <p:cNvCxnSpPr>
            <a:cxnSpLocks noChangeShapeType="1"/>
            <a:stCxn id="9225" idx="2"/>
            <a:endCxn id="9228" idx="0"/>
          </p:cNvCxnSpPr>
          <p:nvPr/>
        </p:nvCxnSpPr>
        <p:spPr bwMode="auto">
          <a:xfrm flipH="1">
            <a:off x="964407" y="1628776"/>
            <a:ext cx="2202656" cy="335756"/>
          </a:xfrm>
          <a:prstGeom prst="straightConnector1">
            <a:avLst/>
          </a:prstGeom>
          <a:noFill/>
          <a:ln w="254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6" name="直接箭头连接符 15"/>
          <p:cNvCxnSpPr>
            <a:cxnSpLocks noChangeShapeType="1"/>
            <a:stCxn id="9228" idx="2"/>
            <a:endCxn id="9229" idx="0"/>
          </p:cNvCxnSpPr>
          <p:nvPr/>
        </p:nvCxnSpPr>
        <p:spPr bwMode="auto">
          <a:xfrm>
            <a:off x="964406" y="2393157"/>
            <a:ext cx="1191" cy="703660"/>
          </a:xfrm>
          <a:prstGeom prst="straightConnector1">
            <a:avLst/>
          </a:prstGeom>
          <a:noFill/>
          <a:ln w="254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7" name="直接箭头连接符 16"/>
          <p:cNvCxnSpPr>
            <a:cxnSpLocks noChangeShapeType="1"/>
            <a:stCxn id="9227" idx="2"/>
            <a:endCxn id="9230" idx="0"/>
          </p:cNvCxnSpPr>
          <p:nvPr/>
        </p:nvCxnSpPr>
        <p:spPr bwMode="auto">
          <a:xfrm>
            <a:off x="2840831" y="2672953"/>
            <a:ext cx="0" cy="423863"/>
          </a:xfrm>
          <a:prstGeom prst="straightConnector1">
            <a:avLst/>
          </a:prstGeom>
          <a:noFill/>
          <a:ln w="254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8" name="直接箭头连接符 17"/>
          <p:cNvCxnSpPr>
            <a:cxnSpLocks noChangeShapeType="1"/>
            <a:stCxn id="9230" idx="2"/>
            <a:endCxn id="9231" idx="0"/>
          </p:cNvCxnSpPr>
          <p:nvPr/>
        </p:nvCxnSpPr>
        <p:spPr bwMode="auto">
          <a:xfrm flipH="1">
            <a:off x="2035969" y="3525441"/>
            <a:ext cx="804863" cy="803672"/>
          </a:xfrm>
          <a:prstGeom prst="straightConnector1">
            <a:avLst/>
          </a:prstGeom>
          <a:noFill/>
          <a:ln w="254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9" name="直接箭头连接符 18"/>
          <p:cNvCxnSpPr>
            <a:cxnSpLocks noChangeShapeType="1"/>
            <a:stCxn id="9230" idx="2"/>
            <a:endCxn id="9232" idx="0"/>
          </p:cNvCxnSpPr>
          <p:nvPr/>
        </p:nvCxnSpPr>
        <p:spPr bwMode="auto">
          <a:xfrm>
            <a:off x="2840831" y="3525441"/>
            <a:ext cx="561975" cy="803672"/>
          </a:xfrm>
          <a:prstGeom prst="straightConnector1">
            <a:avLst/>
          </a:prstGeom>
          <a:noFill/>
          <a:ln w="254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0" name="圆角矩形标注 19"/>
          <p:cNvSpPr>
            <a:spLocks noChangeArrowheads="1"/>
          </p:cNvSpPr>
          <p:nvPr/>
        </p:nvSpPr>
        <p:spPr bwMode="auto">
          <a:xfrm>
            <a:off x="4452938" y="841772"/>
            <a:ext cx="1607344" cy="857250"/>
          </a:xfrm>
          <a:prstGeom prst="wedgeRoundRectCallout">
            <a:avLst>
              <a:gd name="adj1" fmla="val -93306"/>
              <a:gd name="adj2" fmla="val 23472"/>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宋体" panose="02010600030101010101" pitchFamily="2" charset="-122"/>
                <a:sym typeface="宋体" panose="02010600030101010101" pitchFamily="2" charset="-122"/>
              </a:rPr>
              <a:t>存储根密钥存放于可信根中，永远不</a:t>
            </a:r>
            <a:r>
              <a:rPr lang="en-US" altLang="zh-CN" sz="1200">
                <a:solidFill>
                  <a:srgbClr val="000000"/>
                </a:solidFill>
                <a:latin typeface="Calibri" panose="020F0502020204030204" pitchFamily="34" charset="0"/>
                <a:sym typeface="Calibri" panose="020F0502020204030204" pitchFamily="34" charset="0"/>
              </a:rPr>
              <a:t>TPM </a:t>
            </a:r>
            <a:r>
              <a:rPr lang="zh-CN" altLang="en-US" sz="1200">
                <a:solidFill>
                  <a:srgbClr val="000000"/>
                </a:solidFill>
                <a:latin typeface="宋体" panose="02010600030101010101" pitchFamily="2" charset="-122"/>
                <a:sym typeface="宋体" panose="02010600030101010101" pitchFamily="2" charset="-122"/>
              </a:rPr>
              <a:t>传播密钥向外界暴露内容</a:t>
            </a:r>
          </a:p>
        </p:txBody>
      </p:sp>
      <p:sp>
        <p:nvSpPr>
          <p:cNvPr id="9241" name="圆角矩形标注 20"/>
          <p:cNvSpPr>
            <a:spLocks noChangeArrowheads="1"/>
          </p:cNvSpPr>
          <p:nvPr/>
        </p:nvSpPr>
        <p:spPr bwMode="auto">
          <a:xfrm>
            <a:off x="5117307" y="2614612"/>
            <a:ext cx="1607344" cy="642938"/>
          </a:xfrm>
          <a:prstGeom prst="wedgeRoundRectCallout">
            <a:avLst>
              <a:gd name="adj1" fmla="val -65963"/>
              <a:gd name="adj2" fmla="val -82958"/>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宋体" panose="02010600030101010101" pitchFamily="2" charset="-122"/>
                <a:sym typeface="宋体" panose="02010600030101010101" pitchFamily="2" charset="-122"/>
              </a:rPr>
              <a:t>存储根密钥保护用于可信报告的平台身份密钥</a:t>
            </a:r>
          </a:p>
        </p:txBody>
      </p:sp>
      <p:sp>
        <p:nvSpPr>
          <p:cNvPr id="9242" name="圆角矩形标注 21"/>
          <p:cNvSpPr>
            <a:spLocks noChangeArrowheads="1"/>
          </p:cNvSpPr>
          <p:nvPr/>
        </p:nvSpPr>
        <p:spPr bwMode="auto">
          <a:xfrm>
            <a:off x="3536157" y="3386138"/>
            <a:ext cx="2197894" cy="857250"/>
          </a:xfrm>
          <a:prstGeom prst="wedgeRoundRectCallout">
            <a:avLst>
              <a:gd name="adj1" fmla="val -61815"/>
              <a:gd name="adj2" fmla="val -136972"/>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宋体" panose="02010600030101010101" pitchFamily="2" charset="-122"/>
                <a:sym typeface="宋体" panose="02010600030101010101" pitchFamily="2" charset="-122"/>
              </a:rPr>
              <a:t>不可迁移存储密钥与平台绑定，仅能在本机执行，管理本机环境下的用户签名密钥和用户绑定密钥</a:t>
            </a:r>
          </a:p>
        </p:txBody>
      </p:sp>
      <p:sp>
        <p:nvSpPr>
          <p:cNvPr id="9243" name="圆角矩形标注 22"/>
          <p:cNvSpPr>
            <a:spLocks noChangeArrowheads="1"/>
          </p:cNvSpPr>
          <p:nvPr/>
        </p:nvSpPr>
        <p:spPr bwMode="auto">
          <a:xfrm>
            <a:off x="45244" y="782241"/>
            <a:ext cx="1982391" cy="803672"/>
          </a:xfrm>
          <a:prstGeom prst="wedgeRoundRectCallout">
            <a:avLst>
              <a:gd name="adj1" fmla="val -11324"/>
              <a:gd name="adj2" fmla="val 102995"/>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latin typeface="宋体" panose="02010600030101010101" pitchFamily="2" charset="-122"/>
                <a:sym typeface="宋体" panose="02010600030101010101" pitchFamily="2" charset="-122"/>
              </a:rPr>
              <a:t>平台迁移密钥可通过密码协议实现存储密钥在可信计算平台间的迁移，以实现平台间的安全数据交换</a:t>
            </a:r>
          </a:p>
        </p:txBody>
      </p:sp>
      <p:grpSp>
        <p:nvGrpSpPr>
          <p:cNvPr id="28" name="组合 27"/>
          <p:cNvGrpSpPr/>
          <p:nvPr/>
        </p:nvGrpSpPr>
        <p:grpSpPr>
          <a:xfrm>
            <a:off x="253998" y="215474"/>
            <a:ext cx="6604002" cy="400110"/>
            <a:chOff x="254000" y="646164"/>
            <a:chExt cx="6604002" cy="400110"/>
          </a:xfrm>
        </p:grpSpPr>
        <p:cxnSp>
          <p:nvCxnSpPr>
            <p:cNvPr id="29" name="直接连接符 28"/>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可信存储实施方式</a:t>
              </a:r>
            </a:p>
          </p:txBody>
        </p:sp>
      </p:grpSp>
    </p:spTree>
    <p:extLst>
      <p:ext uri="{BB962C8B-B14F-4D97-AF65-F5344CB8AC3E}">
        <p14:creationId xmlns:p14="http://schemas.microsoft.com/office/powerpoint/2010/main" val="541623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10246"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10247"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10248"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可信度量基本原理</a:t>
            </a:r>
            <a:endParaRPr lang="zh-CN" altLang="en-US" sz="1013"/>
          </a:p>
        </p:txBody>
      </p:sp>
      <p:sp>
        <p:nvSpPr>
          <p:cNvPr id="10249" name="流程图: 过程 4"/>
          <p:cNvSpPr>
            <a:spLocks noChangeArrowheads="1"/>
          </p:cNvSpPr>
          <p:nvPr/>
        </p:nvSpPr>
        <p:spPr bwMode="auto">
          <a:xfrm>
            <a:off x="1806179" y="1170385"/>
            <a:ext cx="1996678" cy="1023938"/>
          </a:xfrm>
          <a:prstGeom prst="flowChartProcess">
            <a:avLst/>
          </a:prstGeom>
          <a:gradFill rotWithShape="1">
            <a:gsLst>
              <a:gs pos="0">
                <a:srgbClr val="2D5D97"/>
              </a:gs>
              <a:gs pos="79999">
                <a:srgbClr val="3C7AC5"/>
              </a:gs>
              <a:gs pos="100000">
                <a:srgbClr val="397BC9"/>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013">
                <a:solidFill>
                  <a:srgbClr val="FFFFFF"/>
                </a:solidFill>
                <a:latin typeface="Calibri" panose="020F0502020204030204" pitchFamily="34" charset="0"/>
                <a:sym typeface="Calibri" panose="020F0502020204030204" pitchFamily="34" charset="0"/>
              </a:rPr>
              <a:t>TPM/TCM</a:t>
            </a:r>
            <a:endParaRPr lang="zh-CN" altLang="en-US" sz="1013">
              <a:solidFill>
                <a:srgbClr val="FFFFFF"/>
              </a:solidFill>
              <a:latin typeface="宋体" panose="02010600030101010101" pitchFamily="2" charset="-122"/>
              <a:sym typeface="宋体" panose="02010600030101010101" pitchFamily="2" charset="-122"/>
            </a:endParaRPr>
          </a:p>
        </p:txBody>
      </p:sp>
      <p:sp>
        <p:nvSpPr>
          <p:cNvPr id="10250" name="圆角矩形 4"/>
          <p:cNvSpPr>
            <a:spLocks noChangeArrowheads="1"/>
          </p:cNvSpPr>
          <p:nvPr/>
        </p:nvSpPr>
        <p:spPr bwMode="auto">
          <a:xfrm>
            <a:off x="2127647" y="1493044"/>
            <a:ext cx="1285875" cy="298847"/>
          </a:xfrm>
          <a:prstGeom prst="roundRect">
            <a:avLst>
              <a:gd name="adj" fmla="val 16667"/>
            </a:avLst>
          </a:prstGeom>
          <a:gradFill rotWithShape="1">
            <a:gsLst>
              <a:gs pos="0">
                <a:srgbClr val="C96C1F"/>
              </a:gs>
              <a:gs pos="79999">
                <a:srgbClr val="FF8F33"/>
              </a:gs>
              <a:gs pos="100000">
                <a:srgbClr val="FF8F3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黑体" panose="02010609060101010101" pitchFamily="49" charset="-122"/>
                <a:ea typeface="黑体" panose="02010609060101010101" pitchFamily="49" charset="-122"/>
                <a:sym typeface="宋体" panose="02010600030101010101" pitchFamily="2" charset="-122"/>
              </a:rPr>
              <a:t>PCR寄存器</a:t>
            </a:r>
          </a:p>
        </p:txBody>
      </p:sp>
      <p:sp>
        <p:nvSpPr>
          <p:cNvPr id="10251" name="圆角矩形 9"/>
          <p:cNvSpPr>
            <a:spLocks noChangeArrowheads="1"/>
          </p:cNvSpPr>
          <p:nvPr/>
        </p:nvSpPr>
        <p:spPr bwMode="auto">
          <a:xfrm>
            <a:off x="80963" y="1221581"/>
            <a:ext cx="1285875" cy="757238"/>
          </a:xfrm>
          <a:prstGeom prst="roundRect">
            <a:avLst>
              <a:gd name="adj" fmla="val 16667"/>
            </a:avLst>
          </a:prstGeom>
          <a:solidFill>
            <a:srgbClr val="FF9900"/>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宋体" panose="02010600030101010101" pitchFamily="2" charset="-122"/>
                <a:sym typeface="宋体" panose="02010600030101010101" pitchFamily="2" charset="-122"/>
              </a:rPr>
              <a:t>安全机制</a:t>
            </a:r>
          </a:p>
        </p:txBody>
      </p:sp>
      <p:sp>
        <p:nvSpPr>
          <p:cNvPr id="10252" name="AutoShape 12"/>
          <p:cNvSpPr>
            <a:spLocks noChangeArrowheads="1"/>
          </p:cNvSpPr>
          <p:nvPr/>
        </p:nvSpPr>
        <p:spPr bwMode="auto">
          <a:xfrm>
            <a:off x="1322785" y="1491854"/>
            <a:ext cx="864394" cy="32385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rPr>
              <a:t>写入</a:t>
            </a:r>
          </a:p>
        </p:txBody>
      </p:sp>
      <p:sp>
        <p:nvSpPr>
          <p:cNvPr id="10253" name="圆角矩形 9"/>
          <p:cNvSpPr>
            <a:spLocks noChangeArrowheads="1"/>
          </p:cNvSpPr>
          <p:nvPr/>
        </p:nvSpPr>
        <p:spPr bwMode="auto">
          <a:xfrm>
            <a:off x="4779169" y="1275160"/>
            <a:ext cx="1285875" cy="756047"/>
          </a:xfrm>
          <a:prstGeom prst="roundRect">
            <a:avLst>
              <a:gd name="adj" fmla="val 16667"/>
            </a:avLst>
          </a:prstGeom>
          <a:solidFill>
            <a:srgbClr val="FF9900"/>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宋体" panose="02010600030101010101" pitchFamily="2" charset="-122"/>
                <a:sym typeface="宋体" panose="02010600030101010101" pitchFamily="2" charset="-122"/>
              </a:rPr>
              <a:t>安全机制</a:t>
            </a:r>
            <a:endParaRPr lang="zh-CN" altLang="en-US" sz="1013"/>
          </a:p>
        </p:txBody>
      </p:sp>
      <p:sp>
        <p:nvSpPr>
          <p:cNvPr id="10254" name="AutoShape 14"/>
          <p:cNvSpPr>
            <a:spLocks noChangeArrowheads="1"/>
          </p:cNvSpPr>
          <p:nvPr/>
        </p:nvSpPr>
        <p:spPr bwMode="auto">
          <a:xfrm>
            <a:off x="3375422" y="1491854"/>
            <a:ext cx="1403747" cy="323850"/>
          </a:xfrm>
          <a:prstGeom prst="rightArrow">
            <a:avLst>
              <a:gd name="adj1" fmla="val 50000"/>
              <a:gd name="adj2" fmla="val 108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rPr>
              <a:t>读取</a:t>
            </a:r>
          </a:p>
        </p:txBody>
      </p:sp>
      <p:sp>
        <p:nvSpPr>
          <p:cNvPr id="10255" name="圆角矩形 7"/>
          <p:cNvSpPr>
            <a:spLocks noChangeArrowheads="1"/>
          </p:cNvSpPr>
          <p:nvPr/>
        </p:nvSpPr>
        <p:spPr bwMode="auto">
          <a:xfrm>
            <a:off x="4832747" y="2626519"/>
            <a:ext cx="1071563" cy="594122"/>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可信基准库</a:t>
            </a:r>
            <a:endParaRPr lang="zh-CN" altLang="en-US" sz="1013"/>
          </a:p>
        </p:txBody>
      </p:sp>
      <p:sp>
        <p:nvSpPr>
          <p:cNvPr id="10256" name="AutoShape 16"/>
          <p:cNvSpPr>
            <a:spLocks noChangeArrowheads="1"/>
          </p:cNvSpPr>
          <p:nvPr/>
        </p:nvSpPr>
        <p:spPr bwMode="auto">
          <a:xfrm>
            <a:off x="5103019" y="2032397"/>
            <a:ext cx="485775" cy="647700"/>
          </a:xfrm>
          <a:prstGeom prst="down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ea typeface="黑体" panose="02010609060101010101" pitchFamily="49" charset="-122"/>
              </a:rPr>
              <a:t>验证</a:t>
            </a:r>
            <a:endParaRPr lang="zh-CN" altLang="en-US" sz="1013"/>
          </a:p>
        </p:txBody>
      </p:sp>
      <p:sp>
        <p:nvSpPr>
          <p:cNvPr id="10257" name="Rectangle 17"/>
          <p:cNvSpPr>
            <a:spLocks noChangeArrowheads="1"/>
          </p:cNvSpPr>
          <p:nvPr/>
        </p:nvSpPr>
        <p:spPr bwMode="auto">
          <a:xfrm>
            <a:off x="296466" y="2464594"/>
            <a:ext cx="4158853" cy="2268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sp>
        <p:nvSpPr>
          <p:cNvPr id="10258" name="Text Box 18"/>
          <p:cNvSpPr txBox="1">
            <a:spLocks noChangeArrowheads="1"/>
          </p:cNvSpPr>
          <p:nvPr/>
        </p:nvSpPr>
        <p:spPr bwMode="auto">
          <a:xfrm>
            <a:off x="404813" y="2518173"/>
            <a:ext cx="979755" cy="24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13"/>
              <a:t>PCR写入原理</a:t>
            </a:r>
          </a:p>
        </p:txBody>
      </p:sp>
      <p:sp>
        <p:nvSpPr>
          <p:cNvPr id="10259" name="圆角矩形 4"/>
          <p:cNvSpPr>
            <a:spLocks noChangeArrowheads="1"/>
          </p:cNvSpPr>
          <p:nvPr/>
        </p:nvSpPr>
        <p:spPr bwMode="auto">
          <a:xfrm>
            <a:off x="566738" y="3003947"/>
            <a:ext cx="810816" cy="298847"/>
          </a:xfrm>
          <a:prstGeom prst="roundRect">
            <a:avLst>
              <a:gd name="adj" fmla="val 16667"/>
            </a:avLst>
          </a:prstGeom>
          <a:gradFill rotWithShape="1">
            <a:gsLst>
              <a:gs pos="0">
                <a:srgbClr val="C96C1F"/>
              </a:gs>
              <a:gs pos="79999">
                <a:srgbClr val="FF8F33"/>
              </a:gs>
              <a:gs pos="100000">
                <a:srgbClr val="FF8F3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黑体" panose="02010609060101010101" pitchFamily="49" charset="-122"/>
                <a:ea typeface="黑体" panose="02010609060101010101" pitchFamily="49" charset="-122"/>
                <a:sym typeface="宋体" panose="02010600030101010101" pitchFamily="2" charset="-122"/>
              </a:rPr>
              <a:t>PCR旧值</a:t>
            </a:r>
            <a:endParaRPr lang="zh-CN" altLang="en-US" sz="1013"/>
          </a:p>
        </p:txBody>
      </p:sp>
      <p:sp>
        <p:nvSpPr>
          <p:cNvPr id="10260" name="圆角矩形 7"/>
          <p:cNvSpPr>
            <a:spLocks noChangeArrowheads="1"/>
          </p:cNvSpPr>
          <p:nvPr/>
        </p:nvSpPr>
        <p:spPr bwMode="auto">
          <a:xfrm>
            <a:off x="1377554" y="3003947"/>
            <a:ext cx="809625" cy="270272"/>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写入值</a:t>
            </a:r>
            <a:endParaRPr lang="zh-CN" altLang="en-US" sz="1013"/>
          </a:p>
        </p:txBody>
      </p:sp>
      <p:sp>
        <p:nvSpPr>
          <p:cNvPr id="10261" name="流程图: 过程 4"/>
          <p:cNvSpPr>
            <a:spLocks noChangeArrowheads="1"/>
          </p:cNvSpPr>
          <p:nvPr/>
        </p:nvSpPr>
        <p:spPr bwMode="auto">
          <a:xfrm>
            <a:off x="569119" y="3652838"/>
            <a:ext cx="1456135" cy="323850"/>
          </a:xfrm>
          <a:prstGeom prst="flowChartProcess">
            <a:avLst/>
          </a:prstGeom>
          <a:gradFill rotWithShape="1">
            <a:gsLst>
              <a:gs pos="0">
                <a:srgbClr val="2D5D97"/>
              </a:gs>
              <a:gs pos="79999">
                <a:srgbClr val="3C7AC5"/>
              </a:gs>
              <a:gs pos="100000">
                <a:srgbClr val="397BC9"/>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FFFFFF"/>
                </a:solidFill>
                <a:latin typeface="Calibri" panose="020F0502020204030204" pitchFamily="34" charset="0"/>
                <a:sym typeface="Calibri" panose="020F0502020204030204" pitchFamily="34" charset="0"/>
              </a:rPr>
              <a:t>哈希算法</a:t>
            </a:r>
            <a:endParaRPr lang="zh-CN" altLang="en-US" sz="1013">
              <a:solidFill>
                <a:srgbClr val="FFFFFF"/>
              </a:solidFill>
              <a:latin typeface="宋体" panose="02010600030101010101" pitchFamily="2" charset="-122"/>
              <a:sym typeface="宋体" panose="02010600030101010101" pitchFamily="2" charset="-122"/>
            </a:endParaRPr>
          </a:p>
        </p:txBody>
      </p:sp>
      <p:sp>
        <p:nvSpPr>
          <p:cNvPr id="10262" name="圆角矩形 4"/>
          <p:cNvSpPr>
            <a:spLocks noChangeArrowheads="1"/>
          </p:cNvSpPr>
          <p:nvPr/>
        </p:nvSpPr>
        <p:spPr bwMode="auto">
          <a:xfrm>
            <a:off x="622697" y="4245769"/>
            <a:ext cx="808434" cy="300038"/>
          </a:xfrm>
          <a:prstGeom prst="roundRect">
            <a:avLst>
              <a:gd name="adj" fmla="val 16667"/>
            </a:avLst>
          </a:prstGeom>
          <a:gradFill rotWithShape="1">
            <a:gsLst>
              <a:gs pos="0">
                <a:srgbClr val="C96C1F"/>
              </a:gs>
              <a:gs pos="79999">
                <a:srgbClr val="FF8F33"/>
              </a:gs>
              <a:gs pos="100000">
                <a:srgbClr val="FF8F3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黑体" panose="02010609060101010101" pitchFamily="49" charset="-122"/>
                <a:ea typeface="黑体" panose="02010609060101010101" pitchFamily="49" charset="-122"/>
                <a:sym typeface="宋体" panose="02010600030101010101" pitchFamily="2" charset="-122"/>
              </a:rPr>
              <a:t>PCR新值</a:t>
            </a:r>
            <a:endParaRPr lang="zh-CN" altLang="en-US" sz="1013"/>
          </a:p>
        </p:txBody>
      </p:sp>
      <p:sp>
        <p:nvSpPr>
          <p:cNvPr id="10263" name="AutoShape 23"/>
          <p:cNvSpPr>
            <a:spLocks noChangeArrowheads="1"/>
          </p:cNvSpPr>
          <p:nvPr/>
        </p:nvSpPr>
        <p:spPr bwMode="auto">
          <a:xfrm>
            <a:off x="1431131" y="4245769"/>
            <a:ext cx="1728788" cy="323850"/>
          </a:xfrm>
          <a:prstGeom prst="rightArrow">
            <a:avLst>
              <a:gd name="adj1" fmla="val 50000"/>
              <a:gd name="adj2" fmla="val 1334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rPr>
              <a:t>验证</a:t>
            </a:r>
          </a:p>
        </p:txBody>
      </p:sp>
      <p:sp>
        <p:nvSpPr>
          <p:cNvPr id="10264" name="AutoShape 24"/>
          <p:cNvSpPr>
            <a:spLocks noChangeArrowheads="1"/>
          </p:cNvSpPr>
          <p:nvPr/>
        </p:nvSpPr>
        <p:spPr bwMode="auto">
          <a:xfrm>
            <a:off x="1107281" y="3275410"/>
            <a:ext cx="485775" cy="377428"/>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13"/>
          </a:p>
        </p:txBody>
      </p:sp>
      <p:sp>
        <p:nvSpPr>
          <p:cNvPr id="10265" name="AutoShape 25"/>
          <p:cNvSpPr>
            <a:spLocks noChangeArrowheads="1"/>
          </p:cNvSpPr>
          <p:nvPr/>
        </p:nvSpPr>
        <p:spPr bwMode="auto">
          <a:xfrm>
            <a:off x="837010" y="3976688"/>
            <a:ext cx="485775" cy="267891"/>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13"/>
          </a:p>
        </p:txBody>
      </p:sp>
      <p:sp>
        <p:nvSpPr>
          <p:cNvPr id="10266" name="圆角矩形 7"/>
          <p:cNvSpPr>
            <a:spLocks noChangeArrowheads="1"/>
          </p:cNvSpPr>
          <p:nvPr/>
        </p:nvSpPr>
        <p:spPr bwMode="auto">
          <a:xfrm>
            <a:off x="3213497" y="2895601"/>
            <a:ext cx="809625" cy="270272"/>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写入值1</a:t>
            </a:r>
            <a:endParaRPr lang="zh-CN" altLang="en-US" sz="1013"/>
          </a:p>
        </p:txBody>
      </p:sp>
      <p:sp>
        <p:nvSpPr>
          <p:cNvPr id="10267" name="圆角矩形 7"/>
          <p:cNvSpPr>
            <a:spLocks noChangeArrowheads="1"/>
          </p:cNvSpPr>
          <p:nvPr/>
        </p:nvSpPr>
        <p:spPr bwMode="auto">
          <a:xfrm>
            <a:off x="3213497" y="3327797"/>
            <a:ext cx="809625" cy="270272"/>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写入值2</a:t>
            </a:r>
            <a:endParaRPr lang="zh-CN" altLang="en-US" sz="1013"/>
          </a:p>
        </p:txBody>
      </p:sp>
      <p:sp>
        <p:nvSpPr>
          <p:cNvPr id="10268" name="圆角矩形 7"/>
          <p:cNvSpPr>
            <a:spLocks noChangeArrowheads="1"/>
          </p:cNvSpPr>
          <p:nvPr/>
        </p:nvSpPr>
        <p:spPr bwMode="auto">
          <a:xfrm>
            <a:off x="3213497" y="3706417"/>
            <a:ext cx="809625" cy="269081"/>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写入值3</a:t>
            </a:r>
            <a:endParaRPr lang="zh-CN" altLang="en-US" sz="1013"/>
          </a:p>
        </p:txBody>
      </p:sp>
      <p:sp>
        <p:nvSpPr>
          <p:cNvPr id="10269" name="圆角矩形 7"/>
          <p:cNvSpPr>
            <a:spLocks noChangeArrowheads="1"/>
          </p:cNvSpPr>
          <p:nvPr/>
        </p:nvSpPr>
        <p:spPr bwMode="auto">
          <a:xfrm>
            <a:off x="3212306" y="4300538"/>
            <a:ext cx="810816" cy="269081"/>
          </a:xfrm>
          <a:prstGeom prst="roundRect">
            <a:avLst>
              <a:gd name="adj" fmla="val 16667"/>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50">
                <a:solidFill>
                  <a:srgbClr val="FFFFFF"/>
                </a:solidFill>
                <a:latin typeface="宋体" panose="02010600030101010101" pitchFamily="2" charset="-122"/>
                <a:sym typeface="宋体" panose="02010600030101010101" pitchFamily="2" charset="-122"/>
              </a:rPr>
              <a:t>写入值n</a:t>
            </a:r>
            <a:endParaRPr lang="zh-CN" altLang="en-US" sz="1013"/>
          </a:p>
        </p:txBody>
      </p:sp>
      <p:sp>
        <p:nvSpPr>
          <p:cNvPr id="10270" name="Text Box 30"/>
          <p:cNvSpPr txBox="1">
            <a:spLocks noChangeArrowheads="1"/>
          </p:cNvSpPr>
          <p:nvPr/>
        </p:nvSpPr>
        <p:spPr bwMode="auto">
          <a:xfrm>
            <a:off x="3415904" y="3818335"/>
            <a:ext cx="439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黑体" panose="02010609060101010101" pitchFamily="49" charset="-122"/>
              </a:rPr>
              <a:t>...</a:t>
            </a:r>
          </a:p>
        </p:txBody>
      </p:sp>
      <p:sp>
        <p:nvSpPr>
          <p:cNvPr id="10271" name="Rectangle 31"/>
          <p:cNvSpPr>
            <a:spLocks noChangeArrowheads="1"/>
          </p:cNvSpPr>
          <p:nvPr/>
        </p:nvSpPr>
        <p:spPr bwMode="auto">
          <a:xfrm>
            <a:off x="3106341" y="2518173"/>
            <a:ext cx="1081088" cy="21062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sp>
        <p:nvSpPr>
          <p:cNvPr id="10272" name="Text Box 32"/>
          <p:cNvSpPr txBox="1">
            <a:spLocks noChangeArrowheads="1"/>
          </p:cNvSpPr>
          <p:nvPr/>
        </p:nvSpPr>
        <p:spPr bwMode="auto">
          <a:xfrm>
            <a:off x="3212307" y="2571750"/>
            <a:ext cx="857927" cy="253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50"/>
              <a:t>写入值序列</a:t>
            </a:r>
          </a:p>
        </p:txBody>
      </p:sp>
      <p:grpSp>
        <p:nvGrpSpPr>
          <p:cNvPr id="33" name="组合 32"/>
          <p:cNvGrpSpPr/>
          <p:nvPr/>
        </p:nvGrpSpPr>
        <p:grpSpPr>
          <a:xfrm>
            <a:off x="253998" y="334506"/>
            <a:ext cx="6604002" cy="400110"/>
            <a:chOff x="254000" y="646164"/>
            <a:chExt cx="6604002" cy="400110"/>
          </a:xfrm>
        </p:grpSpPr>
        <p:cxnSp>
          <p:nvCxnSpPr>
            <p:cNvPr id="34" name="直接连接符 33"/>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可信度量基本原理</a:t>
              </a:r>
            </a:p>
          </p:txBody>
        </p:sp>
      </p:grpSp>
    </p:spTree>
    <p:extLst>
      <p:ext uri="{BB962C8B-B14F-4D97-AF65-F5344CB8AC3E}">
        <p14:creationId xmlns:p14="http://schemas.microsoft.com/office/powerpoint/2010/main" val="50142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11270"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11271"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11272"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可信度量实施方式</a:t>
            </a:r>
            <a:endParaRPr lang="zh-CN" altLang="en-US" sz="1013"/>
          </a:p>
        </p:txBody>
      </p:sp>
      <p:sp>
        <p:nvSpPr>
          <p:cNvPr id="11273" name="AutoShape 17"/>
          <p:cNvSpPr>
            <a:spLocks noChangeArrowheads="1"/>
          </p:cNvSpPr>
          <p:nvPr/>
        </p:nvSpPr>
        <p:spPr bwMode="auto">
          <a:xfrm>
            <a:off x="1050131" y="772716"/>
            <a:ext cx="5197079" cy="947738"/>
          </a:xfrm>
          <a:prstGeom prst="roundRect">
            <a:avLst>
              <a:gd name="adj" fmla="val 50000"/>
            </a:avLst>
          </a:prstGeom>
          <a:solidFill>
            <a:srgbClr val="3B9FB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endParaRPr lang="zh-CN" altLang="zh-CN" sz="1013" b="1">
              <a:solidFill>
                <a:srgbClr val="000000"/>
              </a:solidFill>
            </a:endParaRPr>
          </a:p>
        </p:txBody>
      </p:sp>
      <p:sp>
        <p:nvSpPr>
          <p:cNvPr id="11274" name="椭圆 4"/>
          <p:cNvSpPr>
            <a:spLocks noChangeArrowheads="1"/>
          </p:cNvSpPr>
          <p:nvPr/>
        </p:nvSpPr>
        <p:spPr bwMode="auto">
          <a:xfrm>
            <a:off x="1316831" y="1104901"/>
            <a:ext cx="2058591" cy="354806"/>
          </a:xfrm>
          <a:prstGeom prst="ellipse">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013" b="1">
                <a:solidFill>
                  <a:srgbClr val="000000"/>
                </a:solidFill>
                <a:latin typeface="Calibri" panose="020F0502020204030204" pitchFamily="34" charset="0"/>
                <a:sym typeface="宋体" panose="02010600030101010101" pitchFamily="2" charset="-122"/>
              </a:rPr>
              <a:t>可信度量根</a:t>
            </a:r>
            <a:endParaRPr lang="zh-CN" altLang="en-US" sz="1013"/>
          </a:p>
        </p:txBody>
      </p:sp>
      <p:sp>
        <p:nvSpPr>
          <p:cNvPr id="11275" name="椭圆 5"/>
          <p:cNvSpPr>
            <a:spLocks noChangeArrowheads="1"/>
          </p:cNvSpPr>
          <p:nvPr/>
        </p:nvSpPr>
        <p:spPr bwMode="auto">
          <a:xfrm>
            <a:off x="3636169" y="1044179"/>
            <a:ext cx="1071563" cy="482203"/>
          </a:xfrm>
          <a:prstGeom prst="ellipse">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013" b="1">
                <a:solidFill>
                  <a:srgbClr val="000000"/>
                </a:solidFill>
                <a:latin typeface="Calibri" panose="020F0502020204030204" pitchFamily="34" charset="0"/>
                <a:sym typeface="宋体" panose="02010600030101010101" pitchFamily="2" charset="-122"/>
              </a:rPr>
              <a:t>可信</a:t>
            </a:r>
            <a:endParaRPr lang="en-US" altLang="zh-CN" sz="1013" b="1">
              <a:solidFill>
                <a:srgbClr val="000000"/>
              </a:solidFill>
              <a:latin typeface="Calibri" panose="020F0502020204030204" pitchFamily="34" charset="0"/>
              <a:sym typeface="Calibri" panose="020F0502020204030204" pitchFamily="34" charset="0"/>
            </a:endParaRPr>
          </a:p>
          <a:p>
            <a:r>
              <a:rPr lang="zh-CN" altLang="en-US" sz="1013" b="1">
                <a:solidFill>
                  <a:srgbClr val="000000"/>
                </a:solidFill>
                <a:latin typeface="Calibri" panose="020F0502020204030204" pitchFamily="34" charset="0"/>
                <a:sym typeface="宋体" panose="02010600030101010101" pitchFamily="2" charset="-122"/>
              </a:rPr>
              <a:t>存储根</a:t>
            </a:r>
            <a:endParaRPr lang="zh-CN" altLang="en-US" sz="1013"/>
          </a:p>
        </p:txBody>
      </p:sp>
      <p:sp>
        <p:nvSpPr>
          <p:cNvPr id="11276" name="椭圆 6"/>
          <p:cNvSpPr>
            <a:spLocks noChangeArrowheads="1"/>
          </p:cNvSpPr>
          <p:nvPr/>
        </p:nvSpPr>
        <p:spPr bwMode="auto">
          <a:xfrm>
            <a:off x="5066110" y="1017985"/>
            <a:ext cx="933450" cy="535781"/>
          </a:xfrm>
          <a:prstGeom prst="ellipse">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013" b="1">
                <a:solidFill>
                  <a:srgbClr val="000000"/>
                </a:solidFill>
                <a:latin typeface="Calibri" panose="020F0502020204030204" pitchFamily="34" charset="0"/>
                <a:sym typeface="宋体" panose="02010600030101010101" pitchFamily="2" charset="-122"/>
              </a:rPr>
              <a:t>可信</a:t>
            </a:r>
            <a:endParaRPr lang="en-US" altLang="zh-CN" sz="1013" b="1">
              <a:solidFill>
                <a:srgbClr val="000000"/>
              </a:solidFill>
              <a:latin typeface="Calibri" panose="020F0502020204030204" pitchFamily="34" charset="0"/>
              <a:sym typeface="Calibri" panose="020F0502020204030204" pitchFamily="34" charset="0"/>
            </a:endParaRPr>
          </a:p>
          <a:p>
            <a:r>
              <a:rPr lang="zh-CN" altLang="en-US" sz="1013" b="1">
                <a:solidFill>
                  <a:srgbClr val="000000"/>
                </a:solidFill>
                <a:latin typeface="Calibri" panose="020F0502020204030204" pitchFamily="34" charset="0"/>
                <a:sym typeface="宋体" panose="02010600030101010101" pitchFamily="2" charset="-122"/>
              </a:rPr>
              <a:t>报告根</a:t>
            </a:r>
            <a:endParaRPr lang="zh-CN" altLang="en-US" sz="1013"/>
          </a:p>
        </p:txBody>
      </p:sp>
      <p:sp>
        <p:nvSpPr>
          <p:cNvPr id="11277" name="TextBox 15"/>
          <p:cNvSpPr>
            <a:spLocks noChangeArrowheads="1"/>
          </p:cNvSpPr>
          <p:nvPr/>
        </p:nvSpPr>
        <p:spPr bwMode="auto">
          <a:xfrm>
            <a:off x="3259931" y="781050"/>
            <a:ext cx="1285875"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500" b="1">
                <a:solidFill>
                  <a:srgbClr val="000000"/>
                </a:solidFill>
                <a:latin typeface="Calibri" panose="020F0502020204030204" pitchFamily="34" charset="0"/>
                <a:sym typeface="宋体" panose="02010600030101010101" pitchFamily="2" charset="-122"/>
              </a:rPr>
              <a:t>可信根</a:t>
            </a:r>
          </a:p>
        </p:txBody>
      </p:sp>
      <p:sp>
        <p:nvSpPr>
          <p:cNvPr id="11278" name="矩形 8"/>
          <p:cNvSpPr>
            <a:spLocks noChangeArrowheads="1"/>
          </p:cNvSpPr>
          <p:nvPr/>
        </p:nvSpPr>
        <p:spPr bwMode="auto">
          <a:xfrm>
            <a:off x="1574007" y="2443163"/>
            <a:ext cx="803672" cy="507206"/>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13" b="1">
                <a:solidFill>
                  <a:srgbClr val="000000"/>
                </a:solidFill>
                <a:latin typeface="Calibri" panose="020F0502020204030204" pitchFamily="34" charset="0"/>
                <a:sym typeface="Calibri" panose="020F0502020204030204" pitchFamily="34" charset="0"/>
              </a:rPr>
              <a:t>BIOS</a:t>
            </a:r>
            <a:endParaRPr lang="zh-CN" altLang="en-US" sz="1013" b="1">
              <a:solidFill>
                <a:srgbClr val="000000"/>
              </a:solidFill>
              <a:latin typeface="Calibri" panose="020F0502020204030204" pitchFamily="34" charset="0"/>
              <a:sym typeface="宋体" panose="02010600030101010101" pitchFamily="2" charset="-122"/>
            </a:endParaRPr>
          </a:p>
        </p:txBody>
      </p:sp>
      <p:sp>
        <p:nvSpPr>
          <p:cNvPr id="12303" name="下弧形箭头 9"/>
          <p:cNvSpPr>
            <a:spLocks noChangeArrowheads="1"/>
          </p:cNvSpPr>
          <p:nvPr/>
        </p:nvSpPr>
        <p:spPr bwMode="auto">
          <a:xfrm rot="4655645">
            <a:off x="835224" y="2085380"/>
            <a:ext cx="978694" cy="336947"/>
          </a:xfrm>
          <a:prstGeom prst="curvedUpArrow">
            <a:avLst>
              <a:gd name="adj1" fmla="val 66335"/>
              <a:gd name="adj2" fmla="val 139622"/>
              <a:gd name="adj3" fmla="val 52681"/>
            </a:avLst>
          </a:prstGeom>
          <a:solidFill>
            <a:srgbClr val="FF9933"/>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b="1">
              <a:solidFill>
                <a:srgbClr val="000000"/>
              </a:solidFill>
              <a:latin typeface="Calibri" panose="020F0502020204030204" pitchFamily="34" charset="0"/>
              <a:sym typeface="宋体" panose="02010600030101010101" pitchFamily="2" charset="-122"/>
            </a:endParaRPr>
          </a:p>
        </p:txBody>
      </p:sp>
      <p:sp>
        <p:nvSpPr>
          <p:cNvPr id="12304" name="燕尾形箭头 56"/>
          <p:cNvSpPr>
            <a:spLocks noChangeArrowheads="1"/>
          </p:cNvSpPr>
          <p:nvPr/>
        </p:nvSpPr>
        <p:spPr bwMode="auto">
          <a:xfrm>
            <a:off x="2433638" y="3395662"/>
            <a:ext cx="1516856" cy="406004"/>
          </a:xfrm>
          <a:prstGeom prst="notchedRightArrow">
            <a:avLst>
              <a:gd name="adj1" fmla="val 100000"/>
              <a:gd name="adj2" fmla="val 67370"/>
            </a:avLst>
          </a:prstGeom>
          <a:solidFill>
            <a:schemeClr val="accent1"/>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000000"/>
                </a:solidFill>
                <a:latin typeface="Calibri" panose="020F0502020204030204" pitchFamily="34" charset="0"/>
                <a:sym typeface="Calibri" panose="020F0502020204030204" pitchFamily="34" charset="0"/>
              </a:rPr>
              <a:t>BIOS</a:t>
            </a:r>
            <a:endParaRPr lang="zh-CN" altLang="en-US" sz="1200" b="1">
              <a:solidFill>
                <a:srgbClr val="000000"/>
              </a:solidFill>
              <a:latin typeface="Calibri" panose="020F0502020204030204" pitchFamily="34" charset="0"/>
              <a:sym typeface="Calibri" panose="020F0502020204030204" pitchFamily="34" charset="0"/>
            </a:endParaRPr>
          </a:p>
          <a:p>
            <a:r>
              <a:rPr lang="zh-CN" altLang="en-US" sz="1200" b="1">
                <a:solidFill>
                  <a:srgbClr val="000000"/>
                </a:solidFill>
                <a:latin typeface="Calibri" panose="020F0502020204030204" pitchFamily="34" charset="0"/>
                <a:sym typeface="宋体" panose="02010600030101010101" pitchFamily="2" charset="-122"/>
              </a:rPr>
              <a:t>度量阶段</a:t>
            </a:r>
            <a:endParaRPr lang="zh-CN" altLang="en-US" sz="1013"/>
          </a:p>
        </p:txBody>
      </p:sp>
      <p:sp>
        <p:nvSpPr>
          <p:cNvPr id="12305" name="燕尾形箭头 57"/>
          <p:cNvSpPr>
            <a:spLocks noChangeArrowheads="1"/>
          </p:cNvSpPr>
          <p:nvPr/>
        </p:nvSpPr>
        <p:spPr bwMode="auto">
          <a:xfrm>
            <a:off x="3773091" y="3395662"/>
            <a:ext cx="1618059" cy="406004"/>
          </a:xfrm>
          <a:prstGeom prst="notchedRightArrow">
            <a:avLst>
              <a:gd name="adj1" fmla="val 100000"/>
              <a:gd name="adj2" fmla="val 67345"/>
            </a:avLst>
          </a:prstGeom>
          <a:solidFill>
            <a:schemeClr val="accent1"/>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000000"/>
                </a:solidFill>
                <a:latin typeface="Calibri" panose="020F0502020204030204" pitchFamily="34" charset="0"/>
                <a:sym typeface="Calibri" panose="020F0502020204030204" pitchFamily="34" charset="0"/>
              </a:rPr>
              <a:t>OS Loader</a:t>
            </a:r>
            <a:endParaRPr lang="zh-CN" altLang="en-US" sz="1200" b="1">
              <a:solidFill>
                <a:srgbClr val="000000"/>
              </a:solidFill>
              <a:latin typeface="Calibri" panose="020F0502020204030204" pitchFamily="34" charset="0"/>
              <a:sym typeface="Calibri" panose="020F0502020204030204" pitchFamily="34" charset="0"/>
            </a:endParaRPr>
          </a:p>
          <a:p>
            <a:r>
              <a:rPr lang="zh-CN" altLang="en-US" sz="1200" b="1">
                <a:solidFill>
                  <a:srgbClr val="000000"/>
                </a:solidFill>
                <a:latin typeface="Calibri" panose="020F0502020204030204" pitchFamily="34" charset="0"/>
                <a:sym typeface="宋体" panose="02010600030101010101" pitchFamily="2" charset="-122"/>
              </a:rPr>
              <a:t>度量阶段</a:t>
            </a:r>
            <a:endParaRPr lang="zh-CN" altLang="en-US" sz="1013"/>
          </a:p>
        </p:txBody>
      </p:sp>
      <p:sp>
        <p:nvSpPr>
          <p:cNvPr id="12306" name="燕尾形箭头 58"/>
          <p:cNvSpPr>
            <a:spLocks noChangeArrowheads="1"/>
          </p:cNvSpPr>
          <p:nvPr/>
        </p:nvSpPr>
        <p:spPr bwMode="auto">
          <a:xfrm>
            <a:off x="5166122" y="3395662"/>
            <a:ext cx="1446609" cy="406004"/>
          </a:xfrm>
          <a:prstGeom prst="notchedRightArrow">
            <a:avLst>
              <a:gd name="adj1" fmla="val 100000"/>
              <a:gd name="adj2" fmla="val 67351"/>
            </a:avLst>
          </a:prstGeom>
          <a:solidFill>
            <a:schemeClr val="accent1"/>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a:solidFill>
                  <a:srgbClr val="000000"/>
                </a:solidFill>
                <a:latin typeface="Calibri" panose="020F0502020204030204" pitchFamily="34" charset="0"/>
                <a:sym typeface="Calibri" panose="020F0502020204030204" pitchFamily="34" charset="0"/>
              </a:rPr>
              <a:t>OS</a:t>
            </a:r>
            <a:endParaRPr lang="zh-CN" altLang="en-US" sz="1200" b="1">
              <a:solidFill>
                <a:srgbClr val="000000"/>
              </a:solidFill>
              <a:latin typeface="Calibri" panose="020F0502020204030204" pitchFamily="34" charset="0"/>
              <a:sym typeface="Calibri" panose="020F0502020204030204" pitchFamily="34" charset="0"/>
            </a:endParaRPr>
          </a:p>
          <a:p>
            <a:r>
              <a:rPr lang="en-US" altLang="zh-CN" sz="1200" b="1">
                <a:solidFill>
                  <a:srgbClr val="000000"/>
                </a:solidFill>
                <a:latin typeface="Calibri" panose="020F0502020204030204" pitchFamily="34" charset="0"/>
                <a:sym typeface="Calibri" panose="020F0502020204030204" pitchFamily="34" charset="0"/>
              </a:rPr>
              <a:t> </a:t>
            </a:r>
            <a:r>
              <a:rPr lang="zh-CN" altLang="en-US" sz="1200" b="1">
                <a:solidFill>
                  <a:srgbClr val="000000"/>
                </a:solidFill>
                <a:latin typeface="Calibri" panose="020F0502020204030204" pitchFamily="34" charset="0"/>
                <a:sym typeface="宋体" panose="02010600030101010101" pitchFamily="2" charset="-122"/>
              </a:rPr>
              <a:t>度量阶段</a:t>
            </a:r>
            <a:endParaRPr lang="zh-CN" altLang="en-US" sz="1013"/>
          </a:p>
        </p:txBody>
      </p:sp>
      <p:sp>
        <p:nvSpPr>
          <p:cNvPr id="11283" name="右箭头 13"/>
          <p:cNvSpPr>
            <a:spLocks/>
          </p:cNvSpPr>
          <p:nvPr/>
        </p:nvSpPr>
        <p:spPr bwMode="auto">
          <a:xfrm flipH="1">
            <a:off x="2380060" y="2595563"/>
            <a:ext cx="427434" cy="202406"/>
          </a:xfrm>
          <a:prstGeom prst="rightArrow">
            <a:avLst>
              <a:gd name="adj1" fmla="val 50000"/>
              <a:gd name="adj2" fmla="val 50193"/>
            </a:avLst>
          </a:prstGeom>
          <a:solidFill>
            <a:srgbClr val="B2423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a:solidFill>
                <a:srgbClr val="000000"/>
              </a:solidFill>
              <a:latin typeface="Calibri" panose="020F0502020204030204" pitchFamily="34" charset="0"/>
              <a:sym typeface="宋体" panose="02010600030101010101" pitchFamily="2" charset="-122"/>
            </a:endParaRPr>
          </a:p>
        </p:txBody>
      </p:sp>
      <p:sp>
        <p:nvSpPr>
          <p:cNvPr id="11284" name="右箭头 14"/>
          <p:cNvSpPr>
            <a:spLocks/>
          </p:cNvSpPr>
          <p:nvPr/>
        </p:nvSpPr>
        <p:spPr bwMode="auto">
          <a:xfrm flipH="1">
            <a:off x="3621882" y="2588419"/>
            <a:ext cx="454819" cy="202406"/>
          </a:xfrm>
          <a:prstGeom prst="rightArrow">
            <a:avLst>
              <a:gd name="adj1" fmla="val 50000"/>
              <a:gd name="adj2" fmla="val 50059"/>
            </a:avLst>
          </a:prstGeom>
          <a:solidFill>
            <a:srgbClr val="B2423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a:solidFill>
                <a:srgbClr val="000000"/>
              </a:solidFill>
              <a:latin typeface="Calibri" panose="020F0502020204030204" pitchFamily="34" charset="0"/>
              <a:sym typeface="宋体" panose="02010600030101010101" pitchFamily="2" charset="-122"/>
            </a:endParaRPr>
          </a:p>
        </p:txBody>
      </p:sp>
      <p:sp>
        <p:nvSpPr>
          <p:cNvPr id="11285" name="右箭头 15"/>
          <p:cNvSpPr>
            <a:spLocks/>
          </p:cNvSpPr>
          <p:nvPr/>
        </p:nvSpPr>
        <p:spPr bwMode="auto">
          <a:xfrm flipH="1">
            <a:off x="4733925" y="2571751"/>
            <a:ext cx="454819" cy="202406"/>
          </a:xfrm>
          <a:prstGeom prst="rightArrow">
            <a:avLst>
              <a:gd name="adj1" fmla="val 50000"/>
              <a:gd name="adj2" fmla="val 50059"/>
            </a:avLst>
          </a:prstGeom>
          <a:solidFill>
            <a:srgbClr val="B2423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a:solidFill>
                <a:srgbClr val="000000"/>
              </a:solidFill>
              <a:latin typeface="Calibri" panose="020F0502020204030204" pitchFamily="34" charset="0"/>
              <a:sym typeface="宋体" panose="02010600030101010101" pitchFamily="2" charset="-122"/>
            </a:endParaRPr>
          </a:p>
        </p:txBody>
      </p:sp>
      <p:sp>
        <p:nvSpPr>
          <p:cNvPr id="12310" name="下弧形箭头 16"/>
          <p:cNvSpPr>
            <a:spLocks noChangeArrowheads="1"/>
          </p:cNvSpPr>
          <p:nvPr/>
        </p:nvSpPr>
        <p:spPr bwMode="auto">
          <a:xfrm>
            <a:off x="2145506" y="2971801"/>
            <a:ext cx="1163241" cy="354806"/>
          </a:xfrm>
          <a:prstGeom prst="curvedUpArrow">
            <a:avLst>
              <a:gd name="adj1" fmla="val 66162"/>
              <a:gd name="adj2" fmla="val 139231"/>
              <a:gd name="adj3" fmla="val 40213"/>
            </a:avLst>
          </a:prstGeom>
          <a:solidFill>
            <a:srgbClr val="FF9933"/>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b="1">
              <a:solidFill>
                <a:srgbClr val="000000"/>
              </a:solidFill>
              <a:latin typeface="Calibri" panose="020F0502020204030204" pitchFamily="34" charset="0"/>
              <a:sym typeface="宋体" panose="02010600030101010101" pitchFamily="2" charset="-122"/>
            </a:endParaRPr>
          </a:p>
        </p:txBody>
      </p:sp>
      <p:sp>
        <p:nvSpPr>
          <p:cNvPr id="12311" name="下弧形箭头 17"/>
          <p:cNvSpPr>
            <a:spLocks noChangeArrowheads="1"/>
          </p:cNvSpPr>
          <p:nvPr/>
        </p:nvSpPr>
        <p:spPr bwMode="auto">
          <a:xfrm>
            <a:off x="3336131" y="2959894"/>
            <a:ext cx="1162050" cy="354806"/>
          </a:xfrm>
          <a:prstGeom prst="curvedUpArrow">
            <a:avLst>
              <a:gd name="adj1" fmla="val 66095"/>
              <a:gd name="adj2" fmla="val 139088"/>
              <a:gd name="adj3" fmla="val 52681"/>
            </a:avLst>
          </a:prstGeom>
          <a:solidFill>
            <a:srgbClr val="FF9933"/>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b="1">
              <a:solidFill>
                <a:srgbClr val="000000"/>
              </a:solidFill>
              <a:latin typeface="Calibri" panose="020F0502020204030204" pitchFamily="34" charset="0"/>
              <a:sym typeface="宋体" panose="02010600030101010101" pitchFamily="2" charset="-122"/>
            </a:endParaRPr>
          </a:p>
        </p:txBody>
      </p:sp>
      <p:sp>
        <p:nvSpPr>
          <p:cNvPr id="12312" name="下弧形箭头 18"/>
          <p:cNvSpPr>
            <a:spLocks noChangeArrowheads="1"/>
          </p:cNvSpPr>
          <p:nvPr/>
        </p:nvSpPr>
        <p:spPr bwMode="auto">
          <a:xfrm>
            <a:off x="4413648" y="2975373"/>
            <a:ext cx="1163240" cy="354806"/>
          </a:xfrm>
          <a:prstGeom prst="curvedUpArrow">
            <a:avLst>
              <a:gd name="adj1" fmla="val 66162"/>
              <a:gd name="adj2" fmla="val 139231"/>
              <a:gd name="adj3" fmla="val 52681"/>
            </a:avLst>
          </a:prstGeom>
          <a:solidFill>
            <a:srgbClr val="FF9933"/>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b="1">
              <a:solidFill>
                <a:srgbClr val="000000"/>
              </a:solidFill>
              <a:latin typeface="Calibri" panose="020F0502020204030204" pitchFamily="34" charset="0"/>
              <a:sym typeface="宋体" panose="02010600030101010101" pitchFamily="2" charset="-122"/>
            </a:endParaRPr>
          </a:p>
        </p:txBody>
      </p:sp>
      <p:sp>
        <p:nvSpPr>
          <p:cNvPr id="11289" name="TextBox 107"/>
          <p:cNvSpPr>
            <a:spLocks noChangeArrowheads="1"/>
          </p:cNvSpPr>
          <p:nvPr/>
        </p:nvSpPr>
        <p:spPr bwMode="auto">
          <a:xfrm>
            <a:off x="2050257" y="1760935"/>
            <a:ext cx="750094"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b="1">
                <a:solidFill>
                  <a:srgbClr val="000000"/>
                </a:solidFill>
                <a:latin typeface="Calibri" panose="020F0502020204030204" pitchFamily="34" charset="0"/>
                <a:sym typeface="Calibri" panose="020F0502020204030204" pitchFamily="34" charset="0"/>
              </a:rPr>
              <a:t>OS Loader</a:t>
            </a:r>
            <a:endParaRPr lang="zh-CN" altLang="en-US" sz="900" b="1">
              <a:solidFill>
                <a:srgbClr val="000000"/>
              </a:solidFill>
              <a:latin typeface="Calibri" panose="020F0502020204030204" pitchFamily="34" charset="0"/>
              <a:sym typeface="Calibri" panose="020F0502020204030204" pitchFamily="34" charset="0"/>
            </a:endParaRPr>
          </a:p>
          <a:p>
            <a:r>
              <a:rPr lang="zh-CN" altLang="en-US" sz="900" b="1">
                <a:solidFill>
                  <a:srgbClr val="000000"/>
                </a:solidFill>
                <a:latin typeface="Calibri" panose="020F0502020204030204" pitchFamily="34" charset="0"/>
                <a:sym typeface="宋体" panose="02010600030101010101" pitchFamily="2" charset="-122"/>
              </a:rPr>
              <a:t>可信基准值</a:t>
            </a:r>
          </a:p>
        </p:txBody>
      </p:sp>
      <p:sp>
        <p:nvSpPr>
          <p:cNvPr id="11290" name="矩形 20"/>
          <p:cNvSpPr>
            <a:spLocks noChangeArrowheads="1"/>
          </p:cNvSpPr>
          <p:nvPr/>
        </p:nvSpPr>
        <p:spPr bwMode="auto">
          <a:xfrm>
            <a:off x="2818210" y="2436019"/>
            <a:ext cx="803672" cy="507206"/>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13" b="1">
                <a:solidFill>
                  <a:srgbClr val="000000"/>
                </a:solidFill>
                <a:latin typeface="Calibri" panose="020F0502020204030204" pitchFamily="34" charset="0"/>
                <a:sym typeface="Calibri" panose="020F0502020204030204" pitchFamily="34" charset="0"/>
              </a:rPr>
              <a:t>OS </a:t>
            </a:r>
            <a:endParaRPr lang="zh-CN" altLang="en-US" sz="1013" b="1">
              <a:solidFill>
                <a:srgbClr val="000000"/>
              </a:solidFill>
              <a:latin typeface="Calibri" panose="020F0502020204030204" pitchFamily="34" charset="0"/>
              <a:sym typeface="Calibri" panose="020F0502020204030204" pitchFamily="34" charset="0"/>
            </a:endParaRPr>
          </a:p>
          <a:p>
            <a:r>
              <a:rPr lang="en-US" altLang="zh-CN" sz="1013" b="1">
                <a:solidFill>
                  <a:srgbClr val="000000"/>
                </a:solidFill>
                <a:latin typeface="Calibri" panose="020F0502020204030204" pitchFamily="34" charset="0"/>
                <a:sym typeface="Calibri" panose="020F0502020204030204" pitchFamily="34" charset="0"/>
              </a:rPr>
              <a:t>Loader</a:t>
            </a:r>
            <a:endParaRPr lang="zh-CN" altLang="en-US" sz="1013" b="1">
              <a:solidFill>
                <a:srgbClr val="000000"/>
              </a:solidFill>
              <a:latin typeface="Calibri" panose="020F0502020204030204" pitchFamily="34" charset="0"/>
              <a:sym typeface="宋体" panose="02010600030101010101" pitchFamily="2" charset="-122"/>
            </a:endParaRPr>
          </a:p>
        </p:txBody>
      </p:sp>
      <p:sp>
        <p:nvSpPr>
          <p:cNvPr id="11291" name="矩形 21"/>
          <p:cNvSpPr>
            <a:spLocks noChangeArrowheads="1"/>
          </p:cNvSpPr>
          <p:nvPr/>
        </p:nvSpPr>
        <p:spPr bwMode="auto">
          <a:xfrm>
            <a:off x="4099322" y="2430067"/>
            <a:ext cx="642938" cy="507206"/>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13">
                <a:solidFill>
                  <a:srgbClr val="000000"/>
                </a:solidFill>
                <a:latin typeface="Calibri" panose="020F0502020204030204" pitchFamily="34" charset="0"/>
                <a:sym typeface="Calibri" panose="020F0502020204030204" pitchFamily="34" charset="0"/>
              </a:rPr>
              <a:t>OS</a:t>
            </a:r>
            <a:endParaRPr lang="zh-CN" altLang="en-US" sz="1013">
              <a:solidFill>
                <a:srgbClr val="000000"/>
              </a:solidFill>
              <a:latin typeface="Calibri" panose="020F0502020204030204" pitchFamily="34" charset="0"/>
              <a:sym typeface="宋体" panose="02010600030101010101" pitchFamily="2" charset="-122"/>
            </a:endParaRPr>
          </a:p>
        </p:txBody>
      </p:sp>
      <p:sp>
        <p:nvSpPr>
          <p:cNvPr id="11292" name="矩形 22"/>
          <p:cNvSpPr>
            <a:spLocks noChangeArrowheads="1"/>
          </p:cNvSpPr>
          <p:nvPr/>
        </p:nvSpPr>
        <p:spPr bwMode="auto">
          <a:xfrm>
            <a:off x="5214937" y="2419351"/>
            <a:ext cx="642938" cy="507206"/>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013" b="1">
                <a:solidFill>
                  <a:srgbClr val="000000"/>
                </a:solidFill>
                <a:latin typeface="Calibri" panose="020F0502020204030204" pitchFamily="34" charset="0"/>
                <a:sym typeface="宋体" panose="02010600030101010101" pitchFamily="2" charset="-122"/>
              </a:rPr>
              <a:t>应用</a:t>
            </a:r>
            <a:endParaRPr lang="zh-CN" altLang="en-US" sz="1013"/>
          </a:p>
        </p:txBody>
      </p:sp>
      <p:sp>
        <p:nvSpPr>
          <p:cNvPr id="11293" name="下箭头 23"/>
          <p:cNvSpPr>
            <a:spLocks/>
          </p:cNvSpPr>
          <p:nvPr/>
        </p:nvSpPr>
        <p:spPr bwMode="auto">
          <a:xfrm>
            <a:off x="1864519" y="1766887"/>
            <a:ext cx="204788" cy="653654"/>
          </a:xfrm>
          <a:prstGeom prst="downArrow">
            <a:avLst>
              <a:gd name="adj1" fmla="val 50000"/>
              <a:gd name="adj2" fmla="val 50124"/>
            </a:avLst>
          </a:prstGeom>
          <a:solidFill>
            <a:srgbClr val="B2423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b="1">
              <a:solidFill>
                <a:srgbClr val="000000"/>
              </a:solidFill>
              <a:latin typeface="Calibri" panose="020F0502020204030204" pitchFamily="34" charset="0"/>
              <a:sym typeface="宋体" panose="02010600030101010101" pitchFamily="2" charset="-122"/>
            </a:endParaRPr>
          </a:p>
        </p:txBody>
      </p:sp>
      <p:grpSp>
        <p:nvGrpSpPr>
          <p:cNvPr id="11294" name="组合 49"/>
          <p:cNvGrpSpPr>
            <a:grpSpLocks/>
          </p:cNvGrpSpPr>
          <p:nvPr/>
        </p:nvGrpSpPr>
        <p:grpSpPr bwMode="auto">
          <a:xfrm>
            <a:off x="3439717" y="2452687"/>
            <a:ext cx="192881" cy="214313"/>
            <a:chOff x="0" y="0"/>
            <a:chExt cx="274958" cy="285752"/>
          </a:xfrm>
        </p:grpSpPr>
        <p:sp>
          <p:nvSpPr>
            <p:cNvPr id="11313" name="矩形 123"/>
            <p:cNvSpPr>
              <a:spLocks noChangeArrowheads="1"/>
            </p:cNvSpPr>
            <p:nvPr/>
          </p:nvSpPr>
          <p:spPr bwMode="auto">
            <a:xfrm>
              <a:off x="0" y="82915"/>
              <a:ext cx="202271" cy="202837"/>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a:solidFill>
                  <a:srgbClr val="000000"/>
                </a:solidFill>
                <a:latin typeface="Calibri" panose="020F0502020204030204" pitchFamily="34" charset="0"/>
                <a:sym typeface="宋体" panose="02010600030101010101" pitchFamily="2" charset="-122"/>
              </a:endParaRPr>
            </a:p>
          </p:txBody>
        </p:sp>
        <p:pic>
          <p:nvPicPr>
            <p:cNvPr id="11314" name="Picture 3" descr="D:\中软华泰\2010-11-12新白皮书素材\图片资料\png 256\Che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74958" cy="274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1295" name="下箭头 27"/>
          <p:cNvSpPr>
            <a:spLocks/>
          </p:cNvSpPr>
          <p:nvPr/>
        </p:nvSpPr>
        <p:spPr bwMode="auto">
          <a:xfrm>
            <a:off x="3144441" y="1769269"/>
            <a:ext cx="151209" cy="653654"/>
          </a:xfrm>
          <a:prstGeom prst="downArrow">
            <a:avLst>
              <a:gd name="adj1" fmla="val 50000"/>
              <a:gd name="adj2" fmla="val 50253"/>
            </a:avLst>
          </a:prstGeom>
          <a:solidFill>
            <a:srgbClr val="B2423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b="1">
              <a:solidFill>
                <a:srgbClr val="000000"/>
              </a:solidFill>
              <a:latin typeface="Calibri" panose="020F0502020204030204" pitchFamily="34" charset="0"/>
              <a:sym typeface="宋体" panose="02010600030101010101" pitchFamily="2" charset="-122"/>
            </a:endParaRPr>
          </a:p>
        </p:txBody>
      </p:sp>
      <p:sp>
        <p:nvSpPr>
          <p:cNvPr id="11296" name="矩形 124"/>
          <p:cNvSpPr>
            <a:spLocks noChangeArrowheads="1"/>
          </p:cNvSpPr>
          <p:nvPr/>
        </p:nvSpPr>
        <p:spPr bwMode="auto">
          <a:xfrm>
            <a:off x="1256110" y="1478756"/>
            <a:ext cx="152400" cy="1524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a:solidFill>
                <a:srgbClr val="000000"/>
              </a:solidFill>
              <a:latin typeface="Calibri" panose="020F0502020204030204" pitchFamily="34" charset="0"/>
              <a:sym typeface="宋体" panose="02010600030101010101" pitchFamily="2" charset="-122"/>
            </a:endParaRPr>
          </a:p>
        </p:txBody>
      </p:sp>
      <p:pic>
        <p:nvPicPr>
          <p:cNvPr id="11297" name="Picture 3" descr="D:\中软华泰\2010-11-12新白皮书素材\图片资料\png 256\Che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0157" y="1421607"/>
            <a:ext cx="207169" cy="207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24" name="燕尾形箭头 56"/>
          <p:cNvSpPr>
            <a:spLocks noChangeArrowheads="1"/>
          </p:cNvSpPr>
          <p:nvPr/>
        </p:nvSpPr>
        <p:spPr bwMode="auto">
          <a:xfrm>
            <a:off x="1094185" y="3395662"/>
            <a:ext cx="1516856" cy="406004"/>
          </a:xfrm>
          <a:prstGeom prst="notchedRightArrow">
            <a:avLst>
              <a:gd name="adj1" fmla="val 100000"/>
              <a:gd name="adj2" fmla="val 67370"/>
            </a:avLst>
          </a:prstGeom>
          <a:solidFill>
            <a:schemeClr val="accent1"/>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000000"/>
                </a:solidFill>
                <a:latin typeface="Calibri" panose="020F0502020204030204" pitchFamily="34" charset="0"/>
                <a:sym typeface="宋体" panose="02010600030101010101" pitchFamily="2" charset="-122"/>
              </a:rPr>
              <a:t>可信芯片</a:t>
            </a:r>
            <a:endParaRPr lang="en-US" altLang="zh-CN" sz="1200" b="1">
              <a:solidFill>
                <a:srgbClr val="000000"/>
              </a:solidFill>
              <a:latin typeface="Calibri" panose="020F0502020204030204" pitchFamily="34" charset="0"/>
              <a:sym typeface="Calibri" panose="020F0502020204030204" pitchFamily="34" charset="0"/>
            </a:endParaRPr>
          </a:p>
          <a:p>
            <a:r>
              <a:rPr lang="zh-CN" altLang="en-US" sz="1200" b="1">
                <a:solidFill>
                  <a:srgbClr val="000000"/>
                </a:solidFill>
                <a:latin typeface="Calibri" panose="020F0502020204030204" pitchFamily="34" charset="0"/>
                <a:sym typeface="宋体" panose="02010600030101010101" pitchFamily="2" charset="-122"/>
              </a:rPr>
              <a:t>度量阶段</a:t>
            </a:r>
            <a:endParaRPr lang="zh-CN" altLang="en-US" sz="1013"/>
          </a:p>
        </p:txBody>
      </p:sp>
      <p:sp>
        <p:nvSpPr>
          <p:cNvPr id="11299" name="TextBox 15"/>
          <p:cNvSpPr>
            <a:spLocks noChangeArrowheads="1"/>
          </p:cNvSpPr>
          <p:nvPr/>
        </p:nvSpPr>
        <p:spPr bwMode="auto">
          <a:xfrm>
            <a:off x="2345531" y="3812382"/>
            <a:ext cx="1285875"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500" b="1">
                <a:solidFill>
                  <a:srgbClr val="000000"/>
                </a:solidFill>
                <a:latin typeface="Calibri" panose="020F0502020204030204" pitchFamily="34" charset="0"/>
                <a:sym typeface="宋体" panose="02010600030101010101" pitchFamily="2" charset="-122"/>
              </a:rPr>
              <a:t>可信链条</a:t>
            </a:r>
          </a:p>
        </p:txBody>
      </p:sp>
      <p:sp>
        <p:nvSpPr>
          <p:cNvPr id="11300" name="TextBox 86"/>
          <p:cNvSpPr>
            <a:spLocks noChangeArrowheads="1"/>
          </p:cNvSpPr>
          <p:nvPr/>
        </p:nvSpPr>
        <p:spPr bwMode="auto">
          <a:xfrm>
            <a:off x="4733926" y="2400300"/>
            <a:ext cx="1012031" cy="253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050" b="1">
                <a:solidFill>
                  <a:srgbClr val="000000"/>
                </a:solidFill>
                <a:latin typeface="Calibri" panose="020F0502020204030204" pitchFamily="34" charset="0"/>
                <a:sym typeface="宋体" panose="02010600030101010101" pitchFamily="2" charset="-122"/>
              </a:rPr>
              <a:t>度量值</a:t>
            </a:r>
            <a:endParaRPr lang="zh-CN" altLang="en-US" sz="1013"/>
          </a:p>
        </p:txBody>
      </p:sp>
      <p:sp>
        <p:nvSpPr>
          <p:cNvPr id="11301" name="TextBox 84"/>
          <p:cNvSpPr>
            <a:spLocks noChangeArrowheads="1"/>
          </p:cNvSpPr>
          <p:nvPr/>
        </p:nvSpPr>
        <p:spPr bwMode="auto">
          <a:xfrm>
            <a:off x="3600451" y="2428875"/>
            <a:ext cx="1012031" cy="253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050" b="1">
                <a:solidFill>
                  <a:srgbClr val="000000"/>
                </a:solidFill>
                <a:latin typeface="Calibri" panose="020F0502020204030204" pitchFamily="34" charset="0"/>
                <a:sym typeface="宋体" panose="02010600030101010101" pitchFamily="2" charset="-122"/>
              </a:rPr>
              <a:t>度量值</a:t>
            </a:r>
            <a:endParaRPr lang="zh-CN" altLang="en-US" sz="1013"/>
          </a:p>
        </p:txBody>
      </p:sp>
      <p:sp>
        <p:nvSpPr>
          <p:cNvPr id="11302" name="TextBox 82"/>
          <p:cNvSpPr>
            <a:spLocks noChangeArrowheads="1"/>
          </p:cNvSpPr>
          <p:nvPr/>
        </p:nvSpPr>
        <p:spPr bwMode="auto">
          <a:xfrm>
            <a:off x="2345532" y="2428875"/>
            <a:ext cx="1012031" cy="253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050" b="1">
                <a:solidFill>
                  <a:srgbClr val="000000"/>
                </a:solidFill>
                <a:latin typeface="Calibri" panose="020F0502020204030204" pitchFamily="34" charset="0"/>
                <a:sym typeface="宋体" panose="02010600030101010101" pitchFamily="2" charset="-122"/>
              </a:rPr>
              <a:t>度量值</a:t>
            </a:r>
            <a:endParaRPr lang="zh-CN" altLang="en-US" sz="1013"/>
          </a:p>
        </p:txBody>
      </p:sp>
      <p:sp>
        <p:nvSpPr>
          <p:cNvPr id="11303" name="TextBox 107"/>
          <p:cNvSpPr>
            <a:spLocks noChangeArrowheads="1"/>
          </p:cNvSpPr>
          <p:nvPr/>
        </p:nvSpPr>
        <p:spPr bwMode="auto">
          <a:xfrm>
            <a:off x="3298032" y="1781175"/>
            <a:ext cx="750094"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b="1">
                <a:solidFill>
                  <a:srgbClr val="000000"/>
                </a:solidFill>
                <a:latin typeface="Calibri" panose="020F0502020204030204" pitchFamily="34" charset="0"/>
                <a:sym typeface="Calibri" panose="020F0502020204030204" pitchFamily="34" charset="0"/>
              </a:rPr>
              <a:t>OS </a:t>
            </a:r>
            <a:endParaRPr lang="zh-CN" altLang="en-US" sz="900" b="1">
              <a:solidFill>
                <a:srgbClr val="000000"/>
              </a:solidFill>
              <a:latin typeface="Calibri" panose="020F0502020204030204" pitchFamily="34" charset="0"/>
              <a:sym typeface="Calibri" panose="020F0502020204030204" pitchFamily="34" charset="0"/>
            </a:endParaRPr>
          </a:p>
          <a:p>
            <a:r>
              <a:rPr lang="zh-CN" altLang="en-US" sz="900" b="1">
                <a:solidFill>
                  <a:srgbClr val="000000"/>
                </a:solidFill>
                <a:latin typeface="Calibri" panose="020F0502020204030204" pitchFamily="34" charset="0"/>
                <a:sym typeface="宋体" panose="02010600030101010101" pitchFamily="2" charset="-122"/>
              </a:rPr>
              <a:t>可信基准值</a:t>
            </a:r>
          </a:p>
        </p:txBody>
      </p:sp>
      <p:grpSp>
        <p:nvGrpSpPr>
          <p:cNvPr id="11304" name="组合 50"/>
          <p:cNvGrpSpPr>
            <a:grpSpLocks/>
          </p:cNvGrpSpPr>
          <p:nvPr/>
        </p:nvGrpSpPr>
        <p:grpSpPr bwMode="auto">
          <a:xfrm>
            <a:off x="4499373" y="2445544"/>
            <a:ext cx="205978" cy="214313"/>
            <a:chOff x="0" y="0"/>
            <a:chExt cx="274958" cy="285752"/>
          </a:xfrm>
        </p:grpSpPr>
        <p:sp>
          <p:nvSpPr>
            <p:cNvPr id="11311" name="矩形 123"/>
            <p:cNvSpPr>
              <a:spLocks noChangeArrowheads="1"/>
            </p:cNvSpPr>
            <p:nvPr/>
          </p:nvSpPr>
          <p:spPr bwMode="auto">
            <a:xfrm>
              <a:off x="0" y="82915"/>
              <a:ext cx="202271" cy="202837"/>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a:solidFill>
                  <a:srgbClr val="000000"/>
                </a:solidFill>
                <a:latin typeface="Calibri" panose="020F0502020204030204" pitchFamily="34" charset="0"/>
                <a:sym typeface="宋体" panose="02010600030101010101" pitchFamily="2" charset="-122"/>
              </a:endParaRPr>
            </a:p>
          </p:txBody>
        </p:sp>
        <p:pic>
          <p:nvPicPr>
            <p:cNvPr id="11312" name="Picture 3" descr="D:\中软华泰\2010-11-12新白皮书素材\图片资料\png 256\Che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74958" cy="274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1305" name="组合 53"/>
          <p:cNvGrpSpPr>
            <a:grpSpLocks/>
          </p:cNvGrpSpPr>
          <p:nvPr/>
        </p:nvGrpSpPr>
        <p:grpSpPr bwMode="auto">
          <a:xfrm>
            <a:off x="1850231" y="2676525"/>
            <a:ext cx="205979" cy="207169"/>
            <a:chOff x="0" y="0"/>
            <a:chExt cx="274958" cy="274958"/>
          </a:xfrm>
        </p:grpSpPr>
        <p:sp>
          <p:nvSpPr>
            <p:cNvPr id="11309" name="矩形 123"/>
            <p:cNvSpPr>
              <a:spLocks noChangeArrowheads="1"/>
            </p:cNvSpPr>
            <p:nvPr/>
          </p:nvSpPr>
          <p:spPr bwMode="auto">
            <a:xfrm>
              <a:off x="13753" y="58934"/>
              <a:ext cx="202271" cy="202837"/>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sz="1013">
                <a:solidFill>
                  <a:srgbClr val="000000"/>
                </a:solidFill>
                <a:latin typeface="Calibri" panose="020F0502020204030204" pitchFamily="34" charset="0"/>
                <a:sym typeface="宋体" panose="02010600030101010101" pitchFamily="2" charset="-122"/>
              </a:endParaRPr>
            </a:p>
          </p:txBody>
        </p:sp>
        <p:pic>
          <p:nvPicPr>
            <p:cNvPr id="11310" name="Picture 3" descr="D:\中软华泰\2010-11-12新白皮书素材\图片资料\png 256\Che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74958" cy="274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2336" name="圆角矩形标注 42"/>
          <p:cNvSpPr>
            <a:spLocks noChangeArrowheads="1"/>
          </p:cNvSpPr>
          <p:nvPr/>
        </p:nvSpPr>
        <p:spPr bwMode="auto">
          <a:xfrm>
            <a:off x="-15478" y="917973"/>
            <a:ext cx="960835" cy="1955006"/>
          </a:xfrm>
          <a:prstGeom prst="wedgeRoundRectCallout">
            <a:avLst>
              <a:gd name="adj1" fmla="val 71296"/>
              <a:gd name="adj2" fmla="val 17213"/>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013">
                <a:solidFill>
                  <a:srgbClr val="000000"/>
                </a:solidFill>
                <a:latin typeface="宋体" panose="02010600030101010101" pitchFamily="2" charset="-122"/>
                <a:sym typeface="宋体" panose="02010600030101010101" pitchFamily="2" charset="-122"/>
              </a:rPr>
              <a:t>系统从可信根开始，首先进行</a:t>
            </a:r>
            <a:r>
              <a:rPr lang="en-US" altLang="zh-CN" sz="1013">
                <a:solidFill>
                  <a:srgbClr val="000000"/>
                </a:solidFill>
                <a:latin typeface="Calibri" panose="020F0502020204030204" pitchFamily="34" charset="0"/>
                <a:sym typeface="Calibri" panose="020F0502020204030204" pitchFamily="34" charset="0"/>
              </a:rPr>
              <a:t>BIOS</a:t>
            </a:r>
            <a:r>
              <a:rPr lang="zh-CN" altLang="en-US" sz="1013">
                <a:solidFill>
                  <a:srgbClr val="000000"/>
                </a:solidFill>
                <a:latin typeface="宋体" panose="02010600030101010101" pitchFamily="2" charset="-122"/>
                <a:sym typeface="宋体" panose="02010600030101010101" pitchFamily="2" charset="-122"/>
              </a:rPr>
              <a:t>的可信度量，度量通过后启动</a:t>
            </a:r>
            <a:r>
              <a:rPr lang="en-US" altLang="zh-CN" sz="1013">
                <a:solidFill>
                  <a:srgbClr val="000000"/>
                </a:solidFill>
                <a:latin typeface="Calibri" panose="020F0502020204030204" pitchFamily="34" charset="0"/>
                <a:sym typeface="Calibri" panose="020F0502020204030204" pitchFamily="34" charset="0"/>
              </a:rPr>
              <a:t>BIOS</a:t>
            </a:r>
            <a:endParaRPr lang="zh-CN" altLang="en-US" sz="1013">
              <a:solidFill>
                <a:srgbClr val="000000"/>
              </a:solidFill>
              <a:latin typeface="宋体" panose="02010600030101010101" pitchFamily="2" charset="-122"/>
              <a:sym typeface="宋体" panose="02010600030101010101" pitchFamily="2" charset="-122"/>
            </a:endParaRPr>
          </a:p>
        </p:txBody>
      </p:sp>
      <p:sp>
        <p:nvSpPr>
          <p:cNvPr id="12337" name="圆角矩形标注 43"/>
          <p:cNvSpPr>
            <a:spLocks noChangeArrowheads="1"/>
          </p:cNvSpPr>
          <p:nvPr/>
        </p:nvSpPr>
        <p:spPr bwMode="auto">
          <a:xfrm>
            <a:off x="770335" y="3950494"/>
            <a:ext cx="1553765" cy="1019175"/>
          </a:xfrm>
          <a:prstGeom prst="wedgeRoundRectCallout">
            <a:avLst>
              <a:gd name="adj1" fmla="val 77977"/>
              <a:gd name="adj2" fmla="val -110380"/>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013">
                <a:solidFill>
                  <a:srgbClr val="000000"/>
                </a:solidFill>
                <a:latin typeface="Calibri" panose="020F0502020204030204" pitchFamily="34" charset="0"/>
                <a:sym typeface="Calibri" panose="020F0502020204030204" pitchFamily="34" charset="0"/>
              </a:rPr>
              <a:t>BIOS</a:t>
            </a:r>
            <a:r>
              <a:rPr lang="zh-CN" altLang="en-US" sz="1013">
                <a:solidFill>
                  <a:srgbClr val="000000"/>
                </a:solidFill>
                <a:latin typeface="宋体" panose="02010600030101010101" pitchFamily="2" charset="-122"/>
                <a:sym typeface="宋体" panose="02010600030101010101" pitchFamily="2" charset="-122"/>
              </a:rPr>
              <a:t>度量</a:t>
            </a:r>
            <a:r>
              <a:rPr lang="en-US" altLang="zh-CN" sz="1013">
                <a:solidFill>
                  <a:srgbClr val="000000"/>
                </a:solidFill>
                <a:latin typeface="Calibri" panose="020F0502020204030204" pitchFamily="34" charset="0"/>
                <a:sym typeface="Calibri" panose="020F0502020204030204" pitchFamily="34" charset="0"/>
              </a:rPr>
              <a:t>OS Loader</a:t>
            </a:r>
            <a:r>
              <a:rPr lang="zh-CN" altLang="en-US" sz="1013">
                <a:solidFill>
                  <a:srgbClr val="000000"/>
                </a:solidFill>
                <a:latin typeface="宋体" panose="02010600030101010101" pitchFamily="2" charset="-122"/>
                <a:sym typeface="宋体" panose="02010600030101010101" pitchFamily="2" charset="-122"/>
              </a:rPr>
              <a:t>，度量通过后将控制权移交</a:t>
            </a:r>
          </a:p>
        </p:txBody>
      </p:sp>
      <p:sp>
        <p:nvSpPr>
          <p:cNvPr id="12338" name="圆角矩形标注 44"/>
          <p:cNvSpPr>
            <a:spLocks noChangeArrowheads="1"/>
          </p:cNvSpPr>
          <p:nvPr/>
        </p:nvSpPr>
        <p:spPr bwMode="auto">
          <a:xfrm>
            <a:off x="3219451" y="3962400"/>
            <a:ext cx="1554956" cy="1017985"/>
          </a:xfrm>
          <a:prstGeom prst="wedgeRoundRectCallout">
            <a:avLst>
              <a:gd name="adj1" fmla="val -5944"/>
              <a:gd name="adj2" fmla="val -111264"/>
              <a:gd name="adj3" fmla="val 16667"/>
            </a:avLst>
          </a:prstGeom>
          <a:gradFill rotWithShape="1">
            <a:gsLst>
              <a:gs pos="0">
                <a:srgbClr val="D9FDA5"/>
              </a:gs>
              <a:gs pos="34999">
                <a:srgbClr val="E3FEBF"/>
              </a:gs>
              <a:gs pos="100000">
                <a:srgbClr val="F4FEE6"/>
              </a:gs>
            </a:gsLst>
            <a:lin ang="5400000" scaled="1"/>
          </a:gradFill>
          <a:ln w="9525">
            <a:solidFill>
              <a:srgbClr val="9BBB5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013">
                <a:solidFill>
                  <a:srgbClr val="000000"/>
                </a:solidFill>
                <a:latin typeface="Calibri" panose="020F0502020204030204" pitchFamily="34" charset="0"/>
                <a:sym typeface="Calibri" panose="020F0502020204030204" pitchFamily="34" charset="0"/>
              </a:rPr>
              <a:t>OS Loader</a:t>
            </a:r>
            <a:r>
              <a:rPr lang="zh-CN" altLang="en-US" sz="1013">
                <a:solidFill>
                  <a:srgbClr val="000000"/>
                </a:solidFill>
                <a:latin typeface="宋体" panose="02010600030101010101" pitchFamily="2" charset="-122"/>
                <a:sym typeface="宋体" panose="02010600030101010101" pitchFamily="2" charset="-122"/>
              </a:rPr>
              <a:t>度量</a:t>
            </a:r>
            <a:r>
              <a:rPr lang="en-US" altLang="zh-CN" sz="1013">
                <a:solidFill>
                  <a:srgbClr val="000000"/>
                </a:solidFill>
                <a:latin typeface="Calibri" panose="020F0502020204030204" pitchFamily="34" charset="0"/>
                <a:sym typeface="Calibri" panose="020F0502020204030204" pitchFamily="34" charset="0"/>
              </a:rPr>
              <a:t>OS</a:t>
            </a:r>
            <a:r>
              <a:rPr lang="zh-CN" altLang="en-US" sz="1013">
                <a:solidFill>
                  <a:srgbClr val="000000"/>
                </a:solidFill>
                <a:latin typeface="宋体" panose="02010600030101010101" pitchFamily="2" charset="-122"/>
                <a:sym typeface="宋体" panose="02010600030101010101" pitchFamily="2" charset="-122"/>
              </a:rPr>
              <a:t>启动过程，度量通过后执行</a:t>
            </a:r>
            <a:r>
              <a:rPr lang="en-US" altLang="zh-CN" sz="1013">
                <a:solidFill>
                  <a:srgbClr val="000000"/>
                </a:solidFill>
                <a:latin typeface="Calibri" panose="020F0502020204030204" pitchFamily="34" charset="0"/>
                <a:sym typeface="Calibri" panose="020F0502020204030204" pitchFamily="34" charset="0"/>
              </a:rPr>
              <a:t>OS</a:t>
            </a:r>
            <a:r>
              <a:rPr lang="zh-CN" altLang="en-US" sz="1013">
                <a:solidFill>
                  <a:srgbClr val="000000"/>
                </a:solidFill>
                <a:latin typeface="宋体" panose="02010600030101010101" pitchFamily="2" charset="-122"/>
                <a:sym typeface="宋体" panose="02010600030101010101" pitchFamily="2" charset="-122"/>
              </a:rPr>
              <a:t>启动流程</a:t>
            </a:r>
          </a:p>
        </p:txBody>
      </p:sp>
      <p:grpSp>
        <p:nvGrpSpPr>
          <p:cNvPr id="51" name="组合 50"/>
          <p:cNvGrpSpPr/>
          <p:nvPr/>
        </p:nvGrpSpPr>
        <p:grpSpPr>
          <a:xfrm>
            <a:off x="234156" y="251133"/>
            <a:ext cx="6604002" cy="400110"/>
            <a:chOff x="254000" y="646164"/>
            <a:chExt cx="6604002" cy="400110"/>
          </a:xfrm>
        </p:grpSpPr>
        <p:cxnSp>
          <p:nvCxnSpPr>
            <p:cNvPr id="52" name="直接连接符 51"/>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a:solidFill>
                    <a:srgbClr val="42BAC8"/>
                  </a:solidFill>
                  <a:latin typeface="微软雅黑" pitchFamily="34" charset="-122"/>
                  <a:ea typeface="微软雅黑" pitchFamily="34" charset="-122"/>
                </a:rPr>
                <a:t>可信度量实施方式</a:t>
              </a:r>
              <a:endParaRPr lang="zh-CN" altLang="en-US" sz="2000" b="1" dirty="0">
                <a:solidFill>
                  <a:srgbClr val="42BAC8"/>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9100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24"/>
                                        </p:tgtEl>
                                        <p:attrNameLst>
                                          <p:attrName>style.visibility</p:attrName>
                                        </p:attrNameLst>
                                      </p:cBhvr>
                                      <p:to>
                                        <p:strVal val="visible"/>
                                      </p:to>
                                    </p:set>
                                    <p:animEffect>
                                      <p:cBhvr>
                                        <p:cTn id="7" dur="500"/>
                                        <p:tgtEl>
                                          <p:spTgt spid="12324"/>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12303"/>
                                        </p:tgtEl>
                                        <p:attrNameLst>
                                          <p:attrName>style.visibility</p:attrName>
                                        </p:attrNameLst>
                                      </p:cBhvr>
                                      <p:to>
                                        <p:strVal val="visible"/>
                                      </p:to>
                                    </p:set>
                                    <p:animEffect>
                                      <p:cBhvr>
                                        <p:cTn id="11" dur="500"/>
                                        <p:tgtEl>
                                          <p:spTgt spid="12303"/>
                                        </p:tgtEl>
                                      </p:cBhvr>
                                    </p:animEffect>
                                  </p:childTnLst>
                                </p:cTn>
                              </p:par>
                            </p:childTnLst>
                          </p:cTn>
                        </p:par>
                        <p:par>
                          <p:cTn id="12" fill="hold" nodeType="afterGroup">
                            <p:stCondLst>
                              <p:cond delay="1500"/>
                            </p:stCondLst>
                            <p:childTnLst>
                              <p:par>
                                <p:cTn id="13" presetID="1" presetClass="entr" presetSubtype="0" fill="hold" grpId="0" nodeType="afterEffect">
                                  <p:stCondLst>
                                    <p:cond delay="500"/>
                                  </p:stCondLst>
                                  <p:childTnLst>
                                    <p:set>
                                      <p:cBhvr>
                                        <p:cTn id="14" dur="1" fill="hold">
                                          <p:stCondLst>
                                            <p:cond delay="0"/>
                                          </p:stCondLst>
                                        </p:cTn>
                                        <p:tgtEl>
                                          <p:spTgt spid="123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304"/>
                                        </p:tgtEl>
                                        <p:attrNameLst>
                                          <p:attrName>style.visibility</p:attrName>
                                        </p:attrNameLst>
                                      </p:cBhvr>
                                      <p:to>
                                        <p:strVal val="visible"/>
                                      </p:to>
                                    </p:set>
                                    <p:animEffect>
                                      <p:cBhvr>
                                        <p:cTn id="19" dur="500"/>
                                        <p:tgtEl>
                                          <p:spTgt spid="12304"/>
                                        </p:tgtEl>
                                      </p:cBhvr>
                                    </p:animEffect>
                                  </p:childTnLst>
                                </p:cTn>
                              </p:par>
                            </p:childTnLst>
                          </p:cTn>
                        </p:par>
                        <p:par>
                          <p:cTn id="20" fill="hold" nodeType="afterGroup">
                            <p:stCondLst>
                              <p:cond delay="500"/>
                            </p:stCondLst>
                            <p:childTnLst>
                              <p:par>
                                <p:cTn id="21" presetID="22" presetClass="entr" presetSubtype="8" fill="hold" grpId="0" nodeType="afterEffect">
                                  <p:stCondLst>
                                    <p:cond delay="500"/>
                                  </p:stCondLst>
                                  <p:childTnLst>
                                    <p:set>
                                      <p:cBhvr>
                                        <p:cTn id="22" dur="1" fill="hold">
                                          <p:stCondLst>
                                            <p:cond delay="0"/>
                                          </p:stCondLst>
                                        </p:cTn>
                                        <p:tgtEl>
                                          <p:spTgt spid="12310"/>
                                        </p:tgtEl>
                                        <p:attrNameLst>
                                          <p:attrName>style.visibility</p:attrName>
                                        </p:attrNameLst>
                                      </p:cBhvr>
                                      <p:to>
                                        <p:strVal val="visible"/>
                                      </p:to>
                                    </p:set>
                                    <p:animEffect>
                                      <p:cBhvr>
                                        <p:cTn id="23" dur="500"/>
                                        <p:tgtEl>
                                          <p:spTgt spid="12310"/>
                                        </p:tgtEl>
                                      </p:cBhvr>
                                    </p:animEffect>
                                  </p:childTnLst>
                                </p:cTn>
                              </p:par>
                            </p:childTnLst>
                          </p:cTn>
                        </p:par>
                        <p:par>
                          <p:cTn id="24" fill="hold" nodeType="afterGroup">
                            <p:stCondLst>
                              <p:cond delay="1500"/>
                            </p:stCondLst>
                            <p:childTnLst>
                              <p:par>
                                <p:cTn id="25" presetID="1" presetClass="entr" presetSubtype="0" fill="hold" grpId="0" nodeType="afterEffect">
                                  <p:stCondLst>
                                    <p:cond delay="500"/>
                                  </p:stCondLst>
                                  <p:childTnLst>
                                    <p:set>
                                      <p:cBhvr>
                                        <p:cTn id="26" dur="1" fill="hold">
                                          <p:stCondLst>
                                            <p:cond delay="0"/>
                                          </p:stCondLst>
                                        </p:cTn>
                                        <p:tgtEl>
                                          <p:spTgt spid="123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305"/>
                                        </p:tgtEl>
                                        <p:attrNameLst>
                                          <p:attrName>style.visibility</p:attrName>
                                        </p:attrNameLst>
                                      </p:cBhvr>
                                      <p:to>
                                        <p:strVal val="visible"/>
                                      </p:to>
                                    </p:set>
                                    <p:animEffect>
                                      <p:cBhvr>
                                        <p:cTn id="31" dur="500"/>
                                        <p:tgtEl>
                                          <p:spTgt spid="12305"/>
                                        </p:tgtEl>
                                      </p:cBhvr>
                                    </p:animEffect>
                                  </p:childTnLst>
                                </p:cTn>
                              </p:par>
                            </p:childTnLst>
                          </p:cTn>
                        </p:par>
                        <p:par>
                          <p:cTn id="32" fill="hold" nodeType="afterGroup">
                            <p:stCondLst>
                              <p:cond delay="500"/>
                            </p:stCondLst>
                            <p:childTnLst>
                              <p:par>
                                <p:cTn id="33" presetID="22" presetClass="entr" presetSubtype="8" fill="hold" grpId="0" nodeType="afterEffect">
                                  <p:stCondLst>
                                    <p:cond delay="500"/>
                                  </p:stCondLst>
                                  <p:childTnLst>
                                    <p:set>
                                      <p:cBhvr>
                                        <p:cTn id="34" dur="1" fill="hold">
                                          <p:stCondLst>
                                            <p:cond delay="0"/>
                                          </p:stCondLst>
                                        </p:cTn>
                                        <p:tgtEl>
                                          <p:spTgt spid="12311"/>
                                        </p:tgtEl>
                                        <p:attrNameLst>
                                          <p:attrName>style.visibility</p:attrName>
                                        </p:attrNameLst>
                                      </p:cBhvr>
                                      <p:to>
                                        <p:strVal val="visible"/>
                                      </p:to>
                                    </p:set>
                                    <p:animEffect>
                                      <p:cBhvr>
                                        <p:cTn id="35" dur="500"/>
                                        <p:tgtEl>
                                          <p:spTgt spid="12311"/>
                                        </p:tgtEl>
                                      </p:cBhvr>
                                    </p:animEffect>
                                  </p:childTnLst>
                                </p:cTn>
                              </p:par>
                            </p:childTnLst>
                          </p:cTn>
                        </p:par>
                        <p:par>
                          <p:cTn id="36" fill="hold" nodeType="afterGroup">
                            <p:stCondLst>
                              <p:cond delay="1500"/>
                            </p:stCondLst>
                            <p:childTnLst>
                              <p:par>
                                <p:cTn id="37" presetID="1" presetClass="entr" presetSubtype="0" fill="hold" grpId="0" nodeType="afterEffect">
                                  <p:stCondLst>
                                    <p:cond delay="500"/>
                                  </p:stCondLst>
                                  <p:childTnLst>
                                    <p:set>
                                      <p:cBhvr>
                                        <p:cTn id="38" dur="1" fill="hold">
                                          <p:stCondLst>
                                            <p:cond delay="0"/>
                                          </p:stCondLst>
                                        </p:cTn>
                                        <p:tgtEl>
                                          <p:spTgt spid="1233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306"/>
                                        </p:tgtEl>
                                        <p:attrNameLst>
                                          <p:attrName>style.visibility</p:attrName>
                                        </p:attrNameLst>
                                      </p:cBhvr>
                                      <p:to>
                                        <p:strVal val="visible"/>
                                      </p:to>
                                    </p:set>
                                    <p:animEffect>
                                      <p:cBhvr>
                                        <p:cTn id="43" dur="500"/>
                                        <p:tgtEl>
                                          <p:spTgt spid="1230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500"/>
                                  </p:stCondLst>
                                  <p:childTnLst>
                                    <p:set>
                                      <p:cBhvr>
                                        <p:cTn id="47" dur="1" fill="hold">
                                          <p:stCondLst>
                                            <p:cond delay="0"/>
                                          </p:stCondLst>
                                        </p:cTn>
                                        <p:tgtEl>
                                          <p:spTgt spid="12312"/>
                                        </p:tgtEl>
                                        <p:attrNameLst>
                                          <p:attrName>style.visibility</p:attrName>
                                        </p:attrNameLst>
                                      </p:cBhvr>
                                      <p:to>
                                        <p:strVal val="visible"/>
                                      </p:to>
                                    </p:set>
                                    <p:animEffect>
                                      <p:cBhvr>
                                        <p:cTn id="48" dur="500"/>
                                        <p:tgtEl>
                                          <p:spTgt spid="12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3" grpId="0" bldLvl="0" animBg="1" autoUpdateAnimBg="0"/>
      <p:bldP spid="12304" grpId="0" bldLvl="0" animBg="1" autoUpdateAnimBg="0"/>
      <p:bldP spid="12305" grpId="0" bldLvl="0" animBg="1" autoUpdateAnimBg="0"/>
      <p:bldP spid="12306" grpId="0" bldLvl="0" animBg="1" autoUpdateAnimBg="0"/>
      <p:bldP spid="12310" grpId="0" bldLvl="0" animBg="1" autoUpdateAnimBg="0"/>
      <p:bldP spid="12311" grpId="0" bldLvl="0" animBg="1" autoUpdateAnimBg="0"/>
      <p:bldP spid="12312" grpId="0" bldLvl="0" animBg="1" autoUpdateAnimBg="0"/>
      <p:bldP spid="12324" grpId="0" bldLvl="0" animBg="1" autoUpdateAnimBg="0"/>
      <p:bldP spid="12336" grpId="0" bldLvl="0" animBg="1" autoUpdateAnimBg="0"/>
      <p:bldP spid="12337" grpId="0" bldLvl="0" animBg="1" autoUpdateAnimBg="0"/>
      <p:bldP spid="12338" grpId="0" bldLvl="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12294"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12295"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13320" name="Rectangle 3"/>
          <p:cNvSpPr>
            <a:spLocks noChangeArrowheads="1"/>
          </p:cNvSpPr>
          <p:nvPr/>
        </p:nvSpPr>
        <p:spPr bwMode="auto">
          <a:xfrm>
            <a:off x="234554" y="789385"/>
            <a:ext cx="6380559" cy="388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Wingdings" panose="05000000000000000000" pitchFamily="2" charset="2"/>
              <a:buChar char="u"/>
            </a:pPr>
            <a:r>
              <a:rPr lang="zh-CN" altLang="en-US" sz="1800" b="1">
                <a:solidFill>
                  <a:srgbClr val="FF0000"/>
                </a:solidFill>
                <a:latin typeface="楷体_GB2312" pitchFamily="1" charset="-122"/>
                <a:ea typeface="楷体_GB2312" pitchFamily="1" charset="-122"/>
                <a:sym typeface="楷体_GB2312" pitchFamily="1" charset="-122"/>
              </a:rPr>
              <a:t>被动可信计算体系：TCG可信</a:t>
            </a:r>
          </a:p>
          <a:p>
            <a:pPr lvl="1">
              <a:lnSpc>
                <a:spcPct val="150000"/>
              </a:lnSpc>
              <a:spcBef>
                <a:spcPct val="20000"/>
              </a:spcBef>
              <a:buFont typeface="Wingdings" panose="05000000000000000000" pitchFamily="2" charset="2"/>
              <a:buChar char="u"/>
            </a:pPr>
            <a:r>
              <a:rPr lang="zh-CN" altLang="en-US" sz="1500" b="1">
                <a:solidFill>
                  <a:srgbClr val="1D528D"/>
                </a:solidFill>
                <a:latin typeface="楷体_GB2312" pitchFamily="1" charset="-122"/>
                <a:ea typeface="楷体_GB2312" pitchFamily="1" charset="-122"/>
                <a:sym typeface="楷体_GB2312" pitchFamily="1" charset="-122"/>
              </a:rPr>
              <a:t>可信机制由安全机制调用，被动地提供服务</a:t>
            </a:r>
          </a:p>
          <a:p>
            <a:pPr lvl="1">
              <a:lnSpc>
                <a:spcPct val="150000"/>
              </a:lnSpc>
              <a:spcBef>
                <a:spcPct val="20000"/>
              </a:spcBef>
              <a:buFont typeface="Wingdings" panose="05000000000000000000" pitchFamily="2" charset="2"/>
              <a:buChar char="u"/>
            </a:pPr>
            <a:r>
              <a:rPr lang="zh-CN" altLang="en-US" sz="1500" b="1">
                <a:solidFill>
                  <a:srgbClr val="1D528D"/>
                </a:solidFill>
                <a:latin typeface="楷体_GB2312" pitchFamily="1" charset="-122"/>
                <a:ea typeface="楷体_GB2312" pitchFamily="1" charset="-122"/>
                <a:sym typeface="楷体_GB2312" pitchFamily="1" charset="-122"/>
              </a:rPr>
              <a:t>所有经可信认证的系统元件构成一个生态圈，排除所有未经认证的元件和修改件</a:t>
            </a:r>
            <a:endParaRPr lang="zh-CN" altLang="en-US" sz="1800" b="1">
              <a:solidFill>
                <a:srgbClr val="FF0000"/>
              </a:solidFill>
              <a:latin typeface="楷体_GB2312" pitchFamily="1" charset="-122"/>
              <a:ea typeface="楷体_GB2312" pitchFamily="1" charset="-122"/>
              <a:sym typeface="楷体_GB2312" pitchFamily="1" charset="-122"/>
            </a:endParaRPr>
          </a:p>
          <a:p>
            <a:pPr>
              <a:lnSpc>
                <a:spcPct val="150000"/>
              </a:lnSpc>
              <a:spcBef>
                <a:spcPct val="20000"/>
              </a:spcBef>
              <a:buFont typeface="Wingdings" panose="05000000000000000000" pitchFamily="2" charset="2"/>
              <a:buChar char="u"/>
            </a:pPr>
            <a:r>
              <a:rPr lang="zh-CN" altLang="en-US" sz="1800" b="1">
                <a:solidFill>
                  <a:srgbClr val="FF0000"/>
                </a:solidFill>
                <a:latin typeface="楷体_GB2312" pitchFamily="1" charset="-122"/>
                <a:ea typeface="楷体_GB2312" pitchFamily="1" charset="-122"/>
                <a:sym typeface="楷体_GB2312" pitchFamily="1" charset="-122"/>
              </a:rPr>
              <a:t>主动可信计算体系：我国的可信计算标准体系</a:t>
            </a:r>
          </a:p>
          <a:p>
            <a:pPr lvl="1">
              <a:lnSpc>
                <a:spcPct val="150000"/>
              </a:lnSpc>
              <a:spcBef>
                <a:spcPct val="20000"/>
              </a:spcBef>
              <a:buFont typeface="Wingdings" panose="05000000000000000000" pitchFamily="2" charset="2"/>
              <a:buChar char="u"/>
            </a:pPr>
            <a:r>
              <a:rPr lang="zh-CN" altLang="en-US" sz="1500" b="1">
                <a:solidFill>
                  <a:srgbClr val="1D528D"/>
                </a:solidFill>
                <a:latin typeface="楷体_GB2312" pitchFamily="1" charset="-122"/>
                <a:ea typeface="楷体_GB2312" pitchFamily="1" charset="-122"/>
                <a:sym typeface="楷体_GB2312" pitchFamily="1" charset="-122"/>
              </a:rPr>
              <a:t>可信机制自成系统，主动监控系统并提供可信服务</a:t>
            </a:r>
          </a:p>
          <a:p>
            <a:pPr lvl="1">
              <a:lnSpc>
                <a:spcPct val="150000"/>
              </a:lnSpc>
              <a:spcBef>
                <a:spcPct val="20000"/>
              </a:spcBef>
              <a:buFont typeface="Wingdings" panose="05000000000000000000" pitchFamily="2" charset="2"/>
              <a:buChar char="u"/>
            </a:pPr>
            <a:r>
              <a:rPr lang="zh-CN" altLang="en-US" sz="1500" b="1">
                <a:solidFill>
                  <a:srgbClr val="1D528D"/>
                </a:solidFill>
                <a:latin typeface="楷体_GB2312" pitchFamily="1" charset="-122"/>
                <a:ea typeface="楷体_GB2312" pitchFamily="1" charset="-122"/>
                <a:sym typeface="楷体_GB2312" pitchFamily="1" charset="-122"/>
              </a:rPr>
              <a:t>可信的标准由安全管理者自行制定，可信机制验证系统是否符合安全管理者所制定的标准</a:t>
            </a:r>
          </a:p>
          <a:p>
            <a:pPr lvl="1">
              <a:spcBef>
                <a:spcPct val="50000"/>
              </a:spcBef>
              <a:buFont typeface="Arial" panose="020B0604020202020204" pitchFamily="34" charset="0"/>
              <a:buChar char="–"/>
            </a:pPr>
            <a:endParaRPr lang="zh-CN" altLang="en-US" sz="1800" b="1">
              <a:solidFill>
                <a:srgbClr val="FF0000"/>
              </a:solidFill>
              <a:latin typeface="楷体_GB2312" pitchFamily="1" charset="-122"/>
              <a:ea typeface="楷体_GB2312" pitchFamily="1" charset="-122"/>
              <a:sym typeface="楷体_GB2312" pitchFamily="1" charset="-122"/>
            </a:endParaRPr>
          </a:p>
          <a:p>
            <a:pPr>
              <a:lnSpc>
                <a:spcPct val="150000"/>
              </a:lnSpc>
              <a:spcBef>
                <a:spcPct val="20000"/>
              </a:spcBef>
            </a:pPr>
            <a:endParaRPr lang="zh-CN" altLang="en-US" sz="1800">
              <a:latin typeface="微软雅黑" panose="020B0503020204020204" pitchFamily="34" charset="-122"/>
              <a:ea typeface="微软雅黑" panose="020B0503020204020204" pitchFamily="34" charset="-122"/>
              <a:sym typeface="Calibri" panose="020F0502020204030204" pitchFamily="34" charset="0"/>
            </a:endParaRPr>
          </a:p>
        </p:txBody>
      </p:sp>
      <p:sp>
        <p:nvSpPr>
          <p:cNvPr id="12297"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两种可信计算体系</a:t>
            </a:r>
            <a:endParaRPr lang="zh-CN" altLang="en-US" sz="1013"/>
          </a:p>
        </p:txBody>
      </p:sp>
      <p:grpSp>
        <p:nvGrpSpPr>
          <p:cNvPr id="10" name="组合 9"/>
          <p:cNvGrpSpPr/>
          <p:nvPr/>
        </p:nvGrpSpPr>
        <p:grpSpPr>
          <a:xfrm>
            <a:off x="234554" y="383560"/>
            <a:ext cx="6604002" cy="400110"/>
            <a:chOff x="254000" y="646164"/>
            <a:chExt cx="6604002" cy="400110"/>
          </a:xfrm>
        </p:grpSpPr>
        <p:cxnSp>
          <p:nvCxnSpPr>
            <p:cNvPr id="11" name="直接连接符 10"/>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原创设计师QQ598969553            _19"/>
            <p:cNvSpPr txBox="1"/>
            <p:nvPr/>
          </p:nvSpPr>
          <p:spPr>
            <a:xfrm>
              <a:off x="254000" y="646164"/>
              <a:ext cx="2751667"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两种可信计算体系</a:t>
              </a:r>
            </a:p>
          </p:txBody>
        </p:sp>
      </p:grpSp>
    </p:spTree>
    <p:extLst>
      <p:ext uri="{BB962C8B-B14F-4D97-AF65-F5344CB8AC3E}">
        <p14:creationId xmlns:p14="http://schemas.microsoft.com/office/powerpoint/2010/main" val="1007133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32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3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dirty="0">
                <a:solidFill>
                  <a:schemeClr val="bg1"/>
                </a:solidFill>
                <a:latin typeface="宋体" panose="02010600030101010101" pitchFamily="2" charset="-122"/>
                <a:sym typeface="宋体" panose="02010600030101010101" pitchFamily="2" charset="-122"/>
              </a:rPr>
              <a:t>*</a:t>
            </a:r>
          </a:p>
        </p:txBody>
      </p:sp>
      <p:sp>
        <p:nvSpPr>
          <p:cNvPr id="13318"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13319"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13320"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TCG的被动可信机制示例</a:t>
            </a:r>
            <a:endParaRPr lang="zh-CN" altLang="en-US" sz="1013"/>
          </a:p>
        </p:txBody>
      </p:sp>
      <p:grpSp>
        <p:nvGrpSpPr>
          <p:cNvPr id="13321" name="矩形 9"/>
          <p:cNvGrpSpPr>
            <a:grpSpLocks/>
          </p:cNvGrpSpPr>
          <p:nvPr/>
        </p:nvGrpSpPr>
        <p:grpSpPr bwMode="auto">
          <a:xfrm>
            <a:off x="1451239" y="856061"/>
            <a:ext cx="5317331" cy="3725465"/>
            <a:chOff x="0" y="0"/>
            <a:chExt cx="4466" cy="3129"/>
          </a:xfrm>
        </p:grpSpPr>
        <p:pic>
          <p:nvPicPr>
            <p:cNvPr id="13387" name="矩形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466" cy="3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88" name="Text Box 11"/>
            <p:cNvSpPr txBox="1">
              <a:spLocks noChangeArrowheads="1"/>
            </p:cNvSpPr>
            <p:nvPr/>
          </p:nvSpPr>
          <p:spPr bwMode="auto">
            <a:xfrm>
              <a:off x="66" y="24"/>
              <a:ext cx="4365" cy="3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eaLnBrk="1" hangingPunct="1"/>
              <a:r>
                <a:rPr lang="zh-CN" altLang="en-US" sz="1013">
                  <a:solidFill>
                    <a:srgbClr val="FFFFFF"/>
                  </a:solidFill>
                  <a:latin typeface="宋体" panose="02010600030101010101" pitchFamily="2" charset="-122"/>
                  <a:sym typeface="宋体" panose="02010600030101010101" pitchFamily="2" charset="-122"/>
                </a:rPr>
                <a:t>运行态安全机制</a:t>
              </a:r>
            </a:p>
          </p:txBody>
        </p:sp>
      </p:grpSp>
      <p:grpSp>
        <p:nvGrpSpPr>
          <p:cNvPr id="13322" name="矩形 3"/>
          <p:cNvGrpSpPr>
            <a:grpSpLocks/>
          </p:cNvGrpSpPr>
          <p:nvPr/>
        </p:nvGrpSpPr>
        <p:grpSpPr bwMode="auto">
          <a:xfrm>
            <a:off x="5342201" y="2094310"/>
            <a:ext cx="1275160" cy="626269"/>
            <a:chOff x="0" y="0"/>
            <a:chExt cx="1071" cy="526"/>
          </a:xfrm>
        </p:grpSpPr>
        <p:pic>
          <p:nvPicPr>
            <p:cNvPr id="13385" name="矩形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71"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86" name="Text Box 14"/>
            <p:cNvSpPr txBox="1">
              <a:spLocks noChangeArrowheads="1"/>
            </p:cNvSpPr>
            <p:nvPr/>
          </p:nvSpPr>
          <p:spPr bwMode="auto">
            <a:xfrm>
              <a:off x="38" y="25"/>
              <a:ext cx="998"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安全控制</a:t>
              </a:r>
            </a:p>
          </p:txBody>
        </p:sp>
      </p:grpSp>
      <p:grpSp>
        <p:nvGrpSpPr>
          <p:cNvPr id="13323" name="矩形 4"/>
          <p:cNvGrpSpPr>
            <a:grpSpLocks/>
          </p:cNvGrpSpPr>
          <p:nvPr/>
        </p:nvGrpSpPr>
        <p:grpSpPr bwMode="auto">
          <a:xfrm>
            <a:off x="5287432" y="2149079"/>
            <a:ext cx="1275160" cy="622697"/>
            <a:chOff x="0" y="0"/>
            <a:chExt cx="1071" cy="523"/>
          </a:xfrm>
        </p:grpSpPr>
        <p:pic>
          <p:nvPicPr>
            <p:cNvPr id="13383" name="矩形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071"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84" name="Text Box 17"/>
            <p:cNvSpPr txBox="1">
              <a:spLocks noChangeArrowheads="1"/>
            </p:cNvSpPr>
            <p:nvPr/>
          </p:nvSpPr>
          <p:spPr bwMode="auto">
            <a:xfrm>
              <a:off x="39" y="24"/>
              <a:ext cx="998"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安全控制</a:t>
              </a:r>
            </a:p>
          </p:txBody>
        </p:sp>
      </p:grpSp>
      <p:grpSp>
        <p:nvGrpSpPr>
          <p:cNvPr id="13324" name="矩形 5"/>
          <p:cNvGrpSpPr>
            <a:grpSpLocks/>
          </p:cNvGrpSpPr>
          <p:nvPr/>
        </p:nvGrpSpPr>
        <p:grpSpPr bwMode="auto">
          <a:xfrm>
            <a:off x="3582457" y="2058592"/>
            <a:ext cx="1604963" cy="663178"/>
            <a:chOff x="0" y="0"/>
            <a:chExt cx="1282" cy="526"/>
          </a:xfrm>
        </p:grpSpPr>
        <p:pic>
          <p:nvPicPr>
            <p:cNvPr id="13381" name="矩形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82"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82" name="Text Box 20"/>
            <p:cNvSpPr txBox="1">
              <a:spLocks noChangeArrowheads="1"/>
            </p:cNvSpPr>
            <p:nvPr/>
          </p:nvSpPr>
          <p:spPr bwMode="auto">
            <a:xfrm>
              <a:off x="68" y="25"/>
              <a:ext cx="117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13">
                  <a:solidFill>
                    <a:srgbClr val="FFFFFF"/>
                  </a:solidFill>
                  <a:latin typeface="宋体" panose="02010600030101010101" pitchFamily="2" charset="-122"/>
                  <a:sym typeface="宋体" panose="02010600030101010101" pitchFamily="2" charset="-122"/>
                </a:rPr>
                <a:t>安全决策</a:t>
              </a:r>
            </a:p>
          </p:txBody>
        </p:sp>
      </p:grpSp>
      <p:grpSp>
        <p:nvGrpSpPr>
          <p:cNvPr id="13325" name="矩形 6"/>
          <p:cNvGrpSpPr>
            <a:grpSpLocks/>
          </p:cNvGrpSpPr>
          <p:nvPr/>
        </p:nvGrpSpPr>
        <p:grpSpPr bwMode="auto">
          <a:xfrm>
            <a:off x="3527688" y="2113361"/>
            <a:ext cx="1604963" cy="658415"/>
            <a:chOff x="0" y="0"/>
            <a:chExt cx="1282" cy="523"/>
          </a:xfrm>
        </p:grpSpPr>
        <p:pic>
          <p:nvPicPr>
            <p:cNvPr id="13379" name="矩形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82"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80" name="Text Box 23"/>
            <p:cNvSpPr txBox="1">
              <a:spLocks noChangeArrowheads="1"/>
            </p:cNvSpPr>
            <p:nvPr/>
          </p:nvSpPr>
          <p:spPr bwMode="auto">
            <a:xfrm>
              <a:off x="68" y="24"/>
              <a:ext cx="117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13">
                  <a:solidFill>
                    <a:srgbClr val="FFFFFF"/>
                  </a:solidFill>
                  <a:latin typeface="宋体" panose="02010600030101010101" pitchFamily="2" charset="-122"/>
                  <a:sym typeface="宋体" panose="02010600030101010101" pitchFamily="2" charset="-122"/>
                </a:rPr>
                <a:t>安全决策</a:t>
              </a:r>
            </a:p>
          </p:txBody>
        </p:sp>
      </p:grpSp>
      <p:grpSp>
        <p:nvGrpSpPr>
          <p:cNvPr id="13326" name="矩形 7"/>
          <p:cNvGrpSpPr>
            <a:grpSpLocks/>
          </p:cNvGrpSpPr>
          <p:nvPr/>
        </p:nvGrpSpPr>
        <p:grpSpPr bwMode="auto">
          <a:xfrm>
            <a:off x="1806045" y="2095501"/>
            <a:ext cx="1533525" cy="626269"/>
            <a:chOff x="0" y="0"/>
            <a:chExt cx="1232" cy="526"/>
          </a:xfrm>
        </p:grpSpPr>
        <p:pic>
          <p:nvPicPr>
            <p:cNvPr id="13377" name="矩形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32"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78" name="Text Box 26"/>
            <p:cNvSpPr txBox="1">
              <a:spLocks noChangeArrowheads="1"/>
            </p:cNvSpPr>
            <p:nvPr/>
          </p:nvSpPr>
          <p:spPr bwMode="auto">
            <a:xfrm>
              <a:off x="38" y="25"/>
              <a:ext cx="115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安全监视</a:t>
              </a:r>
            </a:p>
          </p:txBody>
        </p:sp>
      </p:grpSp>
      <p:grpSp>
        <p:nvGrpSpPr>
          <p:cNvPr id="13327" name="矩形 8"/>
          <p:cNvGrpSpPr>
            <a:grpSpLocks/>
          </p:cNvGrpSpPr>
          <p:nvPr/>
        </p:nvGrpSpPr>
        <p:grpSpPr bwMode="auto">
          <a:xfrm>
            <a:off x="1750086" y="2150270"/>
            <a:ext cx="1534715" cy="621506"/>
            <a:chOff x="0" y="0"/>
            <a:chExt cx="1233" cy="523"/>
          </a:xfrm>
        </p:grpSpPr>
        <p:pic>
          <p:nvPicPr>
            <p:cNvPr id="13375" name="矩形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33"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76" name="Text Box 29"/>
            <p:cNvSpPr txBox="1">
              <a:spLocks noChangeArrowheads="1"/>
            </p:cNvSpPr>
            <p:nvPr/>
          </p:nvSpPr>
          <p:spPr bwMode="auto">
            <a:xfrm>
              <a:off x="40" y="24"/>
              <a:ext cx="115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安全监视</a:t>
              </a:r>
            </a:p>
          </p:txBody>
        </p:sp>
      </p:grpSp>
      <p:sp>
        <p:nvSpPr>
          <p:cNvPr id="13328" name="矩形 9"/>
          <p:cNvSpPr>
            <a:spLocks noChangeArrowheads="1"/>
          </p:cNvSpPr>
          <p:nvPr/>
        </p:nvSpPr>
        <p:spPr bwMode="auto">
          <a:xfrm>
            <a:off x="1797710" y="1098948"/>
            <a:ext cx="4729163" cy="647700"/>
          </a:xfrm>
          <a:prstGeom prst="rect">
            <a:avLst/>
          </a:prstGeom>
          <a:gradFill rotWithShape="1">
            <a:gsLst>
              <a:gs pos="0">
                <a:srgbClr val="759436"/>
              </a:gs>
              <a:gs pos="79999">
                <a:srgbClr val="9BC247"/>
              </a:gs>
              <a:gs pos="100000">
                <a:srgbClr val="9BC54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操作系统安全架构</a:t>
            </a:r>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zh-CN" altLang="en-US" sz="1013">
              <a:solidFill>
                <a:srgbClr val="FFFFFF"/>
              </a:solidFill>
              <a:latin typeface="宋体" panose="02010600030101010101" pitchFamily="2" charset="-122"/>
              <a:sym typeface="宋体" panose="02010600030101010101" pitchFamily="2" charset="-122"/>
            </a:endParaRPr>
          </a:p>
        </p:txBody>
      </p:sp>
      <p:grpSp>
        <p:nvGrpSpPr>
          <p:cNvPr id="13329" name="矩形 10"/>
          <p:cNvGrpSpPr>
            <a:grpSpLocks/>
          </p:cNvGrpSpPr>
          <p:nvPr/>
        </p:nvGrpSpPr>
        <p:grpSpPr bwMode="auto">
          <a:xfrm>
            <a:off x="1676267" y="2205038"/>
            <a:ext cx="1553765" cy="621506"/>
            <a:chOff x="0" y="0"/>
            <a:chExt cx="1248" cy="523"/>
          </a:xfrm>
        </p:grpSpPr>
        <p:pic>
          <p:nvPicPr>
            <p:cNvPr id="13373" name="矩形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24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74" name="Text Box 33"/>
            <p:cNvSpPr txBox="1">
              <a:spLocks noChangeArrowheads="1"/>
            </p:cNvSpPr>
            <p:nvPr/>
          </p:nvSpPr>
          <p:spPr bwMode="auto">
            <a:xfrm>
              <a:off x="56" y="24"/>
              <a:ext cx="115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50">
                  <a:solidFill>
                    <a:srgbClr val="FFFFFF"/>
                  </a:solidFill>
                  <a:latin typeface="宋体" panose="02010600030101010101" pitchFamily="2" charset="-122"/>
                  <a:sym typeface="宋体" panose="02010600030101010101" pitchFamily="2" charset="-122"/>
                </a:rPr>
                <a:t>操作系统</a:t>
              </a:r>
              <a:endParaRPr lang="en-US" altLang="zh-CN" sz="1050">
                <a:solidFill>
                  <a:srgbClr val="FFFFFF"/>
                </a:solidFill>
                <a:latin typeface="宋体" panose="02010600030101010101" pitchFamily="2" charset="-122"/>
                <a:sym typeface="宋体" panose="02010600030101010101" pitchFamily="2" charset="-122"/>
              </a:endParaRPr>
            </a:p>
            <a:p>
              <a:pPr eaLnBrk="1" hangingPunct="1"/>
              <a:endParaRPr lang="zh-CN" altLang="en-US" sz="600">
                <a:solidFill>
                  <a:srgbClr val="FFFFFF"/>
                </a:solidFill>
                <a:latin typeface="宋体" panose="02010600030101010101" pitchFamily="2" charset="-122"/>
                <a:sym typeface="宋体" panose="02010600030101010101" pitchFamily="2" charset="-122"/>
              </a:endParaRPr>
            </a:p>
            <a:p>
              <a:pPr eaLnBrk="1" hangingPunct="1"/>
              <a:r>
                <a:rPr lang="zh-CN" altLang="en-US" sz="1050">
                  <a:solidFill>
                    <a:srgbClr val="FFFFFF"/>
                  </a:solidFill>
                  <a:latin typeface="宋体" panose="02010600030101010101" pitchFamily="2" charset="-122"/>
                  <a:sym typeface="宋体" panose="02010600030101010101" pitchFamily="2" charset="-122"/>
                </a:rPr>
                <a:t>安全服务模块</a:t>
              </a:r>
            </a:p>
          </p:txBody>
        </p:sp>
      </p:grpSp>
      <p:grpSp>
        <p:nvGrpSpPr>
          <p:cNvPr id="13330" name="矩形 11"/>
          <p:cNvGrpSpPr>
            <a:grpSpLocks/>
          </p:cNvGrpSpPr>
          <p:nvPr/>
        </p:nvGrpSpPr>
        <p:grpSpPr bwMode="auto">
          <a:xfrm>
            <a:off x="3491970" y="2168129"/>
            <a:ext cx="1584722" cy="658415"/>
            <a:chOff x="0" y="0"/>
            <a:chExt cx="1267" cy="523"/>
          </a:xfrm>
        </p:grpSpPr>
        <p:pic>
          <p:nvPicPr>
            <p:cNvPr id="13371" name="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267"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72" name="Text Box 36"/>
            <p:cNvSpPr txBox="1">
              <a:spLocks noChangeArrowheads="1"/>
            </p:cNvSpPr>
            <p:nvPr/>
          </p:nvSpPr>
          <p:spPr bwMode="auto">
            <a:xfrm>
              <a:off x="54" y="24"/>
              <a:ext cx="117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50">
                  <a:solidFill>
                    <a:srgbClr val="FFFFFF"/>
                  </a:solidFill>
                  <a:latin typeface="宋体" panose="02010600030101010101" pitchFamily="2" charset="-122"/>
                  <a:sym typeface="宋体" panose="02010600030101010101" pitchFamily="2" charset="-122"/>
                </a:rPr>
                <a:t>第三方</a:t>
              </a:r>
              <a:endParaRPr lang="en-US" altLang="zh-CN" sz="1050">
                <a:solidFill>
                  <a:srgbClr val="FFFFFF"/>
                </a:solidFill>
                <a:latin typeface="宋体" panose="02010600030101010101" pitchFamily="2" charset="-122"/>
                <a:sym typeface="宋体" panose="02010600030101010101" pitchFamily="2" charset="-122"/>
              </a:endParaRPr>
            </a:p>
            <a:p>
              <a:pPr eaLnBrk="1" hangingPunct="1"/>
              <a:r>
                <a:rPr lang="zh-CN" altLang="en-US" sz="1050">
                  <a:solidFill>
                    <a:srgbClr val="FFFFFF"/>
                  </a:solidFill>
                  <a:latin typeface="宋体" panose="02010600030101010101" pitchFamily="2" charset="-122"/>
                  <a:sym typeface="宋体" panose="02010600030101010101" pitchFamily="2" charset="-122"/>
                </a:rPr>
                <a:t>安全服务模块</a:t>
              </a:r>
            </a:p>
          </p:txBody>
        </p:sp>
      </p:grpSp>
      <p:grpSp>
        <p:nvGrpSpPr>
          <p:cNvPr id="13331" name="矩形 12"/>
          <p:cNvGrpSpPr>
            <a:grpSpLocks/>
          </p:cNvGrpSpPr>
          <p:nvPr/>
        </p:nvGrpSpPr>
        <p:grpSpPr bwMode="auto">
          <a:xfrm>
            <a:off x="5214805" y="2203847"/>
            <a:ext cx="1293019" cy="622697"/>
            <a:chOff x="0" y="0"/>
            <a:chExt cx="1086" cy="523"/>
          </a:xfrm>
        </p:grpSpPr>
        <p:pic>
          <p:nvPicPr>
            <p:cNvPr id="13369" name="矩形 1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086"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70" name="Text Box 39"/>
            <p:cNvSpPr txBox="1">
              <a:spLocks noChangeArrowheads="1"/>
            </p:cNvSpPr>
            <p:nvPr/>
          </p:nvSpPr>
          <p:spPr bwMode="auto">
            <a:xfrm>
              <a:off x="55" y="24"/>
              <a:ext cx="998"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solidFill>
                    <a:srgbClr val="FFFFFF"/>
                  </a:solidFill>
                  <a:latin typeface="宋体" panose="02010600030101010101" pitchFamily="2" charset="-122"/>
                  <a:sym typeface="宋体" panose="02010600030101010101" pitchFamily="2" charset="-122"/>
                </a:rPr>
                <a:t>平台可信</a:t>
              </a:r>
              <a:endParaRPr lang="en-US" altLang="zh-CN" sz="1200">
                <a:solidFill>
                  <a:srgbClr val="FFFFFF"/>
                </a:solidFill>
                <a:latin typeface="宋体" panose="02010600030101010101" pitchFamily="2" charset="-122"/>
                <a:sym typeface="宋体" panose="02010600030101010101" pitchFamily="2" charset="-122"/>
              </a:endParaRPr>
            </a:p>
            <a:p>
              <a:pPr eaLnBrk="1" hangingPunct="1"/>
              <a:r>
                <a:rPr lang="zh-CN" altLang="en-US" sz="1200">
                  <a:solidFill>
                    <a:srgbClr val="FFFFFF"/>
                  </a:solidFill>
                  <a:latin typeface="宋体" panose="02010600030101010101" pitchFamily="2" charset="-122"/>
                  <a:sym typeface="宋体" panose="02010600030101010101" pitchFamily="2" charset="-122"/>
                </a:rPr>
                <a:t>服务模块</a:t>
              </a:r>
            </a:p>
          </p:txBody>
        </p:sp>
      </p:grpSp>
      <p:grpSp>
        <p:nvGrpSpPr>
          <p:cNvPr id="13332" name="组合 31"/>
          <p:cNvGrpSpPr>
            <a:grpSpLocks/>
          </p:cNvGrpSpPr>
          <p:nvPr/>
        </p:nvGrpSpPr>
        <p:grpSpPr bwMode="auto">
          <a:xfrm>
            <a:off x="1867957" y="3042047"/>
            <a:ext cx="4644629" cy="1003697"/>
            <a:chOff x="0" y="0"/>
            <a:chExt cx="6192688" cy="1512168"/>
          </a:xfrm>
        </p:grpSpPr>
        <p:sp>
          <p:nvSpPr>
            <p:cNvPr id="13364" name="矩形 17"/>
            <p:cNvSpPr>
              <a:spLocks noChangeArrowheads="1"/>
            </p:cNvSpPr>
            <p:nvPr/>
          </p:nvSpPr>
          <p:spPr bwMode="auto">
            <a:xfrm>
              <a:off x="0" y="0"/>
              <a:ext cx="6192688" cy="1512168"/>
            </a:xfrm>
            <a:prstGeom prst="rect">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solidFill>
                    <a:srgbClr val="FFFFFF"/>
                  </a:solidFill>
                  <a:latin typeface="宋体" panose="02010600030101010101" pitchFamily="2" charset="-122"/>
                  <a:sym typeface="宋体" panose="02010600030101010101" pitchFamily="2" charset="-122"/>
                </a:rPr>
                <a:t>可信软件栈</a:t>
              </a:r>
              <a:endParaRPr lang="en-US" altLang="zh-CN" sz="1500">
                <a:solidFill>
                  <a:srgbClr val="FFFFFF"/>
                </a:solidFill>
                <a:latin typeface="宋体" panose="02010600030101010101" pitchFamily="2" charset="-122"/>
                <a:sym typeface="宋体" panose="02010600030101010101" pitchFamily="2" charset="-122"/>
              </a:endParaRPr>
            </a:p>
            <a:p>
              <a:pPr algn="ctr" eaLnBrk="1" hangingPunct="1"/>
              <a:endParaRPr lang="zh-CN" altLang="en-US" sz="1500">
                <a:solidFill>
                  <a:srgbClr val="FFFFFF"/>
                </a:solidFill>
                <a:latin typeface="宋体" panose="02010600030101010101" pitchFamily="2" charset="-122"/>
                <a:sym typeface="宋体" panose="02010600030101010101" pitchFamily="2" charset="-122"/>
              </a:endParaRPr>
            </a:p>
          </p:txBody>
        </p:sp>
        <p:sp>
          <p:nvSpPr>
            <p:cNvPr id="13365" name="流程图: 文档 18"/>
            <p:cNvSpPr>
              <a:spLocks noChangeArrowheads="1"/>
            </p:cNvSpPr>
            <p:nvPr/>
          </p:nvSpPr>
          <p:spPr bwMode="auto">
            <a:xfrm>
              <a:off x="4192472" y="382096"/>
              <a:ext cx="1357289" cy="504056"/>
            </a:xfrm>
            <a:prstGeom prst="flowChartDocument">
              <a:avLst/>
            </a:prstGeom>
            <a:gradFill rotWithShape="1">
              <a:gsLst>
                <a:gs pos="0">
                  <a:srgbClr val="2D5D97"/>
                </a:gs>
                <a:gs pos="79999">
                  <a:srgbClr val="3C7AC5"/>
                </a:gs>
                <a:gs pos="100000">
                  <a:srgbClr val="397BC9"/>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并发访问</a:t>
              </a:r>
            </a:p>
          </p:txBody>
        </p:sp>
        <p:sp>
          <p:nvSpPr>
            <p:cNvPr id="13366" name="流程图: 文档 19"/>
            <p:cNvSpPr>
              <a:spLocks noChangeArrowheads="1"/>
            </p:cNvSpPr>
            <p:nvPr/>
          </p:nvSpPr>
          <p:spPr bwMode="auto">
            <a:xfrm>
              <a:off x="4182753" y="927404"/>
              <a:ext cx="1509881" cy="504056"/>
            </a:xfrm>
            <a:prstGeom prst="flowChartDocument">
              <a:avLst/>
            </a:prstGeom>
            <a:gradFill rotWithShape="1">
              <a:gsLst>
                <a:gs pos="0">
                  <a:srgbClr val="2D5D97"/>
                </a:gs>
                <a:gs pos="79999">
                  <a:srgbClr val="3C7AC5"/>
                </a:gs>
                <a:gs pos="100000">
                  <a:srgbClr val="397BC9"/>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数据流封装</a:t>
              </a:r>
            </a:p>
          </p:txBody>
        </p:sp>
        <p:sp>
          <p:nvSpPr>
            <p:cNvPr id="13367" name="矩形 20"/>
            <p:cNvSpPr>
              <a:spLocks noChangeArrowheads="1"/>
            </p:cNvSpPr>
            <p:nvPr/>
          </p:nvSpPr>
          <p:spPr bwMode="auto">
            <a:xfrm>
              <a:off x="216024" y="382096"/>
              <a:ext cx="1368152" cy="504056"/>
            </a:xfrm>
            <a:prstGeom prst="rect">
              <a:avLst/>
            </a:prstGeom>
            <a:gradFill rotWithShape="1">
              <a:gsLst>
                <a:gs pos="0">
                  <a:srgbClr val="5D427D"/>
                </a:gs>
                <a:gs pos="79999">
                  <a:srgbClr val="7A57A5"/>
                </a:gs>
                <a:gs pos="100000">
                  <a:srgbClr val="7A56A7"/>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对象管理</a:t>
              </a:r>
            </a:p>
          </p:txBody>
        </p:sp>
        <p:sp>
          <p:nvSpPr>
            <p:cNvPr id="13368" name="矩形 21"/>
            <p:cNvSpPr>
              <a:spLocks noChangeArrowheads="1"/>
            </p:cNvSpPr>
            <p:nvPr/>
          </p:nvSpPr>
          <p:spPr bwMode="auto">
            <a:xfrm>
              <a:off x="576064" y="0"/>
              <a:ext cx="5256584" cy="288032"/>
            </a:xfrm>
            <a:prstGeom prst="rect">
              <a:avLst/>
            </a:prstGeom>
            <a:gradFill rotWithShape="1">
              <a:gsLst>
                <a:gs pos="0">
                  <a:srgbClr val="759436"/>
                </a:gs>
                <a:gs pos="79999">
                  <a:srgbClr val="9BC247"/>
                </a:gs>
                <a:gs pos="100000">
                  <a:srgbClr val="9BC54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可信服务提供者（</a:t>
              </a:r>
              <a:r>
                <a:rPr lang="en-US" altLang="zh-CN" sz="1013">
                  <a:solidFill>
                    <a:srgbClr val="FFFFFF"/>
                  </a:solidFill>
                  <a:latin typeface="宋体" panose="02010600030101010101" pitchFamily="2" charset="-122"/>
                  <a:sym typeface="宋体" panose="02010600030101010101" pitchFamily="2" charset="-122"/>
                </a:rPr>
                <a:t>TSP)</a:t>
              </a:r>
              <a:r>
                <a:rPr lang="zh-CN" altLang="en-US" sz="1013">
                  <a:solidFill>
                    <a:srgbClr val="FFFFFF"/>
                  </a:solidFill>
                  <a:latin typeface="宋体" panose="02010600030101010101" pitchFamily="2" charset="-122"/>
                  <a:sym typeface="宋体" panose="02010600030101010101" pitchFamily="2" charset="-122"/>
                </a:rPr>
                <a:t>接口</a:t>
              </a:r>
            </a:p>
          </p:txBody>
        </p:sp>
      </p:grpSp>
      <p:cxnSp>
        <p:nvCxnSpPr>
          <p:cNvPr id="13333" name="直接箭头连接符 22"/>
          <p:cNvCxnSpPr>
            <a:cxnSpLocks noChangeShapeType="1"/>
          </p:cNvCxnSpPr>
          <p:nvPr/>
        </p:nvCxnSpPr>
        <p:spPr bwMode="auto">
          <a:xfrm>
            <a:off x="2515657" y="2772967"/>
            <a:ext cx="1191" cy="269081"/>
          </a:xfrm>
          <a:prstGeom prst="straightConnector1">
            <a:avLst/>
          </a:prstGeom>
          <a:noFill/>
          <a:ln w="381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4" name="直接箭头连接符 23"/>
          <p:cNvCxnSpPr>
            <a:cxnSpLocks noChangeShapeType="1"/>
          </p:cNvCxnSpPr>
          <p:nvPr/>
        </p:nvCxnSpPr>
        <p:spPr bwMode="auto">
          <a:xfrm>
            <a:off x="4099188" y="2772967"/>
            <a:ext cx="0" cy="269081"/>
          </a:xfrm>
          <a:prstGeom prst="straightConnector1">
            <a:avLst/>
          </a:prstGeom>
          <a:noFill/>
          <a:ln w="381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5" name="直接箭头连接符 24"/>
          <p:cNvCxnSpPr>
            <a:cxnSpLocks noChangeShapeType="1"/>
          </p:cNvCxnSpPr>
          <p:nvPr/>
        </p:nvCxnSpPr>
        <p:spPr bwMode="auto">
          <a:xfrm>
            <a:off x="5816070" y="2772967"/>
            <a:ext cx="0" cy="269081"/>
          </a:xfrm>
          <a:prstGeom prst="straightConnector1">
            <a:avLst/>
          </a:prstGeom>
          <a:noFill/>
          <a:ln w="381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6" name="直接箭头连接符 50"/>
          <p:cNvCxnSpPr>
            <a:cxnSpLocks noChangeShapeType="1"/>
          </p:cNvCxnSpPr>
          <p:nvPr/>
        </p:nvCxnSpPr>
        <p:spPr bwMode="auto">
          <a:xfrm rot="5400000">
            <a:off x="2304917" y="1930004"/>
            <a:ext cx="377428" cy="1190"/>
          </a:xfrm>
          <a:prstGeom prst="straightConnector1">
            <a:avLst/>
          </a:prstGeom>
          <a:noFill/>
          <a:ln w="381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7" name="直接箭头连接符 53"/>
          <p:cNvCxnSpPr>
            <a:cxnSpLocks noChangeShapeType="1"/>
          </p:cNvCxnSpPr>
          <p:nvPr/>
        </p:nvCxnSpPr>
        <p:spPr bwMode="auto">
          <a:xfrm rot="5400000">
            <a:off x="3982507" y="1930004"/>
            <a:ext cx="377428" cy="1191"/>
          </a:xfrm>
          <a:prstGeom prst="straightConnector1">
            <a:avLst/>
          </a:prstGeom>
          <a:noFill/>
          <a:ln w="381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8" name="直接箭头连接符 54"/>
          <p:cNvCxnSpPr>
            <a:cxnSpLocks noChangeShapeType="1"/>
          </p:cNvCxnSpPr>
          <p:nvPr/>
        </p:nvCxnSpPr>
        <p:spPr bwMode="auto">
          <a:xfrm rot="5400000">
            <a:off x="5689864" y="1930004"/>
            <a:ext cx="377428" cy="1191"/>
          </a:xfrm>
          <a:prstGeom prst="straightConnector1">
            <a:avLst/>
          </a:prstGeom>
          <a:noFill/>
          <a:ln w="38100">
            <a:solidFill>
              <a:srgbClr val="9BBB5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9" name="矩形 29"/>
          <p:cNvSpPr>
            <a:spLocks noChangeArrowheads="1"/>
          </p:cNvSpPr>
          <p:nvPr/>
        </p:nvSpPr>
        <p:spPr bwMode="auto">
          <a:xfrm>
            <a:off x="83210" y="3938588"/>
            <a:ext cx="1071563" cy="482204"/>
          </a:xfrm>
          <a:prstGeom prst="rect">
            <a:avLst/>
          </a:prstGeom>
          <a:gradFill rotWithShape="1">
            <a:gsLst>
              <a:gs pos="0">
                <a:srgbClr val="759436"/>
              </a:gs>
              <a:gs pos="79999">
                <a:srgbClr val="9BC247"/>
              </a:gs>
              <a:gs pos="100000">
                <a:srgbClr val="9BC54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初始安全机制</a:t>
            </a:r>
          </a:p>
        </p:txBody>
      </p:sp>
      <p:sp>
        <p:nvSpPr>
          <p:cNvPr id="13340" name="矩形 44"/>
          <p:cNvSpPr>
            <a:spLocks noChangeArrowheads="1"/>
          </p:cNvSpPr>
          <p:nvPr/>
        </p:nvSpPr>
        <p:spPr bwMode="auto">
          <a:xfrm>
            <a:off x="5012399" y="1259682"/>
            <a:ext cx="1393031" cy="321469"/>
          </a:xfrm>
          <a:prstGeom prst="rect">
            <a:avLst/>
          </a:prstGeom>
          <a:gradFill rotWithShape="1">
            <a:gsLst>
              <a:gs pos="0">
                <a:srgbClr val="9B2D2A"/>
              </a:gs>
              <a:gs pos="80000">
                <a:srgbClr val="CB3D3A"/>
              </a:gs>
              <a:gs pos="100000">
                <a:srgbClr val="CE3B37"/>
              </a:gs>
            </a:gsLst>
            <a:lin ang="5400000"/>
          </a:gradFill>
          <a:ln w="9525">
            <a:solidFill>
              <a:srgbClr val="BE4B48"/>
            </a:solidFill>
            <a:miter lim="800000"/>
            <a:headEnd/>
            <a:tailEnd/>
          </a:ln>
          <a:effectLst>
            <a:outerShdw dist="23000" dir="5400000" algn="ctr" rotWithShape="0">
              <a:srgbClr val="000000">
                <a:alpha val="25000"/>
              </a:srgb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rPr>
              <a:t>证书判决机制</a:t>
            </a:r>
          </a:p>
        </p:txBody>
      </p:sp>
      <p:cxnSp>
        <p:nvCxnSpPr>
          <p:cNvPr id="13341" name="直接箭头连接符 47"/>
          <p:cNvCxnSpPr>
            <a:cxnSpLocks noChangeShapeType="1"/>
          </p:cNvCxnSpPr>
          <p:nvPr/>
        </p:nvCxnSpPr>
        <p:spPr bwMode="auto">
          <a:xfrm rot="16200000" flipH="1">
            <a:off x="3725333" y="4312445"/>
            <a:ext cx="642938" cy="2381"/>
          </a:xfrm>
          <a:prstGeom prst="straightConnector1">
            <a:avLst/>
          </a:prstGeom>
          <a:noFill/>
          <a:ln w="38100">
            <a:solidFill>
              <a:schemeClr val="accent2"/>
            </a:solidFill>
            <a:round/>
            <a:headEnd/>
            <a:tailEnd type="arrow" w="med" len="med"/>
          </a:ln>
          <a:effectLst>
            <a:outerShdw dist="23000" dir="5400000" algn="ctr" rotWithShape="0">
              <a:srgbClr val="000000">
                <a:alpha val="25000"/>
              </a:srgbClr>
            </a:outerShdw>
          </a:effectLst>
          <a:extLst>
            <a:ext uri="{909E8E84-426E-40DD-AFC4-6F175D3DCCD1}">
              <a14:hiddenFill xmlns:a14="http://schemas.microsoft.com/office/drawing/2010/main">
                <a:noFill/>
              </a14:hiddenFill>
            </a:ext>
          </a:extLst>
        </p:spPr>
      </p:cxnSp>
      <p:pic>
        <p:nvPicPr>
          <p:cNvPr id="13342" name="Picture 11" descr="http://it.rising.com.cn/image/019/info05031501.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8070" y="2219326"/>
            <a:ext cx="492919" cy="497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43" name="Picture 11" descr="http://it.rising.com.cn/image/019/info05031501.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36149" y="2185988"/>
            <a:ext cx="516731" cy="521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44" name="Picture 11" descr="http://it.rising.com.cn/image/019/info05031501.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30382" y="2224088"/>
            <a:ext cx="428625" cy="436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3345" name="形状 56"/>
          <p:cNvCxnSpPr>
            <a:cxnSpLocks noChangeShapeType="1"/>
            <a:stCxn id="13339" idx="2"/>
          </p:cNvCxnSpPr>
          <p:nvPr/>
        </p:nvCxnSpPr>
        <p:spPr bwMode="auto">
          <a:xfrm rot="16200000" flipH="1">
            <a:off x="1797710" y="3242073"/>
            <a:ext cx="375047" cy="2732484"/>
          </a:xfrm>
          <a:prstGeom prst="bentConnector2">
            <a:avLst/>
          </a:prstGeom>
          <a:noFill/>
          <a:ln w="38100">
            <a:solidFill>
              <a:schemeClr val="accent2"/>
            </a:solidFill>
            <a:miter lim="800000"/>
            <a:headEnd/>
            <a:tailEnd type="arrow" w="med" len="med"/>
          </a:ln>
          <a:effectLst>
            <a:outerShdw dist="23000" dir="5400000" algn="ctr" rotWithShape="0">
              <a:srgbClr val="000000">
                <a:alpha val="25000"/>
              </a:srgbClr>
            </a:outerShdw>
          </a:effectLst>
          <a:extLst>
            <a:ext uri="{909E8E84-426E-40DD-AFC4-6F175D3DCCD1}">
              <a14:hiddenFill xmlns:a14="http://schemas.microsoft.com/office/drawing/2010/main">
                <a:noFill/>
              </a14:hiddenFill>
            </a:ext>
          </a:extLst>
        </p:spPr>
      </p:cxnSp>
      <p:grpSp>
        <p:nvGrpSpPr>
          <p:cNvPr id="13346" name="右箭头 58"/>
          <p:cNvGrpSpPr>
            <a:grpSpLocks/>
          </p:cNvGrpSpPr>
          <p:nvPr/>
        </p:nvGrpSpPr>
        <p:grpSpPr bwMode="auto">
          <a:xfrm>
            <a:off x="1108338" y="3964782"/>
            <a:ext cx="448866" cy="447675"/>
            <a:chOff x="0" y="0"/>
            <a:chExt cx="377" cy="376"/>
          </a:xfrm>
        </p:grpSpPr>
        <p:pic>
          <p:nvPicPr>
            <p:cNvPr id="13362" name="右箭头 5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77"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63" name="Text Box 61"/>
            <p:cNvSpPr txBox="1">
              <a:spLocks noChangeArrowheads="1"/>
            </p:cNvSpPr>
            <p:nvPr/>
          </p:nvSpPr>
          <p:spPr bwMode="auto">
            <a:xfrm>
              <a:off x="39" y="99"/>
              <a:ext cx="226"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grpSp>
      <p:sp>
        <p:nvSpPr>
          <p:cNvPr id="13347" name="矩形 59"/>
          <p:cNvSpPr>
            <a:spLocks noChangeArrowheads="1"/>
          </p:cNvSpPr>
          <p:nvPr/>
        </p:nvSpPr>
        <p:spPr bwMode="auto">
          <a:xfrm>
            <a:off x="1904867" y="1473994"/>
            <a:ext cx="2411015" cy="267891"/>
          </a:xfrm>
          <a:prstGeom prst="rect">
            <a:avLst/>
          </a:prstGeom>
          <a:gradFill rotWithShape="1">
            <a:gsLst>
              <a:gs pos="0">
                <a:srgbClr val="9B2D2A"/>
              </a:gs>
              <a:gs pos="80000">
                <a:srgbClr val="CB3D3A"/>
              </a:gs>
              <a:gs pos="100000">
                <a:srgbClr val="CE3B37"/>
              </a:gs>
            </a:gsLst>
            <a:lin ang="5400000"/>
          </a:gradFill>
          <a:ln w="9525">
            <a:solidFill>
              <a:srgbClr val="BE4B48"/>
            </a:solidFill>
            <a:miter lim="800000"/>
            <a:headEnd/>
            <a:tailEnd/>
          </a:ln>
          <a:effectLst>
            <a:outerShdw dist="23000" dir="5400000" algn="ctr" rotWithShape="0">
              <a:srgbClr val="000000">
                <a:alpha val="25000"/>
              </a:srgb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rPr>
              <a:t>操作系统安全服务接口</a:t>
            </a:r>
          </a:p>
        </p:txBody>
      </p:sp>
      <p:sp>
        <p:nvSpPr>
          <p:cNvPr id="13348" name="矩形 20"/>
          <p:cNvSpPr>
            <a:spLocks noChangeArrowheads="1"/>
          </p:cNvSpPr>
          <p:nvPr/>
        </p:nvSpPr>
        <p:spPr bwMode="auto">
          <a:xfrm>
            <a:off x="2012023" y="3657600"/>
            <a:ext cx="1026319" cy="334566"/>
          </a:xfrm>
          <a:prstGeom prst="rect">
            <a:avLst/>
          </a:prstGeom>
          <a:gradFill rotWithShape="1">
            <a:gsLst>
              <a:gs pos="0">
                <a:srgbClr val="5D427D"/>
              </a:gs>
              <a:gs pos="79999">
                <a:srgbClr val="7A57A5"/>
              </a:gs>
              <a:gs pos="100000">
                <a:srgbClr val="7A56A7"/>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会话管理</a:t>
            </a:r>
          </a:p>
        </p:txBody>
      </p:sp>
      <p:sp>
        <p:nvSpPr>
          <p:cNvPr id="13349" name="矩形 9"/>
          <p:cNvSpPr>
            <a:spLocks noChangeArrowheads="1"/>
          </p:cNvSpPr>
          <p:nvPr/>
        </p:nvSpPr>
        <p:spPr bwMode="auto">
          <a:xfrm>
            <a:off x="243945" y="1206104"/>
            <a:ext cx="1017985" cy="1339453"/>
          </a:xfrm>
          <a:prstGeom prst="rect">
            <a:avLst/>
          </a:prstGeom>
          <a:gradFill rotWithShape="1">
            <a:gsLst>
              <a:gs pos="0">
                <a:srgbClr val="759436"/>
              </a:gs>
              <a:gs pos="79999">
                <a:srgbClr val="9BC247"/>
              </a:gs>
              <a:gs pos="100000">
                <a:srgbClr val="9BC54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证书发放者</a:t>
            </a:r>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r>
              <a:rPr lang="zh-CN" altLang="en-US" sz="1013">
                <a:solidFill>
                  <a:srgbClr val="FFFFFF"/>
                </a:solidFill>
                <a:latin typeface="宋体" panose="02010600030101010101" pitchFamily="2" charset="-122"/>
                <a:sym typeface="宋体" panose="02010600030101010101" pitchFamily="2" charset="-122"/>
              </a:rPr>
              <a:t>（微软）</a:t>
            </a:r>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zh-CN" altLang="en-US" sz="1013">
              <a:solidFill>
                <a:srgbClr val="FFFFFF"/>
              </a:solidFill>
              <a:latin typeface="宋体" panose="02010600030101010101" pitchFamily="2" charset="-122"/>
              <a:sym typeface="宋体" panose="02010600030101010101" pitchFamily="2" charset="-122"/>
            </a:endParaRPr>
          </a:p>
        </p:txBody>
      </p:sp>
      <p:pic>
        <p:nvPicPr>
          <p:cNvPr id="13350" name="Picture 11" descr="http://it.rising.com.cn/image/019/info05031501.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18992" y="1956198"/>
            <a:ext cx="428625" cy="436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51" name="Picture 11" descr="http://it.rising.com.cn/image/019/info05031501.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2570" y="2009776"/>
            <a:ext cx="428625" cy="436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52" name="Picture 11" descr="http://it.rising.com.cn/image/019/info05031501.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26148" y="2063354"/>
            <a:ext cx="428625" cy="436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3353" name="矩形 12"/>
          <p:cNvGrpSpPr>
            <a:grpSpLocks/>
          </p:cNvGrpSpPr>
          <p:nvPr/>
        </p:nvGrpSpPr>
        <p:grpSpPr bwMode="auto">
          <a:xfrm>
            <a:off x="4052754" y="2221707"/>
            <a:ext cx="485775" cy="322660"/>
            <a:chOff x="0" y="0"/>
            <a:chExt cx="1086" cy="523"/>
          </a:xfrm>
        </p:grpSpPr>
        <p:pic>
          <p:nvPicPr>
            <p:cNvPr id="13360" name="矩形 12"/>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086"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61" name="Text Box 70"/>
            <p:cNvSpPr txBox="1">
              <a:spLocks noChangeArrowheads="1"/>
            </p:cNvSpPr>
            <p:nvPr/>
          </p:nvSpPr>
          <p:spPr bwMode="auto">
            <a:xfrm>
              <a:off x="55" y="24"/>
              <a:ext cx="998"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00">
                  <a:solidFill>
                    <a:srgbClr val="FFFFFF"/>
                  </a:solidFill>
                  <a:latin typeface="宋体" panose="02010600030101010101" pitchFamily="2" charset="-122"/>
                  <a:sym typeface="宋体" panose="02010600030101010101" pitchFamily="2" charset="-122"/>
                </a:rPr>
                <a:t>嵌入式</a:t>
              </a:r>
            </a:p>
            <a:p>
              <a:pPr eaLnBrk="1" hangingPunct="1"/>
              <a:r>
                <a:rPr lang="zh-CN" altLang="en-US" sz="600">
                  <a:solidFill>
                    <a:srgbClr val="FFFFFF"/>
                  </a:solidFill>
                  <a:latin typeface="宋体" panose="02010600030101010101" pitchFamily="2" charset="-122"/>
                  <a:sym typeface="宋体" panose="02010600030101010101" pitchFamily="2" charset="-122"/>
                </a:rPr>
                <a:t>可信机制</a:t>
              </a:r>
            </a:p>
          </p:txBody>
        </p:sp>
      </p:grpSp>
      <p:grpSp>
        <p:nvGrpSpPr>
          <p:cNvPr id="13354" name="矩形 12"/>
          <p:cNvGrpSpPr>
            <a:grpSpLocks/>
          </p:cNvGrpSpPr>
          <p:nvPr/>
        </p:nvGrpSpPr>
        <p:grpSpPr bwMode="auto">
          <a:xfrm>
            <a:off x="2325157" y="2221707"/>
            <a:ext cx="485775" cy="323850"/>
            <a:chOff x="0" y="0"/>
            <a:chExt cx="1086" cy="523"/>
          </a:xfrm>
        </p:grpSpPr>
        <p:pic>
          <p:nvPicPr>
            <p:cNvPr id="13358" name="矩形 12"/>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086"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59" name="Text Box 73"/>
            <p:cNvSpPr txBox="1">
              <a:spLocks noChangeArrowheads="1"/>
            </p:cNvSpPr>
            <p:nvPr/>
          </p:nvSpPr>
          <p:spPr bwMode="auto">
            <a:xfrm>
              <a:off x="55" y="24"/>
              <a:ext cx="998"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00">
                  <a:solidFill>
                    <a:srgbClr val="FFFFFF"/>
                  </a:solidFill>
                  <a:latin typeface="宋体" panose="02010600030101010101" pitchFamily="2" charset="-122"/>
                  <a:sym typeface="宋体" panose="02010600030101010101" pitchFamily="2" charset="-122"/>
                </a:rPr>
                <a:t>嵌入式</a:t>
              </a:r>
            </a:p>
            <a:p>
              <a:pPr eaLnBrk="1" hangingPunct="1"/>
              <a:r>
                <a:rPr lang="zh-CN" altLang="en-US" sz="600">
                  <a:solidFill>
                    <a:srgbClr val="FFFFFF"/>
                  </a:solidFill>
                  <a:latin typeface="宋体" panose="02010600030101010101" pitchFamily="2" charset="-122"/>
                  <a:sym typeface="宋体" panose="02010600030101010101" pitchFamily="2" charset="-122"/>
                </a:rPr>
                <a:t>可信机制</a:t>
              </a:r>
              <a:endParaRPr lang="zh-CN" altLang="en-US" sz="1013"/>
            </a:p>
          </p:txBody>
        </p:sp>
      </p:grpSp>
      <p:grpSp>
        <p:nvGrpSpPr>
          <p:cNvPr id="13355" name="矩形 45"/>
          <p:cNvGrpSpPr>
            <a:grpSpLocks/>
          </p:cNvGrpSpPr>
          <p:nvPr/>
        </p:nvGrpSpPr>
        <p:grpSpPr bwMode="auto">
          <a:xfrm>
            <a:off x="3307424" y="4591050"/>
            <a:ext cx="1477565" cy="420291"/>
            <a:chOff x="0" y="0"/>
            <a:chExt cx="1241" cy="353"/>
          </a:xfrm>
        </p:grpSpPr>
        <p:pic>
          <p:nvPicPr>
            <p:cNvPr id="13356" name="矩形 45"/>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241"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57" name="Text Box 76"/>
            <p:cNvSpPr txBox="1">
              <a:spLocks noChangeArrowheads="1"/>
            </p:cNvSpPr>
            <p:nvPr/>
          </p:nvSpPr>
          <p:spPr bwMode="auto">
            <a:xfrm>
              <a:off x="37" y="37"/>
              <a:ext cx="117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rPr>
                <a:t>可信根</a:t>
              </a:r>
            </a:p>
          </p:txBody>
        </p:sp>
      </p:grpSp>
      <p:grpSp>
        <p:nvGrpSpPr>
          <p:cNvPr id="77" name="组合 76"/>
          <p:cNvGrpSpPr/>
          <p:nvPr/>
        </p:nvGrpSpPr>
        <p:grpSpPr>
          <a:xfrm>
            <a:off x="257510" y="250217"/>
            <a:ext cx="6604002" cy="400110"/>
            <a:chOff x="254000" y="646164"/>
            <a:chExt cx="6604002" cy="400110"/>
          </a:xfrm>
        </p:grpSpPr>
        <p:cxnSp>
          <p:nvCxnSpPr>
            <p:cNvPr id="78" name="直接连接符 77"/>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9" name="原创设计师QQ598969553            _19"/>
            <p:cNvSpPr txBox="1"/>
            <p:nvPr/>
          </p:nvSpPr>
          <p:spPr>
            <a:xfrm>
              <a:off x="254000" y="646164"/>
              <a:ext cx="2751667" cy="400110"/>
            </a:xfrm>
            <a:prstGeom prst="rect">
              <a:avLst/>
            </a:prstGeom>
            <a:noFill/>
          </p:spPr>
          <p:txBody>
            <a:bodyPr wrap="square" rtlCol="0">
              <a:spAutoFit/>
            </a:bodyPr>
            <a:lstStyle/>
            <a:p>
              <a:r>
                <a:rPr lang="en-US" altLang="zh-CN" sz="2000" b="1" dirty="0">
                  <a:solidFill>
                    <a:srgbClr val="42BAC8"/>
                  </a:solidFill>
                  <a:latin typeface="微软雅黑" pitchFamily="34" charset="-122"/>
                  <a:ea typeface="微软雅黑" pitchFamily="34" charset="-122"/>
                </a:rPr>
                <a:t>TCG</a:t>
              </a:r>
              <a:r>
                <a:rPr lang="zh-CN" altLang="en-US" sz="2000" b="1" dirty="0">
                  <a:solidFill>
                    <a:srgbClr val="42BAC8"/>
                  </a:solidFill>
                  <a:latin typeface="微软雅黑" pitchFamily="34" charset="-122"/>
                  <a:ea typeface="微软雅黑" pitchFamily="34" charset="-122"/>
                </a:rPr>
                <a:t>被动可信机制示例</a:t>
              </a:r>
            </a:p>
          </p:txBody>
        </p:sp>
      </p:grpSp>
    </p:spTree>
    <p:extLst>
      <p:ext uri="{BB962C8B-B14F-4D97-AF65-F5344CB8AC3E}">
        <p14:creationId xmlns:p14="http://schemas.microsoft.com/office/powerpoint/2010/main" val="42859281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14342"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14343"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15368" name="Rectangle 3"/>
          <p:cNvSpPr>
            <a:spLocks noChangeArrowheads="1"/>
          </p:cNvSpPr>
          <p:nvPr/>
        </p:nvSpPr>
        <p:spPr bwMode="auto">
          <a:xfrm>
            <a:off x="234554" y="1303867"/>
            <a:ext cx="6380559" cy="3374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TCG的可信是“保证可信”</a:t>
            </a:r>
          </a:p>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通过一个信任领域的“上帝”来保证共同的可信观。</a:t>
            </a:r>
          </a:p>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可信与不可信的界限之间泾渭分明。</a:t>
            </a:r>
          </a:p>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用户被动接收可信的结论，没有自主选择权。</a:t>
            </a:r>
          </a:p>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“内鬼”会污染整个可信体系</a:t>
            </a:r>
          </a:p>
          <a:p>
            <a:pPr lvl="1">
              <a:spcBef>
                <a:spcPct val="50000"/>
              </a:spcBef>
              <a:buFont typeface="Arial" panose="020B0604020202020204" pitchFamily="34" charset="0"/>
              <a:buChar char="–"/>
            </a:pPr>
            <a:endParaRPr lang="zh-CN" altLang="en-US" sz="1800" b="1" dirty="0">
              <a:solidFill>
                <a:srgbClr val="FF0000"/>
              </a:solidFill>
              <a:latin typeface="楷体_GB2312" pitchFamily="1" charset="-122"/>
              <a:ea typeface="楷体_GB2312" pitchFamily="1" charset="-122"/>
              <a:sym typeface="楷体_GB2312" pitchFamily="1" charset="-122"/>
            </a:endParaRPr>
          </a:p>
          <a:p>
            <a:pPr>
              <a:lnSpc>
                <a:spcPct val="150000"/>
              </a:lnSpc>
              <a:spcBef>
                <a:spcPct val="20000"/>
              </a:spcBef>
            </a:pPr>
            <a:endParaRPr lang="zh-CN" altLang="en-US" sz="18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4345"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TCG可信 Tips </a:t>
            </a:r>
            <a:endParaRPr lang="zh-CN" altLang="en-US" sz="1013"/>
          </a:p>
        </p:txBody>
      </p:sp>
      <p:grpSp>
        <p:nvGrpSpPr>
          <p:cNvPr id="10" name="组合 9"/>
          <p:cNvGrpSpPr/>
          <p:nvPr/>
        </p:nvGrpSpPr>
        <p:grpSpPr>
          <a:xfrm>
            <a:off x="253998" y="439549"/>
            <a:ext cx="6604002" cy="400110"/>
            <a:chOff x="254000" y="646164"/>
            <a:chExt cx="6604002" cy="400110"/>
          </a:xfrm>
        </p:grpSpPr>
        <p:cxnSp>
          <p:nvCxnSpPr>
            <p:cNvPr id="11" name="直接连接符 10"/>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原创设计师QQ598969553            _19"/>
            <p:cNvSpPr txBox="1"/>
            <p:nvPr/>
          </p:nvSpPr>
          <p:spPr>
            <a:xfrm>
              <a:off x="254000" y="646164"/>
              <a:ext cx="2751667" cy="400110"/>
            </a:xfrm>
            <a:prstGeom prst="rect">
              <a:avLst/>
            </a:prstGeom>
            <a:noFill/>
          </p:spPr>
          <p:txBody>
            <a:bodyPr wrap="square" rtlCol="0">
              <a:spAutoFit/>
            </a:bodyPr>
            <a:lstStyle/>
            <a:p>
              <a:r>
                <a:rPr lang="en-US" altLang="zh-CN" sz="2000" b="1" dirty="0">
                  <a:solidFill>
                    <a:srgbClr val="42BAC8"/>
                  </a:solidFill>
                  <a:latin typeface="微软雅黑" pitchFamily="34" charset="-122"/>
                  <a:ea typeface="微软雅黑" pitchFamily="34" charset="-122"/>
                </a:rPr>
                <a:t>TCG</a:t>
              </a:r>
              <a:r>
                <a:rPr lang="zh-CN" altLang="en-US" sz="2000" b="1" dirty="0">
                  <a:solidFill>
                    <a:srgbClr val="42BAC8"/>
                  </a:solidFill>
                  <a:latin typeface="微软雅黑" pitchFamily="34" charset="-122"/>
                  <a:ea typeface="微软雅黑" pitchFamily="34" charset="-122"/>
                </a:rPr>
                <a:t>可信要素</a:t>
              </a:r>
            </a:p>
          </p:txBody>
        </p:sp>
      </p:grpSp>
    </p:spTree>
    <p:extLst>
      <p:ext uri="{BB962C8B-B14F-4D97-AF65-F5344CB8AC3E}">
        <p14:creationId xmlns:p14="http://schemas.microsoft.com/office/powerpoint/2010/main" val="2264911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15366"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15367"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16392" name="Rectangle 3"/>
          <p:cNvSpPr>
            <a:spLocks noChangeArrowheads="1"/>
          </p:cNvSpPr>
          <p:nvPr/>
        </p:nvSpPr>
        <p:spPr bwMode="auto">
          <a:xfrm>
            <a:off x="234554" y="1329267"/>
            <a:ext cx="6380559" cy="334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TCG可信二元化的可信认证方式，不能处理现代信息系统的复杂信任关系</a:t>
            </a:r>
          </a:p>
          <a:p>
            <a:pPr>
              <a:lnSpc>
                <a:spcPct val="150000"/>
              </a:lnSpc>
              <a:spcBef>
                <a:spcPct val="20000"/>
              </a:spcBef>
              <a:buFont typeface="Wingdings" panose="05000000000000000000" pitchFamily="2" charset="2"/>
              <a:buChar char="u"/>
            </a:pPr>
            <a:endParaRPr lang="zh-CN" altLang="en-US" sz="1800" b="1" dirty="0">
              <a:solidFill>
                <a:srgbClr val="FF0000"/>
              </a:solidFill>
              <a:latin typeface="楷体_GB2312" pitchFamily="1" charset="-122"/>
              <a:ea typeface="楷体_GB2312" pitchFamily="1" charset="-122"/>
              <a:sym typeface="楷体_GB2312" pitchFamily="1" charset="-122"/>
            </a:endParaRPr>
          </a:p>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TCG可信被动式的可信调用模式，无法现代信息系统灵活多变的应用运行模式</a:t>
            </a:r>
            <a:r>
              <a:rPr lang="zh-CN" altLang="en-US" sz="1800" b="1" dirty="0">
                <a:solidFill>
                  <a:srgbClr val="1D528D"/>
                </a:solidFill>
                <a:latin typeface="楷体_GB2312" pitchFamily="1" charset="-122"/>
                <a:ea typeface="楷体_GB2312" pitchFamily="1" charset="-122"/>
                <a:sym typeface="楷体_GB2312" pitchFamily="1" charset="-122"/>
              </a:rPr>
              <a:t>。</a:t>
            </a:r>
            <a:endParaRPr lang="en-US" altLang="zh-CN" sz="1800" b="1" dirty="0">
              <a:solidFill>
                <a:srgbClr val="1D528D"/>
              </a:solidFill>
              <a:latin typeface="楷体_GB2312" pitchFamily="1" charset="-122"/>
              <a:ea typeface="楷体_GB2312" pitchFamily="1" charset="-122"/>
              <a:sym typeface="楷体_GB2312" pitchFamily="1" charset="-122"/>
            </a:endParaRPr>
          </a:p>
          <a:p>
            <a:pPr lvl="1">
              <a:lnSpc>
                <a:spcPct val="150000"/>
              </a:lnSpc>
              <a:spcBef>
                <a:spcPct val="20000"/>
              </a:spcBef>
              <a:buFont typeface="Wingdings" panose="05000000000000000000" pitchFamily="2" charset="2"/>
              <a:buChar char="Ø"/>
            </a:pPr>
            <a:endParaRPr lang="zh-CN" altLang="en-US" sz="1800" b="1" dirty="0">
              <a:solidFill>
                <a:srgbClr val="FF0000"/>
              </a:solidFill>
              <a:latin typeface="楷体_GB2312" pitchFamily="1" charset="-122"/>
              <a:ea typeface="楷体_GB2312" pitchFamily="1" charset="-122"/>
              <a:sym typeface="楷体_GB2312" pitchFamily="1" charset="-122"/>
            </a:endParaRPr>
          </a:p>
          <a:p>
            <a:pPr lvl="1">
              <a:spcBef>
                <a:spcPct val="50000"/>
              </a:spcBef>
              <a:buFont typeface="Arial" panose="020B0604020202020204" pitchFamily="34" charset="0"/>
              <a:buChar char="–"/>
            </a:pPr>
            <a:endParaRPr lang="zh-CN" altLang="en-US" sz="1800" b="1" dirty="0">
              <a:solidFill>
                <a:srgbClr val="FF0000"/>
              </a:solidFill>
              <a:latin typeface="楷体_GB2312" pitchFamily="1" charset="-122"/>
              <a:ea typeface="楷体_GB2312" pitchFamily="1" charset="-122"/>
              <a:sym typeface="楷体_GB2312" pitchFamily="1" charset="-122"/>
            </a:endParaRPr>
          </a:p>
          <a:p>
            <a:pPr>
              <a:lnSpc>
                <a:spcPct val="150000"/>
              </a:lnSpc>
              <a:spcBef>
                <a:spcPct val="20000"/>
              </a:spcBef>
            </a:pPr>
            <a:endParaRPr lang="zh-CN" altLang="en-US" sz="18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5369"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为什么TCG可信不适应现代信息系统？</a:t>
            </a:r>
            <a:endParaRPr lang="zh-CN" altLang="en-US" sz="1013"/>
          </a:p>
        </p:txBody>
      </p:sp>
      <p:grpSp>
        <p:nvGrpSpPr>
          <p:cNvPr id="10" name="组合 9"/>
          <p:cNvGrpSpPr/>
          <p:nvPr/>
        </p:nvGrpSpPr>
        <p:grpSpPr>
          <a:xfrm>
            <a:off x="257510" y="250217"/>
            <a:ext cx="6604002" cy="400110"/>
            <a:chOff x="254000" y="646164"/>
            <a:chExt cx="6604002" cy="400110"/>
          </a:xfrm>
        </p:grpSpPr>
        <p:cxnSp>
          <p:nvCxnSpPr>
            <p:cNvPr id="11" name="直接连接符 10"/>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原创设计师QQ598969553            _19"/>
            <p:cNvSpPr txBox="1"/>
            <p:nvPr/>
          </p:nvSpPr>
          <p:spPr>
            <a:xfrm>
              <a:off x="254000" y="646164"/>
              <a:ext cx="411129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为什么</a:t>
              </a:r>
              <a:r>
                <a:rPr lang="en-US" altLang="zh-CN" sz="2000" b="1" dirty="0">
                  <a:solidFill>
                    <a:srgbClr val="42BAC8"/>
                  </a:solidFill>
                  <a:latin typeface="微软雅黑" pitchFamily="34" charset="-122"/>
                  <a:ea typeface="微软雅黑" pitchFamily="34" charset="-122"/>
                </a:rPr>
                <a:t>TCG</a:t>
              </a:r>
              <a:r>
                <a:rPr lang="zh-CN" altLang="en-US" sz="2000" b="1" dirty="0">
                  <a:solidFill>
                    <a:srgbClr val="42BAC8"/>
                  </a:solidFill>
                  <a:latin typeface="微软雅黑" pitchFamily="34" charset="-122"/>
                  <a:ea typeface="微软雅黑" pitchFamily="34" charset="-122"/>
                </a:rPr>
                <a:t>不适应现代信息系统？</a:t>
              </a:r>
            </a:p>
          </p:txBody>
        </p:sp>
      </p:grpSp>
    </p:spTree>
    <p:extLst>
      <p:ext uri="{BB962C8B-B14F-4D97-AF65-F5344CB8AC3E}">
        <p14:creationId xmlns:p14="http://schemas.microsoft.com/office/powerpoint/2010/main" val="455505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16390"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16391"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16392"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主动可信机制示例</a:t>
            </a:r>
            <a:endParaRPr lang="zh-CN" altLang="en-US" sz="1013"/>
          </a:p>
        </p:txBody>
      </p:sp>
      <p:grpSp>
        <p:nvGrpSpPr>
          <p:cNvPr id="16393" name="矩形 9"/>
          <p:cNvGrpSpPr>
            <a:grpSpLocks/>
          </p:cNvGrpSpPr>
          <p:nvPr/>
        </p:nvGrpSpPr>
        <p:grpSpPr bwMode="auto">
          <a:xfrm>
            <a:off x="3195637" y="4251723"/>
            <a:ext cx="3662363" cy="829865"/>
            <a:chOff x="0" y="0"/>
            <a:chExt cx="3076" cy="1286"/>
          </a:xfrm>
        </p:grpSpPr>
        <p:pic>
          <p:nvPicPr>
            <p:cNvPr id="16522" name="矩形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76" cy="1286"/>
            </a:xfrm>
            <a:prstGeom prst="rect">
              <a:avLst/>
            </a:prstGeom>
            <a:solidFill>
              <a:srgbClr val="FF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23" name="Text Box 11"/>
            <p:cNvSpPr txBox="1">
              <a:spLocks noChangeArrowheads="1"/>
            </p:cNvSpPr>
            <p:nvPr/>
          </p:nvSpPr>
          <p:spPr bwMode="auto">
            <a:xfrm>
              <a:off x="66" y="23"/>
              <a:ext cx="2976" cy="1215"/>
            </a:xfrm>
            <a:prstGeom prst="rect">
              <a:avLst/>
            </a:prstGeom>
            <a:solidFill>
              <a:srgbClr val="FF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13">
                  <a:solidFill>
                    <a:srgbClr val="FFFFFF"/>
                  </a:solidFill>
                  <a:latin typeface="宋体" panose="02010600030101010101" pitchFamily="2" charset="-122"/>
                  <a:sym typeface="宋体" panose="02010600030101010101" pitchFamily="2" charset="-122"/>
                </a:rPr>
                <a:t>可信硬件</a:t>
              </a:r>
            </a:p>
            <a:p>
              <a:pPr eaLnBrk="1" hangingPunct="1"/>
              <a:r>
                <a:rPr lang="zh-CN" altLang="en-US" sz="1013">
                  <a:solidFill>
                    <a:srgbClr val="FFFFFF"/>
                  </a:solidFill>
                  <a:latin typeface="宋体" panose="02010600030101010101" pitchFamily="2" charset="-122"/>
                  <a:sym typeface="宋体" panose="02010600030101010101" pitchFamily="2" charset="-122"/>
                </a:rPr>
                <a:t>平台</a:t>
              </a:r>
            </a:p>
          </p:txBody>
        </p:sp>
      </p:grpSp>
      <p:grpSp>
        <p:nvGrpSpPr>
          <p:cNvPr id="16394" name="矩形 9"/>
          <p:cNvGrpSpPr>
            <a:grpSpLocks/>
          </p:cNvGrpSpPr>
          <p:nvPr/>
        </p:nvGrpSpPr>
        <p:grpSpPr bwMode="auto">
          <a:xfrm>
            <a:off x="3186112" y="2830117"/>
            <a:ext cx="3657600" cy="1532334"/>
            <a:chOff x="0" y="0"/>
            <a:chExt cx="3072" cy="1287"/>
          </a:xfrm>
        </p:grpSpPr>
        <p:pic>
          <p:nvPicPr>
            <p:cNvPr id="16520" name="矩形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72" cy="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21" name="Text Box 14"/>
            <p:cNvSpPr txBox="1">
              <a:spLocks noChangeArrowheads="1"/>
            </p:cNvSpPr>
            <p:nvPr/>
          </p:nvSpPr>
          <p:spPr bwMode="auto">
            <a:xfrm>
              <a:off x="66" y="24"/>
              <a:ext cx="2970" cy="1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eaLnBrk="1" hangingPunct="1"/>
              <a:r>
                <a:rPr lang="zh-CN" altLang="en-US" sz="1013">
                  <a:solidFill>
                    <a:srgbClr val="FFFFFF"/>
                  </a:solidFill>
                  <a:latin typeface="宋体" panose="02010600030101010101" pitchFamily="2" charset="-122"/>
                  <a:sym typeface="宋体" panose="02010600030101010101" pitchFamily="2" charset="-122"/>
                </a:rPr>
                <a:t>运行态安全机制</a:t>
              </a:r>
            </a:p>
          </p:txBody>
        </p:sp>
      </p:grpSp>
      <p:grpSp>
        <p:nvGrpSpPr>
          <p:cNvPr id="16395" name="矩形 9"/>
          <p:cNvGrpSpPr>
            <a:grpSpLocks/>
          </p:cNvGrpSpPr>
          <p:nvPr/>
        </p:nvGrpSpPr>
        <p:grpSpPr bwMode="auto">
          <a:xfrm>
            <a:off x="3076575" y="2939654"/>
            <a:ext cx="3657600" cy="1527572"/>
            <a:chOff x="0" y="0"/>
            <a:chExt cx="3072" cy="1283"/>
          </a:xfrm>
        </p:grpSpPr>
        <p:pic>
          <p:nvPicPr>
            <p:cNvPr id="16518" name="矩形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72" cy="1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19" name="Text Box 17"/>
            <p:cNvSpPr txBox="1">
              <a:spLocks noChangeArrowheads="1"/>
            </p:cNvSpPr>
            <p:nvPr/>
          </p:nvSpPr>
          <p:spPr bwMode="auto">
            <a:xfrm>
              <a:off x="68" y="22"/>
              <a:ext cx="2970" cy="1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eaLnBrk="1" hangingPunct="1"/>
              <a:r>
                <a:rPr lang="zh-CN" altLang="en-US" sz="1013">
                  <a:solidFill>
                    <a:srgbClr val="FFFFFF"/>
                  </a:solidFill>
                  <a:latin typeface="宋体" panose="02010600030101010101" pitchFamily="2" charset="-122"/>
                  <a:sym typeface="宋体" panose="02010600030101010101" pitchFamily="2" charset="-122"/>
                </a:rPr>
                <a:t>运行态安全机制</a:t>
              </a:r>
            </a:p>
          </p:txBody>
        </p:sp>
      </p:grpSp>
      <p:grpSp>
        <p:nvGrpSpPr>
          <p:cNvPr id="16396" name="矩形 9"/>
          <p:cNvGrpSpPr>
            <a:grpSpLocks/>
          </p:cNvGrpSpPr>
          <p:nvPr/>
        </p:nvGrpSpPr>
        <p:grpSpPr bwMode="auto">
          <a:xfrm>
            <a:off x="2971800" y="3045620"/>
            <a:ext cx="3662363" cy="1531144"/>
            <a:chOff x="0" y="0"/>
            <a:chExt cx="3076" cy="1286"/>
          </a:xfrm>
        </p:grpSpPr>
        <p:pic>
          <p:nvPicPr>
            <p:cNvPr id="16516" name="矩形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76" cy="1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17" name="Text Box 20"/>
            <p:cNvSpPr txBox="1">
              <a:spLocks noChangeArrowheads="1"/>
            </p:cNvSpPr>
            <p:nvPr/>
          </p:nvSpPr>
          <p:spPr bwMode="auto">
            <a:xfrm>
              <a:off x="66" y="23"/>
              <a:ext cx="2976" cy="1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eaLnBrk="1" hangingPunct="1"/>
              <a:r>
                <a:rPr lang="zh-CN" altLang="en-US" sz="1013">
                  <a:solidFill>
                    <a:srgbClr val="FFFFFF"/>
                  </a:solidFill>
                  <a:latin typeface="宋体" panose="02010600030101010101" pitchFamily="2" charset="-122"/>
                  <a:sym typeface="宋体" panose="02010600030101010101" pitchFamily="2" charset="-122"/>
                </a:rPr>
                <a:t>运行态安全机制</a:t>
              </a:r>
            </a:p>
          </p:txBody>
        </p:sp>
      </p:grpSp>
      <p:grpSp>
        <p:nvGrpSpPr>
          <p:cNvPr id="16397" name="矩形 9"/>
          <p:cNvGrpSpPr>
            <a:grpSpLocks/>
          </p:cNvGrpSpPr>
          <p:nvPr/>
        </p:nvGrpSpPr>
        <p:grpSpPr bwMode="auto">
          <a:xfrm>
            <a:off x="323850" y="956073"/>
            <a:ext cx="1107281" cy="1316831"/>
            <a:chOff x="0" y="0"/>
            <a:chExt cx="930" cy="1106"/>
          </a:xfrm>
        </p:grpSpPr>
        <p:pic>
          <p:nvPicPr>
            <p:cNvPr id="16514" name="矩形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30" cy="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15" name="Text Box 23"/>
            <p:cNvSpPr txBox="1">
              <a:spLocks noChangeArrowheads="1"/>
            </p:cNvSpPr>
            <p:nvPr/>
          </p:nvSpPr>
          <p:spPr bwMode="auto">
            <a:xfrm>
              <a:off x="40" y="23"/>
              <a:ext cx="855" cy="1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安全服务</a:t>
              </a:r>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r>
                <a:rPr lang="zh-CN" altLang="en-US" sz="1013">
                  <a:solidFill>
                    <a:srgbClr val="FFFFFF"/>
                  </a:solidFill>
                  <a:latin typeface="宋体" panose="02010600030101010101" pitchFamily="2" charset="-122"/>
                  <a:sym typeface="宋体" panose="02010600030101010101" pitchFamily="2" charset="-122"/>
                </a:rPr>
                <a:t>评估方</a:t>
              </a:r>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zh-CN" altLang="en-US" sz="1013">
                <a:solidFill>
                  <a:srgbClr val="FFFFFF"/>
                </a:solidFill>
                <a:latin typeface="宋体" panose="02010600030101010101" pitchFamily="2" charset="-122"/>
                <a:sym typeface="宋体" panose="02010600030101010101" pitchFamily="2" charset="-122"/>
              </a:endParaRPr>
            </a:p>
          </p:txBody>
        </p:sp>
      </p:grpSp>
      <p:grpSp>
        <p:nvGrpSpPr>
          <p:cNvPr id="16398" name="矩形 9"/>
          <p:cNvGrpSpPr>
            <a:grpSpLocks/>
          </p:cNvGrpSpPr>
          <p:nvPr/>
        </p:nvGrpSpPr>
        <p:grpSpPr bwMode="auto">
          <a:xfrm>
            <a:off x="219075" y="1060848"/>
            <a:ext cx="1106091" cy="1316831"/>
            <a:chOff x="0" y="0"/>
            <a:chExt cx="929" cy="1106"/>
          </a:xfrm>
        </p:grpSpPr>
        <p:pic>
          <p:nvPicPr>
            <p:cNvPr id="16512" name="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29" cy="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13" name="Text Box 26"/>
            <p:cNvSpPr txBox="1">
              <a:spLocks noChangeArrowheads="1"/>
            </p:cNvSpPr>
            <p:nvPr/>
          </p:nvSpPr>
          <p:spPr bwMode="auto">
            <a:xfrm>
              <a:off x="38" y="25"/>
              <a:ext cx="855" cy="1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安全服务</a:t>
              </a:r>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r>
                <a:rPr lang="zh-CN" altLang="en-US" sz="1013">
                  <a:solidFill>
                    <a:srgbClr val="FFFFFF"/>
                  </a:solidFill>
                  <a:latin typeface="宋体" panose="02010600030101010101" pitchFamily="2" charset="-122"/>
                  <a:sym typeface="宋体" panose="02010600030101010101" pitchFamily="2" charset="-122"/>
                </a:rPr>
                <a:t>评估方</a:t>
              </a:r>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zh-CN" altLang="en-US" sz="1013">
                <a:solidFill>
                  <a:srgbClr val="FFFFFF"/>
                </a:solidFill>
                <a:latin typeface="宋体" panose="02010600030101010101" pitchFamily="2" charset="-122"/>
                <a:sym typeface="宋体" panose="02010600030101010101" pitchFamily="2" charset="-122"/>
              </a:endParaRPr>
            </a:p>
          </p:txBody>
        </p:sp>
      </p:grpSp>
      <p:grpSp>
        <p:nvGrpSpPr>
          <p:cNvPr id="16399" name="矩形 5"/>
          <p:cNvGrpSpPr>
            <a:grpSpLocks/>
          </p:cNvGrpSpPr>
          <p:nvPr/>
        </p:nvGrpSpPr>
        <p:grpSpPr bwMode="auto">
          <a:xfrm>
            <a:off x="4468416" y="3631407"/>
            <a:ext cx="846534" cy="621506"/>
            <a:chOff x="0" y="0"/>
            <a:chExt cx="1282" cy="522"/>
          </a:xfrm>
        </p:grpSpPr>
        <p:pic>
          <p:nvPicPr>
            <p:cNvPr id="16510" name="矩形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82"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11" name="Text Box 29"/>
            <p:cNvSpPr txBox="1">
              <a:spLocks noChangeArrowheads="1"/>
            </p:cNvSpPr>
            <p:nvPr/>
          </p:nvSpPr>
          <p:spPr bwMode="auto">
            <a:xfrm>
              <a:off x="68" y="22"/>
              <a:ext cx="117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13">
                  <a:solidFill>
                    <a:srgbClr val="FFFFFF"/>
                  </a:solidFill>
                  <a:latin typeface="宋体" panose="02010600030101010101" pitchFamily="2" charset="-122"/>
                  <a:sym typeface="宋体" panose="02010600030101010101" pitchFamily="2" charset="-122"/>
                </a:rPr>
                <a:t>安全决策</a:t>
              </a:r>
            </a:p>
          </p:txBody>
        </p:sp>
      </p:grpSp>
      <p:grpSp>
        <p:nvGrpSpPr>
          <p:cNvPr id="16400" name="矩形 6"/>
          <p:cNvGrpSpPr>
            <a:grpSpLocks/>
          </p:cNvGrpSpPr>
          <p:nvPr/>
        </p:nvGrpSpPr>
        <p:grpSpPr bwMode="auto">
          <a:xfrm>
            <a:off x="4413647" y="3681413"/>
            <a:ext cx="847725" cy="626269"/>
            <a:chOff x="0" y="0"/>
            <a:chExt cx="1283" cy="526"/>
          </a:xfrm>
        </p:grpSpPr>
        <p:pic>
          <p:nvPicPr>
            <p:cNvPr id="16508" name="矩形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83"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09" name="Text Box 32"/>
            <p:cNvSpPr txBox="1">
              <a:spLocks noChangeArrowheads="1"/>
            </p:cNvSpPr>
            <p:nvPr/>
          </p:nvSpPr>
          <p:spPr bwMode="auto">
            <a:xfrm>
              <a:off x="69" y="25"/>
              <a:ext cx="117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13">
                  <a:solidFill>
                    <a:srgbClr val="FFFFFF"/>
                  </a:solidFill>
                  <a:latin typeface="宋体" panose="02010600030101010101" pitchFamily="2" charset="-122"/>
                  <a:sym typeface="宋体" panose="02010600030101010101" pitchFamily="2" charset="-122"/>
                </a:rPr>
                <a:t>安全决策</a:t>
              </a:r>
            </a:p>
          </p:txBody>
        </p:sp>
      </p:grpSp>
      <p:grpSp>
        <p:nvGrpSpPr>
          <p:cNvPr id="16401" name="矩形 10"/>
          <p:cNvGrpSpPr>
            <a:grpSpLocks/>
          </p:cNvGrpSpPr>
          <p:nvPr/>
        </p:nvGrpSpPr>
        <p:grpSpPr bwMode="auto">
          <a:xfrm>
            <a:off x="3209925" y="3689748"/>
            <a:ext cx="1079897" cy="561975"/>
            <a:chOff x="0" y="0"/>
            <a:chExt cx="1160" cy="472"/>
          </a:xfrm>
        </p:grpSpPr>
        <p:pic>
          <p:nvPicPr>
            <p:cNvPr id="16506" name="矩形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160"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07" name="Text Box 35"/>
            <p:cNvSpPr txBox="1">
              <a:spLocks noChangeArrowheads="1"/>
            </p:cNvSpPr>
            <p:nvPr/>
          </p:nvSpPr>
          <p:spPr bwMode="auto">
            <a:xfrm>
              <a:off x="57" y="22"/>
              <a:ext cx="1070"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50">
                  <a:solidFill>
                    <a:srgbClr val="FFFFFF"/>
                  </a:solidFill>
                  <a:latin typeface="宋体" panose="02010600030101010101" pitchFamily="2" charset="-122"/>
                  <a:sym typeface="宋体" panose="02010600030101010101" pitchFamily="2" charset="-122"/>
                </a:rPr>
                <a:t>底层安全</a:t>
              </a:r>
            </a:p>
            <a:p>
              <a:pPr eaLnBrk="1" hangingPunct="1"/>
              <a:r>
                <a:rPr lang="zh-CN" altLang="en-US" sz="1050">
                  <a:solidFill>
                    <a:srgbClr val="FFFFFF"/>
                  </a:solidFill>
                  <a:latin typeface="宋体" panose="02010600030101010101" pitchFamily="2" charset="-122"/>
                  <a:sym typeface="宋体" panose="02010600030101010101" pitchFamily="2" charset="-122"/>
                </a:rPr>
                <a:t>监控机制</a:t>
              </a:r>
            </a:p>
          </p:txBody>
        </p:sp>
      </p:grpSp>
      <p:grpSp>
        <p:nvGrpSpPr>
          <p:cNvPr id="16402" name="矩形 11"/>
          <p:cNvGrpSpPr>
            <a:grpSpLocks/>
          </p:cNvGrpSpPr>
          <p:nvPr/>
        </p:nvGrpSpPr>
        <p:grpSpPr bwMode="auto">
          <a:xfrm>
            <a:off x="4377929" y="3736182"/>
            <a:ext cx="829865" cy="689372"/>
            <a:chOff x="0" y="0"/>
            <a:chExt cx="1267" cy="527"/>
          </a:xfrm>
        </p:grpSpPr>
        <p:pic>
          <p:nvPicPr>
            <p:cNvPr id="16504" name="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267"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05" name="Text Box 38"/>
            <p:cNvSpPr txBox="1">
              <a:spLocks noChangeArrowheads="1"/>
            </p:cNvSpPr>
            <p:nvPr/>
          </p:nvSpPr>
          <p:spPr bwMode="auto">
            <a:xfrm>
              <a:off x="54" y="25"/>
              <a:ext cx="117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50">
                  <a:solidFill>
                    <a:srgbClr val="FFFFFF"/>
                  </a:solidFill>
                  <a:latin typeface="宋体" panose="02010600030101010101" pitchFamily="2" charset="-122"/>
                  <a:sym typeface="宋体" panose="02010600030101010101" pitchFamily="2" charset="-122"/>
                </a:rPr>
                <a:t>安全机制</a:t>
              </a:r>
              <a:endParaRPr lang="en-US" altLang="zh-CN" sz="1050">
                <a:solidFill>
                  <a:srgbClr val="FFFFFF"/>
                </a:solidFill>
                <a:latin typeface="宋体" panose="02010600030101010101" pitchFamily="2" charset="-122"/>
                <a:sym typeface="宋体" panose="02010600030101010101" pitchFamily="2" charset="-122"/>
              </a:endParaRPr>
            </a:p>
            <a:p>
              <a:pPr eaLnBrk="1" hangingPunct="1"/>
              <a:r>
                <a:rPr lang="zh-CN" altLang="en-US" sz="1050">
                  <a:solidFill>
                    <a:srgbClr val="FFFFFF"/>
                  </a:solidFill>
                  <a:latin typeface="宋体" panose="02010600030101010101" pitchFamily="2" charset="-122"/>
                  <a:sym typeface="宋体" panose="02010600030101010101" pitchFamily="2" charset="-122"/>
                </a:rPr>
                <a:t>组件</a:t>
              </a:r>
            </a:p>
            <a:p>
              <a:pPr eaLnBrk="1" hangingPunct="1"/>
              <a:endParaRPr lang="zh-CN" altLang="en-US" sz="1200">
                <a:solidFill>
                  <a:srgbClr val="FFFFFF"/>
                </a:solidFill>
                <a:latin typeface="宋体" panose="02010600030101010101" pitchFamily="2" charset="-122"/>
                <a:sym typeface="宋体" panose="02010600030101010101" pitchFamily="2" charset="-122"/>
              </a:endParaRPr>
            </a:p>
          </p:txBody>
        </p:sp>
      </p:grpSp>
      <p:sp>
        <p:nvSpPr>
          <p:cNvPr id="16403" name="矩形 29"/>
          <p:cNvSpPr>
            <a:spLocks noChangeArrowheads="1"/>
          </p:cNvSpPr>
          <p:nvPr/>
        </p:nvSpPr>
        <p:spPr bwMode="auto">
          <a:xfrm>
            <a:off x="1818085" y="3608786"/>
            <a:ext cx="910828" cy="482203"/>
          </a:xfrm>
          <a:prstGeom prst="rect">
            <a:avLst/>
          </a:prstGeom>
          <a:gradFill rotWithShape="1">
            <a:gsLst>
              <a:gs pos="0">
                <a:srgbClr val="759436"/>
              </a:gs>
              <a:gs pos="79999">
                <a:srgbClr val="9BC247"/>
              </a:gs>
              <a:gs pos="100000">
                <a:srgbClr val="9BC545"/>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初始安全</a:t>
            </a:r>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r>
              <a:rPr lang="zh-CN" altLang="en-US" sz="1013">
                <a:solidFill>
                  <a:srgbClr val="FFFFFF"/>
                </a:solidFill>
                <a:latin typeface="宋体" panose="02010600030101010101" pitchFamily="2" charset="-122"/>
                <a:sym typeface="宋体" panose="02010600030101010101" pitchFamily="2" charset="-122"/>
              </a:rPr>
              <a:t>机制</a:t>
            </a:r>
          </a:p>
        </p:txBody>
      </p:sp>
      <p:grpSp>
        <p:nvGrpSpPr>
          <p:cNvPr id="16404" name="矩形 45"/>
          <p:cNvGrpSpPr>
            <a:grpSpLocks/>
          </p:cNvGrpSpPr>
          <p:nvPr/>
        </p:nvGrpSpPr>
        <p:grpSpPr bwMode="auto">
          <a:xfrm>
            <a:off x="3894535" y="4636295"/>
            <a:ext cx="1554956" cy="526256"/>
            <a:chOff x="0" y="0"/>
            <a:chExt cx="1306" cy="442"/>
          </a:xfrm>
        </p:grpSpPr>
        <p:pic>
          <p:nvPicPr>
            <p:cNvPr id="16502" name="矩形 4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30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03" name="Text Box 42"/>
            <p:cNvSpPr txBox="1">
              <a:spLocks noChangeArrowheads="1"/>
            </p:cNvSpPr>
            <p:nvPr/>
          </p:nvSpPr>
          <p:spPr bwMode="auto">
            <a:xfrm>
              <a:off x="56" y="37"/>
              <a:ext cx="1215"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solidFill>
                    <a:schemeClr val="bg1"/>
                  </a:solidFill>
                </a:rPr>
                <a:t>可信平台</a:t>
              </a:r>
            </a:p>
            <a:p>
              <a:pPr eaLnBrk="1" hangingPunct="1"/>
              <a:r>
                <a:rPr lang="zh-CN" altLang="en-US" sz="1200">
                  <a:solidFill>
                    <a:schemeClr val="bg1"/>
                  </a:solidFill>
                </a:rPr>
                <a:t>控制模块</a:t>
              </a:r>
            </a:p>
          </p:txBody>
        </p:sp>
      </p:grpSp>
      <p:cxnSp>
        <p:nvCxnSpPr>
          <p:cNvPr id="16405" name="直接箭头连接符 47"/>
          <p:cNvCxnSpPr>
            <a:cxnSpLocks noChangeShapeType="1"/>
          </p:cNvCxnSpPr>
          <p:nvPr/>
        </p:nvCxnSpPr>
        <p:spPr bwMode="auto">
          <a:xfrm rot="16200000" flipH="1">
            <a:off x="3718917" y="4064200"/>
            <a:ext cx="1232297" cy="0"/>
          </a:xfrm>
          <a:prstGeom prst="straightConnector1">
            <a:avLst/>
          </a:prstGeom>
          <a:noFill/>
          <a:ln w="38100">
            <a:solidFill>
              <a:schemeClr val="accent2"/>
            </a:solidFill>
            <a:round/>
            <a:headEnd/>
            <a:tailEnd type="arrow" w="med" len="med"/>
          </a:ln>
          <a:effectLst>
            <a:outerShdw dist="23000" dir="5400000" algn="ctr" rotWithShape="0">
              <a:srgbClr val="000000">
                <a:alpha val="25000"/>
              </a:srgbClr>
            </a:outerShdw>
          </a:effectLst>
          <a:extLst>
            <a:ext uri="{909E8E84-426E-40DD-AFC4-6F175D3DCCD1}">
              <a14:hiddenFill xmlns:a14="http://schemas.microsoft.com/office/drawing/2010/main">
                <a:noFill/>
              </a14:hiddenFill>
            </a:ext>
          </a:extLst>
        </p:spPr>
      </p:cxnSp>
      <p:pic>
        <p:nvPicPr>
          <p:cNvPr id="16406" name="Picture 11" descr="http://it.rising.com.cn/image/019/info05031501.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75597" y="3993357"/>
            <a:ext cx="3333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6407" name="形状 56"/>
          <p:cNvCxnSpPr>
            <a:cxnSpLocks noChangeShapeType="1"/>
            <a:stCxn id="16403" idx="2"/>
            <a:endCxn id="16502" idx="1"/>
          </p:cNvCxnSpPr>
          <p:nvPr/>
        </p:nvCxnSpPr>
        <p:spPr bwMode="auto">
          <a:xfrm rot="16200000" flipH="1">
            <a:off x="2715221" y="3648672"/>
            <a:ext cx="803672" cy="1688306"/>
          </a:xfrm>
          <a:prstGeom prst="bentConnector2">
            <a:avLst/>
          </a:prstGeom>
          <a:noFill/>
          <a:ln w="38100">
            <a:solidFill>
              <a:schemeClr val="accent2"/>
            </a:solidFill>
            <a:miter lim="800000"/>
            <a:headEnd/>
            <a:tailEnd type="arrow" w="med" len="med"/>
          </a:ln>
          <a:effectLst>
            <a:outerShdw dist="23000" dir="5400000" algn="ctr" rotWithShape="0">
              <a:srgbClr val="000000">
                <a:alpha val="25000"/>
              </a:srgbClr>
            </a:outerShdw>
          </a:effectLst>
          <a:extLst>
            <a:ext uri="{909E8E84-426E-40DD-AFC4-6F175D3DCCD1}">
              <a14:hiddenFill xmlns:a14="http://schemas.microsoft.com/office/drawing/2010/main">
                <a:noFill/>
              </a14:hiddenFill>
            </a:ext>
          </a:extLst>
        </p:spPr>
      </p:cxnSp>
      <p:grpSp>
        <p:nvGrpSpPr>
          <p:cNvPr id="16408" name="右箭头 58"/>
          <p:cNvGrpSpPr>
            <a:grpSpLocks/>
          </p:cNvGrpSpPr>
          <p:nvPr/>
        </p:nvGrpSpPr>
        <p:grpSpPr bwMode="auto">
          <a:xfrm>
            <a:off x="2683669" y="3648075"/>
            <a:ext cx="407194" cy="444104"/>
            <a:chOff x="0" y="0"/>
            <a:chExt cx="342" cy="373"/>
          </a:xfrm>
        </p:grpSpPr>
        <p:pic>
          <p:nvPicPr>
            <p:cNvPr id="16500" name="右箭头 5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342"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501" name="Text Box 48"/>
            <p:cNvSpPr txBox="1">
              <a:spLocks noChangeArrowheads="1"/>
            </p:cNvSpPr>
            <p:nvPr/>
          </p:nvSpPr>
          <p:spPr bwMode="auto">
            <a:xfrm>
              <a:off x="38" y="98"/>
              <a:ext cx="202"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grpSp>
      <p:grpSp>
        <p:nvGrpSpPr>
          <p:cNvPr id="16409" name="矩形 9"/>
          <p:cNvGrpSpPr>
            <a:grpSpLocks/>
          </p:cNvGrpSpPr>
          <p:nvPr/>
        </p:nvGrpSpPr>
        <p:grpSpPr bwMode="auto">
          <a:xfrm>
            <a:off x="109537" y="1170386"/>
            <a:ext cx="1106091" cy="1312069"/>
            <a:chOff x="0" y="0"/>
            <a:chExt cx="929" cy="1102"/>
          </a:xfrm>
        </p:grpSpPr>
        <p:pic>
          <p:nvPicPr>
            <p:cNvPr id="16498" name="矩形 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29" cy="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99" name="Text Box 51"/>
            <p:cNvSpPr txBox="1">
              <a:spLocks noChangeArrowheads="1"/>
            </p:cNvSpPr>
            <p:nvPr/>
          </p:nvSpPr>
          <p:spPr bwMode="auto">
            <a:xfrm>
              <a:off x="40" y="23"/>
              <a:ext cx="855" cy="1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latin typeface="宋体" panose="02010600030101010101" pitchFamily="2" charset="-122"/>
                  <a:sym typeface="宋体" panose="02010600030101010101" pitchFamily="2" charset="-122"/>
                </a:rPr>
                <a:t>安全服务</a:t>
              </a:r>
              <a:endParaRPr lang="en-US" altLang="zh-CN" sz="1200">
                <a:solidFill>
                  <a:srgbClr val="FFFFFF"/>
                </a:solidFill>
                <a:latin typeface="宋体" panose="02010600030101010101" pitchFamily="2" charset="-122"/>
                <a:sym typeface="宋体" panose="02010600030101010101" pitchFamily="2" charset="-122"/>
              </a:endParaRPr>
            </a:p>
            <a:p>
              <a:pPr algn="ctr" eaLnBrk="1" hangingPunct="1"/>
              <a:r>
                <a:rPr lang="zh-CN" altLang="en-US" sz="1200">
                  <a:solidFill>
                    <a:srgbClr val="FFFFFF"/>
                  </a:solidFill>
                  <a:latin typeface="宋体" panose="02010600030101010101" pitchFamily="2" charset="-122"/>
                  <a:sym typeface="宋体" panose="02010600030101010101" pitchFamily="2" charset="-122"/>
                </a:rPr>
                <a:t>测评方</a:t>
              </a:r>
              <a:endParaRPr lang="en-US" altLang="zh-CN" sz="1200">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zh-CN" altLang="en-US" sz="1013">
                <a:solidFill>
                  <a:srgbClr val="FFFFFF"/>
                </a:solidFill>
                <a:latin typeface="宋体" panose="02010600030101010101" pitchFamily="2" charset="-122"/>
                <a:sym typeface="宋体" panose="02010600030101010101" pitchFamily="2" charset="-122"/>
              </a:endParaRPr>
            </a:p>
          </p:txBody>
        </p:sp>
      </p:grpSp>
      <p:grpSp>
        <p:nvGrpSpPr>
          <p:cNvPr id="16410" name="矩形 9"/>
          <p:cNvGrpSpPr>
            <a:grpSpLocks/>
          </p:cNvGrpSpPr>
          <p:nvPr/>
        </p:nvGrpSpPr>
        <p:grpSpPr bwMode="auto">
          <a:xfrm>
            <a:off x="273844" y="2509838"/>
            <a:ext cx="1102519" cy="1262063"/>
            <a:chOff x="0" y="0"/>
            <a:chExt cx="926" cy="1060"/>
          </a:xfrm>
        </p:grpSpPr>
        <p:pic>
          <p:nvPicPr>
            <p:cNvPr id="16496" name="矩形 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26" cy="1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97" name="Text Box 54"/>
            <p:cNvSpPr txBox="1">
              <a:spLocks noChangeArrowheads="1"/>
            </p:cNvSpPr>
            <p:nvPr/>
          </p:nvSpPr>
          <p:spPr bwMode="auto">
            <a:xfrm>
              <a:off x="37" y="23"/>
              <a:ext cx="855" cy="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13">
                <a:solidFill>
                  <a:srgbClr val="FFFFFF"/>
                </a:solidFill>
                <a:latin typeface="宋体" panose="02010600030101010101" pitchFamily="2" charset="-122"/>
                <a:sym typeface="宋体" panose="02010600030101010101" pitchFamily="2" charset="-122"/>
              </a:endParaRPr>
            </a:p>
          </p:txBody>
        </p:sp>
      </p:grpSp>
      <p:grpSp>
        <p:nvGrpSpPr>
          <p:cNvPr id="16411" name="矩形 9"/>
          <p:cNvGrpSpPr>
            <a:grpSpLocks/>
          </p:cNvGrpSpPr>
          <p:nvPr/>
        </p:nvGrpSpPr>
        <p:grpSpPr bwMode="auto">
          <a:xfrm>
            <a:off x="164306" y="2615804"/>
            <a:ext cx="1106091" cy="1260872"/>
            <a:chOff x="0" y="0"/>
            <a:chExt cx="929" cy="1059"/>
          </a:xfrm>
        </p:grpSpPr>
        <p:pic>
          <p:nvPicPr>
            <p:cNvPr id="16494" name="矩形 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29" cy="1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95" name="Text Box 57"/>
            <p:cNvSpPr txBox="1">
              <a:spLocks noChangeArrowheads="1"/>
            </p:cNvSpPr>
            <p:nvPr/>
          </p:nvSpPr>
          <p:spPr bwMode="auto">
            <a:xfrm>
              <a:off x="39" y="24"/>
              <a:ext cx="855" cy="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zh-CN" altLang="en-US" sz="1013">
                <a:solidFill>
                  <a:srgbClr val="FFFFFF"/>
                </a:solidFill>
                <a:latin typeface="宋体" panose="02010600030101010101" pitchFamily="2" charset="-122"/>
                <a:sym typeface="宋体" panose="02010600030101010101" pitchFamily="2" charset="-122"/>
              </a:endParaRPr>
            </a:p>
          </p:txBody>
        </p:sp>
      </p:grpSp>
      <p:grpSp>
        <p:nvGrpSpPr>
          <p:cNvPr id="16412" name="矩形 9"/>
          <p:cNvGrpSpPr>
            <a:grpSpLocks/>
          </p:cNvGrpSpPr>
          <p:nvPr/>
        </p:nvGrpSpPr>
        <p:grpSpPr bwMode="auto">
          <a:xfrm>
            <a:off x="59531" y="2725341"/>
            <a:ext cx="1101329" cy="1262063"/>
            <a:chOff x="0" y="0"/>
            <a:chExt cx="925" cy="1060"/>
          </a:xfrm>
        </p:grpSpPr>
        <p:pic>
          <p:nvPicPr>
            <p:cNvPr id="16492" name="矩形 9"/>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25" cy="1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93" name="Text Box 60"/>
            <p:cNvSpPr txBox="1">
              <a:spLocks noChangeArrowheads="1"/>
            </p:cNvSpPr>
            <p:nvPr/>
          </p:nvSpPr>
          <p:spPr bwMode="auto">
            <a:xfrm>
              <a:off x="37" y="22"/>
              <a:ext cx="855" cy="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en-US" altLang="zh-CN" sz="1200">
                <a:solidFill>
                  <a:srgbClr val="FFFFFF"/>
                </a:solidFill>
                <a:latin typeface="宋体" panose="02010600030101010101" pitchFamily="2" charset="-122"/>
                <a:sym typeface="宋体" panose="02010600030101010101" pitchFamily="2" charset="-122"/>
              </a:endParaRPr>
            </a:p>
            <a:p>
              <a:pPr algn="ctr" eaLnBrk="1" hangingPunct="1"/>
              <a:r>
                <a:rPr lang="zh-CN" altLang="en-US" sz="1200">
                  <a:solidFill>
                    <a:srgbClr val="FFFFFF"/>
                  </a:solidFill>
                  <a:latin typeface="宋体" panose="02010600030101010101" pitchFamily="2" charset="-122"/>
                  <a:sym typeface="宋体" panose="02010600030101010101" pitchFamily="2" charset="-122"/>
                </a:rPr>
                <a:t>安全服务</a:t>
              </a:r>
              <a:endParaRPr lang="en-US" altLang="zh-CN" sz="1200">
                <a:solidFill>
                  <a:srgbClr val="FFFFFF"/>
                </a:solidFill>
                <a:latin typeface="宋体" panose="02010600030101010101" pitchFamily="2" charset="-122"/>
                <a:sym typeface="宋体" panose="02010600030101010101" pitchFamily="2" charset="-122"/>
              </a:endParaRPr>
            </a:p>
            <a:p>
              <a:pPr algn="ctr" eaLnBrk="1" hangingPunct="1"/>
              <a:r>
                <a:rPr lang="zh-CN" altLang="en-US" sz="1200">
                  <a:solidFill>
                    <a:srgbClr val="FFFFFF"/>
                  </a:solidFill>
                  <a:latin typeface="宋体" panose="02010600030101010101" pitchFamily="2" charset="-122"/>
                  <a:sym typeface="宋体" panose="02010600030101010101" pitchFamily="2" charset="-122"/>
                </a:rPr>
                <a:t>提供商</a:t>
              </a:r>
              <a:endParaRPr lang="en-US" altLang="zh-CN" sz="1200">
                <a:solidFill>
                  <a:srgbClr val="FFFFFF"/>
                </a:solidFill>
                <a:latin typeface="宋体" panose="02010600030101010101" pitchFamily="2" charset="-122"/>
                <a:sym typeface="宋体" panose="02010600030101010101" pitchFamily="2" charset="-122"/>
              </a:endParaRPr>
            </a:p>
            <a:p>
              <a:pPr algn="ctr" eaLnBrk="1" hangingPunct="1"/>
              <a:endParaRPr lang="en-US" altLang="zh-CN" sz="1013">
                <a:solidFill>
                  <a:srgbClr val="FFFFFF"/>
                </a:solidFill>
                <a:latin typeface="宋体" panose="02010600030101010101" pitchFamily="2" charset="-122"/>
                <a:sym typeface="宋体" panose="02010600030101010101" pitchFamily="2" charset="-122"/>
              </a:endParaRPr>
            </a:p>
            <a:p>
              <a:pPr algn="ctr" eaLnBrk="1" hangingPunct="1"/>
              <a:endParaRPr lang="zh-CN" altLang="en-US" sz="1013">
                <a:solidFill>
                  <a:srgbClr val="FFFFFF"/>
                </a:solidFill>
                <a:latin typeface="宋体" panose="02010600030101010101" pitchFamily="2" charset="-122"/>
                <a:sym typeface="宋体" panose="02010600030101010101" pitchFamily="2" charset="-122"/>
              </a:endParaRPr>
            </a:p>
          </p:txBody>
        </p:sp>
      </p:grpSp>
      <p:grpSp>
        <p:nvGrpSpPr>
          <p:cNvPr id="16413" name="矩形 9"/>
          <p:cNvGrpSpPr>
            <a:grpSpLocks/>
          </p:cNvGrpSpPr>
          <p:nvPr/>
        </p:nvGrpSpPr>
        <p:grpSpPr bwMode="auto">
          <a:xfrm>
            <a:off x="1719262" y="956073"/>
            <a:ext cx="5106591" cy="887015"/>
            <a:chOff x="0" y="0"/>
            <a:chExt cx="4289" cy="745"/>
          </a:xfrm>
        </p:grpSpPr>
        <p:pic>
          <p:nvPicPr>
            <p:cNvPr id="16490" name="矩形 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4289" cy="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91" name="Text Box 63"/>
            <p:cNvSpPr txBox="1">
              <a:spLocks noChangeArrowheads="1"/>
            </p:cNvSpPr>
            <p:nvPr/>
          </p:nvSpPr>
          <p:spPr bwMode="auto">
            <a:xfrm>
              <a:off x="38" y="23"/>
              <a:ext cx="4185" cy="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013">
                  <a:solidFill>
                    <a:srgbClr val="FFFFFF"/>
                  </a:solidFill>
                  <a:latin typeface="宋体" panose="02010600030101010101" pitchFamily="2" charset="-122"/>
                  <a:sym typeface="宋体" panose="02010600030101010101" pitchFamily="2" charset="-122"/>
                </a:rPr>
                <a:t>安全管理中心</a:t>
              </a:r>
              <a:endParaRPr lang="en-US" altLang="zh-CN" sz="1013">
                <a:solidFill>
                  <a:srgbClr val="FFFFFF"/>
                </a:solidFill>
                <a:latin typeface="宋体" panose="02010600030101010101" pitchFamily="2" charset="-122"/>
                <a:sym typeface="宋体" panose="02010600030101010101" pitchFamily="2" charset="-122"/>
              </a:endParaRPr>
            </a:p>
            <a:p>
              <a:pPr eaLnBrk="1" hangingPunct="1"/>
              <a:endParaRPr lang="en-US" altLang="zh-CN" sz="1013">
                <a:solidFill>
                  <a:srgbClr val="FFFFFF"/>
                </a:solidFill>
                <a:latin typeface="宋体" panose="02010600030101010101" pitchFamily="2" charset="-122"/>
                <a:sym typeface="宋体" panose="02010600030101010101" pitchFamily="2" charset="-122"/>
              </a:endParaRPr>
            </a:p>
            <a:p>
              <a:pPr eaLnBrk="1" hangingPunct="1"/>
              <a:endParaRPr lang="zh-CN" altLang="en-US" sz="1013">
                <a:solidFill>
                  <a:srgbClr val="FFFFFF"/>
                </a:solidFill>
                <a:latin typeface="宋体" panose="02010600030101010101" pitchFamily="2" charset="-122"/>
                <a:sym typeface="宋体" panose="02010600030101010101" pitchFamily="2" charset="-122"/>
              </a:endParaRPr>
            </a:p>
          </p:txBody>
        </p:sp>
      </p:grpSp>
      <p:sp>
        <p:nvSpPr>
          <p:cNvPr id="16414" name="流程图: 文档 18"/>
          <p:cNvSpPr>
            <a:spLocks noChangeArrowheads="1"/>
          </p:cNvSpPr>
          <p:nvPr/>
        </p:nvSpPr>
        <p:spPr bwMode="auto">
          <a:xfrm>
            <a:off x="239316" y="2913461"/>
            <a:ext cx="803672" cy="482203"/>
          </a:xfrm>
          <a:prstGeom prst="flowChartDocument">
            <a:avLst/>
          </a:prstGeom>
          <a:gradFill rotWithShape="1">
            <a:gsLst>
              <a:gs pos="0">
                <a:srgbClr val="2D5D97"/>
              </a:gs>
              <a:gs pos="79999">
                <a:srgbClr val="3C7AC5"/>
              </a:gs>
              <a:gs pos="100000">
                <a:srgbClr val="397BC9"/>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solidFill>
                  <a:srgbClr val="FFFFFF"/>
                </a:solidFill>
                <a:latin typeface="宋体" panose="02010600030101010101" pitchFamily="2" charset="-122"/>
                <a:sym typeface="宋体" panose="02010600030101010101" pitchFamily="2" charset="-122"/>
              </a:rPr>
              <a:t>策略模板</a:t>
            </a:r>
          </a:p>
        </p:txBody>
      </p:sp>
      <p:sp>
        <p:nvSpPr>
          <p:cNvPr id="16415" name="流程图: 文档 18"/>
          <p:cNvSpPr>
            <a:spLocks noChangeArrowheads="1"/>
          </p:cNvSpPr>
          <p:nvPr/>
        </p:nvSpPr>
        <p:spPr bwMode="auto">
          <a:xfrm>
            <a:off x="210741" y="1787129"/>
            <a:ext cx="803672" cy="482203"/>
          </a:xfrm>
          <a:prstGeom prst="flowChartDocument">
            <a:avLst/>
          </a:prstGeom>
          <a:gradFill rotWithShape="1">
            <a:gsLst>
              <a:gs pos="0">
                <a:srgbClr val="2D5D97"/>
              </a:gs>
              <a:gs pos="79999">
                <a:srgbClr val="3C7AC5"/>
              </a:gs>
              <a:gs pos="100000">
                <a:srgbClr val="397BC9"/>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solidFill>
                  <a:srgbClr val="FFFFFF"/>
                </a:solidFill>
                <a:latin typeface="宋体" panose="02010600030101010101" pitchFamily="2" charset="-122"/>
                <a:sym typeface="宋体" panose="02010600030101010101" pitchFamily="2" charset="-122"/>
              </a:rPr>
              <a:t>测评结果</a:t>
            </a:r>
            <a:endParaRPr lang="en-US" altLang="zh-CN" sz="1050">
              <a:solidFill>
                <a:srgbClr val="FFFFFF"/>
              </a:solidFill>
              <a:latin typeface="宋体" panose="02010600030101010101" pitchFamily="2" charset="-122"/>
              <a:sym typeface="宋体" panose="02010600030101010101" pitchFamily="2" charset="-122"/>
            </a:endParaRPr>
          </a:p>
          <a:p>
            <a:pPr algn="ctr" eaLnBrk="1" hangingPunct="1"/>
            <a:endParaRPr lang="zh-CN" altLang="en-US" sz="1050">
              <a:solidFill>
                <a:srgbClr val="FFFFFF"/>
              </a:solidFill>
              <a:latin typeface="宋体" panose="02010600030101010101" pitchFamily="2" charset="-122"/>
              <a:sym typeface="宋体" panose="02010600030101010101" pitchFamily="2" charset="-122"/>
            </a:endParaRPr>
          </a:p>
        </p:txBody>
      </p:sp>
      <p:pic>
        <p:nvPicPr>
          <p:cNvPr id="16416" name="Picture 11" descr="http://it.rising.com.cn/image/019/info05031501.gif"/>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17898" y="2001442"/>
            <a:ext cx="267890" cy="272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417" name="Picture 11" descr="http://it.rising.com.cn/image/019/info05031501.gif"/>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17898" y="3180161"/>
            <a:ext cx="267890" cy="272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6418" name="AutoShape 68"/>
          <p:cNvCxnSpPr>
            <a:cxnSpLocks noChangeShapeType="1"/>
            <a:stCxn id="16414" idx="0"/>
            <a:endCxn id="16415" idx="2"/>
          </p:cNvCxnSpPr>
          <p:nvPr/>
        </p:nvCxnSpPr>
        <p:spPr bwMode="auto">
          <a:xfrm rot="5400000" flipH="1">
            <a:off x="291108" y="2562821"/>
            <a:ext cx="670322" cy="28575"/>
          </a:xfrm>
          <a:prstGeom prst="bentConnector3">
            <a:avLst>
              <a:gd name="adj1" fmla="val 48009"/>
            </a:avLst>
          </a:prstGeom>
          <a:noFill/>
          <a:ln w="38100">
            <a:solidFill>
              <a:schemeClr val="accent2"/>
            </a:solidFill>
            <a:miter lim="800000"/>
            <a:headEnd/>
            <a:tailEnd type="arrow" w="med" len="med"/>
          </a:ln>
          <a:effectLst>
            <a:outerShdw dist="23000" dir="5400000" algn="ctr" rotWithShape="0">
              <a:srgbClr val="000000">
                <a:alpha val="25000"/>
              </a:srgbClr>
            </a:outerShdw>
          </a:effectLst>
          <a:extLst>
            <a:ext uri="{909E8E84-426E-40DD-AFC4-6F175D3DCCD1}">
              <a14:hiddenFill xmlns:a14="http://schemas.microsoft.com/office/drawing/2010/main">
                <a:noFill/>
              </a14:hiddenFill>
            </a:ext>
          </a:extLst>
        </p:spPr>
      </p:cxnSp>
      <p:grpSp>
        <p:nvGrpSpPr>
          <p:cNvPr id="16419" name="流程图: 文档 18"/>
          <p:cNvGrpSpPr>
            <a:grpSpLocks/>
          </p:cNvGrpSpPr>
          <p:nvPr/>
        </p:nvGrpSpPr>
        <p:grpSpPr bwMode="auto">
          <a:xfrm>
            <a:off x="3433762" y="1115616"/>
            <a:ext cx="890588" cy="452438"/>
            <a:chOff x="0" y="0"/>
            <a:chExt cx="748" cy="380"/>
          </a:xfrm>
        </p:grpSpPr>
        <p:pic>
          <p:nvPicPr>
            <p:cNvPr id="16488" name="流程图: 文档 1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748"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89" name="Text Box 71"/>
            <p:cNvSpPr txBox="1">
              <a:spLocks noChangeArrowheads="1"/>
            </p:cNvSpPr>
            <p:nvPr/>
          </p:nvSpPr>
          <p:spPr bwMode="auto">
            <a:xfrm>
              <a:off x="38" y="24"/>
              <a:ext cx="67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solidFill>
                    <a:srgbClr val="FFFFFF"/>
                  </a:solidFill>
                  <a:latin typeface="宋体" panose="02010600030101010101" pitchFamily="2" charset="-122"/>
                  <a:sym typeface="宋体" panose="02010600030101010101" pitchFamily="2" charset="-122"/>
                </a:rPr>
                <a:t>实施策略</a:t>
              </a:r>
            </a:p>
          </p:txBody>
        </p:sp>
      </p:grpSp>
      <p:grpSp>
        <p:nvGrpSpPr>
          <p:cNvPr id="16420" name="矩形 10"/>
          <p:cNvGrpSpPr>
            <a:grpSpLocks/>
          </p:cNvGrpSpPr>
          <p:nvPr/>
        </p:nvGrpSpPr>
        <p:grpSpPr bwMode="auto">
          <a:xfrm>
            <a:off x="1988344" y="1157288"/>
            <a:ext cx="1051322" cy="525066"/>
            <a:chOff x="0" y="0"/>
            <a:chExt cx="883" cy="441"/>
          </a:xfrm>
        </p:grpSpPr>
        <p:pic>
          <p:nvPicPr>
            <p:cNvPr id="16486" name="矩形 10"/>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883" cy="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87" name="Text Box 74"/>
            <p:cNvSpPr txBox="1">
              <a:spLocks noChangeArrowheads="1"/>
            </p:cNvSpPr>
            <p:nvPr/>
          </p:nvSpPr>
          <p:spPr bwMode="auto">
            <a:xfrm>
              <a:off x="37" y="34"/>
              <a:ext cx="81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latin typeface="宋体" panose="02010600030101010101" pitchFamily="2" charset="-122"/>
                  <a:sym typeface="宋体" panose="02010600030101010101" pitchFamily="2" charset="-122"/>
                </a:rPr>
                <a:t>安全管理</a:t>
              </a:r>
              <a:endParaRPr lang="en-US" altLang="zh-CN" sz="1200">
                <a:solidFill>
                  <a:srgbClr val="FFFFFF"/>
                </a:solidFill>
                <a:latin typeface="宋体" panose="02010600030101010101" pitchFamily="2" charset="-122"/>
                <a:sym typeface="宋体" panose="02010600030101010101" pitchFamily="2" charset="-122"/>
              </a:endParaRPr>
            </a:p>
            <a:p>
              <a:pPr algn="ctr" eaLnBrk="1" hangingPunct="1"/>
              <a:r>
                <a:rPr lang="zh-CN" altLang="en-US" sz="1200">
                  <a:solidFill>
                    <a:srgbClr val="FFFFFF"/>
                  </a:solidFill>
                  <a:latin typeface="宋体" panose="02010600030101010101" pitchFamily="2" charset="-122"/>
                  <a:sym typeface="宋体" panose="02010600030101010101" pitchFamily="2" charset="-122"/>
                </a:rPr>
                <a:t>程序</a:t>
              </a:r>
            </a:p>
          </p:txBody>
        </p:sp>
      </p:grpSp>
      <p:grpSp>
        <p:nvGrpSpPr>
          <p:cNvPr id="16421" name="流程图: 文档 18"/>
          <p:cNvGrpSpPr>
            <a:grpSpLocks/>
          </p:cNvGrpSpPr>
          <p:nvPr/>
        </p:nvGrpSpPr>
        <p:grpSpPr bwMode="auto">
          <a:xfrm>
            <a:off x="3378993" y="1170385"/>
            <a:ext cx="890588" cy="452438"/>
            <a:chOff x="0" y="0"/>
            <a:chExt cx="748" cy="380"/>
          </a:xfrm>
        </p:grpSpPr>
        <p:pic>
          <p:nvPicPr>
            <p:cNvPr id="16484" name="流程图: 文档 18"/>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748"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85" name="Text Box 77"/>
            <p:cNvSpPr txBox="1">
              <a:spLocks noChangeArrowheads="1"/>
            </p:cNvSpPr>
            <p:nvPr/>
          </p:nvSpPr>
          <p:spPr bwMode="auto">
            <a:xfrm>
              <a:off x="39" y="23"/>
              <a:ext cx="67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solidFill>
                    <a:srgbClr val="FFFFFF"/>
                  </a:solidFill>
                  <a:latin typeface="宋体" panose="02010600030101010101" pitchFamily="2" charset="-122"/>
                  <a:sym typeface="宋体" panose="02010600030101010101" pitchFamily="2" charset="-122"/>
                </a:rPr>
                <a:t>实施策略</a:t>
              </a:r>
            </a:p>
          </p:txBody>
        </p:sp>
      </p:grpSp>
      <p:grpSp>
        <p:nvGrpSpPr>
          <p:cNvPr id="16422" name="流程图: 文档 18"/>
          <p:cNvGrpSpPr>
            <a:grpSpLocks/>
          </p:cNvGrpSpPr>
          <p:nvPr/>
        </p:nvGrpSpPr>
        <p:grpSpPr bwMode="auto">
          <a:xfrm>
            <a:off x="3327798" y="1225154"/>
            <a:ext cx="887015" cy="452438"/>
            <a:chOff x="0" y="0"/>
            <a:chExt cx="745" cy="380"/>
          </a:xfrm>
        </p:grpSpPr>
        <p:pic>
          <p:nvPicPr>
            <p:cNvPr id="16482" name="流程图: 文档 18"/>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745"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83" name="Text Box 80"/>
            <p:cNvSpPr txBox="1">
              <a:spLocks noChangeArrowheads="1"/>
            </p:cNvSpPr>
            <p:nvPr/>
          </p:nvSpPr>
          <p:spPr bwMode="auto">
            <a:xfrm>
              <a:off x="37" y="22"/>
              <a:ext cx="67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solidFill>
                    <a:srgbClr val="FFFFFF"/>
                  </a:solidFill>
                  <a:latin typeface="宋体" panose="02010600030101010101" pitchFamily="2" charset="-122"/>
                  <a:sym typeface="宋体" panose="02010600030101010101" pitchFamily="2" charset="-122"/>
                </a:rPr>
                <a:t>实施策略</a:t>
              </a:r>
            </a:p>
          </p:txBody>
        </p:sp>
      </p:grpSp>
      <p:grpSp>
        <p:nvGrpSpPr>
          <p:cNvPr id="16423" name="下箭头 68"/>
          <p:cNvGrpSpPr>
            <a:grpSpLocks/>
          </p:cNvGrpSpPr>
          <p:nvPr/>
        </p:nvGrpSpPr>
        <p:grpSpPr bwMode="auto">
          <a:xfrm>
            <a:off x="2308622" y="901304"/>
            <a:ext cx="352425" cy="351234"/>
            <a:chOff x="0" y="0"/>
            <a:chExt cx="296" cy="295"/>
          </a:xfrm>
        </p:grpSpPr>
        <p:pic>
          <p:nvPicPr>
            <p:cNvPr id="16480" name="下箭头 6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296"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81" name="Text Box 83"/>
            <p:cNvSpPr txBox="1">
              <a:spLocks noChangeArrowheads="1"/>
            </p:cNvSpPr>
            <p:nvPr/>
          </p:nvSpPr>
          <p:spPr bwMode="auto">
            <a:xfrm>
              <a:off x="94" y="24"/>
              <a:ext cx="113"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grpSp>
      <p:sp>
        <p:nvSpPr>
          <p:cNvPr id="16424" name="矩形 20"/>
          <p:cNvSpPr>
            <a:spLocks noChangeArrowheads="1"/>
          </p:cNvSpPr>
          <p:nvPr/>
        </p:nvSpPr>
        <p:spPr bwMode="auto">
          <a:xfrm>
            <a:off x="1970485" y="661988"/>
            <a:ext cx="1026319" cy="280988"/>
          </a:xfrm>
          <a:prstGeom prst="rect">
            <a:avLst/>
          </a:prstGeom>
          <a:gradFill rotWithShape="1">
            <a:gsLst>
              <a:gs pos="0">
                <a:srgbClr val="5D427D"/>
              </a:gs>
              <a:gs pos="79999">
                <a:srgbClr val="7A57A5"/>
              </a:gs>
              <a:gs pos="100000">
                <a:srgbClr val="7A56A7"/>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solidFill>
                  <a:srgbClr val="FFFFFF"/>
                </a:solidFill>
                <a:latin typeface="宋体" panose="02010600030101010101" pitchFamily="2" charset="-122"/>
                <a:sym typeface="宋体" panose="02010600030101010101" pitchFamily="2" charset="-122"/>
              </a:rPr>
              <a:t>用户安全需求</a:t>
            </a:r>
          </a:p>
        </p:txBody>
      </p:sp>
      <p:cxnSp>
        <p:nvCxnSpPr>
          <p:cNvPr id="16425" name="AutoShape 85"/>
          <p:cNvCxnSpPr>
            <a:cxnSpLocks noChangeShapeType="1"/>
            <a:stCxn id="16414" idx="3"/>
            <a:endCxn id="16486" idx="1"/>
          </p:cNvCxnSpPr>
          <p:nvPr/>
        </p:nvCxnSpPr>
        <p:spPr bwMode="auto">
          <a:xfrm flipV="1">
            <a:off x="1042988" y="1420417"/>
            <a:ext cx="945356" cy="1734740"/>
          </a:xfrm>
          <a:prstGeom prst="bentConnector3">
            <a:avLst>
              <a:gd name="adj1" fmla="val 50000"/>
            </a:avLst>
          </a:prstGeom>
          <a:noFill/>
          <a:ln w="38100">
            <a:solidFill>
              <a:schemeClr val="accent2"/>
            </a:solidFill>
            <a:miter lim="800000"/>
            <a:headEnd/>
            <a:tailEnd type="arrow" w="med" len="med"/>
          </a:ln>
          <a:effectLst>
            <a:outerShdw dist="23000" dir="5400000" algn="ctr" rotWithShape="0">
              <a:srgbClr val="000000">
                <a:alpha val="25000"/>
              </a:srgbClr>
            </a:outerShdw>
          </a:effectLst>
          <a:extLst>
            <a:ext uri="{909E8E84-426E-40DD-AFC4-6F175D3DCCD1}">
              <a14:hiddenFill xmlns:a14="http://schemas.microsoft.com/office/drawing/2010/main">
                <a:noFill/>
              </a14:hiddenFill>
            </a:ext>
          </a:extLst>
        </p:spPr>
      </p:cxnSp>
      <p:cxnSp>
        <p:nvCxnSpPr>
          <p:cNvPr id="16426" name="肘形连接符 73"/>
          <p:cNvCxnSpPr>
            <a:cxnSpLocks noChangeShapeType="1"/>
          </p:cNvCxnSpPr>
          <p:nvPr/>
        </p:nvCxnSpPr>
        <p:spPr bwMode="auto">
          <a:xfrm flipV="1">
            <a:off x="960835" y="1412082"/>
            <a:ext cx="1017984" cy="535781"/>
          </a:xfrm>
          <a:prstGeom prst="bentConnector3">
            <a:avLst>
              <a:gd name="adj1" fmla="val 54491"/>
            </a:avLst>
          </a:prstGeom>
          <a:noFill/>
          <a:ln w="38100">
            <a:solidFill>
              <a:schemeClr val="accent2"/>
            </a:solidFill>
            <a:miter lim="800000"/>
            <a:headEnd/>
            <a:tailEnd type="arrow" w="med" len="med"/>
          </a:ln>
          <a:effectLst>
            <a:outerShdw dist="23000" dir="5400000" algn="ctr" rotWithShape="0">
              <a:srgbClr val="000000">
                <a:alpha val="25000"/>
              </a:srgbClr>
            </a:outerShdw>
          </a:effectLst>
          <a:extLst>
            <a:ext uri="{909E8E84-426E-40DD-AFC4-6F175D3DCCD1}">
              <a14:hiddenFill xmlns:a14="http://schemas.microsoft.com/office/drawing/2010/main">
                <a:noFill/>
              </a14:hiddenFill>
            </a:ext>
          </a:extLst>
        </p:spPr>
      </p:cxnSp>
      <p:cxnSp>
        <p:nvCxnSpPr>
          <p:cNvPr id="16427" name="肘形连接符 77"/>
          <p:cNvCxnSpPr>
            <a:cxnSpLocks noChangeShapeType="1"/>
            <a:stCxn id="16486" idx="3"/>
            <a:endCxn id="16482" idx="1"/>
          </p:cNvCxnSpPr>
          <p:nvPr/>
        </p:nvCxnSpPr>
        <p:spPr bwMode="auto">
          <a:xfrm>
            <a:off x="2996803" y="1412082"/>
            <a:ext cx="375047" cy="26194"/>
          </a:xfrm>
          <a:prstGeom prst="bentConnector3">
            <a:avLst>
              <a:gd name="adj1" fmla="val 50000"/>
            </a:avLst>
          </a:prstGeom>
          <a:noFill/>
          <a:ln w="38100">
            <a:solidFill>
              <a:schemeClr val="accent2"/>
            </a:solidFill>
            <a:miter lim="800000"/>
            <a:headEnd/>
            <a:tailEnd type="arrow" w="med" len="med"/>
          </a:ln>
          <a:effectLst>
            <a:outerShdw dist="23000" dir="5400000" algn="ctr" rotWithShape="0">
              <a:srgbClr val="000000">
                <a:alpha val="25000"/>
              </a:srgbClr>
            </a:outerShdw>
          </a:effectLst>
          <a:extLst>
            <a:ext uri="{909E8E84-426E-40DD-AFC4-6F175D3DCCD1}">
              <a14:hiddenFill xmlns:a14="http://schemas.microsoft.com/office/drawing/2010/main">
                <a:noFill/>
              </a14:hiddenFill>
            </a:ext>
          </a:extLst>
        </p:spPr>
      </p:cxnSp>
      <p:grpSp>
        <p:nvGrpSpPr>
          <p:cNvPr id="16428" name="组合 31"/>
          <p:cNvGrpSpPr>
            <a:grpSpLocks/>
          </p:cNvGrpSpPr>
          <p:nvPr/>
        </p:nvGrpSpPr>
        <p:grpSpPr bwMode="auto">
          <a:xfrm>
            <a:off x="1978819" y="1908573"/>
            <a:ext cx="4591050" cy="735806"/>
            <a:chOff x="0" y="0"/>
            <a:chExt cx="6192688" cy="1108575"/>
          </a:xfrm>
        </p:grpSpPr>
        <p:sp>
          <p:nvSpPr>
            <p:cNvPr id="16476" name="矩形 17"/>
            <p:cNvSpPr>
              <a:spLocks noChangeArrowheads="1"/>
            </p:cNvSpPr>
            <p:nvPr/>
          </p:nvSpPr>
          <p:spPr bwMode="auto">
            <a:xfrm>
              <a:off x="0" y="0"/>
              <a:ext cx="6192688" cy="1108575"/>
            </a:xfrm>
            <a:prstGeom prst="rect">
              <a:avLst/>
            </a:prstGeom>
            <a:gradFill rotWithShape="1">
              <a:gsLst>
                <a:gs pos="0">
                  <a:srgbClr val="992F2B"/>
                </a:gs>
                <a:gs pos="79999">
                  <a:srgbClr val="C93D39"/>
                </a:gs>
                <a:gs pos="100000">
                  <a:srgbClr val="CD3A3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13">
                  <a:solidFill>
                    <a:srgbClr val="FFFFFF"/>
                  </a:solidFill>
                  <a:latin typeface="宋体" panose="02010600030101010101" pitchFamily="2" charset="-122"/>
                  <a:sym typeface="宋体" panose="02010600030101010101" pitchFamily="2" charset="-122"/>
                </a:rPr>
                <a:t>可信协作中间件</a:t>
              </a:r>
            </a:p>
            <a:p>
              <a:pPr algn="ctr" eaLnBrk="1" hangingPunct="1"/>
              <a:endParaRPr lang="zh-CN" altLang="en-US" sz="1200">
                <a:solidFill>
                  <a:srgbClr val="FFFFFF"/>
                </a:solidFill>
                <a:latin typeface="宋体" panose="02010600030101010101" pitchFamily="2" charset="-122"/>
                <a:sym typeface="宋体" panose="02010600030101010101" pitchFamily="2" charset="-122"/>
              </a:endParaRPr>
            </a:p>
          </p:txBody>
        </p:sp>
        <p:sp>
          <p:nvSpPr>
            <p:cNvPr id="16477" name="流程图: 文档 18"/>
            <p:cNvSpPr>
              <a:spLocks noChangeArrowheads="1"/>
            </p:cNvSpPr>
            <p:nvPr/>
          </p:nvSpPr>
          <p:spPr bwMode="auto">
            <a:xfrm>
              <a:off x="4263909" y="139919"/>
              <a:ext cx="1357289" cy="403606"/>
            </a:xfrm>
            <a:prstGeom prst="flowChartDocument">
              <a:avLst/>
            </a:prstGeom>
            <a:gradFill rotWithShape="1">
              <a:gsLst>
                <a:gs pos="0">
                  <a:srgbClr val="2D5D97"/>
                </a:gs>
                <a:gs pos="79999">
                  <a:srgbClr val="3C7AC5"/>
                </a:gs>
                <a:gs pos="100000">
                  <a:srgbClr val="397BC9"/>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latin typeface="宋体" panose="02010600030101010101" pitchFamily="2" charset="-122"/>
                  <a:sym typeface="宋体" panose="02010600030101010101" pitchFamily="2" charset="-122"/>
                </a:rPr>
                <a:t>可信调度</a:t>
              </a:r>
            </a:p>
          </p:txBody>
        </p:sp>
        <p:sp>
          <p:nvSpPr>
            <p:cNvPr id="16478" name="流程图: 文档 19"/>
            <p:cNvSpPr>
              <a:spLocks noChangeArrowheads="1"/>
            </p:cNvSpPr>
            <p:nvPr/>
          </p:nvSpPr>
          <p:spPr bwMode="auto">
            <a:xfrm>
              <a:off x="4214740" y="543525"/>
              <a:ext cx="1509881" cy="403606"/>
            </a:xfrm>
            <a:prstGeom prst="flowChartDocument">
              <a:avLst/>
            </a:prstGeom>
            <a:gradFill rotWithShape="1">
              <a:gsLst>
                <a:gs pos="0">
                  <a:srgbClr val="2D5D97"/>
                </a:gs>
                <a:gs pos="79999">
                  <a:srgbClr val="3C7AC5"/>
                </a:gs>
                <a:gs pos="100000">
                  <a:srgbClr val="397BC9"/>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latin typeface="宋体" panose="02010600030101010101" pitchFamily="2" charset="-122"/>
                  <a:sym typeface="宋体" panose="02010600030101010101" pitchFamily="2" charset="-122"/>
                </a:rPr>
                <a:t>策略传递</a:t>
              </a:r>
            </a:p>
          </p:txBody>
        </p:sp>
        <p:sp>
          <p:nvSpPr>
            <p:cNvPr id="16479" name="矩形 20"/>
            <p:cNvSpPr>
              <a:spLocks noChangeArrowheads="1"/>
            </p:cNvSpPr>
            <p:nvPr/>
          </p:nvSpPr>
          <p:spPr bwMode="auto">
            <a:xfrm>
              <a:off x="216024" y="139919"/>
              <a:ext cx="1368152" cy="322885"/>
            </a:xfrm>
            <a:prstGeom prst="rect">
              <a:avLst/>
            </a:prstGeom>
            <a:gradFill rotWithShape="1">
              <a:gsLst>
                <a:gs pos="0">
                  <a:srgbClr val="5D427D"/>
                </a:gs>
                <a:gs pos="79999">
                  <a:srgbClr val="7A57A5"/>
                </a:gs>
                <a:gs pos="100000">
                  <a:srgbClr val="7A56A7"/>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latin typeface="宋体" panose="02010600030101010101" pitchFamily="2" charset="-122"/>
                  <a:sym typeface="宋体" panose="02010600030101010101" pitchFamily="2" charset="-122"/>
                </a:rPr>
                <a:t>纵深防御</a:t>
              </a:r>
            </a:p>
          </p:txBody>
        </p:sp>
      </p:grpSp>
      <p:sp>
        <p:nvSpPr>
          <p:cNvPr id="16429" name="矩形 20"/>
          <p:cNvSpPr>
            <a:spLocks noChangeArrowheads="1"/>
          </p:cNvSpPr>
          <p:nvPr/>
        </p:nvSpPr>
        <p:spPr bwMode="auto">
          <a:xfrm>
            <a:off x="2131219" y="2269332"/>
            <a:ext cx="1026319" cy="214313"/>
          </a:xfrm>
          <a:prstGeom prst="rect">
            <a:avLst/>
          </a:prstGeom>
          <a:gradFill rotWithShape="1">
            <a:gsLst>
              <a:gs pos="0">
                <a:srgbClr val="5D427D"/>
              </a:gs>
              <a:gs pos="79999">
                <a:srgbClr val="7A57A5"/>
              </a:gs>
              <a:gs pos="100000">
                <a:srgbClr val="7A56A7"/>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latin typeface="宋体" panose="02010600030101010101" pitchFamily="2" charset="-122"/>
                <a:sym typeface="宋体" panose="02010600030101010101" pitchFamily="2" charset="-122"/>
              </a:rPr>
              <a:t>安全扩展</a:t>
            </a:r>
          </a:p>
        </p:txBody>
      </p:sp>
      <p:grpSp>
        <p:nvGrpSpPr>
          <p:cNvPr id="16430" name="矩形 90"/>
          <p:cNvGrpSpPr>
            <a:grpSpLocks/>
          </p:cNvGrpSpPr>
          <p:nvPr/>
        </p:nvGrpSpPr>
        <p:grpSpPr bwMode="auto">
          <a:xfrm>
            <a:off x="3317081" y="3128963"/>
            <a:ext cx="3132535" cy="366713"/>
            <a:chOff x="0" y="0"/>
            <a:chExt cx="2008" cy="308"/>
          </a:xfrm>
        </p:grpSpPr>
        <p:pic>
          <p:nvPicPr>
            <p:cNvPr id="16474" name="矩形 90"/>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200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75" name="Text Box 96"/>
            <p:cNvSpPr txBox="1">
              <a:spLocks noChangeArrowheads="1"/>
            </p:cNvSpPr>
            <p:nvPr/>
          </p:nvSpPr>
          <p:spPr bwMode="auto">
            <a:xfrm>
              <a:off x="37" y="37"/>
              <a:ext cx="193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chemeClr val="bg1"/>
                  </a:solidFill>
                </a:rPr>
                <a:t>可信基础软件</a:t>
              </a:r>
            </a:p>
          </p:txBody>
        </p:sp>
      </p:grpSp>
      <p:grpSp>
        <p:nvGrpSpPr>
          <p:cNvPr id="16431" name="下箭头 92"/>
          <p:cNvGrpSpPr>
            <a:grpSpLocks/>
          </p:cNvGrpSpPr>
          <p:nvPr/>
        </p:nvGrpSpPr>
        <p:grpSpPr bwMode="auto">
          <a:xfrm>
            <a:off x="3593306" y="1545432"/>
            <a:ext cx="357188" cy="457200"/>
            <a:chOff x="0" y="0"/>
            <a:chExt cx="300" cy="384"/>
          </a:xfrm>
        </p:grpSpPr>
        <p:pic>
          <p:nvPicPr>
            <p:cNvPr id="16472" name="下箭头 92"/>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30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73" name="Text Box 99"/>
            <p:cNvSpPr txBox="1">
              <a:spLocks noChangeArrowheads="1"/>
            </p:cNvSpPr>
            <p:nvPr/>
          </p:nvSpPr>
          <p:spPr bwMode="auto">
            <a:xfrm>
              <a:off x="95" y="23"/>
              <a:ext cx="113"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grpSp>
      <p:grpSp>
        <p:nvGrpSpPr>
          <p:cNvPr id="16432" name="矩形 10"/>
          <p:cNvGrpSpPr>
            <a:grpSpLocks/>
          </p:cNvGrpSpPr>
          <p:nvPr/>
        </p:nvGrpSpPr>
        <p:grpSpPr bwMode="auto">
          <a:xfrm>
            <a:off x="5628084" y="1262064"/>
            <a:ext cx="1051322" cy="526256"/>
            <a:chOff x="0" y="0"/>
            <a:chExt cx="883" cy="442"/>
          </a:xfrm>
        </p:grpSpPr>
        <p:pic>
          <p:nvPicPr>
            <p:cNvPr id="16470" name="矩形 10"/>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883"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71" name="Text Box 102"/>
            <p:cNvSpPr txBox="1">
              <a:spLocks noChangeArrowheads="1"/>
            </p:cNvSpPr>
            <p:nvPr/>
          </p:nvSpPr>
          <p:spPr bwMode="auto">
            <a:xfrm>
              <a:off x="40" y="36"/>
              <a:ext cx="81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solidFill>
                    <a:srgbClr val="FFFFFF"/>
                  </a:solidFill>
                  <a:latin typeface="宋体" panose="02010600030101010101" pitchFamily="2" charset="-122"/>
                  <a:sym typeface="宋体" panose="02010600030101010101" pitchFamily="2" charset="-122"/>
                </a:rPr>
                <a:t>可信审计</a:t>
              </a:r>
              <a:endParaRPr lang="en-US" altLang="zh-CN" sz="1200">
                <a:solidFill>
                  <a:srgbClr val="FFFFFF"/>
                </a:solidFill>
                <a:latin typeface="宋体" panose="02010600030101010101" pitchFamily="2" charset="-122"/>
                <a:sym typeface="宋体" panose="02010600030101010101" pitchFamily="2" charset="-122"/>
              </a:endParaRPr>
            </a:p>
            <a:p>
              <a:pPr algn="ctr" eaLnBrk="1" hangingPunct="1"/>
              <a:r>
                <a:rPr lang="zh-CN" altLang="en-US" sz="1200">
                  <a:solidFill>
                    <a:srgbClr val="FFFFFF"/>
                  </a:solidFill>
                  <a:latin typeface="宋体" panose="02010600030101010101" pitchFamily="2" charset="-122"/>
                  <a:sym typeface="宋体" panose="02010600030101010101" pitchFamily="2" charset="-122"/>
                </a:rPr>
                <a:t>程序</a:t>
              </a:r>
            </a:p>
          </p:txBody>
        </p:sp>
      </p:grpSp>
      <p:grpSp>
        <p:nvGrpSpPr>
          <p:cNvPr id="16433" name="流程图: 文档 18"/>
          <p:cNvGrpSpPr>
            <a:grpSpLocks/>
          </p:cNvGrpSpPr>
          <p:nvPr/>
        </p:nvGrpSpPr>
        <p:grpSpPr bwMode="auto">
          <a:xfrm>
            <a:off x="4557712" y="1115616"/>
            <a:ext cx="891779" cy="452438"/>
            <a:chOff x="0" y="0"/>
            <a:chExt cx="749" cy="380"/>
          </a:xfrm>
        </p:grpSpPr>
        <p:pic>
          <p:nvPicPr>
            <p:cNvPr id="16468" name="流程图: 文档 1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0"/>
              <a:ext cx="749"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69" name="Text Box 105"/>
            <p:cNvSpPr txBox="1">
              <a:spLocks noChangeArrowheads="1"/>
            </p:cNvSpPr>
            <p:nvPr/>
          </p:nvSpPr>
          <p:spPr bwMode="auto">
            <a:xfrm>
              <a:off x="39" y="24"/>
              <a:ext cx="67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solidFill>
                    <a:srgbClr val="FFFFFF"/>
                  </a:solidFill>
                  <a:latin typeface="宋体" panose="02010600030101010101" pitchFamily="2" charset="-122"/>
                  <a:sym typeface="宋体" panose="02010600030101010101" pitchFamily="2" charset="-122"/>
                </a:rPr>
                <a:t>实施策略</a:t>
              </a:r>
            </a:p>
          </p:txBody>
        </p:sp>
      </p:grpSp>
      <p:grpSp>
        <p:nvGrpSpPr>
          <p:cNvPr id="16434" name="流程图: 文档 18"/>
          <p:cNvGrpSpPr>
            <a:grpSpLocks/>
          </p:cNvGrpSpPr>
          <p:nvPr/>
        </p:nvGrpSpPr>
        <p:grpSpPr bwMode="auto">
          <a:xfrm>
            <a:off x="4502943" y="1170385"/>
            <a:ext cx="891779" cy="452438"/>
            <a:chOff x="0" y="0"/>
            <a:chExt cx="749" cy="380"/>
          </a:xfrm>
        </p:grpSpPr>
        <p:pic>
          <p:nvPicPr>
            <p:cNvPr id="16466" name="流程图: 文档 18"/>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0" y="0"/>
              <a:ext cx="749"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67" name="Text Box 108"/>
            <p:cNvSpPr txBox="1">
              <a:spLocks noChangeArrowheads="1"/>
            </p:cNvSpPr>
            <p:nvPr/>
          </p:nvSpPr>
          <p:spPr bwMode="auto">
            <a:xfrm>
              <a:off x="40" y="23"/>
              <a:ext cx="67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solidFill>
                    <a:srgbClr val="FFFFFF"/>
                  </a:solidFill>
                  <a:latin typeface="宋体" panose="02010600030101010101" pitchFamily="2" charset="-122"/>
                  <a:sym typeface="宋体" panose="02010600030101010101" pitchFamily="2" charset="-122"/>
                </a:rPr>
                <a:t>实施策略</a:t>
              </a:r>
            </a:p>
          </p:txBody>
        </p:sp>
      </p:grpSp>
      <p:grpSp>
        <p:nvGrpSpPr>
          <p:cNvPr id="16435" name="流程图: 文档 18"/>
          <p:cNvGrpSpPr>
            <a:grpSpLocks/>
          </p:cNvGrpSpPr>
          <p:nvPr/>
        </p:nvGrpSpPr>
        <p:grpSpPr bwMode="auto">
          <a:xfrm>
            <a:off x="4452937" y="1225154"/>
            <a:ext cx="887016" cy="452438"/>
            <a:chOff x="0" y="0"/>
            <a:chExt cx="745" cy="380"/>
          </a:xfrm>
        </p:grpSpPr>
        <p:pic>
          <p:nvPicPr>
            <p:cNvPr id="16464" name="流程图: 文档 18"/>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0"/>
              <a:ext cx="745"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65" name="Text Box 111"/>
            <p:cNvSpPr txBox="1">
              <a:spLocks noChangeArrowheads="1"/>
            </p:cNvSpPr>
            <p:nvPr/>
          </p:nvSpPr>
          <p:spPr bwMode="auto">
            <a:xfrm>
              <a:off x="37" y="22"/>
              <a:ext cx="67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solidFill>
                    <a:srgbClr val="FFFFFF"/>
                  </a:solidFill>
                  <a:latin typeface="宋体" panose="02010600030101010101" pitchFamily="2" charset="-122"/>
                  <a:sym typeface="宋体" panose="02010600030101010101" pitchFamily="2" charset="-122"/>
                </a:rPr>
                <a:t>审计报告</a:t>
              </a:r>
            </a:p>
          </p:txBody>
        </p:sp>
      </p:grpSp>
      <p:cxnSp>
        <p:nvCxnSpPr>
          <p:cNvPr id="16436" name="肘形连接符 100"/>
          <p:cNvCxnSpPr>
            <a:cxnSpLocks noChangeShapeType="1"/>
            <a:stCxn id="16468" idx="3"/>
            <a:endCxn id="16470" idx="1"/>
          </p:cNvCxnSpPr>
          <p:nvPr/>
        </p:nvCxnSpPr>
        <p:spPr bwMode="auto">
          <a:xfrm>
            <a:off x="5407819" y="1331120"/>
            <a:ext cx="267891" cy="188119"/>
          </a:xfrm>
          <a:prstGeom prst="bentConnector3">
            <a:avLst>
              <a:gd name="adj1" fmla="val 50000"/>
            </a:avLst>
          </a:prstGeom>
          <a:noFill/>
          <a:ln w="38100">
            <a:solidFill>
              <a:schemeClr val="accent2"/>
            </a:solidFill>
            <a:miter lim="800000"/>
            <a:headEnd/>
            <a:tailEnd type="arrow" w="med" len="med"/>
          </a:ln>
          <a:effectLst>
            <a:outerShdw dist="23000" dir="5400000" algn="ctr" rotWithShape="0">
              <a:srgbClr val="000000">
                <a:alpha val="25000"/>
              </a:srgbClr>
            </a:outerShdw>
          </a:effectLst>
          <a:extLst>
            <a:ext uri="{909E8E84-426E-40DD-AFC4-6F175D3DCCD1}">
              <a14:hiddenFill xmlns:a14="http://schemas.microsoft.com/office/drawing/2010/main">
                <a:noFill/>
              </a14:hiddenFill>
            </a:ext>
          </a:extLst>
        </p:spPr>
      </p:cxnSp>
      <p:pic>
        <p:nvPicPr>
          <p:cNvPr id="16437" name="下箭头 101"/>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67250" y="1513285"/>
            <a:ext cx="3476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6438" name="上下箭头 104"/>
          <p:cNvGrpSpPr>
            <a:grpSpLocks/>
          </p:cNvGrpSpPr>
          <p:nvPr/>
        </p:nvGrpSpPr>
        <p:grpSpPr bwMode="auto">
          <a:xfrm>
            <a:off x="4502944" y="2615805"/>
            <a:ext cx="302419" cy="621506"/>
            <a:chOff x="0" y="0"/>
            <a:chExt cx="254" cy="522"/>
          </a:xfrm>
        </p:grpSpPr>
        <p:pic>
          <p:nvPicPr>
            <p:cNvPr id="16462" name="上下箭头 104"/>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0" y="0"/>
              <a:ext cx="254"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63" name="Text Box 116"/>
            <p:cNvSpPr txBox="1">
              <a:spLocks noChangeArrowheads="1"/>
            </p:cNvSpPr>
            <p:nvPr/>
          </p:nvSpPr>
          <p:spPr bwMode="auto">
            <a:xfrm>
              <a:off x="85" y="69"/>
              <a:ext cx="9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grpSp>
      <p:pic>
        <p:nvPicPr>
          <p:cNvPr id="16439" name="下箭头 105"/>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595687" y="3388520"/>
            <a:ext cx="347663" cy="351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6440" name="下箭头 106"/>
          <p:cNvGrpSpPr>
            <a:grpSpLocks/>
          </p:cNvGrpSpPr>
          <p:nvPr/>
        </p:nvGrpSpPr>
        <p:grpSpPr bwMode="auto">
          <a:xfrm>
            <a:off x="4662487" y="3419476"/>
            <a:ext cx="352425" cy="297656"/>
            <a:chOff x="0" y="0"/>
            <a:chExt cx="296" cy="250"/>
          </a:xfrm>
        </p:grpSpPr>
        <p:pic>
          <p:nvPicPr>
            <p:cNvPr id="16460" name="下箭头 106"/>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0" y="0"/>
              <a:ext cx="2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61" name="Text Box 120"/>
            <p:cNvSpPr txBox="1">
              <a:spLocks noChangeArrowheads="1"/>
            </p:cNvSpPr>
            <p:nvPr/>
          </p:nvSpPr>
          <p:spPr bwMode="auto">
            <a:xfrm>
              <a:off x="94" y="24"/>
              <a:ext cx="113"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grpSp>
      <p:grpSp>
        <p:nvGrpSpPr>
          <p:cNvPr id="16441" name="流程图: 文档 18"/>
          <p:cNvGrpSpPr>
            <a:grpSpLocks/>
          </p:cNvGrpSpPr>
          <p:nvPr/>
        </p:nvGrpSpPr>
        <p:grpSpPr bwMode="auto">
          <a:xfrm>
            <a:off x="4664869" y="4732735"/>
            <a:ext cx="732235" cy="323850"/>
            <a:chOff x="0" y="0"/>
            <a:chExt cx="615" cy="272"/>
          </a:xfrm>
        </p:grpSpPr>
        <p:pic>
          <p:nvPicPr>
            <p:cNvPr id="16458" name="流程图: 文档 18"/>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61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59" name="Text Box 123"/>
            <p:cNvSpPr txBox="1">
              <a:spLocks noChangeArrowheads="1"/>
            </p:cNvSpPr>
            <p:nvPr/>
          </p:nvSpPr>
          <p:spPr bwMode="auto">
            <a:xfrm>
              <a:off x="40" y="46"/>
              <a:ext cx="54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solidFill>
                    <a:srgbClr val="FFFFFF"/>
                  </a:solidFill>
                  <a:latin typeface="宋体" panose="02010600030101010101" pitchFamily="2" charset="-122"/>
                  <a:sym typeface="宋体" panose="02010600030101010101" pitchFamily="2" charset="-122"/>
                </a:rPr>
                <a:t>TCM</a:t>
              </a:r>
            </a:p>
          </p:txBody>
        </p:sp>
      </p:grpSp>
      <p:grpSp>
        <p:nvGrpSpPr>
          <p:cNvPr id="16442" name="矩形 45"/>
          <p:cNvGrpSpPr>
            <a:grpSpLocks/>
          </p:cNvGrpSpPr>
          <p:nvPr/>
        </p:nvGrpSpPr>
        <p:grpSpPr bwMode="auto">
          <a:xfrm>
            <a:off x="5637609" y="4697017"/>
            <a:ext cx="917972" cy="377428"/>
            <a:chOff x="0" y="0"/>
            <a:chExt cx="1306" cy="442"/>
          </a:xfrm>
        </p:grpSpPr>
        <p:pic>
          <p:nvPicPr>
            <p:cNvPr id="16456" name="矩形 45"/>
            <p:cNvPicPr>
              <a:picLocks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0" y="0"/>
              <a:ext cx="130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57" name="Text Box 126"/>
            <p:cNvSpPr txBox="1">
              <a:spLocks noChangeArrowheads="1"/>
            </p:cNvSpPr>
            <p:nvPr/>
          </p:nvSpPr>
          <p:spPr bwMode="auto">
            <a:xfrm>
              <a:off x="56" y="37"/>
              <a:ext cx="1215"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628" tIns="35243" rIns="67628" bIns="35243"/>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solidFill>
                    <a:schemeClr val="bg1"/>
                  </a:solidFill>
                </a:rPr>
                <a:t>可信硬件</a:t>
              </a:r>
              <a:endParaRPr lang="zh-CN" altLang="en-US" sz="1013"/>
            </a:p>
          </p:txBody>
        </p:sp>
      </p:grpSp>
      <p:grpSp>
        <p:nvGrpSpPr>
          <p:cNvPr id="16443" name="矩形 45"/>
          <p:cNvGrpSpPr>
            <a:grpSpLocks/>
          </p:cNvGrpSpPr>
          <p:nvPr/>
        </p:nvGrpSpPr>
        <p:grpSpPr bwMode="auto">
          <a:xfrm>
            <a:off x="5531644" y="3562351"/>
            <a:ext cx="917972" cy="702469"/>
            <a:chOff x="0" y="0"/>
            <a:chExt cx="1306" cy="442"/>
          </a:xfrm>
        </p:grpSpPr>
        <p:pic>
          <p:nvPicPr>
            <p:cNvPr id="16454" name="矩形 4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30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55" name="Text Box 129"/>
            <p:cNvSpPr txBox="1">
              <a:spLocks noChangeArrowheads="1"/>
            </p:cNvSpPr>
            <p:nvPr/>
          </p:nvSpPr>
          <p:spPr bwMode="auto">
            <a:xfrm>
              <a:off x="56" y="37"/>
              <a:ext cx="1215"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628" tIns="35243" rIns="67628" bIns="35243"/>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solidFill>
                    <a:schemeClr val="bg1"/>
                  </a:solidFill>
                </a:rPr>
                <a:t>可信机制组件</a:t>
              </a:r>
              <a:endParaRPr lang="zh-CN" altLang="en-US" sz="1013"/>
            </a:p>
          </p:txBody>
        </p:sp>
      </p:grpSp>
      <p:grpSp>
        <p:nvGrpSpPr>
          <p:cNvPr id="16444" name="矩形 45"/>
          <p:cNvGrpSpPr>
            <a:grpSpLocks/>
          </p:cNvGrpSpPr>
          <p:nvPr/>
        </p:nvGrpSpPr>
        <p:grpSpPr bwMode="auto">
          <a:xfrm>
            <a:off x="5466159" y="3602832"/>
            <a:ext cx="917972" cy="702469"/>
            <a:chOff x="0" y="0"/>
            <a:chExt cx="1306" cy="442"/>
          </a:xfrm>
        </p:grpSpPr>
        <p:pic>
          <p:nvPicPr>
            <p:cNvPr id="16452" name="矩形 4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30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53" name="Text Box 132"/>
            <p:cNvSpPr txBox="1">
              <a:spLocks noChangeArrowheads="1"/>
            </p:cNvSpPr>
            <p:nvPr/>
          </p:nvSpPr>
          <p:spPr bwMode="auto">
            <a:xfrm>
              <a:off x="56" y="37"/>
              <a:ext cx="1215"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628" tIns="35243" rIns="67628" bIns="35243"/>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solidFill>
                    <a:schemeClr val="bg1"/>
                  </a:solidFill>
                </a:rPr>
                <a:t>可信机制组件</a:t>
              </a:r>
              <a:endParaRPr lang="zh-CN" altLang="en-US" sz="1013"/>
            </a:p>
          </p:txBody>
        </p:sp>
      </p:grpSp>
      <p:grpSp>
        <p:nvGrpSpPr>
          <p:cNvPr id="16445" name="矩形 45"/>
          <p:cNvGrpSpPr>
            <a:grpSpLocks/>
          </p:cNvGrpSpPr>
          <p:nvPr/>
        </p:nvGrpSpPr>
        <p:grpSpPr bwMode="auto">
          <a:xfrm>
            <a:off x="5370909" y="3669507"/>
            <a:ext cx="917972" cy="702469"/>
            <a:chOff x="0" y="0"/>
            <a:chExt cx="1306" cy="442"/>
          </a:xfrm>
        </p:grpSpPr>
        <p:pic>
          <p:nvPicPr>
            <p:cNvPr id="16450" name="矩形 4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30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51" name="Text Box 135"/>
            <p:cNvSpPr txBox="1">
              <a:spLocks noChangeArrowheads="1"/>
            </p:cNvSpPr>
            <p:nvPr/>
          </p:nvSpPr>
          <p:spPr bwMode="auto">
            <a:xfrm>
              <a:off x="56" y="37"/>
              <a:ext cx="1215"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628" tIns="35243" rIns="67628" bIns="35243"/>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solidFill>
                    <a:schemeClr val="bg1"/>
                  </a:solidFill>
                </a:rPr>
                <a:t>可信机制组件</a:t>
              </a:r>
              <a:endParaRPr lang="zh-CN" altLang="en-US" sz="1013"/>
            </a:p>
          </p:txBody>
        </p:sp>
      </p:grpSp>
      <p:pic>
        <p:nvPicPr>
          <p:cNvPr id="16446" name="Picture 11" descr="http://it.rising.com.cn/image/019/info05031501.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38825" y="3926682"/>
            <a:ext cx="334566"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6447" name="下箭头 106"/>
          <p:cNvGrpSpPr>
            <a:grpSpLocks/>
          </p:cNvGrpSpPr>
          <p:nvPr/>
        </p:nvGrpSpPr>
        <p:grpSpPr bwMode="auto">
          <a:xfrm>
            <a:off x="5780485" y="3407570"/>
            <a:ext cx="352425" cy="297656"/>
            <a:chOff x="0" y="0"/>
            <a:chExt cx="296" cy="250"/>
          </a:xfrm>
        </p:grpSpPr>
        <p:pic>
          <p:nvPicPr>
            <p:cNvPr id="16448" name="下箭头 106"/>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0" y="0"/>
              <a:ext cx="2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49" name="Text Box 139"/>
            <p:cNvSpPr txBox="1">
              <a:spLocks noChangeArrowheads="1"/>
            </p:cNvSpPr>
            <p:nvPr/>
          </p:nvSpPr>
          <p:spPr bwMode="auto">
            <a:xfrm>
              <a:off x="94" y="24"/>
              <a:ext cx="113"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013"/>
            </a:p>
          </p:txBody>
        </p:sp>
      </p:grpSp>
      <p:grpSp>
        <p:nvGrpSpPr>
          <p:cNvPr id="140" name="组合 139"/>
          <p:cNvGrpSpPr/>
          <p:nvPr/>
        </p:nvGrpSpPr>
        <p:grpSpPr>
          <a:xfrm>
            <a:off x="253998" y="140405"/>
            <a:ext cx="6604002" cy="400110"/>
            <a:chOff x="254000" y="646164"/>
            <a:chExt cx="6604002" cy="400110"/>
          </a:xfrm>
        </p:grpSpPr>
        <p:cxnSp>
          <p:nvCxnSpPr>
            <p:cNvPr id="141" name="直接连接符 140"/>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2" name="原创设计师QQ598969553            _19"/>
            <p:cNvSpPr txBox="1"/>
            <p:nvPr/>
          </p:nvSpPr>
          <p:spPr>
            <a:xfrm>
              <a:off x="254000" y="646164"/>
              <a:ext cx="411129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主动可信机制示例</a:t>
              </a:r>
            </a:p>
          </p:txBody>
        </p:sp>
      </p:grpSp>
    </p:spTree>
    <p:extLst>
      <p:ext uri="{BB962C8B-B14F-4D97-AF65-F5344CB8AC3E}">
        <p14:creationId xmlns:p14="http://schemas.microsoft.com/office/powerpoint/2010/main" val="2356529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17414"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17415"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18440" name="Rectangle 3"/>
          <p:cNvSpPr>
            <a:spLocks noChangeArrowheads="1"/>
          </p:cNvSpPr>
          <p:nvPr/>
        </p:nvSpPr>
        <p:spPr bwMode="auto">
          <a:xfrm>
            <a:off x="234554" y="1202267"/>
            <a:ext cx="6380559" cy="347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主动可信机制可以实现多元化的复杂可信管理与协作，能适应复杂信任模型的需求</a:t>
            </a:r>
          </a:p>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主动可信机制能够实现安全机制的按需调度配置，能适应多种软件定义的应用运行模式</a:t>
            </a:r>
          </a:p>
          <a:p>
            <a:pPr>
              <a:lnSpc>
                <a:spcPct val="150000"/>
              </a:lnSpc>
              <a:spcBef>
                <a:spcPct val="20000"/>
              </a:spcBef>
              <a:buFont typeface="Wingdings" panose="05000000000000000000" pitchFamily="2" charset="2"/>
              <a:buChar char="u"/>
            </a:pPr>
            <a:r>
              <a:rPr lang="zh-CN" altLang="en-US" sz="1800" b="1" dirty="0">
                <a:solidFill>
                  <a:srgbClr val="FF0000"/>
                </a:solidFill>
                <a:latin typeface="楷体_GB2312" pitchFamily="1" charset="-122"/>
                <a:ea typeface="楷体_GB2312" pitchFamily="1" charset="-122"/>
                <a:sym typeface="楷体_GB2312" pitchFamily="1" charset="-122"/>
              </a:rPr>
              <a:t>主动可信机制可以独立于已有架构实现，既可保证系统的兼容性，又便于实现安全的自主自控</a:t>
            </a:r>
          </a:p>
          <a:p>
            <a:pPr lvl="1">
              <a:spcBef>
                <a:spcPct val="50000"/>
              </a:spcBef>
              <a:buFont typeface="Arial" panose="020B0604020202020204" pitchFamily="34" charset="0"/>
              <a:buChar char="–"/>
            </a:pPr>
            <a:endParaRPr lang="zh-CN" altLang="en-US" sz="1800" b="1" dirty="0">
              <a:solidFill>
                <a:srgbClr val="FF0000"/>
              </a:solidFill>
              <a:latin typeface="楷体_GB2312" pitchFamily="1" charset="-122"/>
              <a:ea typeface="楷体_GB2312" pitchFamily="1" charset="-122"/>
              <a:sym typeface="楷体_GB2312" pitchFamily="1" charset="-122"/>
            </a:endParaRPr>
          </a:p>
          <a:p>
            <a:pPr>
              <a:lnSpc>
                <a:spcPct val="150000"/>
              </a:lnSpc>
              <a:spcBef>
                <a:spcPct val="20000"/>
              </a:spcBef>
            </a:pPr>
            <a:endParaRPr lang="zh-CN" altLang="en-US" sz="18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7417"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主动可信机制适用于现代信息系统</a:t>
            </a:r>
            <a:endParaRPr lang="zh-CN" altLang="en-US" sz="1013"/>
          </a:p>
        </p:txBody>
      </p:sp>
      <p:grpSp>
        <p:nvGrpSpPr>
          <p:cNvPr id="10" name="组合 9"/>
          <p:cNvGrpSpPr/>
          <p:nvPr/>
        </p:nvGrpSpPr>
        <p:grpSpPr>
          <a:xfrm>
            <a:off x="253998" y="388031"/>
            <a:ext cx="6604002" cy="400110"/>
            <a:chOff x="254000" y="646164"/>
            <a:chExt cx="6604002" cy="400110"/>
          </a:xfrm>
        </p:grpSpPr>
        <p:cxnSp>
          <p:nvCxnSpPr>
            <p:cNvPr id="11" name="直接连接符 10"/>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原创设计师QQ598969553            _19"/>
            <p:cNvSpPr txBox="1"/>
            <p:nvPr/>
          </p:nvSpPr>
          <p:spPr>
            <a:xfrm>
              <a:off x="254000" y="646164"/>
              <a:ext cx="411129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主动可信机制适用于现代信息系统</a:t>
              </a:r>
            </a:p>
          </p:txBody>
        </p:sp>
      </p:grpSp>
    </p:spTree>
    <p:extLst>
      <p:ext uri="{BB962C8B-B14F-4D97-AF65-F5344CB8AC3E}">
        <p14:creationId xmlns:p14="http://schemas.microsoft.com/office/powerpoint/2010/main" val="2558908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10"/>
          <p:cNvSpPr>
            <a:spLocks noChangeArrowheads="1"/>
          </p:cNvSpPr>
          <p:nvPr/>
        </p:nvSpPr>
        <p:spPr bwMode="auto">
          <a:xfrm>
            <a:off x="6346031" y="4966098"/>
            <a:ext cx="458391"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900" b="1" i="1">
                <a:solidFill>
                  <a:schemeClr val="bg1"/>
                </a:solidFill>
                <a:latin typeface="宋体" panose="02010600030101010101" pitchFamily="2" charset="-122"/>
                <a:sym typeface="宋体" panose="02010600030101010101" pitchFamily="2" charset="-122"/>
              </a:rPr>
              <a:t>*</a:t>
            </a:r>
          </a:p>
        </p:txBody>
      </p:sp>
      <p:sp>
        <p:nvSpPr>
          <p:cNvPr id="18438" name="文本框 15"/>
          <p:cNvSpPr>
            <a:spLocks noChangeArrowheads="1"/>
          </p:cNvSpPr>
          <p:nvPr/>
        </p:nvSpPr>
        <p:spPr bwMode="auto">
          <a:xfrm>
            <a:off x="2214563" y="4942285"/>
            <a:ext cx="2430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200" b="1">
                <a:solidFill>
                  <a:schemeClr val="bg1"/>
                </a:solidFill>
                <a:latin typeface="Calibri" panose="020F0502020204030204" pitchFamily="34" charset="0"/>
                <a:sym typeface="宋体" panose="02010600030101010101" pitchFamily="2" charset="-122"/>
              </a:rPr>
              <a:t>可信计算</a:t>
            </a:r>
            <a:r>
              <a:rPr lang="zh-CN" altLang="zh-CN" sz="1050" b="1">
                <a:solidFill>
                  <a:schemeClr val="bg1"/>
                </a:solidFill>
                <a:latin typeface="Calibri" panose="020F0502020204030204" pitchFamily="34" charset="0"/>
                <a:sym typeface="宋体" panose="02010600030101010101" pitchFamily="2" charset="-122"/>
              </a:rPr>
              <a:t>北京市</a:t>
            </a:r>
            <a:r>
              <a:rPr lang="zh-CN" altLang="zh-CN" sz="1200" b="1">
                <a:solidFill>
                  <a:schemeClr val="bg1"/>
                </a:solidFill>
                <a:latin typeface="Calibri" panose="020F0502020204030204" pitchFamily="34" charset="0"/>
                <a:sym typeface="宋体" panose="02010600030101010101" pitchFamily="2" charset="-122"/>
              </a:rPr>
              <a:t>重点实验室</a:t>
            </a:r>
          </a:p>
        </p:txBody>
      </p:sp>
      <p:sp>
        <p:nvSpPr>
          <p:cNvPr id="18439" name="文本框 8"/>
          <p:cNvSpPr>
            <a:spLocks noChangeArrowheads="1"/>
          </p:cNvSpPr>
          <p:nvPr/>
        </p:nvSpPr>
        <p:spPr bwMode="auto">
          <a:xfrm>
            <a:off x="-8335" y="4967288"/>
            <a:ext cx="9536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solidFill>
                  <a:schemeClr val="bg1"/>
                </a:solidFill>
                <a:latin typeface="Calibri" panose="020F0502020204030204" pitchFamily="34" charset="0"/>
                <a:sym typeface="宋体" panose="02010600030101010101" pitchFamily="2" charset="-122"/>
              </a:rPr>
              <a:t>*</a:t>
            </a:r>
          </a:p>
        </p:txBody>
      </p:sp>
      <p:sp>
        <p:nvSpPr>
          <p:cNvPr id="19464" name="Rectangle 3"/>
          <p:cNvSpPr>
            <a:spLocks noChangeArrowheads="1"/>
          </p:cNvSpPr>
          <p:nvPr/>
        </p:nvSpPr>
        <p:spPr bwMode="auto">
          <a:xfrm>
            <a:off x="234554" y="1261533"/>
            <a:ext cx="6380559" cy="3416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Wingdings" panose="05000000000000000000" pitchFamily="2" charset="2"/>
              <a:buChar char="u"/>
            </a:pPr>
            <a:r>
              <a:rPr lang="zh-CN" altLang="en-US" sz="1500" b="1" dirty="0">
                <a:solidFill>
                  <a:srgbClr val="FF0000"/>
                </a:solidFill>
                <a:latin typeface="楷体_GB2312" pitchFamily="1" charset="-122"/>
                <a:ea typeface="楷体_GB2312" pitchFamily="1" charset="-122"/>
                <a:sym typeface="楷体_GB2312" pitchFamily="1" charset="-122"/>
              </a:rPr>
              <a:t>在信息系统中，不需要，也不应该有一个信任上的“上帝”</a:t>
            </a:r>
          </a:p>
          <a:p>
            <a:pPr>
              <a:lnSpc>
                <a:spcPct val="150000"/>
              </a:lnSpc>
              <a:spcBef>
                <a:spcPct val="20000"/>
              </a:spcBef>
              <a:buFont typeface="Wingdings" panose="05000000000000000000" pitchFamily="2" charset="2"/>
              <a:buChar char="u"/>
            </a:pPr>
            <a:r>
              <a:rPr lang="zh-CN" altLang="en-US" sz="1500" b="1" dirty="0">
                <a:solidFill>
                  <a:srgbClr val="FF0000"/>
                </a:solidFill>
                <a:latin typeface="楷体_GB2312" pitchFamily="1" charset="-122"/>
                <a:ea typeface="楷体_GB2312" pitchFamily="1" charset="-122"/>
                <a:sym typeface="楷体_GB2312" pitchFamily="1" charset="-122"/>
              </a:rPr>
              <a:t>电子空间的信任体系，应当是现实信任关系在信息系统中的映射。</a:t>
            </a:r>
          </a:p>
          <a:p>
            <a:pPr>
              <a:lnSpc>
                <a:spcPct val="150000"/>
              </a:lnSpc>
              <a:spcBef>
                <a:spcPct val="20000"/>
              </a:spcBef>
              <a:buFont typeface="Wingdings" panose="05000000000000000000" pitchFamily="2" charset="2"/>
              <a:buChar char="u"/>
            </a:pPr>
            <a:r>
              <a:rPr lang="zh-CN" altLang="en-US" sz="1500" b="1" dirty="0">
                <a:solidFill>
                  <a:srgbClr val="FF0000"/>
                </a:solidFill>
                <a:latin typeface="楷体_GB2312" pitchFamily="1" charset="-122"/>
                <a:ea typeface="楷体_GB2312" pitchFamily="1" charset="-122"/>
                <a:sym typeface="楷体_GB2312" pitchFamily="1" charset="-122"/>
              </a:rPr>
              <a:t>通过主动可信机制，可以逼近这种映射，让用户能掌控自己的信任。</a:t>
            </a:r>
          </a:p>
          <a:p>
            <a:pPr>
              <a:lnSpc>
                <a:spcPct val="150000"/>
              </a:lnSpc>
              <a:spcBef>
                <a:spcPct val="20000"/>
              </a:spcBef>
              <a:buFont typeface="Wingdings" panose="05000000000000000000" pitchFamily="2" charset="2"/>
              <a:buChar char="u"/>
            </a:pPr>
            <a:r>
              <a:rPr lang="zh-CN" altLang="en-US" sz="1500" b="1" dirty="0">
                <a:solidFill>
                  <a:srgbClr val="FF0000"/>
                </a:solidFill>
                <a:latin typeface="楷体_GB2312" pitchFamily="1" charset="-122"/>
                <a:ea typeface="楷体_GB2312" pitchFamily="1" charset="-122"/>
                <a:sym typeface="楷体_GB2312" pitchFamily="1" charset="-122"/>
              </a:rPr>
              <a:t>电子空间的信任体系，应该通过用户之间的多角度，多层次的协商，以自组织方式实现。</a:t>
            </a:r>
          </a:p>
          <a:p>
            <a:pPr>
              <a:lnSpc>
                <a:spcPct val="150000"/>
              </a:lnSpc>
              <a:spcBef>
                <a:spcPct val="20000"/>
              </a:spcBef>
              <a:buFont typeface="Wingdings" panose="05000000000000000000" pitchFamily="2" charset="2"/>
              <a:buChar char="u"/>
            </a:pPr>
            <a:r>
              <a:rPr lang="zh-CN" altLang="en-US" sz="1500" b="1" dirty="0">
                <a:solidFill>
                  <a:srgbClr val="FF0000"/>
                </a:solidFill>
                <a:latin typeface="楷体_GB2312" pitchFamily="1" charset="-122"/>
                <a:ea typeface="楷体_GB2312" pitchFamily="1" charset="-122"/>
                <a:sym typeface="楷体_GB2312" pitchFamily="1" charset="-122"/>
              </a:rPr>
              <a:t>从信任入手重组安全，将让信息安全真正走向体系化，带来信息安全领域的一场革命</a:t>
            </a:r>
          </a:p>
          <a:p>
            <a:pPr>
              <a:lnSpc>
                <a:spcPct val="150000"/>
              </a:lnSpc>
              <a:spcBef>
                <a:spcPct val="20000"/>
              </a:spcBef>
              <a:buFont typeface="Wingdings" panose="05000000000000000000" pitchFamily="2" charset="2"/>
              <a:buChar char="u"/>
            </a:pPr>
            <a:r>
              <a:rPr lang="zh-CN" altLang="en-US" sz="1500" b="1" dirty="0">
                <a:solidFill>
                  <a:srgbClr val="FF0000"/>
                </a:solidFill>
                <a:latin typeface="楷体_GB2312" pitchFamily="1" charset="-122"/>
                <a:ea typeface="楷体_GB2312" pitchFamily="1" charset="-122"/>
                <a:sym typeface="楷体_GB2312" pitchFamily="1" charset="-122"/>
              </a:rPr>
              <a:t>信任机制的实现和信任服务领域，蕴藏着巨大的商机</a:t>
            </a:r>
            <a:endParaRPr lang="zh-CN" altLang="en-US" sz="15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8441" name="文本框 3"/>
          <p:cNvSpPr>
            <a:spLocks noChangeArrowheads="1"/>
          </p:cNvSpPr>
          <p:nvPr/>
        </p:nvSpPr>
        <p:spPr bwMode="auto">
          <a:xfrm>
            <a:off x="215504" y="126206"/>
            <a:ext cx="461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结论</a:t>
            </a:r>
            <a:endParaRPr lang="zh-CN" altLang="en-US" sz="1013"/>
          </a:p>
        </p:txBody>
      </p:sp>
      <p:grpSp>
        <p:nvGrpSpPr>
          <p:cNvPr id="10" name="组合 9"/>
          <p:cNvGrpSpPr/>
          <p:nvPr/>
        </p:nvGrpSpPr>
        <p:grpSpPr>
          <a:xfrm>
            <a:off x="253998" y="388031"/>
            <a:ext cx="6604002" cy="400110"/>
            <a:chOff x="254000" y="646164"/>
            <a:chExt cx="6604002" cy="400110"/>
          </a:xfrm>
        </p:grpSpPr>
        <p:cxnSp>
          <p:nvCxnSpPr>
            <p:cNvPr id="11" name="直接连接符 10"/>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原创设计师QQ598969553            _19"/>
            <p:cNvSpPr txBox="1"/>
            <p:nvPr/>
          </p:nvSpPr>
          <p:spPr>
            <a:xfrm>
              <a:off x="254000" y="646164"/>
              <a:ext cx="411129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小结</a:t>
              </a:r>
            </a:p>
          </p:txBody>
        </p:sp>
      </p:grpSp>
    </p:spTree>
    <p:extLst>
      <p:ext uri="{BB962C8B-B14F-4D97-AF65-F5344CB8AC3E}">
        <p14:creationId xmlns:p14="http://schemas.microsoft.com/office/powerpoint/2010/main" val="2281101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type="body" idx="1"/>
          </p:nvPr>
        </p:nvSpPr>
        <p:spPr>
          <a:xfrm>
            <a:off x="417443" y="1762125"/>
            <a:ext cx="6035745" cy="2052638"/>
          </a:xfrm>
        </p:spPr>
        <p:txBody>
          <a:bodyPr>
            <a:normAutofit fontScale="85000" lnSpcReduction="20000"/>
          </a:bodyPr>
          <a:lstStyle/>
          <a:p>
            <a:pPr>
              <a:lnSpc>
                <a:spcPct val="200000"/>
              </a:lnSpc>
            </a:pPr>
            <a:r>
              <a:rPr kumimoji="0" lang="en-US" altLang="zh-CN" dirty="0"/>
              <a:t> </a:t>
            </a:r>
            <a:r>
              <a:rPr lang="zh-CN" altLang="en-US" sz="2700" b="1" dirty="0"/>
              <a:t>可信是指“一个实体在实现给定目标时其行为总是如同预期一样的结果”。强调行为的结果可预测和可控制。</a:t>
            </a:r>
          </a:p>
          <a:p>
            <a:pPr>
              <a:buFont typeface="Symbol" panose="05050102010706020507" pitchFamily="18" charset="2"/>
              <a:buNone/>
            </a:pPr>
            <a:endParaRPr lang="en-US" altLang="zh-CN" sz="2700" b="1" dirty="0"/>
          </a:p>
        </p:txBody>
      </p:sp>
      <p:grpSp>
        <p:nvGrpSpPr>
          <p:cNvPr id="3" name="组合 2">
            <a:extLst>
              <a:ext uri="{FF2B5EF4-FFF2-40B4-BE49-F238E27FC236}">
                <a16:creationId xmlns="" xmlns:a16="http://schemas.microsoft.com/office/drawing/2014/main" id="{39D84FDE-2FF8-4A8A-A2F1-6EDAD9139E4B}"/>
              </a:ext>
            </a:extLst>
          </p:cNvPr>
          <p:cNvGrpSpPr/>
          <p:nvPr/>
        </p:nvGrpSpPr>
        <p:grpSpPr>
          <a:xfrm>
            <a:off x="254000" y="646164"/>
            <a:ext cx="6604002" cy="400110"/>
            <a:chOff x="254000" y="646164"/>
            <a:chExt cx="6604002" cy="400110"/>
          </a:xfrm>
        </p:grpSpPr>
        <p:cxnSp>
          <p:nvCxnSpPr>
            <p:cNvPr id="4" name="直接连接符 3">
              <a:extLst>
                <a:ext uri="{FF2B5EF4-FFF2-40B4-BE49-F238E27FC236}">
                  <a16:creationId xmlns="" xmlns:a16="http://schemas.microsoft.com/office/drawing/2014/main" id="{C54F3005-95D2-4F51-A4E2-5D48965A1950}"/>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原创设计师QQ598969553            _19">
              <a:extLst>
                <a:ext uri="{FF2B5EF4-FFF2-40B4-BE49-F238E27FC236}">
                  <a16:creationId xmlns="" xmlns:a16="http://schemas.microsoft.com/office/drawing/2014/main" id="{8B51DF49-BB32-4281-8DAA-8E9746BAFF53}"/>
                </a:ext>
              </a:extLst>
            </p:cNvPr>
            <p:cNvSpPr txBox="1"/>
            <p:nvPr/>
          </p:nvSpPr>
          <p:spPr>
            <a:xfrm>
              <a:off x="254000" y="646164"/>
              <a:ext cx="21844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a:t>
              </a:r>
            </a:p>
          </p:txBody>
        </p:sp>
      </p:grpSp>
    </p:spTree>
    <p:extLst>
      <p:ext uri="{BB962C8B-B14F-4D97-AF65-F5344CB8AC3E}">
        <p14:creationId xmlns:p14="http://schemas.microsoft.com/office/powerpoint/2010/main" val="4588525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0999" y="1564483"/>
            <a:ext cx="2336006" cy="233600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5" name="文本框 4"/>
          <p:cNvSpPr txBox="1"/>
          <p:nvPr/>
        </p:nvSpPr>
        <p:spPr>
          <a:xfrm>
            <a:off x="2260999" y="1494648"/>
            <a:ext cx="2336006" cy="2515945"/>
          </a:xfrm>
          <a:prstGeom prst="rect">
            <a:avLst/>
          </a:prstGeom>
          <a:noFill/>
        </p:spPr>
        <p:txBody>
          <a:bodyPr wrap="square" rtlCol="0">
            <a:spAutoFit/>
          </a:bodyPr>
          <a:lstStyle/>
          <a:p>
            <a:pPr algn="ctr"/>
            <a:r>
              <a:rPr lang="en-US" altLang="zh-CN" sz="15749" dirty="0">
                <a:solidFill>
                  <a:schemeClr val="bg1"/>
                </a:solidFill>
                <a:effectLst>
                  <a:outerShdw blurRad="50800" algn="ctr" rotWithShape="0">
                    <a:prstClr val="black">
                      <a:alpha val="40000"/>
                    </a:prstClr>
                  </a:outerShdw>
                </a:effectLst>
                <a:latin typeface="Impact" panose="020B0806030902050204" pitchFamily="34" charset="0"/>
              </a:rPr>
              <a:t>03</a:t>
            </a:r>
            <a:endParaRPr lang="zh-CN" altLang="en-US" sz="15749"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6" name="矩形 5"/>
          <p:cNvSpPr/>
          <p:nvPr/>
        </p:nvSpPr>
        <p:spPr>
          <a:xfrm>
            <a:off x="0" y="2327485"/>
            <a:ext cx="6858000" cy="81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7" name="文本框 6"/>
          <p:cNvSpPr txBox="1"/>
          <p:nvPr/>
        </p:nvSpPr>
        <p:spPr>
          <a:xfrm>
            <a:off x="1444842" y="2519543"/>
            <a:ext cx="3968318" cy="466281"/>
          </a:xfrm>
          <a:prstGeom prst="rect">
            <a:avLst/>
          </a:prstGeom>
          <a:noFill/>
        </p:spPr>
        <p:txBody>
          <a:bodyPr wrap="square" rtlCol="0">
            <a:spAutoFit/>
          </a:bodyPr>
          <a:lstStyle/>
          <a:p>
            <a:pPr algn="ctr">
              <a:lnSpc>
                <a:spcPct val="90000"/>
              </a:lnSpc>
              <a:spcBef>
                <a:spcPct val="0"/>
              </a:spcBef>
            </a:pPr>
            <a:r>
              <a:rPr lang="zh-CN" altLang="en-US" sz="2700" b="1" dirty="0">
                <a:solidFill>
                  <a:srgbClr val="08181A"/>
                </a:solidFill>
                <a:latin typeface="微软雅黑" panose="020B0503020204020204" pitchFamily="34" charset="-122"/>
                <a:ea typeface="微软雅黑" panose="020B0503020204020204" pitchFamily="34" charset="-122"/>
                <a:cs typeface="+mj-cs"/>
              </a:rPr>
              <a:t>可信网络连接</a:t>
            </a:r>
          </a:p>
        </p:txBody>
      </p:sp>
      <p:sp>
        <p:nvSpPr>
          <p:cNvPr id="2" name="灯片编号占位符 1"/>
          <p:cNvSpPr>
            <a:spLocks noGrp="1"/>
          </p:cNvSpPr>
          <p:nvPr>
            <p:ph type="sldNum" sz="quarter" idx="12"/>
          </p:nvPr>
        </p:nvSpPr>
        <p:spPr/>
        <p:txBody>
          <a:bodyPr/>
          <a:lstStyle/>
          <a:p>
            <a:fld id="{2883E6E1-418D-443A-8879-F8A896C76C51}" type="slidenum">
              <a:rPr lang="zh-CN" altLang="en-US" smtClean="0"/>
              <a:t>60</a:t>
            </a:fld>
            <a:endParaRPr lang="zh-CN" altLang="en-US"/>
          </a:p>
        </p:txBody>
      </p:sp>
    </p:spTree>
    <p:extLst>
      <p:ext uri="{BB962C8B-B14F-4D97-AF65-F5344CB8AC3E}">
        <p14:creationId xmlns:p14="http://schemas.microsoft.com/office/powerpoint/2010/main" val="347647371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253998" y="1188250"/>
            <a:ext cx="6228956" cy="3794516"/>
          </a:xfrm>
        </p:spPr>
        <p:txBody>
          <a:bodyPr/>
          <a:lstStyle/>
          <a:p>
            <a:pPr eaLnBrk="1" hangingPunct="1">
              <a:lnSpc>
                <a:spcPct val="145000"/>
              </a:lnSpc>
              <a:buClr>
                <a:srgbClr val="FF0000"/>
              </a:buClr>
              <a:buFontTx/>
              <a:buBlip>
                <a:blip r:embed="rId2"/>
              </a:buBlip>
            </a:pPr>
            <a:r>
              <a:rPr lang="zh-CN" altLang="en-US" sz="1800" b="1" dirty="0">
                <a:solidFill>
                  <a:srgbClr val="C00000"/>
                </a:solidFill>
                <a:latin typeface="楷体_GB2312" pitchFamily="49" charset="-122"/>
                <a:ea typeface="楷体_GB2312" pitchFamily="49" charset="-122"/>
              </a:rPr>
              <a:t>可信网络连接</a:t>
            </a:r>
            <a:r>
              <a:rPr lang="en-US" altLang="zh-CN" sz="1800" b="1" dirty="0">
                <a:solidFill>
                  <a:srgbClr val="C00000"/>
                </a:solidFill>
                <a:latin typeface="楷体_GB2312" pitchFamily="49" charset="-122"/>
                <a:ea typeface="楷体_GB2312" pitchFamily="49" charset="-122"/>
              </a:rPr>
              <a:t>(TNC )</a:t>
            </a:r>
          </a:p>
          <a:p>
            <a:pPr eaLnBrk="1" hangingPunct="1">
              <a:lnSpc>
                <a:spcPct val="145000"/>
              </a:lnSpc>
              <a:buClr>
                <a:srgbClr val="FF0000"/>
              </a:buClr>
              <a:buFontTx/>
              <a:buNone/>
            </a:pPr>
            <a:r>
              <a:rPr lang="zh-CN" altLang="en-US" sz="1800" b="1" dirty="0">
                <a:latin typeface="楷体_GB2312" pitchFamily="49" charset="-122"/>
                <a:ea typeface="楷体_GB2312" pitchFamily="49" charset="-122"/>
              </a:rPr>
              <a:t>     将可信计算机制延伸到网络的一种技术。</a:t>
            </a:r>
          </a:p>
          <a:p>
            <a:pPr>
              <a:lnSpc>
                <a:spcPct val="150000"/>
              </a:lnSpc>
              <a:buFontTx/>
              <a:buNone/>
            </a:pPr>
            <a:endParaRPr lang="zh-CN" altLang="en-US" sz="1800" b="1" dirty="0">
              <a:latin typeface="楷体_GB2312" pitchFamily="49" charset="-122"/>
              <a:ea typeface="楷体_GB2312" pitchFamily="49" charset="-122"/>
            </a:endParaRPr>
          </a:p>
          <a:p>
            <a:pPr>
              <a:buFontTx/>
              <a:buNone/>
            </a:pPr>
            <a:endParaRPr lang="en-US" altLang="zh-CN" b="1" dirty="0">
              <a:latin typeface="华文新魏" panose="02010800040101010101" pitchFamily="2" charset="-122"/>
              <a:ea typeface="华文新魏" panose="02010800040101010101" pitchFamily="2" charset="-122"/>
            </a:endParaRPr>
          </a:p>
          <a:p>
            <a:pPr>
              <a:buFontTx/>
              <a:buNone/>
            </a:pPr>
            <a:endParaRPr lang="en-US" altLang="zh-CN" b="1" dirty="0">
              <a:latin typeface="华文新魏" panose="02010800040101010101" pitchFamily="2" charset="-122"/>
              <a:ea typeface="华文新魏" panose="02010800040101010101" pitchFamily="2" charset="-122"/>
            </a:endParaRPr>
          </a:p>
          <a:p>
            <a:pPr>
              <a:buFontTx/>
              <a:buNone/>
            </a:pPr>
            <a:endParaRPr lang="en-US" altLang="zh-CN" dirty="0"/>
          </a:p>
          <a:p>
            <a:pPr>
              <a:buFontTx/>
              <a:buNone/>
            </a:pPr>
            <a:endParaRPr lang="zh-CN" altLang="en-US" dirty="0"/>
          </a:p>
        </p:txBody>
      </p:sp>
      <p:grpSp>
        <p:nvGrpSpPr>
          <p:cNvPr id="61445" name="组合 26"/>
          <p:cNvGrpSpPr>
            <a:grpSpLocks/>
          </p:cNvGrpSpPr>
          <p:nvPr/>
        </p:nvGrpSpPr>
        <p:grpSpPr bwMode="auto">
          <a:xfrm>
            <a:off x="696516" y="2625329"/>
            <a:ext cx="5357813" cy="1178719"/>
            <a:chOff x="428596" y="3857628"/>
            <a:chExt cx="7143800" cy="1571636"/>
          </a:xfrm>
        </p:grpSpPr>
        <p:sp>
          <p:nvSpPr>
            <p:cNvPr id="10" name="圆角矩形 9"/>
            <p:cNvSpPr/>
            <p:nvPr/>
          </p:nvSpPr>
          <p:spPr bwMode="auto">
            <a:xfrm>
              <a:off x="428596" y="4000504"/>
              <a:ext cx="1643074" cy="42862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zh-CN" altLang="en-US" dirty="0">
                  <a:solidFill>
                    <a:schemeClr val="tx1"/>
                  </a:solidFill>
                </a:rPr>
                <a:t>终端申请接入</a:t>
              </a:r>
            </a:p>
          </p:txBody>
        </p:sp>
        <p:sp>
          <p:nvSpPr>
            <p:cNvPr id="61449" name="右箭头 12"/>
            <p:cNvSpPr>
              <a:spLocks noChangeArrowheads="1"/>
            </p:cNvSpPr>
            <p:nvPr/>
          </p:nvSpPr>
          <p:spPr bwMode="auto">
            <a:xfrm>
              <a:off x="2071670" y="4143380"/>
              <a:ext cx="857256" cy="142876"/>
            </a:xfrm>
            <a:prstGeom prst="rightArrow">
              <a:avLst>
                <a:gd name="adj1" fmla="val 50000"/>
                <a:gd name="adj2" fmla="val 50000"/>
              </a:avLst>
            </a:prstGeom>
            <a:solidFill>
              <a:srgbClr val="FF0000"/>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4" name="圆角矩形 13"/>
            <p:cNvSpPr/>
            <p:nvPr/>
          </p:nvSpPr>
          <p:spPr bwMode="auto">
            <a:xfrm>
              <a:off x="2928926" y="4000504"/>
              <a:ext cx="1643074" cy="42862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zh-CN" altLang="en-US" dirty="0">
                  <a:solidFill>
                    <a:schemeClr val="tx1"/>
                  </a:solidFill>
                </a:rPr>
                <a:t>用户身份认证</a:t>
              </a:r>
            </a:p>
          </p:txBody>
        </p:sp>
        <p:sp>
          <p:nvSpPr>
            <p:cNvPr id="16" name="圆角矩形 15"/>
            <p:cNvSpPr/>
            <p:nvPr/>
          </p:nvSpPr>
          <p:spPr bwMode="auto">
            <a:xfrm>
              <a:off x="5357818" y="5000636"/>
              <a:ext cx="2214578" cy="42862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zh-CN" altLang="en-US" dirty="0">
                  <a:solidFill>
                    <a:schemeClr val="tx1"/>
                  </a:solidFill>
                </a:rPr>
                <a:t>终端可信状态度量</a:t>
              </a:r>
            </a:p>
          </p:txBody>
        </p:sp>
        <p:sp>
          <p:nvSpPr>
            <p:cNvPr id="17" name="圆角矩形 16"/>
            <p:cNvSpPr/>
            <p:nvPr/>
          </p:nvSpPr>
          <p:spPr bwMode="auto">
            <a:xfrm>
              <a:off x="5429256" y="4000504"/>
              <a:ext cx="1643074" cy="42862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nSpc>
                  <a:spcPct val="150000"/>
                </a:lnSpc>
                <a:defRPr/>
              </a:pPr>
              <a:r>
                <a:rPr lang="zh-CN" altLang="en-US" dirty="0">
                  <a:solidFill>
                    <a:schemeClr val="tx1"/>
                  </a:solidFill>
                </a:rPr>
                <a:t>终端身份认证</a:t>
              </a:r>
            </a:p>
          </p:txBody>
        </p:sp>
        <p:sp>
          <p:nvSpPr>
            <p:cNvPr id="61459" name="右箭头 17"/>
            <p:cNvSpPr>
              <a:spLocks noChangeArrowheads="1"/>
            </p:cNvSpPr>
            <p:nvPr/>
          </p:nvSpPr>
          <p:spPr bwMode="auto">
            <a:xfrm>
              <a:off x="4572000" y="4143380"/>
              <a:ext cx="857256" cy="142876"/>
            </a:xfrm>
            <a:prstGeom prst="rightArrow">
              <a:avLst>
                <a:gd name="adj1" fmla="val 50000"/>
                <a:gd name="adj2" fmla="val 50000"/>
              </a:avLst>
            </a:prstGeom>
            <a:solidFill>
              <a:srgbClr val="FF0000"/>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61460" name="下箭头 19"/>
            <p:cNvSpPr>
              <a:spLocks noChangeArrowheads="1"/>
            </p:cNvSpPr>
            <p:nvPr/>
          </p:nvSpPr>
          <p:spPr bwMode="auto">
            <a:xfrm>
              <a:off x="6072198" y="4429132"/>
              <a:ext cx="142876" cy="571504"/>
            </a:xfrm>
            <a:prstGeom prst="downArrow">
              <a:avLst>
                <a:gd name="adj1" fmla="val 50000"/>
                <a:gd name="adj2" fmla="val 50000"/>
              </a:avLst>
            </a:prstGeom>
            <a:solidFill>
              <a:srgbClr val="FF0000"/>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21" name="圆角矩形 20"/>
            <p:cNvSpPr/>
            <p:nvPr/>
          </p:nvSpPr>
          <p:spPr bwMode="auto">
            <a:xfrm>
              <a:off x="2285984" y="5000636"/>
              <a:ext cx="1643074" cy="42862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zh-CN" altLang="en-US" dirty="0">
                  <a:solidFill>
                    <a:schemeClr val="tx1"/>
                  </a:solidFill>
                </a:rPr>
                <a:t>允许接入网络</a:t>
              </a:r>
            </a:p>
          </p:txBody>
        </p:sp>
        <p:sp>
          <p:nvSpPr>
            <p:cNvPr id="61464" name="左箭头 21"/>
            <p:cNvSpPr>
              <a:spLocks noChangeArrowheads="1"/>
            </p:cNvSpPr>
            <p:nvPr/>
          </p:nvSpPr>
          <p:spPr bwMode="auto">
            <a:xfrm>
              <a:off x="3929058" y="5143512"/>
              <a:ext cx="1428760" cy="142876"/>
            </a:xfrm>
            <a:prstGeom prst="leftArrow">
              <a:avLst>
                <a:gd name="adj1" fmla="val 50000"/>
                <a:gd name="adj2" fmla="val 50000"/>
              </a:avLst>
            </a:prstGeom>
            <a:solidFill>
              <a:srgbClr val="FF0000"/>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61465" name="TextBox 22"/>
            <p:cNvSpPr txBox="1">
              <a:spLocks noChangeArrowheads="1"/>
            </p:cNvSpPr>
            <p:nvPr/>
          </p:nvSpPr>
          <p:spPr bwMode="auto">
            <a:xfrm>
              <a:off x="4572001" y="3857628"/>
              <a:ext cx="714380"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en-US" sz="1350"/>
                <a:t>通过</a:t>
              </a:r>
            </a:p>
          </p:txBody>
        </p:sp>
        <p:sp>
          <p:nvSpPr>
            <p:cNvPr id="61466" name="TextBox 24"/>
            <p:cNvSpPr txBox="1">
              <a:spLocks noChangeArrowheads="1"/>
            </p:cNvSpPr>
            <p:nvPr/>
          </p:nvSpPr>
          <p:spPr bwMode="auto">
            <a:xfrm>
              <a:off x="6215075" y="4500571"/>
              <a:ext cx="714380"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en-US" sz="1350"/>
                <a:t>通过</a:t>
              </a:r>
            </a:p>
          </p:txBody>
        </p:sp>
        <p:sp>
          <p:nvSpPr>
            <p:cNvPr id="61467" name="TextBox 25"/>
            <p:cNvSpPr txBox="1">
              <a:spLocks noChangeArrowheads="1"/>
            </p:cNvSpPr>
            <p:nvPr/>
          </p:nvSpPr>
          <p:spPr bwMode="auto">
            <a:xfrm>
              <a:off x="4071934" y="4857760"/>
              <a:ext cx="1214447"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en-US" sz="1350"/>
                <a:t>满足策略</a:t>
              </a:r>
            </a:p>
          </p:txBody>
        </p:sp>
      </p:grpSp>
      <p:grpSp>
        <p:nvGrpSpPr>
          <p:cNvPr id="22" name="组合 21">
            <a:extLst>
              <a:ext uri="{FF2B5EF4-FFF2-40B4-BE49-F238E27FC236}">
                <a16:creationId xmlns="" xmlns:a16="http://schemas.microsoft.com/office/drawing/2014/main" id="{B4D8D534-E6E1-47DB-B7F5-E5F5B409DA47}"/>
              </a:ext>
            </a:extLst>
          </p:cNvPr>
          <p:cNvGrpSpPr/>
          <p:nvPr/>
        </p:nvGrpSpPr>
        <p:grpSpPr>
          <a:xfrm>
            <a:off x="253998" y="388031"/>
            <a:ext cx="6604002" cy="400110"/>
            <a:chOff x="254000" y="646164"/>
            <a:chExt cx="6604002" cy="400110"/>
          </a:xfrm>
        </p:grpSpPr>
        <p:cxnSp>
          <p:nvCxnSpPr>
            <p:cNvPr id="23" name="直接连接符 22">
              <a:extLst>
                <a:ext uri="{FF2B5EF4-FFF2-40B4-BE49-F238E27FC236}">
                  <a16:creationId xmlns="" xmlns:a16="http://schemas.microsoft.com/office/drawing/2014/main" id="{5DC9588E-B841-418F-AD62-5EE07961DA49}"/>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原创设计师QQ598969553            _19">
              <a:extLst>
                <a:ext uri="{FF2B5EF4-FFF2-40B4-BE49-F238E27FC236}">
                  <a16:creationId xmlns="" xmlns:a16="http://schemas.microsoft.com/office/drawing/2014/main" id="{D03D2A1D-6A9A-4F22-8EFF-7D63A20FCBC5}"/>
                </a:ext>
              </a:extLst>
            </p:cNvPr>
            <p:cNvSpPr txBox="1"/>
            <p:nvPr/>
          </p:nvSpPr>
          <p:spPr>
            <a:xfrm>
              <a:off x="254000" y="646164"/>
              <a:ext cx="411129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可信网络连接与远程证明</a:t>
              </a:r>
            </a:p>
          </p:txBody>
        </p:sp>
      </p:grpSp>
    </p:spTree>
    <p:extLst>
      <p:ext uri="{BB962C8B-B14F-4D97-AF65-F5344CB8AC3E}">
        <p14:creationId xmlns:p14="http://schemas.microsoft.com/office/powerpoint/2010/main" val="33528853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321469" y="917799"/>
            <a:ext cx="6161485" cy="4101462"/>
          </a:xfrm>
        </p:spPr>
        <p:txBody>
          <a:bodyPr>
            <a:normAutofit fontScale="55000" lnSpcReduction="20000"/>
          </a:bodyPr>
          <a:lstStyle/>
          <a:p>
            <a:pPr marL="0" indent="0" eaLnBrk="1" hangingPunct="1">
              <a:buClr>
                <a:srgbClr val="FF0000"/>
              </a:buClr>
              <a:buSzPct val="120000"/>
              <a:buNone/>
            </a:pPr>
            <a:r>
              <a:rPr lang="zh-CN" altLang="en-US" sz="2800" b="1" dirty="0">
                <a:solidFill>
                  <a:srgbClr val="2E38FA"/>
                </a:solidFill>
                <a:latin typeface="楷体_GB2312" pitchFamily="49" charset="-122"/>
                <a:ea typeface="楷体_GB2312" pitchFamily="49" charset="-122"/>
              </a:rPr>
              <a:t>优点：</a:t>
            </a:r>
            <a:r>
              <a:rPr lang="zh-CN" altLang="en-US" sz="2800" b="1" dirty="0">
                <a:latin typeface="楷体_GB2312" pitchFamily="49" charset="-122"/>
                <a:ea typeface="楷体_GB2312" pitchFamily="49" charset="-122"/>
              </a:rPr>
              <a:t>考虑架构的安全性与现有标准和技术的兼容性。</a:t>
            </a:r>
            <a:endParaRPr lang="en-US" altLang="zh-CN" sz="2800" b="1" dirty="0">
              <a:latin typeface="楷体_GB2312" pitchFamily="49" charset="-122"/>
              <a:ea typeface="楷体_GB2312" pitchFamily="49" charset="-122"/>
            </a:endParaRPr>
          </a:p>
          <a:p>
            <a:pPr marL="0" indent="0" eaLnBrk="1" hangingPunct="1">
              <a:buClr>
                <a:srgbClr val="FF0000"/>
              </a:buClr>
              <a:buSzPct val="120000"/>
              <a:buNone/>
            </a:pPr>
            <a:r>
              <a:rPr lang="zh-CN" altLang="en-US" sz="2800" b="1" dirty="0">
                <a:solidFill>
                  <a:srgbClr val="2E38FA"/>
                </a:solidFill>
                <a:latin typeface="楷体_GB2312" pitchFamily="49" charset="-122"/>
                <a:ea typeface="楷体_GB2312" pitchFamily="49" charset="-122"/>
              </a:rPr>
              <a:t>缺点：</a:t>
            </a:r>
            <a:endParaRPr lang="en-US" altLang="zh-CN" sz="2800" b="1" dirty="0">
              <a:solidFill>
                <a:srgbClr val="2E38FA"/>
              </a:solidFill>
              <a:latin typeface="楷体_GB2312" pitchFamily="49" charset="-122"/>
              <a:ea typeface="楷体_GB2312" pitchFamily="49" charset="-122"/>
            </a:endParaRPr>
          </a:p>
          <a:p>
            <a:pPr eaLnBrk="1" hangingPunct="1">
              <a:lnSpc>
                <a:spcPct val="150000"/>
              </a:lnSpc>
              <a:buClr>
                <a:srgbClr val="C00000"/>
              </a:buClr>
              <a:buFont typeface="Wingdings" panose="05000000000000000000" pitchFamily="2" charset="2"/>
              <a:buChar char="l"/>
            </a:pPr>
            <a:r>
              <a:rPr lang="zh-CN" altLang="en-US" sz="2800" b="1" dirty="0">
                <a:solidFill>
                  <a:srgbClr val="2E38FA"/>
                </a:solidFill>
                <a:latin typeface="楷体_GB2312" pitchFamily="49" charset="-122"/>
                <a:ea typeface="楷体_GB2312" pitchFamily="49" charset="-122"/>
              </a:rPr>
              <a:t>限于完整性。</a:t>
            </a:r>
            <a:r>
              <a:rPr lang="en-US" altLang="zh-CN" sz="2800" b="1" dirty="0">
                <a:solidFill>
                  <a:srgbClr val="2E38FA"/>
                </a:solidFill>
                <a:latin typeface="楷体_GB2312" pitchFamily="49" charset="-122"/>
                <a:ea typeface="楷体_GB2312" pitchFamily="49" charset="-122"/>
              </a:rPr>
              <a:t> </a:t>
            </a:r>
            <a:r>
              <a:rPr lang="en-US" altLang="zh-CN" sz="2800" b="1" dirty="0">
                <a:latin typeface="楷体_GB2312" pitchFamily="49" charset="-122"/>
                <a:ea typeface="楷体_GB2312" pitchFamily="49" charset="-122"/>
              </a:rPr>
              <a:t>TNC</a:t>
            </a:r>
            <a:r>
              <a:rPr lang="zh-CN" altLang="en-US" sz="2800" b="1" dirty="0">
                <a:latin typeface="楷体_GB2312" pitchFamily="49" charset="-122"/>
                <a:ea typeface="楷体_GB2312" pitchFamily="49" charset="-122"/>
              </a:rPr>
              <a:t>对终端的可信验证基于完整性。</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只能确保软件的静态可信</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不能确保软件的动态可信。</a:t>
            </a:r>
            <a:endParaRPr lang="en-US" altLang="zh-CN" sz="2800" b="1" dirty="0">
              <a:latin typeface="楷体_GB2312" pitchFamily="49" charset="-122"/>
              <a:ea typeface="楷体_GB2312" pitchFamily="49" charset="-122"/>
            </a:endParaRPr>
          </a:p>
          <a:p>
            <a:pPr eaLnBrk="1" hangingPunct="1">
              <a:lnSpc>
                <a:spcPct val="150000"/>
              </a:lnSpc>
              <a:buClr>
                <a:srgbClr val="C00000"/>
              </a:buClr>
              <a:buFont typeface="Wingdings" panose="05000000000000000000" pitchFamily="2" charset="2"/>
              <a:buChar char="l"/>
            </a:pPr>
            <a:r>
              <a:rPr lang="zh-CN" altLang="en-US" sz="2800" b="1" dirty="0">
                <a:solidFill>
                  <a:srgbClr val="2E38FA"/>
                </a:solidFill>
                <a:latin typeface="楷体_GB2312" pitchFamily="49" charset="-122"/>
                <a:ea typeface="楷体_GB2312" pitchFamily="49" charset="-122"/>
              </a:rPr>
              <a:t>单向可信评估。</a:t>
            </a:r>
            <a:r>
              <a:rPr lang="en-US" altLang="zh-CN" sz="2800" b="1" dirty="0">
                <a:latin typeface="楷体_GB2312" pitchFamily="49" charset="-122"/>
                <a:ea typeface="楷体_GB2312" pitchFamily="49" charset="-122"/>
              </a:rPr>
              <a:t>TNC</a:t>
            </a:r>
            <a:r>
              <a:rPr lang="zh-CN" altLang="en-US" sz="2800" b="1" dirty="0">
                <a:latin typeface="楷体_GB2312" pitchFamily="49" charset="-122"/>
                <a:ea typeface="楷体_GB2312" pitchFamily="49" charset="-122"/>
              </a:rPr>
              <a:t>的出发点是保证网络的安全性</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没有考虑如何保护终端的安全</a:t>
            </a:r>
            <a:r>
              <a:rPr lang="en-US" altLang="zh-CN" sz="2800" b="1" dirty="0">
                <a:latin typeface="楷体_GB2312" pitchFamily="49" charset="-122"/>
                <a:ea typeface="楷体_GB2312" pitchFamily="49" charset="-122"/>
              </a:rPr>
              <a:t>. </a:t>
            </a:r>
          </a:p>
          <a:p>
            <a:pPr eaLnBrk="1" hangingPunct="1">
              <a:lnSpc>
                <a:spcPct val="150000"/>
              </a:lnSpc>
              <a:buClr>
                <a:srgbClr val="C00000"/>
              </a:buClr>
              <a:buFont typeface="Wingdings" panose="05000000000000000000" pitchFamily="2" charset="2"/>
              <a:buChar char="l"/>
            </a:pPr>
            <a:r>
              <a:rPr lang="zh-CN" altLang="en-US" sz="2800" b="1" dirty="0">
                <a:solidFill>
                  <a:srgbClr val="2E38FA"/>
                </a:solidFill>
                <a:latin typeface="楷体_GB2312" pitchFamily="49" charset="-122"/>
                <a:ea typeface="楷体_GB2312" pitchFamily="49" charset="-122"/>
              </a:rPr>
              <a:t>缺乏安全协议支持</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TNC</a:t>
            </a:r>
            <a:r>
              <a:rPr lang="zh-CN" altLang="en-US" sz="2800" b="1" dirty="0">
                <a:latin typeface="楷体_GB2312" pitchFamily="49" charset="-122"/>
                <a:ea typeface="楷体_GB2312" pitchFamily="49" charset="-122"/>
              </a:rPr>
              <a:t>架构中</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多个实体需要进行信息交互</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但是</a:t>
            </a:r>
            <a:r>
              <a:rPr lang="en-US" altLang="zh-CN" sz="2800" b="1" dirty="0">
                <a:latin typeface="楷体_GB2312" pitchFamily="49" charset="-122"/>
                <a:ea typeface="楷体_GB2312" pitchFamily="49" charset="-122"/>
              </a:rPr>
              <a:t>TNC</a:t>
            </a:r>
            <a:r>
              <a:rPr lang="zh-CN" altLang="en-US" sz="2800" b="1" dirty="0">
                <a:latin typeface="楷体_GB2312" pitchFamily="49" charset="-122"/>
                <a:ea typeface="楷体_GB2312" pitchFamily="49" charset="-122"/>
              </a:rPr>
              <a:t>架构本身并没有给出相应的安全协议</a:t>
            </a:r>
            <a:r>
              <a:rPr lang="en-US" altLang="zh-CN" sz="2800" b="1" dirty="0">
                <a:latin typeface="楷体_GB2312" pitchFamily="49" charset="-122"/>
                <a:ea typeface="楷体_GB2312" pitchFamily="49" charset="-122"/>
              </a:rPr>
              <a:t>.</a:t>
            </a:r>
          </a:p>
          <a:p>
            <a:pPr>
              <a:lnSpc>
                <a:spcPct val="150000"/>
              </a:lnSpc>
              <a:buClr>
                <a:srgbClr val="C00000"/>
              </a:buClr>
              <a:buBlip>
                <a:blip r:embed="rId2"/>
              </a:buBlip>
            </a:pPr>
            <a:r>
              <a:rPr lang="zh-CN" altLang="en-US" sz="2800" b="1" dirty="0">
                <a:solidFill>
                  <a:srgbClr val="2E38FA"/>
                </a:solidFill>
                <a:latin typeface="楷体_GB2312" pitchFamily="49" charset="-122"/>
                <a:ea typeface="楷体_GB2312" pitchFamily="49" charset="-122"/>
              </a:rPr>
              <a:t>缺乏网络接入后的安全保护。</a:t>
            </a:r>
            <a:r>
              <a:rPr lang="en-US" altLang="zh-CN" sz="2800" b="1" dirty="0">
                <a:solidFill>
                  <a:srgbClr val="2E38FA"/>
                </a:solidFill>
                <a:latin typeface="楷体_GB2312" pitchFamily="49" charset="-122"/>
                <a:ea typeface="楷体_GB2312" pitchFamily="49" charset="-122"/>
              </a:rPr>
              <a:t> </a:t>
            </a:r>
          </a:p>
          <a:p>
            <a:pPr>
              <a:lnSpc>
                <a:spcPct val="150000"/>
              </a:lnSpc>
              <a:buClr>
                <a:srgbClr val="C00000"/>
              </a:buClr>
              <a:buBlip>
                <a:blip r:embed="rId2"/>
              </a:buBlip>
            </a:pPr>
            <a:r>
              <a:rPr lang="zh-CN" altLang="en-US" sz="2800" b="1" dirty="0">
                <a:solidFill>
                  <a:srgbClr val="2E38FA"/>
                </a:solidFill>
                <a:latin typeface="楷体_GB2312" pitchFamily="49" charset="-122"/>
                <a:ea typeface="楷体_GB2312" pitchFamily="49" charset="-122"/>
              </a:rPr>
              <a:t>应用范围具有局限性。</a:t>
            </a:r>
            <a:r>
              <a:rPr lang="en-US" altLang="zh-CN" sz="2800" b="1" dirty="0">
                <a:latin typeface="楷体_GB2312" pitchFamily="49" charset="-122"/>
                <a:ea typeface="楷体_GB2312" pitchFamily="49" charset="-122"/>
              </a:rPr>
              <a:t>TNC</a:t>
            </a:r>
            <a:r>
              <a:rPr lang="zh-CN" altLang="en-US" sz="2800" b="1" dirty="0">
                <a:latin typeface="楷体_GB2312" pitchFamily="49" charset="-122"/>
                <a:ea typeface="楷体_GB2312" pitchFamily="49" charset="-122"/>
              </a:rPr>
              <a:t>应用目前局限在企业内部网络</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难以提供分布式、多层次、电信级、跨网络域的网络访问控制架构。</a:t>
            </a:r>
            <a:endParaRPr lang="zh-CN" altLang="zh-CN" sz="2800" b="1" dirty="0">
              <a:latin typeface="楷体_GB2312" pitchFamily="49" charset="-122"/>
              <a:ea typeface="楷体_GB2312" pitchFamily="49" charset="-122"/>
            </a:endParaRPr>
          </a:p>
          <a:p>
            <a:pPr eaLnBrk="1" hangingPunct="1">
              <a:buClr>
                <a:srgbClr val="FF0000"/>
              </a:buClr>
              <a:buSzPct val="120000"/>
              <a:buFontTx/>
              <a:buNone/>
            </a:pPr>
            <a:endParaRPr lang="en-US" altLang="zh-CN" sz="1800" b="1" dirty="0">
              <a:solidFill>
                <a:srgbClr val="2E38FA"/>
              </a:solidFill>
              <a:latin typeface="楷体_GB2312" pitchFamily="49" charset="-122"/>
              <a:ea typeface="楷体_GB2312" pitchFamily="49" charset="-122"/>
            </a:endParaRPr>
          </a:p>
          <a:p>
            <a:pPr eaLnBrk="1" hangingPunct="1">
              <a:buClr>
                <a:srgbClr val="FF0000"/>
              </a:buClr>
              <a:buSzPct val="120000"/>
              <a:buFontTx/>
              <a:buBlip>
                <a:blip r:embed="rId3"/>
              </a:buBlip>
            </a:pPr>
            <a:endParaRPr lang="en-US" altLang="zh-CN" sz="1800" b="1" dirty="0">
              <a:solidFill>
                <a:srgbClr val="2E38FA"/>
              </a:solidFill>
              <a:latin typeface="楷体_GB2312" pitchFamily="49" charset="-122"/>
              <a:ea typeface="楷体_GB2312" pitchFamily="49" charset="-122"/>
            </a:endParaRPr>
          </a:p>
          <a:p>
            <a:pPr eaLnBrk="1" hangingPunct="1">
              <a:buClr>
                <a:srgbClr val="FF0000"/>
              </a:buClr>
              <a:buSzPct val="120000"/>
              <a:buFontTx/>
              <a:buBlip>
                <a:blip r:embed="rId3"/>
              </a:buBlip>
            </a:pPr>
            <a:endParaRPr lang="en-US" altLang="zh-CN" sz="1800" b="1" dirty="0">
              <a:solidFill>
                <a:srgbClr val="2E38FA"/>
              </a:solidFill>
              <a:latin typeface="楷体_GB2312" pitchFamily="49" charset="-122"/>
              <a:ea typeface="楷体_GB2312" pitchFamily="49" charset="-122"/>
            </a:endParaRPr>
          </a:p>
          <a:p>
            <a:pPr eaLnBrk="1" hangingPunct="1">
              <a:buClr>
                <a:srgbClr val="FF0000"/>
              </a:buClr>
              <a:buSzPct val="120000"/>
              <a:buFontTx/>
              <a:buBlip>
                <a:blip r:embed="rId3"/>
              </a:buBlip>
            </a:pPr>
            <a:endParaRPr lang="en-US" altLang="zh-CN" sz="1800" b="1" dirty="0">
              <a:solidFill>
                <a:srgbClr val="2E38FA"/>
              </a:solidFill>
              <a:latin typeface="楷体_GB2312" pitchFamily="49" charset="-122"/>
              <a:ea typeface="楷体_GB2312" pitchFamily="49" charset="-122"/>
            </a:endParaRPr>
          </a:p>
          <a:p>
            <a:pPr eaLnBrk="1" hangingPunct="1">
              <a:buClr>
                <a:srgbClr val="FF0000"/>
              </a:buClr>
              <a:buSzPct val="120000"/>
              <a:buFontTx/>
              <a:buBlip>
                <a:blip r:embed="rId3"/>
              </a:buBlip>
            </a:pPr>
            <a:endParaRPr lang="en-US" altLang="zh-CN" sz="1800" b="1" dirty="0">
              <a:solidFill>
                <a:srgbClr val="2E38FA"/>
              </a:solidFill>
              <a:latin typeface="楷体_GB2312" pitchFamily="49" charset="-122"/>
              <a:ea typeface="楷体_GB2312" pitchFamily="49" charset="-122"/>
            </a:endParaRPr>
          </a:p>
          <a:p>
            <a:pPr eaLnBrk="1" hangingPunct="1">
              <a:buClr>
                <a:srgbClr val="FF0000"/>
              </a:buClr>
              <a:buSzPct val="120000"/>
              <a:buFontTx/>
              <a:buBlip>
                <a:blip r:embed="rId3"/>
              </a:buBlip>
            </a:pPr>
            <a:endParaRPr lang="en-US" altLang="zh-CN" sz="1800" b="1" dirty="0">
              <a:solidFill>
                <a:srgbClr val="2E38FA"/>
              </a:solidFill>
              <a:latin typeface="楷体_GB2312" pitchFamily="49" charset="-122"/>
              <a:ea typeface="楷体_GB2312" pitchFamily="49" charset="-122"/>
            </a:endParaRPr>
          </a:p>
          <a:p>
            <a:pPr eaLnBrk="1" hangingPunct="1">
              <a:buClr>
                <a:srgbClr val="FF0000"/>
              </a:buClr>
              <a:buSzPct val="120000"/>
              <a:buFontTx/>
              <a:buBlip>
                <a:blip r:embed="rId3"/>
              </a:buBlip>
            </a:pPr>
            <a:endParaRPr lang="en-US" altLang="zh-CN" sz="1800" b="1" dirty="0">
              <a:solidFill>
                <a:srgbClr val="2E38FA"/>
              </a:solidFill>
              <a:latin typeface="楷体_GB2312" pitchFamily="49" charset="-122"/>
              <a:ea typeface="楷体_GB2312" pitchFamily="49" charset="-122"/>
            </a:endParaRPr>
          </a:p>
          <a:p>
            <a:pPr eaLnBrk="1" hangingPunct="1">
              <a:buClr>
                <a:srgbClr val="FF0000"/>
              </a:buClr>
              <a:buSzPct val="120000"/>
              <a:buFontTx/>
              <a:buBlip>
                <a:blip r:embed="rId3"/>
              </a:buBlip>
            </a:pPr>
            <a:endParaRPr lang="en-US" altLang="zh-CN" sz="1800" b="1" dirty="0">
              <a:solidFill>
                <a:srgbClr val="2E38FA"/>
              </a:solidFill>
              <a:latin typeface="楷体_GB2312" pitchFamily="49" charset="-122"/>
              <a:ea typeface="楷体_GB2312" pitchFamily="49" charset="-122"/>
            </a:endParaRPr>
          </a:p>
          <a:p>
            <a:pPr eaLnBrk="1" hangingPunct="1">
              <a:buClr>
                <a:srgbClr val="FF0000"/>
              </a:buClr>
              <a:buSzPct val="120000"/>
              <a:buFontTx/>
              <a:buNone/>
            </a:pPr>
            <a:endParaRPr lang="zh-CN" altLang="en-US" sz="1800" b="1" dirty="0">
              <a:solidFill>
                <a:srgbClr val="FF0000"/>
              </a:solidFill>
              <a:latin typeface="楷体_GB2312" pitchFamily="49" charset="-122"/>
              <a:ea typeface="楷体_GB2312" pitchFamily="49" charset="-122"/>
            </a:endParaRPr>
          </a:p>
        </p:txBody>
      </p:sp>
      <p:grpSp>
        <p:nvGrpSpPr>
          <p:cNvPr id="9" name="组合 8">
            <a:extLst>
              <a:ext uri="{FF2B5EF4-FFF2-40B4-BE49-F238E27FC236}">
                <a16:creationId xmlns="" xmlns:a16="http://schemas.microsoft.com/office/drawing/2014/main" id="{30123718-59F0-4A8E-B724-B2728B89DA76}"/>
              </a:ext>
            </a:extLst>
          </p:cNvPr>
          <p:cNvGrpSpPr/>
          <p:nvPr/>
        </p:nvGrpSpPr>
        <p:grpSpPr>
          <a:xfrm>
            <a:off x="253998" y="388031"/>
            <a:ext cx="6604002" cy="400110"/>
            <a:chOff x="254000" y="646164"/>
            <a:chExt cx="6604002" cy="400110"/>
          </a:xfrm>
        </p:grpSpPr>
        <p:cxnSp>
          <p:nvCxnSpPr>
            <p:cNvPr id="10" name="直接连接符 9">
              <a:extLst>
                <a:ext uri="{FF2B5EF4-FFF2-40B4-BE49-F238E27FC236}">
                  <a16:creationId xmlns="" xmlns:a16="http://schemas.microsoft.com/office/drawing/2014/main" id="{31B5E3C0-6244-41F5-AA81-CD866833063F}"/>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原创设计师QQ598969553            _19">
              <a:extLst>
                <a:ext uri="{FF2B5EF4-FFF2-40B4-BE49-F238E27FC236}">
                  <a16:creationId xmlns="" xmlns:a16="http://schemas.microsoft.com/office/drawing/2014/main" id="{4CEC7285-5479-4842-9FF3-9BA9DC8FC454}"/>
                </a:ext>
              </a:extLst>
            </p:cNvPr>
            <p:cNvSpPr txBox="1"/>
            <p:nvPr/>
          </p:nvSpPr>
          <p:spPr>
            <a:xfrm>
              <a:off x="254000" y="646164"/>
              <a:ext cx="411129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优点与缺点</a:t>
              </a:r>
            </a:p>
          </p:txBody>
        </p:sp>
      </p:grpSp>
    </p:spTree>
    <p:extLst>
      <p:ext uri="{BB962C8B-B14F-4D97-AF65-F5344CB8AC3E}">
        <p14:creationId xmlns:p14="http://schemas.microsoft.com/office/powerpoint/2010/main" val="2157402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336635"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800">
              <a:ea typeface="仿宋_GB2312" pitchFamily="49" charset="-122"/>
            </a:endParaRPr>
          </a:p>
        </p:txBody>
      </p:sp>
      <p:sp>
        <p:nvSpPr>
          <p:cNvPr id="34857" name="Rectangle 41"/>
          <p:cNvSpPr>
            <a:spLocks noChangeArrowheads="1"/>
          </p:cNvSpPr>
          <p:nvPr/>
        </p:nvSpPr>
        <p:spPr bwMode="auto">
          <a:xfrm>
            <a:off x="3336635" y="-124104"/>
            <a:ext cx="184731" cy="248209"/>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a:defRPr/>
            </a:pPr>
            <a:endParaRPr lang="zh-CN" altLang="en-US" sz="1013">
              <a:latin typeface="Arial" charset="0"/>
              <a:ea typeface="仿宋_GB2312" pitchFamily="49" charset="-122"/>
            </a:endParaRPr>
          </a:p>
        </p:txBody>
      </p:sp>
      <p:sp>
        <p:nvSpPr>
          <p:cNvPr id="91138" name="Rectangle 2"/>
          <p:cNvSpPr>
            <a:spLocks noChangeArrowheads="1"/>
          </p:cNvSpPr>
          <p:nvPr/>
        </p:nvSpPr>
        <p:spPr bwMode="auto">
          <a:xfrm>
            <a:off x="3336635" y="-124104"/>
            <a:ext cx="184731" cy="248209"/>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a:defRPr/>
            </a:pPr>
            <a:endParaRPr lang="zh-CN" altLang="en-US" sz="1013">
              <a:latin typeface="Arial" charset="0"/>
              <a:ea typeface="仿宋_GB2312" pitchFamily="49" charset="-122"/>
            </a:endParaRPr>
          </a:p>
        </p:txBody>
      </p:sp>
      <p:graphicFrame>
        <p:nvGraphicFramePr>
          <p:cNvPr id="91137" name="Object 1"/>
          <p:cNvGraphicFramePr>
            <a:graphicFrameLocks noChangeAspect="1"/>
          </p:cNvGraphicFramePr>
          <p:nvPr/>
        </p:nvGraphicFramePr>
        <p:xfrm>
          <a:off x="642937" y="1363266"/>
          <a:ext cx="6157913" cy="3486150"/>
        </p:xfrm>
        <a:graphic>
          <a:graphicData uri="http://schemas.openxmlformats.org/presentationml/2006/ole">
            <mc:AlternateContent xmlns:mc="http://schemas.openxmlformats.org/markup-compatibility/2006">
              <mc:Choice xmlns:v="urn:schemas-microsoft-com:vml" Requires="v">
                <p:oleObj spid="_x0000_s1041" name="Visio" r:id="rId3" imgW="5089246" imgH="2663647" progId="Visio.Drawing.11">
                  <p:embed/>
                </p:oleObj>
              </mc:Choice>
              <mc:Fallback>
                <p:oleObj name="Visio" r:id="rId3" imgW="5089246" imgH="266364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363266"/>
                        <a:ext cx="6157913"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ounded Rectangle 40"/>
          <p:cNvSpPr/>
          <p:nvPr/>
        </p:nvSpPr>
        <p:spPr bwMode="auto">
          <a:xfrm flipH="1">
            <a:off x="795598" y="1212727"/>
            <a:ext cx="5776651" cy="3789293"/>
          </a:xfrm>
          <a:prstGeom prst="roundRect">
            <a:avLst>
              <a:gd name="adj" fmla="val 6994"/>
            </a:avLst>
          </a:prstGeom>
          <a:noFill/>
          <a:ln w="19050" cmpd="sng">
            <a:gradFill>
              <a:gsLst>
                <a:gs pos="0">
                  <a:srgbClr val="FFFFFF">
                    <a:alpha val="48000"/>
                  </a:srgbClr>
                </a:gs>
                <a:gs pos="50000">
                  <a:srgbClr val="FFFFFF">
                    <a:alpha val="41000"/>
                  </a:srgbClr>
                </a:gs>
                <a:gs pos="100000">
                  <a:srgbClr val="FFFFFF">
                    <a:alpha val="54000"/>
                  </a:srgbClr>
                </a:gs>
              </a:gsLst>
              <a:lin ang="5400000" scaled="0"/>
            </a:gradFill>
            <a:headEnd type="none" w="med" len="med"/>
            <a:tailEnd type="none" w="med" len="med"/>
          </a:ln>
          <a:effectLst>
            <a:reflection blurRad="6350" stA="52000" endA="300" endPos="35000" dir="5400000" sy="-100000" algn="bl" rotWithShape="0"/>
          </a:effectLst>
        </p:spPr>
        <p:style>
          <a:lnRef idx="2">
            <a:schemeClr val="accent2"/>
          </a:lnRef>
          <a:fillRef idx="1">
            <a:schemeClr val="lt1"/>
          </a:fillRef>
          <a:effectRef idx="0">
            <a:schemeClr val="accent2"/>
          </a:effectRef>
          <a:fontRef idx="minor">
            <a:schemeClr val="dk1"/>
          </a:fontRef>
        </p:style>
        <p:txBody>
          <a:bodyPr lIns="68577" tIns="34289" rIns="68577" bIns="34289"/>
          <a:lstStyle/>
          <a:p>
            <a:pPr indent="-170398" algn="ctr" defTabSz="685574">
              <a:lnSpc>
                <a:spcPct val="90000"/>
              </a:lnSpc>
              <a:defRPr/>
            </a:pPr>
            <a:endParaRPr lang="en-US" altLang="zh-CN" sz="1725" dirty="0">
              <a:solidFill>
                <a:srgbClr val="FFFFFF"/>
              </a:solidFill>
              <a:effectLst>
                <a:outerShdw blurRad="38100" dist="38100" dir="2700000" algn="tl">
                  <a:srgbClr val="000000">
                    <a:alpha val="43137"/>
                  </a:srgbClr>
                </a:outerShdw>
              </a:effectLst>
              <a:latin typeface="Segoe" pitchFamily="34" charset="0"/>
            </a:endParaRPr>
          </a:p>
        </p:txBody>
      </p:sp>
      <p:grpSp>
        <p:nvGrpSpPr>
          <p:cNvPr id="2" name="Group 24"/>
          <p:cNvGrpSpPr>
            <a:grpSpLocks/>
          </p:cNvGrpSpPr>
          <p:nvPr/>
        </p:nvGrpSpPr>
        <p:grpSpPr bwMode="auto">
          <a:xfrm>
            <a:off x="1314450" y="1258491"/>
            <a:ext cx="1525191" cy="3590925"/>
            <a:chOff x="561660" y="2104889"/>
            <a:chExt cx="2597769" cy="3902447"/>
          </a:xfrm>
        </p:grpSpPr>
        <p:sp>
          <p:nvSpPr>
            <p:cNvPr id="13" name="Rounded Rectangle 45"/>
            <p:cNvSpPr/>
            <p:nvPr/>
          </p:nvSpPr>
          <p:spPr bwMode="auto">
            <a:xfrm>
              <a:off x="561660" y="2104889"/>
              <a:ext cx="2597769" cy="3902447"/>
            </a:xfrm>
            <a:prstGeom prst="roundRect">
              <a:avLst>
                <a:gd name="adj" fmla="val 10468"/>
              </a:avLst>
            </a:prstGeom>
            <a:gradFill flip="none" rotWithShape="1">
              <a:gsLst>
                <a:gs pos="0">
                  <a:schemeClr val="accent3">
                    <a:lumMod val="50000"/>
                    <a:alpha val="75000"/>
                  </a:schemeClr>
                </a:gs>
                <a:gs pos="50000">
                  <a:schemeClr val="accent3">
                    <a:lumMod val="50000"/>
                    <a:alpha val="30000"/>
                  </a:schemeClr>
                </a:gs>
                <a:gs pos="100000">
                  <a:schemeClr val="accent3">
                    <a:lumMod val="60000"/>
                    <a:lumOff val="40000"/>
                    <a:alpha val="65000"/>
                  </a:schemeClr>
                </a:gs>
              </a:gsLst>
              <a:lin ang="5400000" scaled="1"/>
              <a:tileRect/>
            </a:gradFill>
            <a:ln w="19050">
              <a:solidFill>
                <a:schemeClr val="accent3">
                  <a:lumMod val="40000"/>
                  <a:lumOff val="60000"/>
                </a:schemeClr>
              </a:solidFill>
              <a:headEnd type="none" w="med" len="med"/>
              <a:tailEnd type="none" w="med" len="med"/>
            </a:ln>
            <a:scene3d>
              <a:camera prst="orthographicFront" fov="0">
                <a:rot lat="0" lon="0" rev="0"/>
              </a:camera>
              <a:lightRig rig="glow" dir="t">
                <a:rot lat="0" lon="0" rev="6360000"/>
              </a:lightRig>
            </a:scene3d>
            <a:sp3d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wrap="none" lIns="68577" tIns="34289" rIns="68577" bIns="34289" anchor="ctr"/>
            <a:lstStyle/>
            <a:p>
              <a:pPr algn="ctr" defTabSz="685574">
                <a:lnSpc>
                  <a:spcPct val="90000"/>
                </a:lnSpc>
                <a:defRPr/>
              </a:pPr>
              <a:endParaRPr lang="en-US" sz="1200" dirty="0">
                <a:solidFill>
                  <a:srgbClr val="FFFFFF"/>
                </a:solidFill>
                <a:effectLst>
                  <a:outerShdw blurRad="38100" dist="38100" dir="2700000" algn="tl">
                    <a:srgbClr val="000000">
                      <a:alpha val="43137"/>
                    </a:srgbClr>
                  </a:outerShdw>
                </a:effectLst>
                <a:latin typeface="Calibri" pitchFamily="34" charset="0"/>
              </a:endParaRPr>
            </a:p>
          </p:txBody>
        </p:sp>
        <p:sp>
          <p:nvSpPr>
            <p:cNvPr id="14" name="Rounded Rectangle 10"/>
            <p:cNvSpPr/>
            <p:nvPr/>
          </p:nvSpPr>
          <p:spPr bwMode="auto">
            <a:xfrm>
              <a:off x="659652" y="2238929"/>
              <a:ext cx="2401785" cy="3634367"/>
            </a:xfrm>
            <a:prstGeom prst="roundRect">
              <a:avLst>
                <a:gd name="adj" fmla="val 8618"/>
              </a:avLst>
            </a:prstGeom>
            <a:gradFill flip="none" rotWithShape="1">
              <a:gsLst>
                <a:gs pos="0">
                  <a:schemeClr val="accent3">
                    <a:lumMod val="50000"/>
                    <a:alpha val="75000"/>
                  </a:schemeClr>
                </a:gs>
                <a:gs pos="50000">
                  <a:schemeClr val="accent3">
                    <a:lumMod val="50000"/>
                    <a:alpha val="30000"/>
                  </a:schemeClr>
                </a:gs>
                <a:gs pos="100000">
                  <a:schemeClr val="accent3">
                    <a:lumMod val="60000"/>
                    <a:lumOff val="40000"/>
                    <a:alpha val="65000"/>
                  </a:schemeClr>
                </a:gs>
              </a:gsLst>
              <a:lin ang="5400000" scaled="1"/>
              <a:tileRect/>
            </a:gradFill>
            <a:ln w="19050">
              <a:solidFill>
                <a:schemeClr val="accent3">
                  <a:lumMod val="40000"/>
                  <a:lumOff val="60000"/>
                </a:schemeClr>
              </a:solidFill>
              <a:headEnd type="none" w="med" len="med"/>
              <a:tailEnd type="none" w="med" len="med"/>
            </a:ln>
            <a:scene3d>
              <a:camera prst="orthographicFront" fov="0">
                <a:rot lat="0" lon="0" rev="0"/>
              </a:camera>
              <a:lightRig rig="glow" dir="t">
                <a:rot lat="0" lon="0" rev="6360000"/>
              </a:lightRig>
            </a:scene3d>
            <a:sp3d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wrap="none" lIns="68577" tIns="34289" rIns="68577" bIns="34289" anchor="ctr"/>
            <a:lstStyle/>
            <a:p>
              <a:pPr algn="ctr" defTabSz="685574">
                <a:lnSpc>
                  <a:spcPct val="90000"/>
                </a:lnSpc>
                <a:defRPr/>
              </a:pPr>
              <a:endParaRPr lang="en-US" sz="1200" dirty="0">
                <a:solidFill>
                  <a:srgbClr val="FFFFFF"/>
                </a:solidFill>
                <a:effectLst>
                  <a:outerShdw blurRad="38100" dist="38100" dir="2700000" algn="tl">
                    <a:srgbClr val="000000">
                      <a:alpha val="43137"/>
                    </a:srgbClr>
                  </a:outerShdw>
                </a:effectLst>
                <a:latin typeface="Calibri" pitchFamily="34" charset="0"/>
              </a:endParaRPr>
            </a:p>
          </p:txBody>
        </p:sp>
      </p:grpSp>
      <p:grpSp>
        <p:nvGrpSpPr>
          <p:cNvPr id="3" name="Group 23"/>
          <p:cNvGrpSpPr>
            <a:grpSpLocks/>
          </p:cNvGrpSpPr>
          <p:nvPr/>
        </p:nvGrpSpPr>
        <p:grpSpPr bwMode="auto">
          <a:xfrm>
            <a:off x="3268266" y="1248966"/>
            <a:ext cx="1537097" cy="3533775"/>
            <a:chOff x="3287417" y="2104889"/>
            <a:chExt cx="2597769" cy="3902447"/>
          </a:xfrm>
        </p:grpSpPr>
        <p:sp>
          <p:nvSpPr>
            <p:cNvPr id="16" name="Rounded Rectangle 43"/>
            <p:cNvSpPr/>
            <p:nvPr/>
          </p:nvSpPr>
          <p:spPr bwMode="auto">
            <a:xfrm>
              <a:off x="3287417" y="2104889"/>
              <a:ext cx="2597769" cy="3902447"/>
            </a:xfrm>
            <a:prstGeom prst="roundRect">
              <a:avLst>
                <a:gd name="adj" fmla="val 8470"/>
              </a:avLst>
            </a:prstGeom>
            <a:gradFill flip="none" rotWithShape="1">
              <a:gsLst>
                <a:gs pos="0">
                  <a:srgbClr val="FF0000">
                    <a:alpha val="50000"/>
                  </a:srgbClr>
                </a:gs>
                <a:gs pos="100000">
                  <a:schemeClr val="bg1">
                    <a:alpha val="0"/>
                  </a:schemeClr>
                </a:gs>
              </a:gsLst>
              <a:lin ang="5400000" scaled="1"/>
              <a:tileRect/>
            </a:gradFill>
            <a:ln w="12700">
              <a:gradFill flip="none" rotWithShape="1">
                <a:gsLst>
                  <a:gs pos="0">
                    <a:srgbClr val="FF0000"/>
                  </a:gs>
                  <a:gs pos="100000">
                    <a:srgbClr val="FF0000">
                      <a:alpha val="50000"/>
                    </a:srgbClr>
                  </a:gs>
                </a:gsLst>
                <a:lin ang="5400000" scaled="1"/>
                <a:tileRect/>
              </a:gradFill>
              <a:headEnd type="none" w="med" len="med"/>
              <a:tailEnd type="none" w="med" len="med"/>
            </a:ln>
            <a:scene3d>
              <a:camera prst="orthographicFront" fov="0">
                <a:rot lat="0" lon="0" rev="0"/>
              </a:camera>
              <a:lightRig rig="glow" dir="t">
                <a:rot lat="0" lon="0" rev="6360000"/>
              </a:lightRig>
            </a:scene3d>
            <a:sp3d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wrap="none" lIns="68577" tIns="34289" rIns="68577" bIns="34289" anchor="ctr"/>
            <a:lstStyle/>
            <a:p>
              <a:pPr algn="ctr" defTabSz="685574">
                <a:lnSpc>
                  <a:spcPct val="90000"/>
                </a:lnSpc>
                <a:defRPr/>
              </a:pPr>
              <a:endParaRPr lang="en-US" sz="1200" dirty="0">
                <a:solidFill>
                  <a:schemeClr val="accent6">
                    <a:lumMod val="20000"/>
                    <a:lumOff val="80000"/>
                  </a:schemeClr>
                </a:solidFill>
                <a:effectLst>
                  <a:outerShdw blurRad="63500" dist="12700" dir="2700000" algn="tl">
                    <a:srgbClr val="000000">
                      <a:alpha val="40000"/>
                    </a:srgbClr>
                  </a:outerShdw>
                </a:effectLst>
                <a:latin typeface="Calibri" pitchFamily="34" charset="0"/>
              </a:endParaRPr>
            </a:p>
          </p:txBody>
        </p:sp>
        <p:sp>
          <p:nvSpPr>
            <p:cNvPr id="17" name="Rounded Rectangle 10"/>
            <p:cNvSpPr/>
            <p:nvPr/>
          </p:nvSpPr>
          <p:spPr bwMode="auto">
            <a:xfrm>
              <a:off x="3383321" y="2238929"/>
              <a:ext cx="2401785" cy="3634367"/>
            </a:xfrm>
            <a:prstGeom prst="roundRect">
              <a:avLst>
                <a:gd name="adj" fmla="val 8618"/>
              </a:avLst>
            </a:prstGeom>
            <a:gradFill flip="none" rotWithShape="1">
              <a:gsLst>
                <a:gs pos="0">
                  <a:srgbClr val="FF0000">
                    <a:alpha val="50000"/>
                  </a:srgbClr>
                </a:gs>
                <a:gs pos="100000">
                  <a:schemeClr val="bg1">
                    <a:alpha val="0"/>
                  </a:schemeClr>
                </a:gs>
              </a:gsLst>
              <a:lin ang="5400000" scaled="1"/>
              <a:tileRect/>
            </a:gradFill>
            <a:ln w="12700">
              <a:gradFill flip="none" rotWithShape="1">
                <a:gsLst>
                  <a:gs pos="0">
                    <a:srgbClr val="FF0000"/>
                  </a:gs>
                  <a:gs pos="100000">
                    <a:srgbClr val="FF0000">
                      <a:alpha val="50000"/>
                    </a:srgbClr>
                  </a:gs>
                </a:gsLst>
                <a:lin ang="5400000" scaled="1"/>
                <a:tileRect/>
              </a:gradFill>
              <a:headEnd type="none" w="med" len="med"/>
              <a:tailEnd type="none" w="med" len="med"/>
            </a:ln>
            <a:scene3d>
              <a:camera prst="orthographicFront" fov="0">
                <a:rot lat="0" lon="0" rev="0"/>
              </a:camera>
              <a:lightRig rig="glow" dir="t">
                <a:rot lat="0" lon="0" rev="6360000"/>
              </a:lightRig>
            </a:scene3d>
            <a:sp3d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wrap="none" lIns="68577" tIns="34289" rIns="68577" bIns="34289" anchor="ctr"/>
            <a:lstStyle/>
            <a:p>
              <a:pPr algn="ctr" defTabSz="685574">
                <a:lnSpc>
                  <a:spcPct val="90000"/>
                </a:lnSpc>
                <a:defRPr/>
              </a:pPr>
              <a:endParaRPr lang="en-US" sz="1200" dirty="0">
                <a:solidFill>
                  <a:schemeClr val="accent6">
                    <a:lumMod val="20000"/>
                    <a:lumOff val="80000"/>
                  </a:schemeClr>
                </a:solidFill>
                <a:effectLst>
                  <a:outerShdw blurRad="63500" dist="12700" dir="2700000" algn="tl">
                    <a:srgbClr val="000000">
                      <a:alpha val="40000"/>
                    </a:srgbClr>
                  </a:outerShdw>
                </a:effectLst>
                <a:latin typeface="Calibri" pitchFamily="34" charset="0"/>
              </a:endParaRPr>
            </a:p>
          </p:txBody>
        </p:sp>
      </p:grpSp>
      <p:grpSp>
        <p:nvGrpSpPr>
          <p:cNvPr id="4" name="Group 22"/>
          <p:cNvGrpSpPr>
            <a:grpSpLocks/>
          </p:cNvGrpSpPr>
          <p:nvPr/>
        </p:nvGrpSpPr>
        <p:grpSpPr bwMode="auto">
          <a:xfrm>
            <a:off x="5250656" y="1248966"/>
            <a:ext cx="1419225" cy="3533775"/>
            <a:chOff x="6013173" y="2104889"/>
            <a:chExt cx="2597769" cy="3902447"/>
          </a:xfrm>
        </p:grpSpPr>
        <p:sp>
          <p:nvSpPr>
            <p:cNvPr id="19" name="Rounded Rectangle 46"/>
            <p:cNvSpPr/>
            <p:nvPr/>
          </p:nvSpPr>
          <p:spPr bwMode="auto">
            <a:xfrm>
              <a:off x="6013173" y="2104889"/>
              <a:ext cx="2597769" cy="3902447"/>
            </a:xfrm>
            <a:prstGeom prst="roundRect">
              <a:avLst>
                <a:gd name="adj" fmla="val 8470"/>
              </a:avLst>
            </a:prstGeom>
            <a:gradFill flip="none" rotWithShape="1">
              <a:gsLst>
                <a:gs pos="0">
                  <a:schemeClr val="bg2">
                    <a:lumMod val="25000"/>
                    <a:alpha val="50000"/>
                  </a:schemeClr>
                </a:gs>
                <a:gs pos="50000">
                  <a:schemeClr val="bg2">
                    <a:lumMod val="10000"/>
                    <a:alpha val="20000"/>
                  </a:schemeClr>
                </a:gs>
                <a:gs pos="100000">
                  <a:schemeClr val="bg2">
                    <a:lumMod val="50000"/>
                    <a:alpha val="50000"/>
                  </a:schemeClr>
                </a:gs>
              </a:gsLst>
              <a:lin ang="5400000" scaled="1"/>
              <a:tileRect/>
            </a:gradFill>
            <a:ln w="19050">
              <a:solidFill>
                <a:schemeClr val="bg2">
                  <a:lumMod val="50000"/>
                </a:schemeClr>
              </a:solidFill>
              <a:headEnd type="none" w="med" len="med"/>
              <a:tailEnd type="none" w="med" len="med"/>
            </a:ln>
            <a:scene3d>
              <a:camera prst="orthographicFront" fov="0">
                <a:rot lat="0" lon="0" rev="0"/>
              </a:camera>
              <a:lightRig rig="glow" dir="t">
                <a:rot lat="0" lon="0" rev="6360000"/>
              </a:lightRig>
            </a:scene3d>
            <a:sp3d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wrap="none" lIns="68577" tIns="34289" rIns="68577" bIns="34289" anchor="ctr"/>
            <a:lstStyle/>
            <a:p>
              <a:pPr algn="ctr" defTabSz="685574">
                <a:lnSpc>
                  <a:spcPct val="90000"/>
                </a:lnSpc>
                <a:defRPr/>
              </a:pPr>
              <a:endParaRPr lang="en-US" sz="1200" dirty="0">
                <a:solidFill>
                  <a:srgbClr val="FFFFFF"/>
                </a:solidFill>
                <a:effectLst>
                  <a:outerShdw blurRad="38100" dist="38100" dir="2700000" algn="tl">
                    <a:srgbClr val="000000">
                      <a:alpha val="43137"/>
                    </a:srgbClr>
                  </a:outerShdw>
                </a:effectLst>
                <a:latin typeface="Calibri" pitchFamily="34" charset="0"/>
              </a:endParaRPr>
            </a:p>
          </p:txBody>
        </p:sp>
        <p:sp>
          <p:nvSpPr>
            <p:cNvPr id="20" name="Rounded Rectangle 10"/>
            <p:cNvSpPr/>
            <p:nvPr/>
          </p:nvSpPr>
          <p:spPr bwMode="auto">
            <a:xfrm>
              <a:off x="6111165" y="2238929"/>
              <a:ext cx="2401785" cy="3634367"/>
            </a:xfrm>
            <a:prstGeom prst="roundRect">
              <a:avLst>
                <a:gd name="adj" fmla="val 8618"/>
              </a:avLst>
            </a:prstGeom>
            <a:gradFill flip="none" rotWithShape="1">
              <a:gsLst>
                <a:gs pos="0">
                  <a:schemeClr val="bg2">
                    <a:lumMod val="25000"/>
                    <a:alpha val="50000"/>
                  </a:schemeClr>
                </a:gs>
                <a:gs pos="50000">
                  <a:schemeClr val="bg2">
                    <a:lumMod val="10000"/>
                    <a:alpha val="20000"/>
                  </a:schemeClr>
                </a:gs>
                <a:gs pos="100000">
                  <a:schemeClr val="bg2">
                    <a:lumMod val="50000"/>
                    <a:alpha val="50000"/>
                  </a:schemeClr>
                </a:gs>
              </a:gsLst>
              <a:lin ang="5400000" scaled="1"/>
              <a:tileRect/>
            </a:gradFill>
            <a:ln w="19050">
              <a:solidFill>
                <a:schemeClr val="bg2">
                  <a:lumMod val="50000"/>
                </a:schemeClr>
              </a:solidFill>
              <a:headEnd type="none" w="med" len="med"/>
              <a:tailEnd type="none" w="med" len="med"/>
            </a:ln>
            <a:scene3d>
              <a:camera prst="orthographicFront" fov="0">
                <a:rot lat="0" lon="0" rev="0"/>
              </a:camera>
              <a:lightRig rig="glow" dir="t">
                <a:rot lat="0" lon="0" rev="6360000"/>
              </a:lightRig>
            </a:scene3d>
            <a:sp3d prstMaterial="flat">
              <a:bevelT w="95250" h="101600"/>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wrap="none" lIns="68577" tIns="34289" rIns="68577" bIns="34289" anchor="ctr"/>
            <a:lstStyle/>
            <a:p>
              <a:pPr algn="ctr" defTabSz="685574">
                <a:lnSpc>
                  <a:spcPct val="90000"/>
                </a:lnSpc>
                <a:defRPr/>
              </a:pPr>
              <a:endParaRPr lang="en-US" sz="1200" dirty="0">
                <a:solidFill>
                  <a:srgbClr val="FFFFFF"/>
                </a:solidFill>
                <a:effectLst>
                  <a:outerShdw blurRad="38100" dist="38100" dir="2700000" algn="tl">
                    <a:srgbClr val="000000">
                      <a:alpha val="43137"/>
                    </a:srgbClr>
                  </a:outerShdw>
                </a:effectLst>
                <a:latin typeface="Calibri" pitchFamily="34" charset="0"/>
              </a:endParaRPr>
            </a:p>
          </p:txBody>
        </p:sp>
      </p:grpSp>
      <p:sp>
        <p:nvSpPr>
          <p:cNvPr id="6155" name="矩形 21"/>
          <p:cNvSpPr>
            <a:spLocks noChangeArrowheads="1"/>
          </p:cNvSpPr>
          <p:nvPr/>
        </p:nvSpPr>
        <p:spPr bwMode="auto">
          <a:xfrm>
            <a:off x="321469" y="1360885"/>
            <a:ext cx="482204"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100">
                <a:solidFill>
                  <a:srgbClr val="92D050"/>
                </a:solidFill>
                <a:latin typeface="华文琥珀" panose="02010800040101010101" pitchFamily="2" charset="-122"/>
                <a:ea typeface="华文琥珀" panose="02010800040101010101" pitchFamily="2" charset="-122"/>
              </a:rPr>
              <a:t>可信网络连接体系结构</a:t>
            </a:r>
            <a:endParaRPr lang="zh-CN" altLang="en-US" sz="2100">
              <a:ea typeface="仿宋_GB2312" pitchFamily="49" charset="-122"/>
            </a:endParaRPr>
          </a:p>
        </p:txBody>
      </p:sp>
      <p:grpSp>
        <p:nvGrpSpPr>
          <p:cNvPr id="24" name="组合 23">
            <a:extLst>
              <a:ext uri="{FF2B5EF4-FFF2-40B4-BE49-F238E27FC236}">
                <a16:creationId xmlns="" xmlns:a16="http://schemas.microsoft.com/office/drawing/2014/main" id="{F04D85A3-3535-4A8F-B738-20BABA071AA4}"/>
              </a:ext>
            </a:extLst>
          </p:cNvPr>
          <p:cNvGrpSpPr/>
          <p:nvPr/>
        </p:nvGrpSpPr>
        <p:grpSpPr>
          <a:xfrm>
            <a:off x="253998" y="388031"/>
            <a:ext cx="6604002" cy="400110"/>
            <a:chOff x="254000" y="646164"/>
            <a:chExt cx="6604002" cy="400110"/>
          </a:xfrm>
        </p:grpSpPr>
        <p:cxnSp>
          <p:nvCxnSpPr>
            <p:cNvPr id="25" name="直接连接符 24">
              <a:extLst>
                <a:ext uri="{FF2B5EF4-FFF2-40B4-BE49-F238E27FC236}">
                  <a16:creationId xmlns="" xmlns:a16="http://schemas.microsoft.com/office/drawing/2014/main" id="{0AF0E2F3-C34E-43EF-8271-27E54833213F}"/>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原创设计师QQ598969553            _19">
              <a:extLst>
                <a:ext uri="{FF2B5EF4-FFF2-40B4-BE49-F238E27FC236}">
                  <a16:creationId xmlns="" xmlns:a16="http://schemas.microsoft.com/office/drawing/2014/main" id="{A17778AC-BBED-4E14-92AE-3FA7A42DF69F}"/>
                </a:ext>
              </a:extLst>
            </p:cNvPr>
            <p:cNvSpPr txBox="1"/>
            <p:nvPr/>
          </p:nvSpPr>
          <p:spPr>
            <a:xfrm>
              <a:off x="254000" y="646164"/>
              <a:ext cx="411129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可信网络连接架构</a:t>
              </a:r>
            </a:p>
          </p:txBody>
        </p:sp>
      </p:grpSp>
    </p:spTree>
    <p:extLst>
      <p:ext uri="{BB962C8B-B14F-4D97-AF65-F5344CB8AC3E}">
        <p14:creationId xmlns:p14="http://schemas.microsoft.com/office/powerpoint/2010/main" val="29977526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20" presetClass="entr" presetSubtype="0" fill="hold" nodeType="withEffect">
                                  <p:stCondLst>
                                    <p:cond delay="0"/>
                                  </p:stCondLst>
                                  <p:childTnLst>
                                    <p:set>
                                      <p:cBhvr>
                                        <p:cTn id="9" dur="1" fill="hold">
                                          <p:stCondLst>
                                            <p:cond delay="0"/>
                                          </p:stCondLst>
                                        </p:cTn>
                                        <p:tgtEl>
                                          <p:spTgt spid="91137"/>
                                        </p:tgtEl>
                                        <p:attrNameLst>
                                          <p:attrName>style.visibility</p:attrName>
                                        </p:attrNameLst>
                                      </p:cBhvr>
                                      <p:to>
                                        <p:strVal val="visible"/>
                                      </p:to>
                                    </p:set>
                                    <p:animEffect transition="in" filter="wedge">
                                      <p:cBhvr>
                                        <p:cTn id="10" dur="1000"/>
                                        <p:tgtEl>
                                          <p:spTgt spid="911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7"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7"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7"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482204" y="964407"/>
            <a:ext cx="6000750" cy="3375422"/>
          </a:xfrm>
        </p:spPr>
        <p:txBody>
          <a:bodyPr/>
          <a:lstStyle/>
          <a:p>
            <a:pPr marL="0" indent="0">
              <a:lnSpc>
                <a:spcPct val="150000"/>
              </a:lnSpc>
              <a:buNone/>
            </a:pPr>
            <a:r>
              <a:rPr lang="zh-CN" altLang="en-US" sz="1800" b="1" dirty="0">
                <a:latin typeface="楷体_GB2312" pitchFamily="49" charset="-122"/>
                <a:ea typeface="楷体_GB2312" pitchFamily="49" charset="-122"/>
              </a:rPr>
              <a:t>远程证明是指网络中的两个节点</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一个节点将自己平台的某些信息使用约定的格式和协议向另一个节点报告</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使得另一节点能够获得这些信息</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并判定该平台的可信状态。远程证明是</a:t>
            </a:r>
            <a:r>
              <a:rPr lang="en-US" altLang="zh-CN" sz="1800" b="1" dirty="0">
                <a:latin typeface="楷体_GB2312" pitchFamily="49" charset="-122"/>
                <a:ea typeface="楷体_GB2312" pitchFamily="49" charset="-122"/>
              </a:rPr>
              <a:t>TNC</a:t>
            </a:r>
            <a:r>
              <a:rPr lang="zh-CN" altLang="en-US" sz="1800" b="1" dirty="0">
                <a:latin typeface="楷体_GB2312" pitchFamily="49" charset="-122"/>
                <a:ea typeface="楷体_GB2312" pitchFamily="49" charset="-122"/>
              </a:rPr>
              <a:t>架构中可信评估层与可信验证层功能的结合。</a:t>
            </a:r>
            <a:endParaRPr lang="zh-CN" altLang="zh-CN" sz="1800" b="1" dirty="0">
              <a:latin typeface="楷体_GB2312" pitchFamily="49" charset="-122"/>
              <a:ea typeface="楷体_GB2312" pitchFamily="49" charset="-122"/>
            </a:endParaRPr>
          </a:p>
          <a:p>
            <a:pPr>
              <a:lnSpc>
                <a:spcPct val="150000"/>
              </a:lnSpc>
              <a:buFontTx/>
              <a:buNone/>
            </a:pPr>
            <a:endParaRPr lang="en-US" altLang="zh-CN" sz="1800" b="1" dirty="0">
              <a:solidFill>
                <a:srgbClr val="FF0000"/>
              </a:solidFill>
              <a:latin typeface="楷体_GB2312" pitchFamily="49" charset="-122"/>
              <a:ea typeface="楷体_GB2312" pitchFamily="49" charset="-122"/>
            </a:endParaRPr>
          </a:p>
          <a:p>
            <a:pPr>
              <a:lnSpc>
                <a:spcPct val="150000"/>
              </a:lnSpc>
              <a:buFontTx/>
              <a:buNone/>
            </a:pPr>
            <a:endParaRPr lang="zh-CN" altLang="en-US" sz="1800" b="1" dirty="0">
              <a:latin typeface="楷体_GB2312" pitchFamily="49" charset="-122"/>
              <a:ea typeface="楷体_GB2312" pitchFamily="49" charset="-122"/>
            </a:endParaRPr>
          </a:p>
          <a:p>
            <a:pPr>
              <a:buFontTx/>
              <a:buNone/>
            </a:pPr>
            <a:endParaRPr lang="en-US" altLang="zh-CN" b="1" dirty="0">
              <a:latin typeface="华文新魏" panose="02010800040101010101" pitchFamily="2" charset="-122"/>
              <a:ea typeface="华文新魏" panose="02010800040101010101" pitchFamily="2" charset="-122"/>
            </a:endParaRPr>
          </a:p>
          <a:p>
            <a:pPr>
              <a:buFontTx/>
              <a:buNone/>
            </a:pPr>
            <a:endParaRPr lang="en-US" altLang="zh-CN" b="1" dirty="0">
              <a:latin typeface="华文新魏" panose="02010800040101010101" pitchFamily="2" charset="-122"/>
              <a:ea typeface="华文新魏" panose="02010800040101010101" pitchFamily="2" charset="-122"/>
            </a:endParaRPr>
          </a:p>
          <a:p>
            <a:pPr>
              <a:buFontTx/>
              <a:buNone/>
            </a:pPr>
            <a:endParaRPr lang="en-US" altLang="zh-CN" dirty="0"/>
          </a:p>
          <a:p>
            <a:pPr>
              <a:buFontTx/>
              <a:buNone/>
            </a:pPr>
            <a:endParaRPr lang="zh-CN" altLang="en-US" dirty="0"/>
          </a:p>
        </p:txBody>
      </p:sp>
      <p:grpSp>
        <p:nvGrpSpPr>
          <p:cNvPr id="9" name="组合 8">
            <a:extLst>
              <a:ext uri="{FF2B5EF4-FFF2-40B4-BE49-F238E27FC236}">
                <a16:creationId xmlns="" xmlns:a16="http://schemas.microsoft.com/office/drawing/2014/main" id="{89C9DBBE-A8B3-409D-B9A0-C79674626607}"/>
              </a:ext>
            </a:extLst>
          </p:cNvPr>
          <p:cNvGrpSpPr/>
          <p:nvPr/>
        </p:nvGrpSpPr>
        <p:grpSpPr>
          <a:xfrm>
            <a:off x="253998" y="388031"/>
            <a:ext cx="6604002" cy="400110"/>
            <a:chOff x="254000" y="646164"/>
            <a:chExt cx="6604002" cy="400110"/>
          </a:xfrm>
        </p:grpSpPr>
        <p:cxnSp>
          <p:nvCxnSpPr>
            <p:cNvPr id="10" name="直接连接符 9">
              <a:extLst>
                <a:ext uri="{FF2B5EF4-FFF2-40B4-BE49-F238E27FC236}">
                  <a16:creationId xmlns="" xmlns:a16="http://schemas.microsoft.com/office/drawing/2014/main" id="{3F72F243-8F2F-45FA-AC60-C402E4CA5FCD}"/>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原创设计师QQ598969553            _19">
              <a:extLst>
                <a:ext uri="{FF2B5EF4-FFF2-40B4-BE49-F238E27FC236}">
                  <a16:creationId xmlns="" xmlns:a16="http://schemas.microsoft.com/office/drawing/2014/main" id="{FD8B28AC-CAB3-4420-BDF3-C7ADF92F1CA5}"/>
                </a:ext>
              </a:extLst>
            </p:cNvPr>
            <p:cNvSpPr txBox="1"/>
            <p:nvPr/>
          </p:nvSpPr>
          <p:spPr>
            <a:xfrm>
              <a:off x="254000" y="646164"/>
              <a:ext cx="411129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远程证明</a:t>
              </a:r>
            </a:p>
          </p:txBody>
        </p:sp>
      </p:grpSp>
    </p:spTree>
    <p:extLst>
      <p:ext uri="{BB962C8B-B14F-4D97-AF65-F5344CB8AC3E}">
        <p14:creationId xmlns:p14="http://schemas.microsoft.com/office/powerpoint/2010/main" val="24602937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组合 132"/>
          <p:cNvGrpSpPr>
            <a:grpSpLocks/>
          </p:cNvGrpSpPr>
          <p:nvPr/>
        </p:nvGrpSpPr>
        <p:grpSpPr bwMode="auto">
          <a:xfrm>
            <a:off x="3589735" y="4220766"/>
            <a:ext cx="2732484" cy="482203"/>
            <a:chOff x="642910" y="4811841"/>
            <a:chExt cx="3643338" cy="872581"/>
          </a:xfrm>
        </p:grpSpPr>
        <p:sp>
          <p:nvSpPr>
            <p:cNvPr id="192" name="矩形 191"/>
            <p:cNvSpPr/>
            <p:nvPr/>
          </p:nvSpPr>
          <p:spPr bwMode="auto">
            <a:xfrm>
              <a:off x="642910" y="4811841"/>
              <a:ext cx="3643338" cy="87258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sp>
          <p:nvSpPr>
            <p:cNvPr id="66645" name="TextBox 42"/>
            <p:cNvSpPr txBox="1">
              <a:spLocks noChangeArrowheads="1"/>
            </p:cNvSpPr>
            <p:nvPr/>
          </p:nvSpPr>
          <p:spPr bwMode="auto">
            <a:xfrm>
              <a:off x="1142962" y="5005751"/>
              <a:ext cx="1500197" cy="58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500">
                  <a:ea typeface="仿宋_GB2312" pitchFamily="49" charset="-122"/>
                </a:rPr>
                <a:t>TPCM</a:t>
              </a:r>
            </a:p>
          </p:txBody>
        </p:sp>
      </p:grpSp>
      <p:sp>
        <p:nvSpPr>
          <p:cNvPr id="5" name="矩形 4"/>
          <p:cNvSpPr/>
          <p:nvPr/>
        </p:nvSpPr>
        <p:spPr bwMode="auto">
          <a:xfrm>
            <a:off x="482204" y="1381125"/>
            <a:ext cx="2411015" cy="23574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sp>
        <p:nvSpPr>
          <p:cNvPr id="6" name="矩形 5"/>
          <p:cNvSpPr/>
          <p:nvPr/>
        </p:nvSpPr>
        <p:spPr bwMode="auto">
          <a:xfrm>
            <a:off x="3857625" y="1381125"/>
            <a:ext cx="2411016" cy="25717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cxnSp>
        <p:nvCxnSpPr>
          <p:cNvPr id="8" name="直接连接符 7"/>
          <p:cNvCxnSpPr>
            <a:stCxn id="5" idx="0"/>
            <a:endCxn id="5" idx="2"/>
          </p:cNvCxnSpPr>
          <p:nvPr/>
        </p:nvCxnSpPr>
        <p:spPr bwMode="auto">
          <a:xfrm rot="16200000" flipH="1">
            <a:off x="509587" y="2559844"/>
            <a:ext cx="2357438"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直接连接符 9"/>
          <p:cNvCxnSpPr>
            <a:stCxn id="6" idx="0"/>
            <a:endCxn id="6" idx="2"/>
          </p:cNvCxnSpPr>
          <p:nvPr/>
        </p:nvCxnSpPr>
        <p:spPr bwMode="auto">
          <a:xfrm rot="16200000" flipH="1">
            <a:off x="3777854" y="2667000"/>
            <a:ext cx="257175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矩形 10"/>
          <p:cNvSpPr/>
          <p:nvPr/>
        </p:nvSpPr>
        <p:spPr bwMode="auto">
          <a:xfrm>
            <a:off x="1821657" y="1756172"/>
            <a:ext cx="964406" cy="1017984"/>
          </a:xfrm>
          <a:prstGeom prst="rect">
            <a:avLst/>
          </a:prstGeom>
          <a:solidFill>
            <a:schemeClr val="bg2">
              <a:lumMod val="60000"/>
              <a:lumOff val="40000"/>
            </a:schemeClr>
          </a:solid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dirty="0">
              <a:solidFill>
                <a:schemeClr val="tx1"/>
              </a:solidFill>
              <a:ea typeface="仿宋_GB2312" pitchFamily="49" charset="-122"/>
            </a:endParaRPr>
          </a:p>
        </p:txBody>
      </p:sp>
      <p:sp>
        <p:nvSpPr>
          <p:cNvPr id="12" name="矩形 11"/>
          <p:cNvSpPr/>
          <p:nvPr/>
        </p:nvSpPr>
        <p:spPr bwMode="auto">
          <a:xfrm>
            <a:off x="3964782" y="1756172"/>
            <a:ext cx="964406" cy="1017984"/>
          </a:xfrm>
          <a:prstGeom prst="rect">
            <a:avLst/>
          </a:prstGeom>
          <a:solidFill>
            <a:schemeClr val="bg2">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sp>
        <p:nvSpPr>
          <p:cNvPr id="13" name="矩形 12"/>
          <p:cNvSpPr/>
          <p:nvPr/>
        </p:nvSpPr>
        <p:spPr bwMode="auto">
          <a:xfrm>
            <a:off x="696516" y="1809751"/>
            <a:ext cx="750094" cy="964406"/>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US" altLang="zh-CN" sz="2100" dirty="0">
                <a:solidFill>
                  <a:schemeClr val="tx1"/>
                </a:solidFill>
                <a:ea typeface="仿宋_GB2312" pitchFamily="49" charset="-122"/>
              </a:rPr>
              <a:t>TSB</a:t>
            </a:r>
          </a:p>
        </p:txBody>
      </p:sp>
      <p:sp>
        <p:nvSpPr>
          <p:cNvPr id="14" name="矩形 13"/>
          <p:cNvSpPr/>
          <p:nvPr/>
        </p:nvSpPr>
        <p:spPr bwMode="auto">
          <a:xfrm>
            <a:off x="5357813" y="1756172"/>
            <a:ext cx="750094" cy="1017984"/>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US" altLang="zh-CN" sz="2100">
                <a:solidFill>
                  <a:schemeClr val="tx1"/>
                </a:solidFill>
                <a:ea typeface="仿宋_GB2312" pitchFamily="49" charset="-122"/>
              </a:rPr>
              <a:t>TSB</a:t>
            </a:r>
          </a:p>
        </p:txBody>
      </p:sp>
      <p:sp>
        <p:nvSpPr>
          <p:cNvPr id="66572" name="TextBox 14"/>
          <p:cNvSpPr txBox="1">
            <a:spLocks noChangeArrowheads="1"/>
          </p:cNvSpPr>
          <p:nvPr/>
        </p:nvSpPr>
        <p:spPr bwMode="auto">
          <a:xfrm>
            <a:off x="1821657" y="1809751"/>
            <a:ext cx="32146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ea typeface="仿宋_GB2312" pitchFamily="49" charset="-122"/>
              </a:rPr>
              <a:t>虚拟隔离区</a:t>
            </a:r>
          </a:p>
        </p:txBody>
      </p:sp>
      <p:sp>
        <p:nvSpPr>
          <p:cNvPr id="16" name="TextBox 15"/>
          <p:cNvSpPr txBox="1"/>
          <p:nvPr/>
        </p:nvSpPr>
        <p:spPr>
          <a:xfrm>
            <a:off x="2089547" y="1970485"/>
            <a:ext cx="428625" cy="738664"/>
          </a:xfrm>
          <a:prstGeom prst="rect">
            <a:avLst/>
          </a:prstGeom>
          <a:solidFill>
            <a:schemeClr val="accent6"/>
          </a:solidFill>
          <a:ln>
            <a:solidFill>
              <a:schemeClr val="tx1"/>
            </a:solidFill>
          </a:ln>
        </p:spPr>
        <p:txBody>
          <a:bodyPr>
            <a:spAutoFit/>
          </a:bodyPr>
          <a:lstStyle/>
          <a:p>
            <a:pPr algn="ctr">
              <a:defRPr/>
            </a:pPr>
            <a:r>
              <a:rPr lang="zh-CN" altLang="en-US" sz="1050" dirty="0">
                <a:latin typeface="Arial" charset="0"/>
                <a:ea typeface="仿宋_GB2312" pitchFamily="49" charset="-122"/>
              </a:rPr>
              <a:t>应用主体</a:t>
            </a:r>
          </a:p>
        </p:txBody>
      </p:sp>
      <p:sp>
        <p:nvSpPr>
          <p:cNvPr id="18" name="右箭头 17"/>
          <p:cNvSpPr>
            <a:spLocks noChangeArrowheads="1"/>
          </p:cNvSpPr>
          <p:nvPr/>
        </p:nvSpPr>
        <p:spPr bwMode="auto">
          <a:xfrm>
            <a:off x="2786063" y="2024062"/>
            <a:ext cx="1178719" cy="214313"/>
          </a:xfrm>
          <a:prstGeom prst="rightArrow">
            <a:avLst>
              <a:gd name="adj1" fmla="val 50000"/>
              <a:gd name="adj2" fmla="val 50009"/>
            </a:avLst>
          </a:prstGeom>
          <a:solidFill>
            <a:schemeClr val="accent1"/>
          </a:solidFill>
          <a:ln w="9525" algn="ctr">
            <a:solidFill>
              <a:srgbClr val="FFFF99"/>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100">
              <a:ea typeface="仿宋_GB2312" pitchFamily="49" charset="-122"/>
            </a:endParaRPr>
          </a:p>
        </p:txBody>
      </p:sp>
      <p:sp>
        <p:nvSpPr>
          <p:cNvPr id="19" name="矩形 18"/>
          <p:cNvSpPr>
            <a:spLocks noChangeArrowheads="1"/>
          </p:cNvSpPr>
          <p:nvPr/>
        </p:nvSpPr>
        <p:spPr bwMode="auto">
          <a:xfrm>
            <a:off x="3964781" y="1916907"/>
            <a:ext cx="214313" cy="375047"/>
          </a:xfrm>
          <a:prstGeom prst="rect">
            <a:avLst/>
          </a:prstGeom>
          <a:solidFill>
            <a:schemeClr val="accent2"/>
          </a:solidFill>
          <a:ln w="9525" algn="ctr">
            <a:solidFill>
              <a:srgbClr val="FFFF99"/>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750">
                <a:ea typeface="仿宋_GB2312" pitchFamily="49" charset="-122"/>
              </a:rPr>
              <a:t>度量点</a:t>
            </a:r>
          </a:p>
        </p:txBody>
      </p:sp>
      <p:sp>
        <p:nvSpPr>
          <p:cNvPr id="66576" name="TextBox 19"/>
          <p:cNvSpPr txBox="1">
            <a:spLocks noChangeArrowheads="1"/>
          </p:cNvSpPr>
          <p:nvPr/>
        </p:nvSpPr>
        <p:spPr bwMode="auto">
          <a:xfrm>
            <a:off x="4607719" y="1809751"/>
            <a:ext cx="32146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900">
                <a:ea typeface="仿宋_GB2312" pitchFamily="49" charset="-122"/>
              </a:rPr>
              <a:t>虚拟隔离区</a:t>
            </a:r>
          </a:p>
        </p:txBody>
      </p:sp>
      <p:cxnSp>
        <p:nvCxnSpPr>
          <p:cNvPr id="23" name="肘形连接符 22"/>
          <p:cNvCxnSpPr>
            <a:stCxn id="19" idx="0"/>
            <a:endCxn id="14" idx="0"/>
          </p:cNvCxnSpPr>
          <p:nvPr/>
        </p:nvCxnSpPr>
        <p:spPr bwMode="auto">
          <a:xfrm rot="5400000" flipH="1" flipV="1">
            <a:off x="4822032" y="1006078"/>
            <a:ext cx="160734" cy="1660922"/>
          </a:xfrm>
          <a:prstGeom prst="bentConnector3">
            <a:avLst>
              <a:gd name="adj1" fmla="val 206666"/>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24" name="TextBox 23"/>
          <p:cNvSpPr txBox="1">
            <a:spLocks noChangeArrowheads="1"/>
          </p:cNvSpPr>
          <p:nvPr/>
        </p:nvSpPr>
        <p:spPr bwMode="auto">
          <a:xfrm>
            <a:off x="2893219" y="1863329"/>
            <a:ext cx="9644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应用连接请求</a:t>
            </a:r>
          </a:p>
        </p:txBody>
      </p:sp>
      <p:sp>
        <p:nvSpPr>
          <p:cNvPr id="25" name="TextBox 24"/>
          <p:cNvSpPr txBox="1">
            <a:spLocks noChangeArrowheads="1"/>
          </p:cNvSpPr>
          <p:nvPr/>
        </p:nvSpPr>
        <p:spPr bwMode="auto">
          <a:xfrm>
            <a:off x="4232672" y="1381125"/>
            <a:ext cx="123229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连接通知</a:t>
            </a:r>
          </a:p>
        </p:txBody>
      </p:sp>
      <p:cxnSp>
        <p:nvCxnSpPr>
          <p:cNvPr id="27" name="肘形连接符 26"/>
          <p:cNvCxnSpPr>
            <a:stCxn id="14" idx="2"/>
            <a:endCxn id="13" idx="2"/>
          </p:cNvCxnSpPr>
          <p:nvPr/>
        </p:nvCxnSpPr>
        <p:spPr bwMode="auto">
          <a:xfrm rot="5400000">
            <a:off x="3402212" y="443508"/>
            <a:ext cx="0" cy="4661297"/>
          </a:xfrm>
          <a:prstGeom prst="bentConnector3">
            <a:avLst>
              <a:gd name="adj1" fmla="val 22860100000"/>
            </a:avLst>
          </a:prstGeom>
          <a:ln>
            <a:solidFill>
              <a:srgbClr val="FF9933"/>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28" name="TextBox 27"/>
          <p:cNvSpPr txBox="1">
            <a:spLocks noChangeArrowheads="1"/>
          </p:cNvSpPr>
          <p:nvPr/>
        </p:nvSpPr>
        <p:spPr bwMode="auto">
          <a:xfrm>
            <a:off x="3000376" y="2881313"/>
            <a:ext cx="80367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证明请求</a:t>
            </a:r>
          </a:p>
        </p:txBody>
      </p:sp>
      <p:sp>
        <p:nvSpPr>
          <p:cNvPr id="66582" name="矩形 28"/>
          <p:cNvSpPr>
            <a:spLocks noChangeArrowheads="1"/>
          </p:cNvSpPr>
          <p:nvPr/>
        </p:nvSpPr>
        <p:spPr bwMode="auto">
          <a:xfrm>
            <a:off x="2571750" y="1970485"/>
            <a:ext cx="214313" cy="375047"/>
          </a:xfrm>
          <a:prstGeom prst="rect">
            <a:avLst/>
          </a:prstGeom>
          <a:solidFill>
            <a:schemeClr val="accent2"/>
          </a:solidFill>
          <a:ln w="9525" algn="ctr">
            <a:solidFill>
              <a:srgbClr val="FFFF99"/>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750">
                <a:ea typeface="仿宋_GB2312" pitchFamily="49" charset="-122"/>
              </a:rPr>
              <a:t>度量点</a:t>
            </a:r>
          </a:p>
        </p:txBody>
      </p:sp>
      <p:cxnSp>
        <p:nvCxnSpPr>
          <p:cNvPr id="32" name="肘形连接符 31"/>
          <p:cNvCxnSpPr>
            <a:stCxn id="66582" idx="0"/>
            <a:endCxn id="13" idx="0"/>
          </p:cNvCxnSpPr>
          <p:nvPr/>
        </p:nvCxnSpPr>
        <p:spPr bwMode="auto">
          <a:xfrm rot="16200000" flipV="1">
            <a:off x="1794867" y="1086446"/>
            <a:ext cx="160735" cy="1607344"/>
          </a:xfrm>
          <a:prstGeom prst="bentConnector3">
            <a:avLst>
              <a:gd name="adj1" fmla="val 206663"/>
            </a:avLst>
          </a:prstGeom>
          <a:ln>
            <a:solidFill>
              <a:srgbClr val="FF9933"/>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3" name="TextBox 32"/>
          <p:cNvSpPr txBox="1">
            <a:spLocks noChangeArrowheads="1"/>
          </p:cNvSpPr>
          <p:nvPr/>
        </p:nvSpPr>
        <p:spPr bwMode="auto">
          <a:xfrm>
            <a:off x="1553767" y="1381125"/>
            <a:ext cx="96440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应用度量值</a:t>
            </a:r>
          </a:p>
        </p:txBody>
      </p:sp>
      <p:sp>
        <p:nvSpPr>
          <p:cNvPr id="34" name="矩形 33"/>
          <p:cNvSpPr>
            <a:spLocks noChangeArrowheads="1"/>
          </p:cNvSpPr>
          <p:nvPr/>
        </p:nvSpPr>
        <p:spPr bwMode="auto">
          <a:xfrm>
            <a:off x="750094" y="2184798"/>
            <a:ext cx="642938" cy="321469"/>
          </a:xfrm>
          <a:prstGeom prst="rect">
            <a:avLst/>
          </a:prstGeom>
          <a:solidFill>
            <a:srgbClr val="FFFF99"/>
          </a:solidFill>
          <a:ln w="9525" algn="ctr">
            <a:solidFill>
              <a:srgbClr val="FFFF99"/>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25">
                <a:ea typeface="仿宋_GB2312" pitchFamily="49" charset="-122"/>
              </a:rPr>
              <a:t>可信</a:t>
            </a:r>
          </a:p>
          <a:p>
            <a:pPr algn="ctr" eaLnBrk="1" hangingPunct="1"/>
            <a:r>
              <a:rPr lang="zh-CN" altLang="en-US" sz="825">
                <a:ea typeface="仿宋_GB2312" pitchFamily="49" charset="-122"/>
              </a:rPr>
              <a:t>基准库</a:t>
            </a:r>
          </a:p>
        </p:txBody>
      </p:sp>
      <p:sp>
        <p:nvSpPr>
          <p:cNvPr id="57" name="矩形 56"/>
          <p:cNvSpPr>
            <a:spLocks noChangeArrowheads="1"/>
          </p:cNvSpPr>
          <p:nvPr/>
        </p:nvSpPr>
        <p:spPr bwMode="auto">
          <a:xfrm>
            <a:off x="696516" y="3095625"/>
            <a:ext cx="910828" cy="428625"/>
          </a:xfrm>
          <a:prstGeom prst="rect">
            <a:avLst/>
          </a:prstGeom>
          <a:solidFill>
            <a:schemeClr val="accent2"/>
          </a:solidFill>
          <a:ln w="9525" algn="ctr">
            <a:solidFill>
              <a:srgbClr val="FFFF99"/>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完整性报告</a:t>
            </a:r>
          </a:p>
        </p:txBody>
      </p:sp>
      <p:cxnSp>
        <p:nvCxnSpPr>
          <p:cNvPr id="67" name="形状 66"/>
          <p:cNvCxnSpPr>
            <a:stCxn id="57" idx="3"/>
            <a:endCxn id="156" idx="1"/>
          </p:cNvCxnSpPr>
          <p:nvPr/>
        </p:nvCxnSpPr>
        <p:spPr bwMode="auto">
          <a:xfrm>
            <a:off x="1607344" y="3309938"/>
            <a:ext cx="3696891" cy="1191"/>
          </a:xfrm>
          <a:prstGeom prst="bentConnector3">
            <a:avLst>
              <a:gd name="adj1" fmla="val 50000"/>
            </a:avLst>
          </a:prstGeom>
          <a:ln>
            <a:solidFill>
              <a:srgbClr val="FF9933"/>
            </a:solidFill>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78" name="TextBox 77"/>
          <p:cNvSpPr txBox="1">
            <a:spLocks noChangeArrowheads="1"/>
          </p:cNvSpPr>
          <p:nvPr/>
        </p:nvSpPr>
        <p:spPr bwMode="auto">
          <a:xfrm>
            <a:off x="3000376" y="3256360"/>
            <a:ext cx="80367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报告发送</a:t>
            </a:r>
          </a:p>
        </p:txBody>
      </p:sp>
      <p:sp>
        <p:nvSpPr>
          <p:cNvPr id="99" name="右箭头 98"/>
          <p:cNvSpPr>
            <a:spLocks noChangeArrowheads="1"/>
          </p:cNvSpPr>
          <p:nvPr/>
        </p:nvSpPr>
        <p:spPr bwMode="auto">
          <a:xfrm rot="10800000">
            <a:off x="2786063" y="2399110"/>
            <a:ext cx="1178719" cy="214313"/>
          </a:xfrm>
          <a:prstGeom prst="rightArrow">
            <a:avLst>
              <a:gd name="adj1" fmla="val 50000"/>
              <a:gd name="adj2" fmla="val 50009"/>
            </a:avLst>
          </a:prstGeom>
          <a:solidFill>
            <a:schemeClr val="accent1"/>
          </a:solidFill>
          <a:ln w="9525" algn="ctr">
            <a:solidFill>
              <a:srgbClr val="FFFF99"/>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100">
              <a:ea typeface="仿宋_GB2312" pitchFamily="49" charset="-122"/>
            </a:endParaRPr>
          </a:p>
        </p:txBody>
      </p:sp>
      <p:sp>
        <p:nvSpPr>
          <p:cNvPr id="100" name="TextBox 99"/>
          <p:cNvSpPr txBox="1">
            <a:spLocks noChangeArrowheads="1"/>
          </p:cNvSpPr>
          <p:nvPr/>
        </p:nvSpPr>
        <p:spPr bwMode="auto">
          <a:xfrm>
            <a:off x="2839641" y="2359819"/>
            <a:ext cx="101798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建立连接</a:t>
            </a:r>
          </a:p>
        </p:txBody>
      </p:sp>
      <p:cxnSp>
        <p:nvCxnSpPr>
          <p:cNvPr id="115" name="直接箭头连接符 114"/>
          <p:cNvCxnSpPr>
            <a:stCxn id="14" idx="2"/>
          </p:cNvCxnSpPr>
          <p:nvPr/>
        </p:nvCxnSpPr>
        <p:spPr bwMode="auto">
          <a:xfrm rot="16200000" flipH="1">
            <a:off x="5572125" y="2934891"/>
            <a:ext cx="321469"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66592" name="矩形 115"/>
          <p:cNvSpPr>
            <a:spLocks noChangeArrowheads="1"/>
          </p:cNvSpPr>
          <p:nvPr/>
        </p:nvSpPr>
        <p:spPr bwMode="auto">
          <a:xfrm>
            <a:off x="5411391" y="2131219"/>
            <a:ext cx="642938" cy="321469"/>
          </a:xfrm>
          <a:prstGeom prst="rect">
            <a:avLst/>
          </a:prstGeom>
          <a:solidFill>
            <a:srgbClr val="FFFF99"/>
          </a:solidFill>
          <a:ln w="9525" algn="ctr">
            <a:solidFill>
              <a:srgbClr val="FFFF99"/>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25">
                <a:ea typeface="仿宋_GB2312" pitchFamily="49" charset="-122"/>
              </a:rPr>
              <a:t>可信</a:t>
            </a:r>
          </a:p>
          <a:p>
            <a:pPr algn="ctr" eaLnBrk="1" hangingPunct="1"/>
            <a:r>
              <a:rPr lang="zh-CN" altLang="en-US" sz="825">
                <a:ea typeface="仿宋_GB2312" pitchFamily="49" charset="-122"/>
              </a:rPr>
              <a:t>基准库</a:t>
            </a:r>
          </a:p>
        </p:txBody>
      </p:sp>
      <p:sp>
        <p:nvSpPr>
          <p:cNvPr id="66593" name="TextBox 117"/>
          <p:cNvSpPr txBox="1">
            <a:spLocks noChangeArrowheads="1"/>
          </p:cNvSpPr>
          <p:nvPr/>
        </p:nvSpPr>
        <p:spPr bwMode="auto">
          <a:xfrm>
            <a:off x="964407" y="1113235"/>
            <a:ext cx="13930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ea typeface="仿宋_GB2312" pitchFamily="49" charset="-122"/>
              </a:rPr>
              <a:t>远程可信平台</a:t>
            </a:r>
          </a:p>
        </p:txBody>
      </p:sp>
      <p:sp>
        <p:nvSpPr>
          <p:cNvPr id="66594" name="TextBox 118"/>
          <p:cNvSpPr txBox="1">
            <a:spLocks noChangeArrowheads="1"/>
          </p:cNvSpPr>
          <p:nvPr/>
        </p:nvSpPr>
        <p:spPr bwMode="auto">
          <a:xfrm>
            <a:off x="4393407" y="1113235"/>
            <a:ext cx="13930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ea typeface="仿宋_GB2312" pitchFamily="49" charset="-122"/>
              </a:rPr>
              <a:t>本地可信平台</a:t>
            </a:r>
          </a:p>
        </p:txBody>
      </p:sp>
      <p:sp>
        <p:nvSpPr>
          <p:cNvPr id="128" name="矩形 127"/>
          <p:cNvSpPr>
            <a:spLocks noChangeArrowheads="1"/>
          </p:cNvSpPr>
          <p:nvPr/>
        </p:nvSpPr>
        <p:spPr bwMode="auto">
          <a:xfrm>
            <a:off x="750094" y="3363517"/>
            <a:ext cx="107156" cy="107156"/>
          </a:xfrm>
          <a:prstGeom prst="rect">
            <a:avLst/>
          </a:prstGeom>
          <a:solidFill>
            <a:srgbClr val="FFFF99"/>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ea typeface="仿宋_GB2312" pitchFamily="49" charset="-122"/>
            </a:endParaRPr>
          </a:p>
        </p:txBody>
      </p:sp>
      <p:grpSp>
        <p:nvGrpSpPr>
          <p:cNvPr id="66596" name="组合 132"/>
          <p:cNvGrpSpPr>
            <a:grpSpLocks/>
          </p:cNvGrpSpPr>
          <p:nvPr/>
        </p:nvGrpSpPr>
        <p:grpSpPr bwMode="auto">
          <a:xfrm>
            <a:off x="321469" y="3952874"/>
            <a:ext cx="2893219" cy="805377"/>
            <a:chOff x="428576" y="4714884"/>
            <a:chExt cx="3857672" cy="1457359"/>
          </a:xfrm>
        </p:grpSpPr>
        <p:sp>
          <p:nvSpPr>
            <p:cNvPr id="42" name="矩形 41"/>
            <p:cNvSpPr/>
            <p:nvPr/>
          </p:nvSpPr>
          <p:spPr bwMode="auto">
            <a:xfrm>
              <a:off x="642892" y="4714884"/>
              <a:ext cx="3643356" cy="135732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sp>
          <p:nvSpPr>
            <p:cNvPr id="66636" name="TextBox 42"/>
            <p:cNvSpPr txBox="1">
              <a:spLocks noChangeArrowheads="1"/>
            </p:cNvSpPr>
            <p:nvPr/>
          </p:nvSpPr>
          <p:spPr bwMode="auto">
            <a:xfrm>
              <a:off x="1428705" y="5587464"/>
              <a:ext cx="1500198" cy="58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500">
                  <a:ea typeface="仿宋_GB2312" pitchFamily="49" charset="-122"/>
                </a:rPr>
                <a:t>TPCM</a:t>
              </a:r>
            </a:p>
          </p:txBody>
        </p:sp>
        <p:sp>
          <p:nvSpPr>
            <p:cNvPr id="46" name="矩形 45"/>
            <p:cNvSpPr/>
            <p:nvPr/>
          </p:nvSpPr>
          <p:spPr bwMode="auto">
            <a:xfrm>
              <a:off x="785768" y="5005739"/>
              <a:ext cx="214315" cy="21329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sp>
          <p:nvSpPr>
            <p:cNvPr id="47" name="矩形 46"/>
            <p:cNvSpPr/>
            <p:nvPr/>
          </p:nvSpPr>
          <p:spPr bwMode="auto">
            <a:xfrm>
              <a:off x="1357275" y="5005739"/>
              <a:ext cx="214315" cy="21329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sp>
          <p:nvSpPr>
            <p:cNvPr id="48" name="矩形 47"/>
            <p:cNvSpPr/>
            <p:nvPr/>
          </p:nvSpPr>
          <p:spPr bwMode="auto">
            <a:xfrm>
              <a:off x="1928782" y="5005739"/>
              <a:ext cx="214315" cy="21329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sp>
          <p:nvSpPr>
            <p:cNvPr id="49" name="矩形 48"/>
            <p:cNvSpPr/>
            <p:nvPr/>
          </p:nvSpPr>
          <p:spPr bwMode="auto">
            <a:xfrm>
              <a:off x="2571727" y="5005739"/>
              <a:ext cx="214316" cy="21329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sp>
          <p:nvSpPr>
            <p:cNvPr id="66641" name="TextBox 49"/>
            <p:cNvSpPr txBox="1">
              <a:spLocks noChangeArrowheads="1"/>
            </p:cNvSpPr>
            <p:nvPr/>
          </p:nvSpPr>
          <p:spPr bwMode="auto">
            <a:xfrm>
              <a:off x="428576" y="5199652"/>
              <a:ext cx="1000133" cy="58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750">
                  <a:ea typeface="仿宋_GB2312" pitchFamily="49" charset="-122"/>
                </a:rPr>
                <a:t>平台</a:t>
              </a:r>
            </a:p>
            <a:p>
              <a:pPr algn="ctr" eaLnBrk="1" hangingPunct="1"/>
              <a:r>
                <a:rPr lang="zh-CN" altLang="en-US" sz="750">
                  <a:ea typeface="仿宋_GB2312" pitchFamily="49" charset="-122"/>
                </a:rPr>
                <a:t>身份证书</a:t>
              </a:r>
            </a:p>
          </p:txBody>
        </p:sp>
        <p:sp>
          <p:nvSpPr>
            <p:cNvPr id="66642" name="TextBox 51"/>
            <p:cNvSpPr txBox="1">
              <a:spLocks noChangeArrowheads="1"/>
            </p:cNvSpPr>
            <p:nvPr/>
          </p:nvSpPr>
          <p:spPr bwMode="auto">
            <a:xfrm>
              <a:off x="1571592" y="5199652"/>
              <a:ext cx="1000133" cy="58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750">
                  <a:ea typeface="仿宋_GB2312" pitchFamily="49" charset="-122"/>
                </a:rPr>
                <a:t>OS Loader</a:t>
              </a:r>
            </a:p>
            <a:p>
              <a:pPr algn="ctr" eaLnBrk="1" hangingPunct="1"/>
              <a:r>
                <a:rPr lang="zh-CN" altLang="en-US" sz="750">
                  <a:ea typeface="仿宋_GB2312" pitchFamily="49" charset="-122"/>
                </a:rPr>
                <a:t>度量值</a:t>
              </a:r>
            </a:p>
          </p:txBody>
        </p:sp>
        <p:sp>
          <p:nvSpPr>
            <p:cNvPr id="66643" name="TextBox 52"/>
            <p:cNvSpPr txBox="1">
              <a:spLocks noChangeArrowheads="1"/>
            </p:cNvSpPr>
            <p:nvPr/>
          </p:nvSpPr>
          <p:spPr bwMode="auto">
            <a:xfrm>
              <a:off x="2357409" y="5199652"/>
              <a:ext cx="714385" cy="79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750">
                  <a:ea typeface="仿宋_GB2312" pitchFamily="49" charset="-122"/>
                </a:rPr>
                <a:t>OS TSB</a:t>
              </a:r>
            </a:p>
            <a:p>
              <a:pPr algn="ctr" eaLnBrk="1" hangingPunct="1"/>
              <a:r>
                <a:rPr lang="zh-CN" altLang="en-US" sz="750">
                  <a:ea typeface="仿宋_GB2312" pitchFamily="49" charset="-122"/>
                </a:rPr>
                <a:t>度量值</a:t>
              </a:r>
            </a:p>
          </p:txBody>
        </p:sp>
      </p:grpSp>
      <p:sp>
        <p:nvSpPr>
          <p:cNvPr id="135" name="TextBox 134"/>
          <p:cNvSpPr txBox="1">
            <a:spLocks noChangeArrowheads="1"/>
          </p:cNvSpPr>
          <p:nvPr/>
        </p:nvSpPr>
        <p:spPr bwMode="auto">
          <a:xfrm>
            <a:off x="5893594" y="3613547"/>
            <a:ext cx="26789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解封</a:t>
            </a:r>
          </a:p>
        </p:txBody>
      </p:sp>
      <p:cxnSp>
        <p:nvCxnSpPr>
          <p:cNvPr id="106" name="形状 105"/>
          <p:cNvCxnSpPr>
            <a:stCxn id="34" idx="3"/>
          </p:cNvCxnSpPr>
          <p:nvPr/>
        </p:nvCxnSpPr>
        <p:spPr bwMode="auto">
          <a:xfrm>
            <a:off x="1393032" y="2345532"/>
            <a:ext cx="107156" cy="1017985"/>
          </a:xfrm>
          <a:prstGeom prst="bentConnector2">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4232672" y="1916906"/>
            <a:ext cx="428625" cy="738664"/>
          </a:xfrm>
          <a:prstGeom prst="rect">
            <a:avLst/>
          </a:prstGeom>
          <a:solidFill>
            <a:schemeClr val="accent6"/>
          </a:solidFill>
          <a:ln>
            <a:solidFill>
              <a:schemeClr val="tx1"/>
            </a:solidFill>
          </a:ln>
        </p:spPr>
        <p:txBody>
          <a:bodyPr>
            <a:spAutoFit/>
          </a:bodyPr>
          <a:lstStyle/>
          <a:p>
            <a:pPr algn="ctr">
              <a:defRPr/>
            </a:pPr>
            <a:r>
              <a:rPr lang="zh-CN" altLang="en-US" sz="1050" dirty="0">
                <a:latin typeface="Arial" charset="0"/>
                <a:ea typeface="仿宋_GB2312" pitchFamily="49" charset="-122"/>
              </a:rPr>
              <a:t>应用主体</a:t>
            </a:r>
          </a:p>
        </p:txBody>
      </p:sp>
      <p:sp>
        <p:nvSpPr>
          <p:cNvPr id="136" name="矩形 135"/>
          <p:cNvSpPr>
            <a:spLocks noChangeArrowheads="1"/>
          </p:cNvSpPr>
          <p:nvPr/>
        </p:nvSpPr>
        <p:spPr bwMode="auto">
          <a:xfrm>
            <a:off x="910829" y="3363517"/>
            <a:ext cx="107156" cy="107156"/>
          </a:xfrm>
          <a:prstGeom prst="rect">
            <a:avLst/>
          </a:prstGeom>
          <a:solidFill>
            <a:srgbClr val="FFFF99"/>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ea typeface="仿宋_GB2312" pitchFamily="49" charset="-122"/>
            </a:endParaRPr>
          </a:p>
        </p:txBody>
      </p:sp>
      <p:sp>
        <p:nvSpPr>
          <p:cNvPr id="138" name="矩形 137"/>
          <p:cNvSpPr>
            <a:spLocks noChangeArrowheads="1"/>
          </p:cNvSpPr>
          <p:nvPr/>
        </p:nvSpPr>
        <p:spPr bwMode="auto">
          <a:xfrm>
            <a:off x="1071563" y="3363517"/>
            <a:ext cx="107156" cy="107156"/>
          </a:xfrm>
          <a:prstGeom prst="rect">
            <a:avLst/>
          </a:prstGeom>
          <a:solidFill>
            <a:srgbClr val="FFFF99"/>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ea typeface="仿宋_GB2312" pitchFamily="49" charset="-122"/>
            </a:endParaRPr>
          </a:p>
        </p:txBody>
      </p:sp>
      <p:sp>
        <p:nvSpPr>
          <p:cNvPr id="139" name="矩形 138"/>
          <p:cNvSpPr>
            <a:spLocks noChangeArrowheads="1"/>
          </p:cNvSpPr>
          <p:nvPr/>
        </p:nvSpPr>
        <p:spPr bwMode="auto">
          <a:xfrm>
            <a:off x="1285876" y="3363517"/>
            <a:ext cx="107156" cy="107156"/>
          </a:xfrm>
          <a:prstGeom prst="rect">
            <a:avLst/>
          </a:prstGeom>
          <a:solidFill>
            <a:srgbClr val="FFFF99"/>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ea typeface="仿宋_GB2312" pitchFamily="49" charset="-122"/>
            </a:endParaRPr>
          </a:p>
        </p:txBody>
      </p:sp>
      <p:sp>
        <p:nvSpPr>
          <p:cNvPr id="140" name="矩形 139"/>
          <p:cNvSpPr>
            <a:spLocks noChangeArrowheads="1"/>
          </p:cNvSpPr>
          <p:nvPr/>
        </p:nvSpPr>
        <p:spPr bwMode="auto">
          <a:xfrm>
            <a:off x="1446610" y="3363517"/>
            <a:ext cx="107156" cy="107156"/>
          </a:xfrm>
          <a:prstGeom prst="rect">
            <a:avLst/>
          </a:prstGeom>
          <a:solidFill>
            <a:srgbClr val="FFFF99"/>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ea typeface="仿宋_GB2312" pitchFamily="49" charset="-122"/>
            </a:endParaRPr>
          </a:p>
        </p:txBody>
      </p:sp>
      <p:cxnSp>
        <p:nvCxnSpPr>
          <p:cNvPr id="142" name="肘形连接符 141"/>
          <p:cNvCxnSpPr>
            <a:endCxn id="128" idx="2"/>
          </p:cNvCxnSpPr>
          <p:nvPr/>
        </p:nvCxnSpPr>
        <p:spPr bwMode="auto">
          <a:xfrm rot="5400000" flipH="1" flipV="1">
            <a:off x="414933" y="3724871"/>
            <a:ext cx="642938" cy="134541"/>
          </a:xfrm>
          <a:prstGeom prst="bentConnector3">
            <a:avLst>
              <a:gd name="adj1" fmla="val 50000"/>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66605" name="TextBox 49"/>
          <p:cNvSpPr txBox="1">
            <a:spLocks noChangeArrowheads="1"/>
          </p:cNvSpPr>
          <p:nvPr/>
        </p:nvSpPr>
        <p:spPr bwMode="auto">
          <a:xfrm>
            <a:off x="696516" y="4220766"/>
            <a:ext cx="75009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750">
                <a:ea typeface="仿宋_GB2312" pitchFamily="49" charset="-122"/>
              </a:rPr>
              <a:t>BIOS</a:t>
            </a:r>
          </a:p>
          <a:p>
            <a:pPr algn="ctr" eaLnBrk="1" hangingPunct="1"/>
            <a:r>
              <a:rPr lang="zh-CN" altLang="en-US" sz="750">
                <a:ea typeface="仿宋_GB2312" pitchFamily="49" charset="-122"/>
              </a:rPr>
              <a:t>度量值</a:t>
            </a:r>
          </a:p>
        </p:txBody>
      </p:sp>
      <p:cxnSp>
        <p:nvCxnSpPr>
          <p:cNvPr id="149" name="肘形连接符 148"/>
          <p:cNvCxnSpPr>
            <a:endCxn id="136" idx="2"/>
          </p:cNvCxnSpPr>
          <p:nvPr/>
        </p:nvCxnSpPr>
        <p:spPr bwMode="auto">
          <a:xfrm rot="16200000" flipV="1">
            <a:off x="709612" y="3725466"/>
            <a:ext cx="642938" cy="133350"/>
          </a:xfrm>
          <a:prstGeom prst="bentConnector3">
            <a:avLst>
              <a:gd name="adj1" fmla="val 33333"/>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52" name="肘形连接符 151"/>
          <p:cNvCxnSpPr>
            <a:endCxn id="138" idx="2"/>
          </p:cNvCxnSpPr>
          <p:nvPr/>
        </p:nvCxnSpPr>
        <p:spPr bwMode="auto">
          <a:xfrm rot="16200000" flipV="1">
            <a:off x="1004293" y="3591521"/>
            <a:ext cx="642938" cy="401240"/>
          </a:xfrm>
          <a:prstGeom prst="bentConnector3">
            <a:avLst>
              <a:gd name="adj1" fmla="val 41667"/>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54" name="肘形连接符 153"/>
          <p:cNvCxnSpPr>
            <a:endCxn id="139" idx="2"/>
          </p:cNvCxnSpPr>
          <p:nvPr/>
        </p:nvCxnSpPr>
        <p:spPr bwMode="auto">
          <a:xfrm rot="16200000" flipV="1">
            <a:off x="1352551" y="3457576"/>
            <a:ext cx="642938" cy="669131"/>
          </a:xfrm>
          <a:prstGeom prst="bentConnector3">
            <a:avLst>
              <a:gd name="adj1" fmla="val 50000"/>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55" name="矩形 154"/>
          <p:cNvSpPr/>
          <p:nvPr/>
        </p:nvSpPr>
        <p:spPr bwMode="auto">
          <a:xfrm>
            <a:off x="696516" y="3095625"/>
            <a:ext cx="910828" cy="42862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sp>
        <p:nvSpPr>
          <p:cNvPr id="156" name="矩形 155"/>
          <p:cNvSpPr>
            <a:spLocks noChangeArrowheads="1"/>
          </p:cNvSpPr>
          <p:nvPr/>
        </p:nvSpPr>
        <p:spPr bwMode="auto">
          <a:xfrm>
            <a:off x="5304235" y="3095625"/>
            <a:ext cx="910828" cy="428625"/>
          </a:xfrm>
          <a:prstGeom prst="rect">
            <a:avLst/>
          </a:prstGeom>
          <a:solidFill>
            <a:schemeClr val="accent2"/>
          </a:solidFill>
          <a:ln w="9525" algn="ctr">
            <a:solidFill>
              <a:srgbClr val="FFFF99"/>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完整性报告</a:t>
            </a:r>
          </a:p>
        </p:txBody>
      </p:sp>
      <p:sp>
        <p:nvSpPr>
          <p:cNvPr id="157" name="矩形 156"/>
          <p:cNvSpPr>
            <a:spLocks noChangeArrowheads="1"/>
          </p:cNvSpPr>
          <p:nvPr/>
        </p:nvSpPr>
        <p:spPr bwMode="auto">
          <a:xfrm>
            <a:off x="5357813" y="3317082"/>
            <a:ext cx="107156" cy="107156"/>
          </a:xfrm>
          <a:prstGeom prst="rect">
            <a:avLst/>
          </a:prstGeom>
          <a:solidFill>
            <a:srgbClr val="FFFF99"/>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ea typeface="仿宋_GB2312" pitchFamily="49" charset="-122"/>
            </a:endParaRPr>
          </a:p>
        </p:txBody>
      </p:sp>
      <p:sp>
        <p:nvSpPr>
          <p:cNvPr id="158" name="矩形 157"/>
          <p:cNvSpPr>
            <a:spLocks noChangeArrowheads="1"/>
          </p:cNvSpPr>
          <p:nvPr/>
        </p:nvSpPr>
        <p:spPr bwMode="auto">
          <a:xfrm>
            <a:off x="5518548" y="3317082"/>
            <a:ext cx="107156" cy="107156"/>
          </a:xfrm>
          <a:prstGeom prst="rect">
            <a:avLst/>
          </a:prstGeom>
          <a:solidFill>
            <a:srgbClr val="FFFF99"/>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ea typeface="仿宋_GB2312" pitchFamily="49" charset="-122"/>
            </a:endParaRPr>
          </a:p>
        </p:txBody>
      </p:sp>
      <p:sp>
        <p:nvSpPr>
          <p:cNvPr id="159" name="矩形 158"/>
          <p:cNvSpPr>
            <a:spLocks noChangeArrowheads="1"/>
          </p:cNvSpPr>
          <p:nvPr/>
        </p:nvSpPr>
        <p:spPr bwMode="auto">
          <a:xfrm>
            <a:off x="5679282" y="3317082"/>
            <a:ext cx="107156" cy="107156"/>
          </a:xfrm>
          <a:prstGeom prst="rect">
            <a:avLst/>
          </a:prstGeom>
          <a:solidFill>
            <a:srgbClr val="FFFF99"/>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ea typeface="仿宋_GB2312" pitchFamily="49" charset="-122"/>
            </a:endParaRPr>
          </a:p>
        </p:txBody>
      </p:sp>
      <p:sp>
        <p:nvSpPr>
          <p:cNvPr id="160" name="矩形 159"/>
          <p:cNvSpPr>
            <a:spLocks noChangeArrowheads="1"/>
          </p:cNvSpPr>
          <p:nvPr/>
        </p:nvSpPr>
        <p:spPr bwMode="auto">
          <a:xfrm>
            <a:off x="5840017" y="3317082"/>
            <a:ext cx="107156" cy="107156"/>
          </a:xfrm>
          <a:prstGeom prst="rect">
            <a:avLst/>
          </a:prstGeom>
          <a:solidFill>
            <a:srgbClr val="FFFF99"/>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ea typeface="仿宋_GB2312" pitchFamily="49" charset="-122"/>
            </a:endParaRPr>
          </a:p>
        </p:txBody>
      </p:sp>
      <p:sp>
        <p:nvSpPr>
          <p:cNvPr id="161" name="矩形 160"/>
          <p:cNvSpPr>
            <a:spLocks noChangeArrowheads="1"/>
          </p:cNvSpPr>
          <p:nvPr/>
        </p:nvSpPr>
        <p:spPr bwMode="auto">
          <a:xfrm>
            <a:off x="6000751" y="3317082"/>
            <a:ext cx="107156" cy="107156"/>
          </a:xfrm>
          <a:prstGeom prst="rect">
            <a:avLst/>
          </a:prstGeom>
          <a:solidFill>
            <a:srgbClr val="FFFF99"/>
          </a:solidFill>
          <a:ln w="9525" algn="ctr">
            <a:solidFill>
              <a:schemeClr val="tx1"/>
            </a:solidFill>
            <a:round/>
            <a:headEnd/>
            <a:tailEnd/>
          </a:ln>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ea typeface="仿宋_GB2312" pitchFamily="49" charset="-122"/>
            </a:endParaRPr>
          </a:p>
        </p:txBody>
      </p:sp>
      <p:sp>
        <p:nvSpPr>
          <p:cNvPr id="177" name="矩形 176"/>
          <p:cNvSpPr/>
          <p:nvPr/>
        </p:nvSpPr>
        <p:spPr bwMode="auto">
          <a:xfrm>
            <a:off x="2250282" y="4060031"/>
            <a:ext cx="803672" cy="21431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900" dirty="0">
                <a:solidFill>
                  <a:schemeClr val="tx1"/>
                </a:solidFill>
                <a:ea typeface="仿宋_GB2312" pitchFamily="49" charset="-122"/>
              </a:rPr>
              <a:t>可信报告根</a:t>
            </a:r>
          </a:p>
        </p:txBody>
      </p:sp>
      <p:cxnSp>
        <p:nvCxnSpPr>
          <p:cNvPr id="179" name="形状 178"/>
          <p:cNvCxnSpPr>
            <a:stCxn id="177" idx="0"/>
          </p:cNvCxnSpPr>
          <p:nvPr/>
        </p:nvCxnSpPr>
        <p:spPr bwMode="auto">
          <a:xfrm rot="16200000" flipV="1">
            <a:off x="1807964" y="3216473"/>
            <a:ext cx="642938" cy="1044179"/>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0" name="TextBox 179"/>
          <p:cNvSpPr txBox="1">
            <a:spLocks noChangeArrowheads="1"/>
          </p:cNvSpPr>
          <p:nvPr/>
        </p:nvSpPr>
        <p:spPr bwMode="auto">
          <a:xfrm>
            <a:off x="1982391" y="3417094"/>
            <a:ext cx="4286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封装</a:t>
            </a:r>
          </a:p>
        </p:txBody>
      </p:sp>
      <p:sp>
        <p:nvSpPr>
          <p:cNvPr id="183" name="矩形 182"/>
          <p:cNvSpPr/>
          <p:nvPr/>
        </p:nvSpPr>
        <p:spPr bwMode="auto">
          <a:xfrm>
            <a:off x="5304235" y="3095625"/>
            <a:ext cx="910828" cy="42862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endParaRPr lang="zh-CN" altLang="en-US" sz="2100">
              <a:solidFill>
                <a:schemeClr val="tx1"/>
              </a:solidFill>
              <a:ea typeface="仿宋_GB2312" pitchFamily="49" charset="-122"/>
            </a:endParaRPr>
          </a:p>
        </p:txBody>
      </p:sp>
      <p:sp>
        <p:nvSpPr>
          <p:cNvPr id="184" name="矩形 183"/>
          <p:cNvSpPr/>
          <p:nvPr/>
        </p:nvSpPr>
        <p:spPr bwMode="auto">
          <a:xfrm>
            <a:off x="5357813" y="4274344"/>
            <a:ext cx="803672" cy="21431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900" dirty="0">
                <a:solidFill>
                  <a:schemeClr val="tx1"/>
                </a:solidFill>
                <a:ea typeface="仿宋_GB2312" pitchFamily="49" charset="-122"/>
              </a:rPr>
              <a:t>可信报告根</a:t>
            </a:r>
          </a:p>
        </p:txBody>
      </p:sp>
      <p:cxnSp>
        <p:nvCxnSpPr>
          <p:cNvPr id="186" name="肘形连接符 185"/>
          <p:cNvCxnSpPr>
            <a:stCxn id="184" idx="0"/>
            <a:endCxn id="183" idx="2"/>
          </p:cNvCxnSpPr>
          <p:nvPr/>
        </p:nvCxnSpPr>
        <p:spPr bwMode="auto">
          <a:xfrm rot="5400000" flipH="1" flipV="1">
            <a:off x="5384602" y="3899893"/>
            <a:ext cx="750094" cy="1190"/>
          </a:xfrm>
          <a:prstGeom prst="bentConnector3">
            <a:avLst>
              <a:gd name="adj1" fmla="val 50000"/>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187" name="Picture 3" descr="D:\中软华泰\2010-11-12新白皮书素材\图片资料\png 256\Che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8548" y="3309938"/>
            <a:ext cx="107156" cy="10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 name="Picture 3" descr="D:\中软华泰\2010-11-12新白皮书素材\图片资料\png 256\Che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9282" y="3309938"/>
            <a:ext cx="107156" cy="10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 name="Picture 3" descr="D:\中软华泰\2010-11-12新白皮书素材\图片资料\png 256\Che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0017" y="3309938"/>
            <a:ext cx="107156" cy="10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 name="Picture 3" descr="D:\中软华泰\2010-11-12新白皮书素材\图片资料\png 256\Che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0751" y="3309938"/>
            <a:ext cx="107156" cy="10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3" descr="D:\中软华泰\2010-11-12新白皮书素材\图片资料\png 256\Che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7813" y="3309938"/>
            <a:ext cx="107156" cy="10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Box 211"/>
          <p:cNvSpPr txBox="1">
            <a:spLocks noChangeArrowheads="1"/>
          </p:cNvSpPr>
          <p:nvPr/>
        </p:nvSpPr>
        <p:spPr bwMode="auto">
          <a:xfrm>
            <a:off x="5679282" y="2774156"/>
            <a:ext cx="53578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50">
                <a:ea typeface="仿宋_GB2312" pitchFamily="49" charset="-122"/>
              </a:rPr>
              <a:t>验证</a:t>
            </a:r>
          </a:p>
        </p:txBody>
      </p:sp>
      <p:sp>
        <p:nvSpPr>
          <p:cNvPr id="66629" name="矩形 82"/>
          <p:cNvSpPr>
            <a:spLocks noChangeArrowheads="1"/>
          </p:cNvSpPr>
          <p:nvPr/>
        </p:nvSpPr>
        <p:spPr bwMode="auto">
          <a:xfrm>
            <a:off x="1928813" y="642938"/>
            <a:ext cx="2741456"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仿宋_GB2312" pitchFamily="49" charset="-122"/>
                <a:ea typeface="仿宋_GB2312" pitchFamily="49" charset="-122"/>
              </a:rPr>
              <a:t>可信网络连接与远程证明</a:t>
            </a:r>
          </a:p>
        </p:txBody>
      </p:sp>
    </p:spTree>
    <p:extLst>
      <p:ext uri="{BB962C8B-B14F-4D97-AF65-F5344CB8AC3E}">
        <p14:creationId xmlns:p14="http://schemas.microsoft.com/office/powerpoint/2010/main" val="3732064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mph" presetSubtype="0" fill="hold" nodeType="clickEffect">
                                  <p:stCondLst>
                                    <p:cond delay="0"/>
                                  </p:stCondLst>
                                  <p:childTnLst>
                                    <p:animClr clrSpc="hsl" dir="cw">
                                      <p:cBhvr override="childStyle">
                                        <p:cTn id="6" dur="500" fill="hold"/>
                                        <p:tgtEl>
                                          <p:spTgt spid="16"/>
                                        </p:tgtEl>
                                        <p:attrNameLst>
                                          <p:attrName>style.color</p:attrName>
                                        </p:attrNameLst>
                                      </p:cBhvr>
                                      <p:by>
                                        <p:hsl h="0" s="-12549" l="-25098"/>
                                      </p:by>
                                    </p:animClr>
                                    <p:animClr clrSpc="hsl" dir="cw">
                                      <p:cBhvr>
                                        <p:cTn id="7" dur="500" fill="hold"/>
                                        <p:tgtEl>
                                          <p:spTgt spid="16"/>
                                        </p:tgtEl>
                                        <p:attrNameLst>
                                          <p:attrName>fillcolor</p:attrName>
                                        </p:attrNameLst>
                                      </p:cBhvr>
                                      <p:by>
                                        <p:hsl h="0" s="-12549" l="-25098"/>
                                      </p:by>
                                    </p:animClr>
                                    <p:animClr clrSpc="hsl" dir="cw">
                                      <p:cBhvr>
                                        <p:cTn id="8" dur="500" fill="hold"/>
                                        <p:tgtEl>
                                          <p:spTgt spid="16"/>
                                        </p:tgtEl>
                                        <p:attrNameLst>
                                          <p:attrName>stroke.color</p:attrName>
                                        </p:attrNameLst>
                                      </p:cBhvr>
                                      <p:by>
                                        <p:hsl h="0" s="-12549" l="-25098"/>
                                      </p:by>
                                    </p:animClr>
                                    <p:set>
                                      <p:cBhvr>
                                        <p:cTn id="9" dur="500" fill="hold"/>
                                        <p:tgtEl>
                                          <p:spTgt spid="16"/>
                                        </p:tgtEl>
                                        <p:attrNameLst>
                                          <p:attrName>fill.type</p:attrName>
                                        </p:attrNameLst>
                                      </p:cBhvr>
                                      <p:to>
                                        <p:strVal val="solid"/>
                                      </p:to>
                                    </p:set>
                                  </p:childTnLst>
                                </p:cTn>
                              </p:par>
                            </p:childTnLst>
                          </p:cTn>
                        </p:par>
                        <p:par>
                          <p:cTn id="10" fill="hold" nodeType="afterGroup">
                            <p:stCondLst>
                              <p:cond delay="500"/>
                            </p:stCondLst>
                            <p:childTnLst>
                              <p:par>
                                <p:cTn id="11" presetID="30" presetClass="emph" presetSubtype="0" fill="hold" grpId="0" nodeType="afterEffect">
                                  <p:stCondLst>
                                    <p:cond delay="200"/>
                                  </p:stCondLst>
                                  <p:childTnLst>
                                    <p:animClr clrSpc="hsl" dir="cw">
                                      <p:cBhvr override="childStyle">
                                        <p:cTn id="12" dur="500" fill="hold"/>
                                        <p:tgtEl>
                                          <p:spTgt spid="16"/>
                                        </p:tgtEl>
                                        <p:attrNameLst>
                                          <p:attrName>style.color</p:attrName>
                                        </p:attrNameLst>
                                      </p:cBhvr>
                                      <p:by>
                                        <p:hsl h="0" s="12549" l="25098"/>
                                      </p:by>
                                    </p:animClr>
                                    <p:animClr clrSpc="hsl" dir="cw">
                                      <p:cBhvr>
                                        <p:cTn id="13" dur="500" fill="hold"/>
                                        <p:tgtEl>
                                          <p:spTgt spid="16"/>
                                        </p:tgtEl>
                                        <p:attrNameLst>
                                          <p:attrName>fillcolor</p:attrName>
                                        </p:attrNameLst>
                                      </p:cBhvr>
                                      <p:by>
                                        <p:hsl h="0" s="12549" l="25098"/>
                                      </p:by>
                                    </p:animClr>
                                    <p:animClr clrSpc="hsl" dir="cw">
                                      <p:cBhvr>
                                        <p:cTn id="14" dur="500" fill="hold"/>
                                        <p:tgtEl>
                                          <p:spTgt spid="16"/>
                                        </p:tgtEl>
                                        <p:attrNameLst>
                                          <p:attrName>stroke.color</p:attrName>
                                        </p:attrNameLst>
                                      </p:cBhvr>
                                      <p:by>
                                        <p:hsl h="0" s="12549" l="25098"/>
                                      </p:by>
                                    </p:animClr>
                                    <p:set>
                                      <p:cBhvr>
                                        <p:cTn id="15" dur="500" fill="hold"/>
                                        <p:tgtEl>
                                          <p:spTgt spid="16"/>
                                        </p:tgtEl>
                                        <p:attrNameLst>
                                          <p:attrName>fill.type</p:attrName>
                                        </p:attrNameLst>
                                      </p:cBhvr>
                                      <p:to>
                                        <p:strVal val="solid"/>
                                      </p:to>
                                    </p:set>
                                  </p:childTnLst>
                                </p:cTn>
                              </p:par>
                            </p:childTnLst>
                          </p:cTn>
                        </p:par>
                        <p:par>
                          <p:cTn id="16" fill="hold" nodeType="afterGroup">
                            <p:stCondLst>
                              <p:cond delay="1200"/>
                            </p:stCondLst>
                            <p:childTnLst>
                              <p:par>
                                <p:cTn id="17" presetID="18" presetClass="entr" presetSubtype="6" fill="hold" grpId="0" nodeType="afterEffect">
                                  <p:stCondLst>
                                    <p:cond delay="200"/>
                                  </p:stCondLst>
                                  <p:childTnLst>
                                    <p:set>
                                      <p:cBhvr>
                                        <p:cTn id="18" dur="1" fill="hold">
                                          <p:stCondLst>
                                            <p:cond delay="0"/>
                                          </p:stCondLst>
                                        </p:cTn>
                                        <p:tgtEl>
                                          <p:spTgt spid="18"/>
                                        </p:tgtEl>
                                        <p:attrNameLst>
                                          <p:attrName>style.visibility</p:attrName>
                                        </p:attrNameLst>
                                      </p:cBhvr>
                                      <p:to>
                                        <p:strVal val="visible"/>
                                      </p:to>
                                    </p:set>
                                    <p:animEffect transition="in" filter="strips(downRight)">
                                      <p:cBhvr>
                                        <p:cTn id="19" dur="500"/>
                                        <p:tgtEl>
                                          <p:spTgt spid="18"/>
                                        </p:tgtEl>
                                      </p:cBhvr>
                                    </p:animEffect>
                                  </p:childTnLst>
                                </p:cTn>
                              </p:par>
                            </p:childTnLst>
                          </p:cTn>
                        </p:par>
                        <p:par>
                          <p:cTn id="20" fill="hold" nodeType="afterGroup">
                            <p:stCondLst>
                              <p:cond delay="1900"/>
                            </p:stCondLst>
                            <p:childTnLst>
                              <p:par>
                                <p:cTn id="21" presetID="1" presetClass="entr" presetSubtype="0" fill="hold" grpId="0" nodeType="afterEffect">
                                  <p:stCondLst>
                                    <p:cond delay="200"/>
                                  </p:stCondLst>
                                  <p:childTnLst>
                                    <p:set>
                                      <p:cBhvr>
                                        <p:cTn id="22" dur="1" fill="hold">
                                          <p:stCondLst>
                                            <p:cond delay="0"/>
                                          </p:stCondLst>
                                        </p:cTn>
                                        <p:tgtEl>
                                          <p:spTgt spid="24"/>
                                        </p:tgtEl>
                                        <p:attrNameLst>
                                          <p:attrName>style.visibility</p:attrName>
                                        </p:attrNameLst>
                                      </p:cBhvr>
                                      <p:to>
                                        <p:strVal val="visible"/>
                                      </p:to>
                                    </p:set>
                                  </p:childTnLst>
                                </p:cTn>
                              </p:par>
                            </p:childTnLst>
                          </p:cTn>
                        </p:par>
                        <p:par>
                          <p:cTn id="23" fill="hold" nodeType="afterGroup">
                            <p:stCondLst>
                              <p:cond delay="2100"/>
                            </p:stCondLst>
                            <p:childTnLst>
                              <p:par>
                                <p:cTn id="24" presetID="24" presetClass="emph" presetSubtype="0" fill="hold" grpId="0" nodeType="afterEffect">
                                  <p:stCondLst>
                                    <p:cond delay="200"/>
                                  </p:stCondLst>
                                  <p:childTnLst>
                                    <p:animClr clrSpc="hsl" dir="cw">
                                      <p:cBhvr override="childStyle">
                                        <p:cTn id="25" dur="500" fill="hold"/>
                                        <p:tgtEl>
                                          <p:spTgt spid="19"/>
                                        </p:tgtEl>
                                        <p:attrNameLst>
                                          <p:attrName>style.color</p:attrName>
                                        </p:attrNameLst>
                                      </p:cBhvr>
                                      <p:by>
                                        <p:hsl h="0" s="-12549" l="-25098"/>
                                      </p:by>
                                    </p:animClr>
                                    <p:animClr clrSpc="hsl" dir="cw">
                                      <p:cBhvr>
                                        <p:cTn id="26" dur="500" fill="hold"/>
                                        <p:tgtEl>
                                          <p:spTgt spid="19"/>
                                        </p:tgtEl>
                                        <p:attrNameLst>
                                          <p:attrName>fillcolor</p:attrName>
                                        </p:attrNameLst>
                                      </p:cBhvr>
                                      <p:by>
                                        <p:hsl h="0" s="-12549" l="-25098"/>
                                      </p:by>
                                    </p:animClr>
                                    <p:animClr clrSpc="hsl" dir="cw">
                                      <p:cBhvr>
                                        <p:cTn id="27" dur="500" fill="hold"/>
                                        <p:tgtEl>
                                          <p:spTgt spid="19"/>
                                        </p:tgtEl>
                                        <p:attrNameLst>
                                          <p:attrName>stroke.color</p:attrName>
                                        </p:attrNameLst>
                                      </p:cBhvr>
                                      <p:by>
                                        <p:hsl h="0" s="-12549" l="-25098"/>
                                      </p:by>
                                    </p:animClr>
                                    <p:set>
                                      <p:cBhvr>
                                        <p:cTn id="28" dur="500" fill="hold"/>
                                        <p:tgtEl>
                                          <p:spTgt spid="19"/>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0" presetClass="emph" presetSubtype="0" fill="hold" grpId="1" nodeType="clickEffect">
                                  <p:stCondLst>
                                    <p:cond delay="0"/>
                                  </p:stCondLst>
                                  <p:childTnLst>
                                    <p:animClr clrSpc="hsl" dir="cw">
                                      <p:cBhvr override="childStyle">
                                        <p:cTn id="32" dur="500" fill="hold"/>
                                        <p:tgtEl>
                                          <p:spTgt spid="19"/>
                                        </p:tgtEl>
                                        <p:attrNameLst>
                                          <p:attrName>style.color</p:attrName>
                                        </p:attrNameLst>
                                      </p:cBhvr>
                                      <p:by>
                                        <p:hsl h="0" s="12549" l="25098"/>
                                      </p:by>
                                    </p:animClr>
                                    <p:animClr clrSpc="hsl" dir="cw">
                                      <p:cBhvr>
                                        <p:cTn id="33" dur="500" fill="hold"/>
                                        <p:tgtEl>
                                          <p:spTgt spid="19"/>
                                        </p:tgtEl>
                                        <p:attrNameLst>
                                          <p:attrName>fillcolor</p:attrName>
                                        </p:attrNameLst>
                                      </p:cBhvr>
                                      <p:by>
                                        <p:hsl h="0" s="12549" l="25098"/>
                                      </p:by>
                                    </p:animClr>
                                    <p:animClr clrSpc="hsl" dir="cw">
                                      <p:cBhvr>
                                        <p:cTn id="34" dur="500" fill="hold"/>
                                        <p:tgtEl>
                                          <p:spTgt spid="19"/>
                                        </p:tgtEl>
                                        <p:attrNameLst>
                                          <p:attrName>stroke.color</p:attrName>
                                        </p:attrNameLst>
                                      </p:cBhvr>
                                      <p:by>
                                        <p:hsl h="0" s="12549" l="25098"/>
                                      </p:by>
                                    </p:animClr>
                                    <p:set>
                                      <p:cBhvr>
                                        <p:cTn id="35" dur="500" fill="hold"/>
                                        <p:tgtEl>
                                          <p:spTgt spid="19"/>
                                        </p:tgtEl>
                                        <p:attrNameLst>
                                          <p:attrName>fill.type</p:attrName>
                                        </p:attrNameLst>
                                      </p:cBhvr>
                                      <p:to>
                                        <p:strVal val="solid"/>
                                      </p:to>
                                    </p:set>
                                  </p:childTnLst>
                                </p:cTn>
                              </p:par>
                            </p:childTnLst>
                          </p:cTn>
                        </p:par>
                        <p:par>
                          <p:cTn id="36" fill="hold" nodeType="afterGroup">
                            <p:stCondLst>
                              <p:cond delay="500"/>
                            </p:stCondLst>
                            <p:childTnLst>
                              <p:par>
                                <p:cTn id="37" presetID="18" presetClass="entr" presetSubtype="6" fill="hold" nodeType="afterEffect">
                                  <p:stCondLst>
                                    <p:cond delay="200"/>
                                  </p:stCondLst>
                                  <p:childTnLst>
                                    <p:set>
                                      <p:cBhvr>
                                        <p:cTn id="38" dur="1" fill="hold">
                                          <p:stCondLst>
                                            <p:cond delay="0"/>
                                          </p:stCondLst>
                                        </p:cTn>
                                        <p:tgtEl>
                                          <p:spTgt spid="23"/>
                                        </p:tgtEl>
                                        <p:attrNameLst>
                                          <p:attrName>style.visibility</p:attrName>
                                        </p:attrNameLst>
                                      </p:cBhvr>
                                      <p:to>
                                        <p:strVal val="visible"/>
                                      </p:to>
                                    </p:set>
                                    <p:animEffect transition="in" filter="strips(downRight)">
                                      <p:cBhvr>
                                        <p:cTn id="39" dur="500"/>
                                        <p:tgtEl>
                                          <p:spTgt spid="23"/>
                                        </p:tgtEl>
                                      </p:cBhvr>
                                    </p:animEffect>
                                  </p:childTnLst>
                                </p:cTn>
                              </p:par>
                              <p:par>
                                <p:cTn id="40" presetID="1"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strips(downLeft)">
                                      <p:cBhvr>
                                        <p:cTn id="46" dur="500"/>
                                        <p:tgtEl>
                                          <p:spTgt spid="27"/>
                                        </p:tgtEl>
                                      </p:cBhvr>
                                    </p:animEffect>
                                  </p:childTnLst>
                                </p:cTn>
                              </p:par>
                            </p:childTnLst>
                          </p:cTn>
                        </p:par>
                        <p:par>
                          <p:cTn id="47" fill="hold" nodeType="afterGroup">
                            <p:stCondLst>
                              <p:cond delay="500"/>
                            </p:stCondLst>
                            <p:childTnLst>
                              <p:par>
                                <p:cTn id="48" presetID="1" presetClass="entr" presetSubtype="0" fill="hold" grpId="0" nodeType="afterEffect">
                                  <p:stCondLst>
                                    <p:cond delay="200"/>
                                  </p:stCondLst>
                                  <p:childTnLst>
                                    <p:set>
                                      <p:cBhvr>
                                        <p:cTn id="49" dur="1" fill="hold">
                                          <p:stCondLst>
                                            <p:cond delay="0"/>
                                          </p:stCondLst>
                                        </p:cTn>
                                        <p:tgtEl>
                                          <p:spTgt spid="28"/>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12"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strips(downLeft)">
                                      <p:cBhvr>
                                        <p:cTn id="54" dur="500"/>
                                        <p:tgtEl>
                                          <p:spTgt spid="32"/>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par>
                          <p:cTn id="57" fill="hold" nodeType="afterGroup">
                            <p:stCondLst>
                              <p:cond delay="500"/>
                            </p:stCondLst>
                            <p:childTnLst>
                              <p:par>
                                <p:cTn id="58" presetID="1" presetClass="entr" presetSubtype="0" fill="hold" grpId="0" nodeType="afterEffect">
                                  <p:stCondLst>
                                    <p:cond delay="200"/>
                                  </p:stCondLst>
                                  <p:childTnLst>
                                    <p:set>
                                      <p:cBhvr>
                                        <p:cTn id="59" dur="1" fill="hold">
                                          <p:stCondLst>
                                            <p:cond delay="0"/>
                                          </p:stCondLst>
                                        </p:cTn>
                                        <p:tgtEl>
                                          <p:spTgt spid="34"/>
                                        </p:tgtEl>
                                        <p:attrNameLst>
                                          <p:attrName>style.visibility</p:attrName>
                                        </p:attrNameLst>
                                      </p:cBhvr>
                                      <p:to>
                                        <p:strVal val="visible"/>
                                      </p:to>
                                    </p:set>
                                  </p:childTnLst>
                                </p:cTn>
                              </p:par>
                            </p:childTnLst>
                          </p:cTn>
                        </p:par>
                        <p:par>
                          <p:cTn id="60" fill="hold" nodeType="afterGroup">
                            <p:stCondLst>
                              <p:cond delay="700"/>
                            </p:stCondLst>
                            <p:childTnLst>
                              <p:par>
                                <p:cTn id="61" presetID="1" presetClass="entr" presetSubtype="0" fill="hold" grpId="0" nodeType="after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par>
                          <p:cTn id="63" fill="hold" nodeType="afterGroup">
                            <p:stCondLst>
                              <p:cond delay="700"/>
                            </p:stCondLst>
                            <p:childTnLst>
                              <p:par>
                                <p:cTn id="64" presetID="1" presetClass="entr" presetSubtype="0" fill="hold" nodeType="afterEffect">
                                  <p:stCondLst>
                                    <p:cond delay="200"/>
                                  </p:stCondLst>
                                  <p:childTnLst>
                                    <p:set>
                                      <p:cBhvr>
                                        <p:cTn id="65" dur="1" fill="hold">
                                          <p:stCondLst>
                                            <p:cond delay="0"/>
                                          </p:stCondLst>
                                        </p:cTn>
                                        <p:tgtEl>
                                          <p:spTgt spid="142"/>
                                        </p:tgtEl>
                                        <p:attrNameLst>
                                          <p:attrName>style.visibility</p:attrName>
                                        </p:attrNameLst>
                                      </p:cBhvr>
                                      <p:to>
                                        <p:strVal val="visible"/>
                                      </p:to>
                                    </p:set>
                                  </p:childTnLst>
                                </p:cTn>
                              </p:par>
                            </p:childTnLst>
                          </p:cTn>
                        </p:par>
                        <p:par>
                          <p:cTn id="66" fill="hold" nodeType="afterGroup">
                            <p:stCondLst>
                              <p:cond delay="900"/>
                            </p:stCondLst>
                            <p:childTnLst>
                              <p:par>
                                <p:cTn id="67" presetID="1" presetClass="entr" presetSubtype="0" fill="hold" grpId="0" nodeType="afterEffect">
                                  <p:stCondLst>
                                    <p:cond delay="200"/>
                                  </p:stCondLst>
                                  <p:childTnLst>
                                    <p:set>
                                      <p:cBhvr>
                                        <p:cTn id="68" dur="1" fill="hold">
                                          <p:stCondLst>
                                            <p:cond delay="0"/>
                                          </p:stCondLst>
                                        </p:cTn>
                                        <p:tgtEl>
                                          <p:spTgt spid="128"/>
                                        </p:tgtEl>
                                        <p:attrNameLst>
                                          <p:attrName>style.visibility</p:attrName>
                                        </p:attrNameLst>
                                      </p:cBhvr>
                                      <p:to>
                                        <p:strVal val="visible"/>
                                      </p:to>
                                    </p:set>
                                  </p:childTnLst>
                                </p:cTn>
                              </p:par>
                            </p:childTnLst>
                          </p:cTn>
                        </p:par>
                        <p:par>
                          <p:cTn id="69" fill="hold" nodeType="afterGroup">
                            <p:stCondLst>
                              <p:cond delay="1100"/>
                            </p:stCondLst>
                            <p:childTnLst>
                              <p:par>
                                <p:cTn id="70" presetID="1" presetClass="entr" presetSubtype="0" fill="hold" nodeType="afterEffect">
                                  <p:stCondLst>
                                    <p:cond delay="200"/>
                                  </p:stCondLst>
                                  <p:childTnLst>
                                    <p:set>
                                      <p:cBhvr>
                                        <p:cTn id="71" dur="1" fill="hold">
                                          <p:stCondLst>
                                            <p:cond delay="0"/>
                                          </p:stCondLst>
                                        </p:cTn>
                                        <p:tgtEl>
                                          <p:spTgt spid="149"/>
                                        </p:tgtEl>
                                        <p:attrNameLst>
                                          <p:attrName>style.visibility</p:attrName>
                                        </p:attrNameLst>
                                      </p:cBhvr>
                                      <p:to>
                                        <p:strVal val="visible"/>
                                      </p:to>
                                    </p:set>
                                  </p:childTnLst>
                                </p:cTn>
                              </p:par>
                            </p:childTnLst>
                          </p:cTn>
                        </p:par>
                        <p:par>
                          <p:cTn id="72" fill="hold" nodeType="afterGroup">
                            <p:stCondLst>
                              <p:cond delay="1300"/>
                            </p:stCondLst>
                            <p:childTnLst>
                              <p:par>
                                <p:cTn id="73" presetID="1" presetClass="entr" presetSubtype="0" fill="hold" grpId="0" nodeType="afterEffect">
                                  <p:stCondLst>
                                    <p:cond delay="200"/>
                                  </p:stCondLst>
                                  <p:childTnLst>
                                    <p:set>
                                      <p:cBhvr>
                                        <p:cTn id="74" dur="1" fill="hold">
                                          <p:stCondLst>
                                            <p:cond delay="0"/>
                                          </p:stCondLst>
                                        </p:cTn>
                                        <p:tgtEl>
                                          <p:spTgt spid="136"/>
                                        </p:tgtEl>
                                        <p:attrNameLst>
                                          <p:attrName>style.visibility</p:attrName>
                                        </p:attrNameLst>
                                      </p:cBhvr>
                                      <p:to>
                                        <p:strVal val="visible"/>
                                      </p:to>
                                    </p:set>
                                  </p:childTnLst>
                                </p:cTn>
                              </p:par>
                            </p:childTnLst>
                          </p:cTn>
                        </p:par>
                        <p:par>
                          <p:cTn id="75" fill="hold" nodeType="afterGroup">
                            <p:stCondLst>
                              <p:cond delay="1500"/>
                            </p:stCondLst>
                            <p:childTnLst>
                              <p:par>
                                <p:cTn id="76" presetID="1" presetClass="entr" presetSubtype="0" fill="hold" nodeType="afterEffect">
                                  <p:stCondLst>
                                    <p:cond delay="200"/>
                                  </p:stCondLst>
                                  <p:childTnLst>
                                    <p:set>
                                      <p:cBhvr>
                                        <p:cTn id="77" dur="1" fill="hold">
                                          <p:stCondLst>
                                            <p:cond delay="0"/>
                                          </p:stCondLst>
                                        </p:cTn>
                                        <p:tgtEl>
                                          <p:spTgt spid="152"/>
                                        </p:tgtEl>
                                        <p:attrNameLst>
                                          <p:attrName>style.visibility</p:attrName>
                                        </p:attrNameLst>
                                      </p:cBhvr>
                                      <p:to>
                                        <p:strVal val="visible"/>
                                      </p:to>
                                    </p:set>
                                  </p:childTnLst>
                                </p:cTn>
                              </p:par>
                            </p:childTnLst>
                          </p:cTn>
                        </p:par>
                        <p:par>
                          <p:cTn id="78" fill="hold" nodeType="afterGroup">
                            <p:stCondLst>
                              <p:cond delay="1700"/>
                            </p:stCondLst>
                            <p:childTnLst>
                              <p:par>
                                <p:cTn id="79" presetID="1" presetClass="entr" presetSubtype="0" fill="hold" grpId="0" nodeType="afterEffect">
                                  <p:stCondLst>
                                    <p:cond delay="200"/>
                                  </p:stCondLst>
                                  <p:childTnLst>
                                    <p:set>
                                      <p:cBhvr>
                                        <p:cTn id="80" dur="1" fill="hold">
                                          <p:stCondLst>
                                            <p:cond delay="0"/>
                                          </p:stCondLst>
                                        </p:cTn>
                                        <p:tgtEl>
                                          <p:spTgt spid="138"/>
                                        </p:tgtEl>
                                        <p:attrNameLst>
                                          <p:attrName>style.visibility</p:attrName>
                                        </p:attrNameLst>
                                      </p:cBhvr>
                                      <p:to>
                                        <p:strVal val="visible"/>
                                      </p:to>
                                    </p:set>
                                  </p:childTnLst>
                                </p:cTn>
                              </p:par>
                            </p:childTnLst>
                          </p:cTn>
                        </p:par>
                        <p:par>
                          <p:cTn id="81" fill="hold" nodeType="afterGroup">
                            <p:stCondLst>
                              <p:cond delay="1900"/>
                            </p:stCondLst>
                            <p:childTnLst>
                              <p:par>
                                <p:cTn id="82" presetID="1" presetClass="entr" presetSubtype="0" fill="hold" nodeType="afterEffect">
                                  <p:stCondLst>
                                    <p:cond delay="200"/>
                                  </p:stCondLst>
                                  <p:childTnLst>
                                    <p:set>
                                      <p:cBhvr>
                                        <p:cTn id="83" dur="1" fill="hold">
                                          <p:stCondLst>
                                            <p:cond delay="0"/>
                                          </p:stCondLst>
                                        </p:cTn>
                                        <p:tgtEl>
                                          <p:spTgt spid="154"/>
                                        </p:tgtEl>
                                        <p:attrNameLst>
                                          <p:attrName>style.visibility</p:attrName>
                                        </p:attrNameLst>
                                      </p:cBhvr>
                                      <p:to>
                                        <p:strVal val="visible"/>
                                      </p:to>
                                    </p:set>
                                  </p:childTnLst>
                                </p:cTn>
                              </p:par>
                            </p:childTnLst>
                          </p:cTn>
                        </p:par>
                        <p:par>
                          <p:cTn id="84" fill="hold" nodeType="afterGroup">
                            <p:stCondLst>
                              <p:cond delay="2100"/>
                            </p:stCondLst>
                            <p:childTnLst>
                              <p:par>
                                <p:cTn id="85" presetID="1" presetClass="entr" presetSubtype="0" fill="hold" grpId="0" nodeType="afterEffect">
                                  <p:stCondLst>
                                    <p:cond delay="200"/>
                                  </p:stCondLst>
                                  <p:childTnLst>
                                    <p:set>
                                      <p:cBhvr>
                                        <p:cTn id="86" dur="1" fill="hold">
                                          <p:stCondLst>
                                            <p:cond delay="0"/>
                                          </p:stCondLst>
                                        </p:cTn>
                                        <p:tgtEl>
                                          <p:spTgt spid="139"/>
                                        </p:tgtEl>
                                        <p:attrNameLst>
                                          <p:attrName>style.visibility</p:attrName>
                                        </p:attrNameLst>
                                      </p:cBhvr>
                                      <p:to>
                                        <p:strVal val="visible"/>
                                      </p:to>
                                    </p:set>
                                  </p:childTnLst>
                                </p:cTn>
                              </p:par>
                            </p:childTnLst>
                          </p:cTn>
                        </p:par>
                        <p:par>
                          <p:cTn id="87" fill="hold" nodeType="afterGroup">
                            <p:stCondLst>
                              <p:cond delay="2300"/>
                            </p:stCondLst>
                            <p:childTnLst>
                              <p:par>
                                <p:cTn id="88" presetID="1" presetClass="entr" presetSubtype="0" fill="hold" nodeType="afterEffect">
                                  <p:stCondLst>
                                    <p:cond delay="0"/>
                                  </p:stCondLst>
                                  <p:childTnLst>
                                    <p:set>
                                      <p:cBhvr>
                                        <p:cTn id="89" dur="1" fill="hold">
                                          <p:stCondLst>
                                            <p:cond delay="0"/>
                                          </p:stCondLst>
                                        </p:cTn>
                                        <p:tgtEl>
                                          <p:spTgt spid="106"/>
                                        </p:tgtEl>
                                        <p:attrNameLst>
                                          <p:attrName>style.visibility</p:attrName>
                                        </p:attrNameLst>
                                      </p:cBhvr>
                                      <p:to>
                                        <p:strVal val="visible"/>
                                      </p:to>
                                    </p:set>
                                  </p:childTnLst>
                                </p:cTn>
                              </p:par>
                            </p:childTnLst>
                          </p:cTn>
                        </p:par>
                        <p:par>
                          <p:cTn id="90" fill="hold" nodeType="afterGroup">
                            <p:stCondLst>
                              <p:cond delay="2300"/>
                            </p:stCondLst>
                            <p:childTnLst>
                              <p:par>
                                <p:cTn id="91" presetID="1" presetClass="entr" presetSubtype="0" fill="hold" grpId="0" nodeType="afterEffect">
                                  <p:stCondLst>
                                    <p:cond delay="200"/>
                                  </p:stCondLst>
                                  <p:childTnLst>
                                    <p:set>
                                      <p:cBhvr>
                                        <p:cTn id="92" dur="1" fill="hold">
                                          <p:stCondLst>
                                            <p:cond delay="0"/>
                                          </p:stCondLst>
                                        </p:cTn>
                                        <p:tgtEl>
                                          <p:spTgt spid="140"/>
                                        </p:tgtEl>
                                        <p:attrNameLst>
                                          <p:attrName>style.visibility</p:attrName>
                                        </p:attrNameLst>
                                      </p:cBhvr>
                                      <p:to>
                                        <p:strVal val="visible"/>
                                      </p:to>
                                    </p:set>
                                  </p:childTnLst>
                                </p:cTn>
                              </p:par>
                            </p:childTnLst>
                          </p:cTn>
                        </p:par>
                        <p:par>
                          <p:cTn id="93" fill="hold" nodeType="afterGroup">
                            <p:stCondLst>
                              <p:cond delay="2500"/>
                            </p:stCondLst>
                            <p:childTnLst>
                              <p:par>
                                <p:cTn id="94" presetID="1" presetClass="entr" presetSubtype="0" fill="hold" nodeType="afterEffect">
                                  <p:stCondLst>
                                    <p:cond delay="0"/>
                                  </p:stCondLst>
                                  <p:childTnLst>
                                    <p:set>
                                      <p:cBhvr>
                                        <p:cTn id="95" dur="1" fill="hold">
                                          <p:stCondLst>
                                            <p:cond delay="0"/>
                                          </p:stCondLst>
                                        </p:cTn>
                                        <p:tgtEl>
                                          <p:spTgt spid="179"/>
                                        </p:tgtEl>
                                        <p:attrNameLst>
                                          <p:attrName>style.visibility</p:attrName>
                                        </p:attrNameLst>
                                      </p:cBhvr>
                                      <p:to>
                                        <p:strVal val="visible"/>
                                      </p:to>
                                    </p:set>
                                  </p:childTnLst>
                                </p:cTn>
                              </p:par>
                            </p:childTnLst>
                          </p:cTn>
                        </p:par>
                        <p:par>
                          <p:cTn id="96" fill="hold" nodeType="afterGroup">
                            <p:stCondLst>
                              <p:cond delay="2500"/>
                            </p:stCondLst>
                            <p:childTnLst>
                              <p:par>
                                <p:cTn id="97" presetID="1" presetClass="entr" presetSubtype="0" fill="hold" grpId="0" nodeType="afterEffect">
                                  <p:stCondLst>
                                    <p:cond delay="200"/>
                                  </p:stCondLst>
                                  <p:childTnLst>
                                    <p:set>
                                      <p:cBhvr>
                                        <p:cTn id="98" dur="1" fill="hold">
                                          <p:stCondLst>
                                            <p:cond delay="0"/>
                                          </p:stCondLst>
                                        </p:cTn>
                                        <p:tgtEl>
                                          <p:spTgt spid="180"/>
                                        </p:tgtEl>
                                        <p:attrNameLst>
                                          <p:attrName>style.visibility</p:attrName>
                                        </p:attrNameLst>
                                      </p:cBhvr>
                                      <p:to>
                                        <p:strVal val="visible"/>
                                      </p:to>
                                    </p:set>
                                  </p:childTnLst>
                                </p:cTn>
                              </p:par>
                            </p:childTnLst>
                          </p:cTn>
                        </p:par>
                        <p:par>
                          <p:cTn id="99" fill="hold" nodeType="afterGroup">
                            <p:stCondLst>
                              <p:cond delay="2700"/>
                            </p:stCondLst>
                            <p:childTnLst>
                              <p:par>
                                <p:cTn id="100" presetID="1" presetClass="entr" presetSubtype="0" fill="hold" grpId="0" nodeType="afterEffect">
                                  <p:stCondLst>
                                    <p:cond delay="0"/>
                                  </p:stCondLst>
                                  <p:childTnLst>
                                    <p:set>
                                      <p:cBhvr>
                                        <p:cTn id="101" dur="1" fill="hold">
                                          <p:stCondLst>
                                            <p:cond delay="0"/>
                                          </p:stCondLst>
                                        </p:cTn>
                                        <p:tgtEl>
                                          <p:spTgt spid="155"/>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8" presetClass="entr" presetSubtype="3" fill="hold" nodeType="click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strips(upRight)">
                                      <p:cBhvr>
                                        <p:cTn id="106" dur="500"/>
                                        <p:tgtEl>
                                          <p:spTgt spid="67"/>
                                        </p:tgtEl>
                                      </p:cBhvr>
                                    </p:animEffect>
                                  </p:childTnLst>
                                </p:cTn>
                              </p:par>
                            </p:childTnLst>
                          </p:cTn>
                        </p:par>
                        <p:par>
                          <p:cTn id="107" fill="hold" nodeType="afterGroup">
                            <p:stCondLst>
                              <p:cond delay="500"/>
                            </p:stCondLst>
                            <p:childTnLst>
                              <p:par>
                                <p:cTn id="108" presetID="1" presetClass="entr" presetSubtype="0" fill="hold" grpId="0" nodeType="afterEffect">
                                  <p:stCondLst>
                                    <p:cond delay="200"/>
                                  </p:stCondLst>
                                  <p:childTnLst>
                                    <p:set>
                                      <p:cBhvr>
                                        <p:cTn id="109" dur="1" fill="hold">
                                          <p:stCondLst>
                                            <p:cond delay="0"/>
                                          </p:stCondLst>
                                        </p:cTn>
                                        <p:tgtEl>
                                          <p:spTgt spid="78"/>
                                        </p:tgtEl>
                                        <p:attrNameLst>
                                          <p:attrName>style.visibility</p:attrName>
                                        </p:attrNameLst>
                                      </p:cBhvr>
                                      <p:to>
                                        <p:strVal val="visible"/>
                                      </p:to>
                                    </p:set>
                                  </p:childTnLst>
                                </p:cTn>
                              </p:par>
                            </p:childTnLst>
                          </p:cTn>
                        </p:par>
                        <p:par>
                          <p:cTn id="110" fill="hold" nodeType="afterGroup">
                            <p:stCondLst>
                              <p:cond delay="700"/>
                            </p:stCondLst>
                            <p:childTnLst>
                              <p:par>
                                <p:cTn id="111" presetID="1" presetClass="entr" presetSubtype="0" fill="hold" grpId="0" nodeType="afterEffect">
                                  <p:stCondLst>
                                    <p:cond delay="0"/>
                                  </p:stCondLst>
                                  <p:childTnLst>
                                    <p:set>
                                      <p:cBhvr>
                                        <p:cTn id="112" dur="1" fill="hold">
                                          <p:stCondLst>
                                            <p:cond delay="0"/>
                                          </p:stCondLst>
                                        </p:cTn>
                                        <p:tgtEl>
                                          <p:spTgt spid="15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5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5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5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6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61"/>
                                        </p:tgtEl>
                                        <p:attrNameLst>
                                          <p:attrName>style.visibility</p:attrName>
                                        </p:attrNameLst>
                                      </p:cBhvr>
                                      <p:to>
                                        <p:strVal val="visible"/>
                                      </p:to>
                                    </p:set>
                                  </p:childTnLst>
                                </p:cTn>
                              </p:par>
                            </p:childTnLst>
                          </p:cTn>
                        </p:par>
                        <p:par>
                          <p:cTn id="125" fill="hold" nodeType="afterGroup">
                            <p:stCondLst>
                              <p:cond delay="700"/>
                            </p:stCondLst>
                            <p:childTnLst>
                              <p:par>
                                <p:cTn id="126" presetID="1" presetClass="entr" presetSubtype="0" fill="hold" grpId="0" nodeType="afterEffect">
                                  <p:stCondLst>
                                    <p:cond delay="200"/>
                                  </p:stCondLst>
                                  <p:childTnLst>
                                    <p:set>
                                      <p:cBhvr>
                                        <p:cTn id="127" dur="1" fill="hold">
                                          <p:stCondLst>
                                            <p:cond delay="0"/>
                                          </p:stCondLst>
                                        </p:cTn>
                                        <p:tgtEl>
                                          <p:spTgt spid="135"/>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86"/>
                                        </p:tgtEl>
                                        <p:attrNameLst>
                                          <p:attrName>style.visibility</p:attrName>
                                        </p:attrNameLst>
                                      </p:cBhvr>
                                      <p:to>
                                        <p:strVal val="visible"/>
                                      </p:to>
                                    </p:set>
                                  </p:childTnLst>
                                </p:cTn>
                              </p:par>
                            </p:childTnLst>
                          </p:cTn>
                        </p:par>
                        <p:par>
                          <p:cTn id="130" fill="hold" nodeType="afterGroup">
                            <p:stCondLst>
                              <p:cond delay="900"/>
                            </p:stCondLst>
                            <p:childTnLst>
                              <p:par>
                                <p:cTn id="131" presetID="22" presetClass="exit" presetSubtype="4" fill="hold" grpId="1" nodeType="afterEffect">
                                  <p:stCondLst>
                                    <p:cond delay="0"/>
                                  </p:stCondLst>
                                  <p:childTnLst>
                                    <p:animEffect transition="out" filter="wipe(down)">
                                      <p:cBhvr>
                                        <p:cTn id="132" dur="1000"/>
                                        <p:tgtEl>
                                          <p:spTgt spid="183"/>
                                        </p:tgtEl>
                                      </p:cBhvr>
                                    </p:animEffect>
                                    <p:set>
                                      <p:cBhvr>
                                        <p:cTn id="133" dur="1" fill="hold">
                                          <p:stCondLst>
                                            <p:cond delay="999"/>
                                          </p:stCondLst>
                                        </p:cTn>
                                        <p:tgtEl>
                                          <p:spTgt spid="183"/>
                                        </p:tgtEl>
                                        <p:attrNameLst>
                                          <p:attrName>style.visibility</p:attrName>
                                        </p:attrNameLst>
                                      </p:cBhvr>
                                      <p:to>
                                        <p:strVal val="hidden"/>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212"/>
                                        </p:tgtEl>
                                        <p:attrNameLst>
                                          <p:attrName>style.visibility</p:attrName>
                                        </p:attrNameLst>
                                      </p:cBhvr>
                                      <p:to>
                                        <p:strVal val="visible"/>
                                      </p:to>
                                    </p:set>
                                  </p:childTnLst>
                                </p:cTn>
                              </p:par>
                              <p:par>
                                <p:cTn id="138" presetID="18" presetClass="entr" presetSubtype="3" fill="hold" nodeType="withEffect">
                                  <p:stCondLst>
                                    <p:cond delay="0"/>
                                  </p:stCondLst>
                                  <p:childTnLst>
                                    <p:set>
                                      <p:cBhvr>
                                        <p:cTn id="139" dur="1" fill="hold">
                                          <p:stCondLst>
                                            <p:cond delay="0"/>
                                          </p:stCondLst>
                                        </p:cTn>
                                        <p:tgtEl>
                                          <p:spTgt spid="115"/>
                                        </p:tgtEl>
                                        <p:attrNameLst>
                                          <p:attrName>style.visibility</p:attrName>
                                        </p:attrNameLst>
                                      </p:cBhvr>
                                      <p:to>
                                        <p:strVal val="visible"/>
                                      </p:to>
                                    </p:set>
                                    <p:animEffect transition="in" filter="strips(upRight)">
                                      <p:cBhvr>
                                        <p:cTn id="140" dur="500"/>
                                        <p:tgtEl>
                                          <p:spTgt spid="115"/>
                                        </p:tgtEl>
                                      </p:cBhvr>
                                    </p:animEffect>
                                  </p:childTnLst>
                                </p:cTn>
                              </p:par>
                            </p:childTnLst>
                          </p:cTn>
                        </p:par>
                        <p:par>
                          <p:cTn id="141" fill="hold" nodeType="afterGroup">
                            <p:stCondLst>
                              <p:cond delay="500"/>
                            </p:stCondLst>
                            <p:childTnLst>
                              <p:par>
                                <p:cTn id="142" presetID="1" presetClass="entr" presetSubtype="0" fill="hold" nodeType="afterEffect">
                                  <p:stCondLst>
                                    <p:cond delay="200"/>
                                  </p:stCondLst>
                                  <p:childTnLst>
                                    <p:set>
                                      <p:cBhvr>
                                        <p:cTn id="143" dur="1" fill="hold">
                                          <p:stCondLst>
                                            <p:cond delay="0"/>
                                          </p:stCondLst>
                                        </p:cTn>
                                        <p:tgtEl>
                                          <p:spTgt spid="94"/>
                                        </p:tgtEl>
                                        <p:attrNameLst>
                                          <p:attrName>style.visibility</p:attrName>
                                        </p:attrNameLst>
                                      </p:cBhvr>
                                      <p:to>
                                        <p:strVal val="visible"/>
                                      </p:to>
                                    </p:set>
                                  </p:childTnLst>
                                </p:cTn>
                              </p:par>
                            </p:childTnLst>
                          </p:cTn>
                        </p:par>
                        <p:par>
                          <p:cTn id="144" fill="hold" nodeType="afterGroup">
                            <p:stCondLst>
                              <p:cond delay="700"/>
                            </p:stCondLst>
                            <p:childTnLst>
                              <p:par>
                                <p:cTn id="145" presetID="1" presetClass="entr" presetSubtype="0" fill="hold" nodeType="afterEffect">
                                  <p:stCondLst>
                                    <p:cond delay="200"/>
                                  </p:stCondLst>
                                  <p:childTnLst>
                                    <p:set>
                                      <p:cBhvr>
                                        <p:cTn id="146" dur="1" fill="hold">
                                          <p:stCondLst>
                                            <p:cond delay="0"/>
                                          </p:stCondLst>
                                        </p:cTn>
                                        <p:tgtEl>
                                          <p:spTgt spid="187"/>
                                        </p:tgtEl>
                                        <p:attrNameLst>
                                          <p:attrName>style.visibility</p:attrName>
                                        </p:attrNameLst>
                                      </p:cBhvr>
                                      <p:to>
                                        <p:strVal val="visible"/>
                                      </p:to>
                                    </p:set>
                                  </p:childTnLst>
                                </p:cTn>
                              </p:par>
                            </p:childTnLst>
                          </p:cTn>
                        </p:par>
                        <p:par>
                          <p:cTn id="147" fill="hold" nodeType="afterGroup">
                            <p:stCondLst>
                              <p:cond delay="900"/>
                            </p:stCondLst>
                            <p:childTnLst>
                              <p:par>
                                <p:cTn id="148" presetID="1" presetClass="entr" presetSubtype="0" fill="hold" nodeType="afterEffect">
                                  <p:stCondLst>
                                    <p:cond delay="200"/>
                                  </p:stCondLst>
                                  <p:childTnLst>
                                    <p:set>
                                      <p:cBhvr>
                                        <p:cTn id="149" dur="1" fill="hold">
                                          <p:stCondLst>
                                            <p:cond delay="0"/>
                                          </p:stCondLst>
                                        </p:cTn>
                                        <p:tgtEl>
                                          <p:spTgt spid="188"/>
                                        </p:tgtEl>
                                        <p:attrNameLst>
                                          <p:attrName>style.visibility</p:attrName>
                                        </p:attrNameLst>
                                      </p:cBhvr>
                                      <p:to>
                                        <p:strVal val="visible"/>
                                      </p:to>
                                    </p:set>
                                  </p:childTnLst>
                                </p:cTn>
                              </p:par>
                            </p:childTnLst>
                          </p:cTn>
                        </p:par>
                        <p:par>
                          <p:cTn id="150" fill="hold" nodeType="afterGroup">
                            <p:stCondLst>
                              <p:cond delay="1100"/>
                            </p:stCondLst>
                            <p:childTnLst>
                              <p:par>
                                <p:cTn id="151" presetID="1" presetClass="entr" presetSubtype="0" fill="hold" nodeType="afterEffect">
                                  <p:stCondLst>
                                    <p:cond delay="200"/>
                                  </p:stCondLst>
                                  <p:childTnLst>
                                    <p:set>
                                      <p:cBhvr>
                                        <p:cTn id="152" dur="1" fill="hold">
                                          <p:stCondLst>
                                            <p:cond delay="0"/>
                                          </p:stCondLst>
                                        </p:cTn>
                                        <p:tgtEl>
                                          <p:spTgt spid="189"/>
                                        </p:tgtEl>
                                        <p:attrNameLst>
                                          <p:attrName>style.visibility</p:attrName>
                                        </p:attrNameLst>
                                      </p:cBhvr>
                                      <p:to>
                                        <p:strVal val="visible"/>
                                      </p:to>
                                    </p:set>
                                  </p:childTnLst>
                                </p:cTn>
                              </p:par>
                            </p:childTnLst>
                          </p:cTn>
                        </p:par>
                        <p:par>
                          <p:cTn id="153" fill="hold" nodeType="afterGroup">
                            <p:stCondLst>
                              <p:cond delay="1300"/>
                            </p:stCondLst>
                            <p:childTnLst>
                              <p:par>
                                <p:cTn id="154" presetID="1" presetClass="entr" presetSubtype="0" fill="hold" nodeType="afterEffect">
                                  <p:stCondLst>
                                    <p:cond delay="200"/>
                                  </p:stCondLst>
                                  <p:childTnLst>
                                    <p:set>
                                      <p:cBhvr>
                                        <p:cTn id="155" dur="1" fill="hold">
                                          <p:stCondLst>
                                            <p:cond delay="0"/>
                                          </p:stCondLst>
                                        </p:cTn>
                                        <p:tgtEl>
                                          <p:spTgt spid="190"/>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8" presetClass="entr" presetSubtype="12" fill="hold" grpId="0" nodeType="click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strips(downLeft)">
                                      <p:cBhvr>
                                        <p:cTn id="160" dur="500"/>
                                        <p:tgtEl>
                                          <p:spTgt spid="99"/>
                                        </p:tgtEl>
                                      </p:cBhvr>
                                    </p:animEffect>
                                  </p:childTnLst>
                                </p:cTn>
                              </p:par>
                            </p:childTnLst>
                          </p:cTn>
                        </p:par>
                        <p:par>
                          <p:cTn id="161" fill="hold" nodeType="afterGroup">
                            <p:stCondLst>
                              <p:cond delay="500"/>
                            </p:stCondLst>
                            <p:childTnLst>
                              <p:par>
                                <p:cTn id="162" presetID="1" presetClass="entr" presetSubtype="0" fill="hold" grpId="0" nodeType="afterEffect">
                                  <p:stCondLst>
                                    <p:cond delay="200"/>
                                  </p:stCondLst>
                                  <p:childTnLst>
                                    <p:set>
                                      <p:cBhvr>
                                        <p:cTn id="163" dur="1" fill="hold">
                                          <p:stCondLst>
                                            <p:cond delay="0"/>
                                          </p:stCondLst>
                                        </p:cTn>
                                        <p:tgtEl>
                                          <p:spTgt spid="100"/>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4" presetClass="emph" presetSubtype="0" fill="hold" grpId="0" nodeType="clickEffect">
                                  <p:stCondLst>
                                    <p:cond delay="0"/>
                                  </p:stCondLst>
                                  <p:childTnLst>
                                    <p:animClr clrSpc="hsl" dir="cw">
                                      <p:cBhvr override="childStyle">
                                        <p:cTn id="167" dur="500" fill="hold"/>
                                        <p:tgtEl>
                                          <p:spTgt spid="122"/>
                                        </p:tgtEl>
                                        <p:attrNameLst>
                                          <p:attrName>style.color</p:attrName>
                                        </p:attrNameLst>
                                      </p:cBhvr>
                                      <p:by>
                                        <p:hsl h="0" s="-12549" l="-25098"/>
                                      </p:by>
                                    </p:animClr>
                                    <p:animClr clrSpc="hsl" dir="cw">
                                      <p:cBhvr>
                                        <p:cTn id="168" dur="500" fill="hold"/>
                                        <p:tgtEl>
                                          <p:spTgt spid="122"/>
                                        </p:tgtEl>
                                        <p:attrNameLst>
                                          <p:attrName>fillcolor</p:attrName>
                                        </p:attrNameLst>
                                      </p:cBhvr>
                                      <p:by>
                                        <p:hsl h="0" s="-12549" l="-25098"/>
                                      </p:by>
                                    </p:animClr>
                                    <p:animClr clrSpc="hsl" dir="cw">
                                      <p:cBhvr>
                                        <p:cTn id="169" dur="500" fill="hold"/>
                                        <p:tgtEl>
                                          <p:spTgt spid="122"/>
                                        </p:tgtEl>
                                        <p:attrNameLst>
                                          <p:attrName>stroke.color</p:attrName>
                                        </p:attrNameLst>
                                      </p:cBhvr>
                                      <p:by>
                                        <p:hsl h="0" s="-12549" l="-25098"/>
                                      </p:by>
                                    </p:animClr>
                                    <p:set>
                                      <p:cBhvr>
                                        <p:cTn id="170" dur="500" fill="hold"/>
                                        <p:tgtEl>
                                          <p:spTgt spid="1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19" grpId="1" animBg="1"/>
      <p:bldP spid="24" grpId="0"/>
      <p:bldP spid="28" grpId="0"/>
      <p:bldP spid="33" grpId="0"/>
      <p:bldP spid="34" grpId="0" animBg="1"/>
      <p:bldP spid="57" grpId="0" animBg="1"/>
      <p:bldP spid="78" grpId="0"/>
      <p:bldP spid="99" grpId="0" animBg="1"/>
      <p:bldP spid="100" grpId="0"/>
      <p:bldP spid="128" grpId="0" animBg="1"/>
      <p:bldP spid="135" grpId="0"/>
      <p:bldP spid="122" grpId="0" animBg="1"/>
      <p:bldP spid="136" grpId="0" animBg="1"/>
      <p:bldP spid="138" grpId="0" animBg="1"/>
      <p:bldP spid="139" grpId="0" animBg="1"/>
      <p:bldP spid="140" grpId="0" animBg="1"/>
      <p:bldP spid="155" grpId="0" animBg="1"/>
      <p:bldP spid="156" grpId="0" animBg="1"/>
      <p:bldP spid="157" grpId="0" animBg="1"/>
      <p:bldP spid="158" grpId="0" animBg="1"/>
      <p:bldP spid="159" grpId="0" animBg="1"/>
      <p:bldP spid="160" grpId="0" animBg="1"/>
      <p:bldP spid="161" grpId="0" animBg="1"/>
      <p:bldP spid="180" grpId="0"/>
      <p:bldP spid="183" grpId="0" animBg="1"/>
      <p:bldP spid="183" grpId="1" animBg="1"/>
      <p:bldP spid="2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321469" y="910829"/>
            <a:ext cx="6161485" cy="4125515"/>
          </a:xfrm>
        </p:spPr>
        <p:txBody>
          <a:bodyPr>
            <a:normAutofit lnSpcReduction="10000"/>
          </a:bodyPr>
          <a:lstStyle/>
          <a:p>
            <a:pPr marL="0" indent="0" eaLnBrk="1" hangingPunct="1">
              <a:lnSpc>
                <a:spcPct val="150000"/>
              </a:lnSpc>
              <a:buClr>
                <a:srgbClr val="C00000"/>
              </a:buClr>
              <a:buNone/>
            </a:pPr>
            <a:r>
              <a:rPr lang="zh-CN" altLang="en-US" sz="1800" b="1" dirty="0">
                <a:latin typeface="楷体_GB2312" pitchFamily="49" charset="-122"/>
                <a:ea typeface="楷体_GB2312" pitchFamily="49" charset="-122"/>
              </a:rPr>
              <a:t>采用了一种三元、三层、 对等、集中管理的结构</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通过引入一个策略管理器作为可信第三方</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对访问请求者和访问控制器进行集中管理</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网络访问控制层、可信平台评估层、执行基于策略管理器为可信第三方的三元对等鉴别协议</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实现访问请求者和访问控制器之间的双向用户身份认证和双向平台可信性评估</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  </a:t>
            </a:r>
            <a:endParaRPr lang="en-US" altLang="zh-CN" sz="1800" b="1" dirty="0">
              <a:latin typeface="楷体_GB2312" pitchFamily="49" charset="-122"/>
              <a:ea typeface="楷体_GB2312" pitchFamily="49" charset="-122"/>
            </a:endParaRPr>
          </a:p>
          <a:p>
            <a:pPr marL="0" indent="0">
              <a:lnSpc>
                <a:spcPct val="150000"/>
              </a:lnSpc>
              <a:buClr>
                <a:srgbClr val="C00000"/>
              </a:buClr>
              <a:buNone/>
            </a:pPr>
            <a:r>
              <a:rPr lang="zh-CN" altLang="en-US" sz="1800" b="1" dirty="0">
                <a:solidFill>
                  <a:srgbClr val="2E38FA"/>
                </a:solidFill>
                <a:latin typeface="楷体_GB2312" pitchFamily="49" charset="-122"/>
                <a:ea typeface="楷体_GB2312" pitchFamily="49" charset="-122"/>
              </a:rPr>
              <a:t>优点：</a:t>
            </a:r>
            <a:r>
              <a:rPr lang="zh-CN" altLang="en-US" sz="1800" b="1" dirty="0">
                <a:latin typeface="楷体_GB2312" pitchFamily="49" charset="-122"/>
                <a:ea typeface="楷体_GB2312" pitchFamily="49" charset="-122"/>
              </a:rPr>
              <a:t>采用国家自主知识产权的鉴别协议</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将访问请求者和访问控制器作为对等实体</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以策略管理器为可信第三方</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既简化了身份管理、策略管理和证书管理机制</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又保证了终端与网络的双向认证</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具有很大的创新性。</a:t>
            </a:r>
            <a:endParaRPr lang="en-US" altLang="zh-CN" sz="1800" b="1" dirty="0">
              <a:latin typeface="楷体_GB2312" pitchFamily="49" charset="-122"/>
              <a:ea typeface="楷体_GB2312" pitchFamily="49" charset="-122"/>
            </a:endParaRPr>
          </a:p>
        </p:txBody>
      </p:sp>
      <p:grpSp>
        <p:nvGrpSpPr>
          <p:cNvPr id="9" name="组合 8">
            <a:extLst>
              <a:ext uri="{FF2B5EF4-FFF2-40B4-BE49-F238E27FC236}">
                <a16:creationId xmlns="" xmlns:a16="http://schemas.microsoft.com/office/drawing/2014/main" id="{9F80759B-DA05-4727-A2F9-5643D81F79F4}"/>
              </a:ext>
            </a:extLst>
          </p:cNvPr>
          <p:cNvGrpSpPr/>
          <p:nvPr/>
        </p:nvGrpSpPr>
        <p:grpSpPr>
          <a:xfrm>
            <a:off x="253998" y="388031"/>
            <a:ext cx="6604002" cy="400110"/>
            <a:chOff x="254000" y="646164"/>
            <a:chExt cx="6604002" cy="400110"/>
          </a:xfrm>
        </p:grpSpPr>
        <p:cxnSp>
          <p:nvCxnSpPr>
            <p:cNvPr id="10" name="直接连接符 9">
              <a:extLst>
                <a:ext uri="{FF2B5EF4-FFF2-40B4-BE49-F238E27FC236}">
                  <a16:creationId xmlns="" xmlns:a16="http://schemas.microsoft.com/office/drawing/2014/main" id="{6FC3CC1B-81B1-4366-AED6-91513C138F1E}"/>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原创设计师QQ598969553            _19">
              <a:extLst>
                <a:ext uri="{FF2B5EF4-FFF2-40B4-BE49-F238E27FC236}">
                  <a16:creationId xmlns="" xmlns:a16="http://schemas.microsoft.com/office/drawing/2014/main" id="{86510F9D-FB24-456E-813E-F5A2B4D21DD0}"/>
                </a:ext>
              </a:extLst>
            </p:cNvPr>
            <p:cNvSpPr txBox="1"/>
            <p:nvPr/>
          </p:nvSpPr>
          <p:spPr>
            <a:xfrm>
              <a:off x="254000" y="646164"/>
              <a:ext cx="411129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中国的可信网络连接研究</a:t>
              </a:r>
            </a:p>
          </p:txBody>
        </p:sp>
      </p:grpSp>
    </p:spTree>
    <p:extLst>
      <p:ext uri="{BB962C8B-B14F-4D97-AF65-F5344CB8AC3E}">
        <p14:creationId xmlns:p14="http://schemas.microsoft.com/office/powerpoint/2010/main" val="490074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0999" y="1564483"/>
            <a:ext cx="2336006" cy="2336006"/>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5" name="文本框 4"/>
          <p:cNvSpPr txBox="1"/>
          <p:nvPr/>
        </p:nvSpPr>
        <p:spPr>
          <a:xfrm>
            <a:off x="2260999" y="1494648"/>
            <a:ext cx="2336006" cy="2515945"/>
          </a:xfrm>
          <a:prstGeom prst="rect">
            <a:avLst/>
          </a:prstGeom>
          <a:noFill/>
        </p:spPr>
        <p:txBody>
          <a:bodyPr wrap="square" rtlCol="0">
            <a:spAutoFit/>
          </a:bodyPr>
          <a:lstStyle/>
          <a:p>
            <a:pPr algn="ctr"/>
            <a:r>
              <a:rPr lang="en-US" altLang="zh-CN" sz="15749" dirty="0">
                <a:solidFill>
                  <a:schemeClr val="bg1"/>
                </a:solidFill>
                <a:effectLst>
                  <a:outerShdw blurRad="50800" algn="ctr" rotWithShape="0">
                    <a:prstClr val="black">
                      <a:alpha val="40000"/>
                    </a:prstClr>
                  </a:outerShdw>
                </a:effectLst>
                <a:latin typeface="Impact" panose="020B0806030902050204" pitchFamily="34" charset="0"/>
              </a:rPr>
              <a:t>04</a:t>
            </a:r>
            <a:endParaRPr lang="zh-CN" altLang="en-US" sz="15749"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6" name="矩形 5"/>
          <p:cNvSpPr/>
          <p:nvPr/>
        </p:nvSpPr>
        <p:spPr>
          <a:xfrm>
            <a:off x="0" y="2327485"/>
            <a:ext cx="6858000" cy="810000"/>
          </a:xfrm>
          <a:prstGeom prst="rect">
            <a:avLst/>
          </a:prstGeom>
          <a:solidFill>
            <a:srgbClr val="42BAC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p>
        </p:txBody>
      </p:sp>
      <p:sp>
        <p:nvSpPr>
          <p:cNvPr id="7" name="文本框 6"/>
          <p:cNvSpPr txBox="1"/>
          <p:nvPr/>
        </p:nvSpPr>
        <p:spPr>
          <a:xfrm>
            <a:off x="1444842" y="2519543"/>
            <a:ext cx="3968318" cy="466281"/>
          </a:xfrm>
          <a:prstGeom prst="rect">
            <a:avLst/>
          </a:prstGeom>
          <a:noFill/>
        </p:spPr>
        <p:txBody>
          <a:bodyPr wrap="square" rtlCol="0">
            <a:spAutoFit/>
          </a:bodyPr>
          <a:lstStyle/>
          <a:p>
            <a:pPr algn="ctr">
              <a:lnSpc>
                <a:spcPct val="90000"/>
              </a:lnSpc>
              <a:spcBef>
                <a:spcPct val="0"/>
              </a:spcBef>
            </a:pPr>
            <a:r>
              <a:rPr lang="zh-CN" altLang="en-US" sz="2700" b="1" dirty="0">
                <a:solidFill>
                  <a:srgbClr val="08181A"/>
                </a:solidFill>
                <a:latin typeface="微软雅黑" panose="020B0503020204020204" pitchFamily="34" charset="-122"/>
                <a:ea typeface="微软雅黑" panose="020B0503020204020204" pitchFamily="34" charset="-122"/>
                <a:cs typeface="+mj-cs"/>
              </a:rPr>
              <a:t>可信</a:t>
            </a:r>
            <a:r>
              <a:rPr lang="en-US" altLang="zh-CN" sz="2700" b="1" dirty="0">
                <a:solidFill>
                  <a:srgbClr val="08181A"/>
                </a:solidFill>
                <a:latin typeface="微软雅黑" panose="020B0503020204020204" pitchFamily="34" charset="-122"/>
                <a:ea typeface="微软雅黑" panose="020B0503020204020204" pitchFamily="34" charset="-122"/>
                <a:cs typeface="+mj-cs"/>
              </a:rPr>
              <a:t>3.0</a:t>
            </a:r>
            <a:endParaRPr lang="zh-CN" altLang="en-US" sz="2700" b="1" dirty="0">
              <a:solidFill>
                <a:srgbClr val="08181A"/>
              </a:solidFill>
              <a:latin typeface="微软雅黑" panose="020B0503020204020204" pitchFamily="34" charset="-122"/>
              <a:ea typeface="微软雅黑" panose="020B0503020204020204" pitchFamily="34" charset="-122"/>
              <a:cs typeface="+mj-cs"/>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67</a:t>
            </a:fld>
            <a:endParaRPr lang="zh-CN" altLang="en-US"/>
          </a:p>
        </p:txBody>
      </p:sp>
    </p:spTree>
    <p:extLst>
      <p:ext uri="{BB962C8B-B14F-4D97-AF65-F5344CB8AC3E}">
        <p14:creationId xmlns:p14="http://schemas.microsoft.com/office/powerpoint/2010/main" val="3775549673"/>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3191933"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a:t>
            </a:r>
            <a:r>
              <a:rPr lang="en-US" altLang="zh-CN" sz="2000" b="1" dirty="0">
                <a:solidFill>
                  <a:srgbClr val="42BAC8"/>
                </a:solidFill>
                <a:latin typeface="微软雅黑" pitchFamily="34" charset="-122"/>
                <a:ea typeface="微软雅黑" pitchFamily="34" charset="-122"/>
              </a:rPr>
              <a:t>3.0</a:t>
            </a:r>
            <a:r>
              <a:rPr lang="zh-CN" altLang="en-US" sz="2000" b="1" dirty="0">
                <a:solidFill>
                  <a:srgbClr val="42BAC8"/>
                </a:solidFill>
                <a:latin typeface="微软雅黑" pitchFamily="34" charset="-122"/>
                <a:ea typeface="微软雅黑" pitchFamily="34" charset="-122"/>
              </a:rPr>
              <a:t>的应用模式</a:t>
            </a:r>
          </a:p>
        </p:txBody>
      </p:sp>
      <p:sp>
        <p:nvSpPr>
          <p:cNvPr id="19" name="文本框 18"/>
          <p:cNvSpPr txBox="1"/>
          <p:nvPr/>
        </p:nvSpPr>
        <p:spPr>
          <a:xfrm>
            <a:off x="254000" y="1332049"/>
            <a:ext cx="6337300" cy="2853089"/>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计算的同时进行安全防护</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构建了基本的可信免疫机制后，由管理员参与，为不同的计算任务定制可信策略</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通过可信策略驱动可信免疫机制识别“自己”和“非己”，保障计算任务运行环境的可信</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应用模式包含</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可信机制</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可信策略</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可信保障</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68</a:t>
            </a:fld>
            <a:endParaRPr lang="zh-CN" altLang="en-US"/>
          </a:p>
        </p:txBody>
      </p:sp>
    </p:spTree>
    <p:extLst>
      <p:ext uri="{BB962C8B-B14F-4D97-AF65-F5344CB8AC3E}">
        <p14:creationId xmlns:p14="http://schemas.microsoft.com/office/powerpoint/2010/main" val="259537414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9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3064933" cy="400110"/>
          </a:xfrm>
          <a:prstGeom prst="rect">
            <a:avLst/>
          </a:prstGeom>
          <a:noFill/>
        </p:spPr>
        <p:txBody>
          <a:bodyPr wrap="square" rtlCol="0">
            <a:spAutoFit/>
          </a:bodyPr>
          <a:lstStyle/>
          <a:p>
            <a:r>
              <a:rPr lang="zh-CN" altLang="en-US" sz="2000" b="1">
                <a:solidFill>
                  <a:srgbClr val="42BAC8"/>
                </a:solidFill>
                <a:latin typeface="微软雅黑" pitchFamily="34" charset="-122"/>
                <a:ea typeface="微软雅黑" pitchFamily="34" charset="-122"/>
              </a:rPr>
              <a:t>可信机制</a:t>
            </a:r>
            <a:endParaRPr lang="zh-CN" altLang="en-US" sz="2000" b="1" dirty="0">
              <a:solidFill>
                <a:srgbClr val="42BAC8"/>
              </a:solidFill>
              <a:latin typeface="微软雅黑" pitchFamily="34" charset="-122"/>
              <a:ea typeface="微软雅黑" pitchFamily="34" charset="-122"/>
            </a:endParaRPr>
          </a:p>
        </p:txBody>
      </p:sp>
      <p:sp>
        <p:nvSpPr>
          <p:cNvPr id="19" name="文本框 18"/>
          <p:cNvSpPr txBox="1"/>
          <p:nvPr/>
        </p:nvSpPr>
        <p:spPr>
          <a:xfrm>
            <a:off x="254000" y="1518315"/>
            <a:ext cx="6337300" cy="1492716"/>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以双系统体系架构的模式实现可信机制，为各种安全机制提供了一个统一的、通用性的可信平台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为系统中的安全机制提供了一个共同的基础</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给安全机制提供统一的可信保障</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为各安全机制动态连接、构成纵深防御安全体系提供了支持</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69</a:t>
            </a:fld>
            <a:endParaRPr lang="zh-CN" altLang="en-US"/>
          </a:p>
        </p:txBody>
      </p:sp>
    </p:spTree>
    <p:extLst>
      <p:ext uri="{BB962C8B-B14F-4D97-AF65-F5344CB8AC3E}">
        <p14:creationId xmlns:p14="http://schemas.microsoft.com/office/powerpoint/2010/main" val="236706782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2900" y="1233006"/>
            <a:ext cx="6172200" cy="3280908"/>
          </a:xfrm>
          <a:ln>
            <a:miter lim="800000"/>
            <a:headEnd/>
            <a:tailEnd/>
          </a:ln>
        </p:spPr>
        <p:txBody>
          <a:bodyPr/>
          <a:lstStyle/>
          <a:p>
            <a:pPr>
              <a:lnSpc>
                <a:spcPct val="150000"/>
              </a:lnSpc>
              <a:buFontTx/>
              <a:buBlip>
                <a:blip r:embed="rId2"/>
              </a:buBlip>
              <a:defRPr/>
            </a:pPr>
            <a:r>
              <a:rPr lang="zh-CN" altLang="en-US" sz="1800" b="1" dirty="0">
                <a:solidFill>
                  <a:srgbClr val="2E38FA"/>
                </a:solidFill>
                <a:latin typeface="楷体_GB2312" pitchFamily="49" charset="-122"/>
                <a:ea typeface="楷体_GB2312" pitchFamily="49" charset="-122"/>
              </a:rPr>
              <a:t>国际可信组织</a:t>
            </a:r>
            <a:r>
              <a:rPr lang="en-US" altLang="zh-CN" sz="1800" b="1" dirty="0">
                <a:solidFill>
                  <a:srgbClr val="2E38FA"/>
                </a:solidFill>
                <a:latin typeface="楷体_GB2312" pitchFamily="49" charset="-122"/>
                <a:ea typeface="楷体_GB2312" pitchFamily="49" charset="-122"/>
              </a:rPr>
              <a:t>(TCG)</a:t>
            </a:r>
            <a:r>
              <a:rPr lang="zh-CN" altLang="en-US" sz="1800" b="1" dirty="0">
                <a:solidFill>
                  <a:srgbClr val="2E38FA"/>
                </a:solidFill>
                <a:latin typeface="楷体_GB2312" pitchFamily="49" charset="-122"/>
                <a:ea typeface="楷体_GB2312" pitchFamily="49" charset="-122"/>
              </a:rPr>
              <a:t>的定义</a:t>
            </a:r>
            <a:r>
              <a:rPr lang="en-US" altLang="zh-CN" sz="1800" b="1" dirty="0">
                <a:solidFill>
                  <a:srgbClr val="2E38FA"/>
                </a:solidFill>
                <a:latin typeface="楷体_GB2312" pitchFamily="49" charset="-122"/>
                <a:ea typeface="楷体_GB2312" pitchFamily="49" charset="-122"/>
              </a:rPr>
              <a:t>:</a:t>
            </a:r>
            <a:r>
              <a:rPr lang="zh-CN" altLang="en-US" sz="1800" b="1" dirty="0">
                <a:latin typeface="楷体_GB2312" pitchFamily="49" charset="-122"/>
                <a:ea typeface="楷体_GB2312" pitchFamily="49" charset="-122"/>
              </a:rPr>
              <a:t>一个实体是可信的，它的行为总是以一个预期的方式达到预期的目标。</a:t>
            </a:r>
            <a:endParaRPr lang="en-US" altLang="zh-CN" sz="1800" b="1" dirty="0">
              <a:latin typeface="楷体_GB2312" pitchFamily="49" charset="-122"/>
              <a:ea typeface="楷体_GB2312" pitchFamily="49" charset="-122"/>
            </a:endParaRPr>
          </a:p>
          <a:p>
            <a:pPr eaLnBrk="1" hangingPunct="1">
              <a:lnSpc>
                <a:spcPct val="120000"/>
              </a:lnSpc>
              <a:buClr>
                <a:srgbClr val="FF0000"/>
              </a:buClr>
              <a:buFontTx/>
              <a:buBlip>
                <a:blip r:embed="rId2"/>
              </a:buBlip>
              <a:defRPr/>
            </a:pPr>
            <a:r>
              <a:rPr lang="zh-CN" altLang="en-US" sz="1800" b="1" dirty="0">
                <a:solidFill>
                  <a:srgbClr val="2E38FA"/>
                </a:solidFill>
                <a:latin typeface="楷体_GB2312" pitchFamily="49" charset="-122"/>
                <a:ea typeface="楷体_GB2312" pitchFamily="49" charset="-122"/>
              </a:rPr>
              <a:t>国际标准化组织与国际电子技术委员会定义（</a:t>
            </a:r>
            <a:r>
              <a:rPr lang="en-US" altLang="zh-CN" sz="1800" b="1" dirty="0">
                <a:solidFill>
                  <a:srgbClr val="2E38FA"/>
                </a:solidFill>
                <a:latin typeface="楷体_GB2312" pitchFamily="49" charset="-122"/>
                <a:ea typeface="楷体_GB2312" pitchFamily="49" charset="-122"/>
              </a:rPr>
              <a:t>1990</a:t>
            </a:r>
            <a:r>
              <a:rPr lang="zh-CN" altLang="en-US" sz="1800" b="1" dirty="0">
                <a:solidFill>
                  <a:srgbClr val="2E38FA"/>
                </a:solidFill>
                <a:latin typeface="楷体_GB2312" pitchFamily="49" charset="-122"/>
                <a:ea typeface="楷体_GB2312" pitchFamily="49" charset="-122"/>
              </a:rPr>
              <a:t>年）：</a:t>
            </a:r>
            <a:r>
              <a:rPr lang="zh-CN" altLang="en-US" sz="1800" b="1" dirty="0">
                <a:latin typeface="楷体_GB2312" pitchFamily="49" charset="-122"/>
                <a:ea typeface="楷体_GB2312" pitchFamily="49" charset="-122"/>
              </a:rPr>
              <a:t>如果第</a:t>
            </a:r>
            <a:r>
              <a:rPr lang="en-US" altLang="zh-CN" sz="1800" b="1" dirty="0">
                <a:latin typeface="楷体_GB2312" pitchFamily="49" charset="-122"/>
                <a:ea typeface="楷体_GB2312" pitchFamily="49" charset="-122"/>
              </a:rPr>
              <a:t>2 </a:t>
            </a:r>
            <a:r>
              <a:rPr lang="zh-CN" altLang="en-US" sz="1800" b="1" dirty="0">
                <a:latin typeface="楷体_GB2312" pitchFamily="49" charset="-122"/>
                <a:ea typeface="楷体_GB2312" pitchFamily="49" charset="-122"/>
              </a:rPr>
              <a:t>个 实体完全按照第</a:t>
            </a:r>
            <a:r>
              <a:rPr lang="en-US" altLang="zh-CN" sz="1800" b="1" dirty="0">
                <a:latin typeface="楷体_GB2312" pitchFamily="49" charset="-122"/>
                <a:ea typeface="楷体_GB2312" pitchFamily="49" charset="-122"/>
              </a:rPr>
              <a:t>1 </a:t>
            </a:r>
            <a:r>
              <a:rPr lang="zh-CN" altLang="en-US" sz="1800" b="1" dirty="0">
                <a:latin typeface="楷体_GB2312" pitchFamily="49" charset="-122"/>
                <a:ea typeface="楷体_GB2312" pitchFamily="49" charset="-122"/>
              </a:rPr>
              <a:t>个实体的预期行动时</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则第</a:t>
            </a:r>
            <a:r>
              <a:rPr lang="en-US" altLang="zh-CN" sz="1800" b="1" dirty="0">
                <a:latin typeface="楷体_GB2312" pitchFamily="49" charset="-122"/>
                <a:ea typeface="楷体_GB2312" pitchFamily="49" charset="-122"/>
              </a:rPr>
              <a:t>1 </a:t>
            </a:r>
            <a:r>
              <a:rPr lang="zh-CN" altLang="en-US" sz="1800" b="1" dirty="0">
                <a:latin typeface="楷体_GB2312" pitchFamily="49" charset="-122"/>
                <a:ea typeface="楷体_GB2312" pitchFamily="49" charset="-122"/>
              </a:rPr>
              <a:t>个实体认为第</a:t>
            </a:r>
            <a:r>
              <a:rPr lang="en-US" altLang="zh-CN" sz="1800" b="1" dirty="0">
                <a:latin typeface="楷体_GB2312" pitchFamily="49" charset="-122"/>
                <a:ea typeface="楷体_GB2312" pitchFamily="49" charset="-122"/>
              </a:rPr>
              <a:t>2 </a:t>
            </a:r>
            <a:r>
              <a:rPr lang="zh-CN" altLang="en-US" sz="1800" b="1" dirty="0">
                <a:latin typeface="楷体_GB2312" pitchFamily="49" charset="-122"/>
                <a:ea typeface="楷体_GB2312" pitchFamily="49" charset="-122"/>
              </a:rPr>
              <a:t>个实体是可信的。</a:t>
            </a:r>
          </a:p>
          <a:p>
            <a:pPr eaLnBrk="1" hangingPunct="1">
              <a:lnSpc>
                <a:spcPct val="120000"/>
              </a:lnSpc>
              <a:buClr>
                <a:srgbClr val="FF0000"/>
              </a:buClr>
              <a:buFontTx/>
              <a:buBlip>
                <a:blip r:embed="rId2"/>
              </a:buBlip>
              <a:defRPr/>
            </a:pPr>
            <a:r>
              <a:rPr lang="zh-CN" altLang="en-US" sz="1800" b="1" dirty="0">
                <a:solidFill>
                  <a:srgbClr val="2E38FA"/>
                </a:solidFill>
                <a:latin typeface="楷体_GB2312" pitchFamily="49" charset="-122"/>
                <a:ea typeface="楷体_GB2312" pitchFamily="49" charset="-122"/>
              </a:rPr>
              <a:t>国际标准化组织与国际电子技术委员会定义（</a:t>
            </a:r>
            <a:r>
              <a:rPr lang="en-US" altLang="zh-CN" sz="1800" b="1" dirty="0">
                <a:solidFill>
                  <a:srgbClr val="2E38FA"/>
                </a:solidFill>
                <a:latin typeface="楷体_GB2312" pitchFamily="49" charset="-122"/>
                <a:ea typeface="楷体_GB2312" pitchFamily="49" charset="-122"/>
              </a:rPr>
              <a:t>1999</a:t>
            </a:r>
            <a:r>
              <a:rPr lang="zh-CN" altLang="en-US" sz="1800" b="1" dirty="0">
                <a:solidFill>
                  <a:srgbClr val="2E38FA"/>
                </a:solidFill>
                <a:latin typeface="楷体_GB2312" pitchFamily="49" charset="-122"/>
                <a:ea typeface="楷体_GB2312" pitchFamily="49" charset="-122"/>
              </a:rPr>
              <a:t>年）：</a:t>
            </a:r>
            <a:r>
              <a:rPr lang="zh-CN" altLang="en-US" sz="1800" b="1" dirty="0">
                <a:latin typeface="楷体_GB2312" pitchFamily="49" charset="-122"/>
                <a:ea typeface="楷体_GB2312" pitchFamily="49" charset="-122"/>
              </a:rPr>
              <a:t>参与计算的组件、操作或过程在任意的条件下是可预测的</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并能够抵御病毒和一定程度的物理干扰。</a:t>
            </a:r>
          </a:p>
          <a:p>
            <a:pPr>
              <a:lnSpc>
                <a:spcPct val="150000"/>
              </a:lnSpc>
              <a:buFontTx/>
              <a:buBlip>
                <a:blip r:embed="rId3"/>
              </a:buBlip>
              <a:defRPr/>
            </a:pPr>
            <a:endParaRPr lang="en-US" altLang="zh-CN" sz="1800" b="1" dirty="0">
              <a:ln w="1905"/>
              <a:effectLst>
                <a:innerShdw blurRad="69850" dist="43180" dir="5400000">
                  <a:srgbClr val="000000">
                    <a:alpha val="65000"/>
                  </a:srgbClr>
                </a:innerShdw>
              </a:effectLst>
              <a:latin typeface="楷体_GB2312" pitchFamily="49" charset="-122"/>
              <a:ea typeface="楷体_GB2312" pitchFamily="49" charset="-122"/>
            </a:endParaRPr>
          </a:p>
          <a:p>
            <a:pPr>
              <a:lnSpc>
                <a:spcPct val="150000"/>
              </a:lnSpc>
              <a:buFontTx/>
              <a:buNone/>
              <a:defRPr/>
            </a:pPr>
            <a:endParaRPr lang="zh-CN" altLang="en-US" sz="1800" b="1" dirty="0">
              <a:latin typeface="楷体_GB2312" pitchFamily="49" charset="-122"/>
              <a:ea typeface="楷体_GB2312" pitchFamily="49" charset="-122"/>
            </a:endParaRPr>
          </a:p>
          <a:p>
            <a:pPr>
              <a:buFontTx/>
              <a:buNone/>
              <a:defRPr/>
            </a:pPr>
            <a:endParaRPr lang="en-US" altLang="zh-CN" b="1" dirty="0">
              <a:latin typeface="华文新魏" pitchFamily="2" charset="-122"/>
              <a:ea typeface="华文新魏" pitchFamily="2" charset="-122"/>
            </a:endParaRPr>
          </a:p>
          <a:p>
            <a:pPr>
              <a:buFontTx/>
              <a:buNone/>
              <a:defRPr/>
            </a:pPr>
            <a:endParaRPr lang="en-US" altLang="zh-CN" b="1" dirty="0">
              <a:latin typeface="华文新魏" pitchFamily="2" charset="-122"/>
              <a:ea typeface="华文新魏" pitchFamily="2" charset="-122"/>
            </a:endParaRPr>
          </a:p>
          <a:p>
            <a:pPr>
              <a:buFontTx/>
              <a:buNone/>
              <a:defRPr/>
            </a:pPr>
            <a:endParaRPr lang="en-US" altLang="zh-CN" dirty="0"/>
          </a:p>
          <a:p>
            <a:pPr>
              <a:buFontTx/>
              <a:buNone/>
              <a:defRPr/>
            </a:pPr>
            <a:endParaRPr lang="zh-CN" altLang="en-US" dirty="0"/>
          </a:p>
        </p:txBody>
      </p:sp>
      <p:grpSp>
        <p:nvGrpSpPr>
          <p:cNvPr id="9" name="组合 8">
            <a:extLst>
              <a:ext uri="{FF2B5EF4-FFF2-40B4-BE49-F238E27FC236}">
                <a16:creationId xmlns="" xmlns:a16="http://schemas.microsoft.com/office/drawing/2014/main" id="{77F77E53-8112-4EEB-9772-F1ED23C5630B}"/>
              </a:ext>
            </a:extLst>
          </p:cNvPr>
          <p:cNvGrpSpPr/>
          <p:nvPr/>
        </p:nvGrpSpPr>
        <p:grpSpPr>
          <a:xfrm>
            <a:off x="254000" y="646164"/>
            <a:ext cx="6604002" cy="400110"/>
            <a:chOff x="254000" y="646164"/>
            <a:chExt cx="6604002" cy="400110"/>
          </a:xfrm>
        </p:grpSpPr>
        <p:cxnSp>
          <p:nvCxnSpPr>
            <p:cNvPr id="10" name="直接连接符 9">
              <a:extLst>
                <a:ext uri="{FF2B5EF4-FFF2-40B4-BE49-F238E27FC236}">
                  <a16:creationId xmlns="" xmlns:a16="http://schemas.microsoft.com/office/drawing/2014/main" id="{5F5B0F65-4389-4960-8E48-0C56D100DCE2}"/>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原创设计师QQ598969553            _19">
              <a:extLst>
                <a:ext uri="{FF2B5EF4-FFF2-40B4-BE49-F238E27FC236}">
                  <a16:creationId xmlns="" xmlns:a16="http://schemas.microsoft.com/office/drawing/2014/main" id="{20FDE85C-E26A-4BE8-A1C7-9749FAAE8F82}"/>
                </a:ext>
              </a:extLst>
            </p:cNvPr>
            <p:cNvSpPr txBox="1"/>
            <p:nvPr/>
          </p:nvSpPr>
          <p:spPr>
            <a:xfrm>
              <a:off x="254000" y="646164"/>
              <a:ext cx="21844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a:t>
              </a:r>
            </a:p>
          </p:txBody>
        </p:sp>
      </p:grpSp>
    </p:spTree>
    <p:extLst>
      <p:ext uri="{BB962C8B-B14F-4D97-AF65-F5344CB8AC3E}">
        <p14:creationId xmlns:p14="http://schemas.microsoft.com/office/powerpoint/2010/main" val="40512646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3041291"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可信机制</a:t>
            </a:r>
          </a:p>
        </p:txBody>
      </p:sp>
      <p:sp>
        <p:nvSpPr>
          <p:cNvPr id="19" name="文本框 18"/>
          <p:cNvSpPr txBox="1"/>
          <p:nvPr/>
        </p:nvSpPr>
        <p:spPr>
          <a:xfrm>
            <a:off x="254000" y="1154249"/>
            <a:ext cx="6337300" cy="381258"/>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可信支持的双体系结构</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70</a:t>
            </a:fld>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372" y="1604440"/>
            <a:ext cx="3132091" cy="3299746"/>
          </a:xfrm>
          <a:prstGeom prst="rect">
            <a:avLst/>
          </a:prstGeom>
        </p:spPr>
      </p:pic>
    </p:spTree>
    <p:extLst>
      <p:ext uri="{BB962C8B-B14F-4D97-AF65-F5344CB8AC3E}">
        <p14:creationId xmlns:p14="http://schemas.microsoft.com/office/powerpoint/2010/main" val="316108692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540958"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可信机制</a:t>
            </a:r>
          </a:p>
        </p:txBody>
      </p:sp>
      <p:sp>
        <p:nvSpPr>
          <p:cNvPr id="19" name="文本框 18"/>
          <p:cNvSpPr txBox="1"/>
          <p:nvPr/>
        </p:nvSpPr>
        <p:spPr>
          <a:xfrm>
            <a:off x="254000" y="1271365"/>
            <a:ext cx="6337300" cy="2012859"/>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宿主系统中运行的应用是传统的应用程序，接收并响应用户的请求，完成预设的应用流程</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可信子系统提供可信管理应用，由管理员操作，执行对系统的可信管理控制</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宿主系统和可信子系统均通过网络与其他宿主系统和可信子系统进行连接，形成同构的分布式网络系统</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71</a:t>
            </a:fld>
            <a:endParaRPr lang="zh-CN" altLang="en-US"/>
          </a:p>
        </p:txBody>
      </p:sp>
    </p:spTree>
    <p:extLst>
      <p:ext uri="{BB962C8B-B14F-4D97-AF65-F5344CB8AC3E}">
        <p14:creationId xmlns:p14="http://schemas.microsoft.com/office/powerpoint/2010/main" val="212874515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985589"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可信机制</a:t>
            </a:r>
          </a:p>
        </p:txBody>
      </p:sp>
      <p:sp>
        <p:nvSpPr>
          <p:cNvPr id="19" name="文本框 18"/>
          <p:cNvSpPr txBox="1"/>
          <p:nvPr/>
        </p:nvSpPr>
        <p:spPr>
          <a:xfrm>
            <a:off x="254000" y="1366137"/>
            <a:ext cx="6337300" cy="2332946"/>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安全机制遵循引用监视器模型，运行过程包括：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接收安全策略</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执行监控行为</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返回审计信息</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lvl="1"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在可信</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下，安全机制可以看作是一个或一组监控点，与可信软件基对接，通过可信软件基接收安全策略，并将审计信息反馈给可信软件基</a:t>
            </a:r>
            <a:endParaRPr lang="en-US" altLang="zh-CN"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72</a:t>
            </a:fld>
            <a:endParaRPr lang="zh-CN" altLang="en-US"/>
          </a:p>
        </p:txBody>
      </p:sp>
    </p:spTree>
    <p:extLst>
      <p:ext uri="{BB962C8B-B14F-4D97-AF65-F5344CB8AC3E}">
        <p14:creationId xmlns:p14="http://schemas.microsoft.com/office/powerpoint/2010/main" val="157782815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3246846"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可信策略</a:t>
            </a:r>
          </a:p>
        </p:txBody>
      </p:sp>
      <p:sp>
        <p:nvSpPr>
          <p:cNvPr id="19" name="文本框 18"/>
          <p:cNvSpPr txBox="1"/>
          <p:nvPr/>
        </p:nvSpPr>
        <p:spPr>
          <a:xfrm>
            <a:off x="254000" y="1433046"/>
            <a:ext cx="6337300" cy="2052870"/>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可信策略根据用户信任情况、系统部署情况和计算任务的流程定制，在计算任务执行前部署，定义可信机制的具体行为方式</a:t>
            </a:r>
            <a:endParaRPr lang="en-US" altLang="zh-CN" sz="1400" dirty="0">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信息系统中所有的行为都可以用四元组（主体、客体、操作、环境）来描述</a:t>
            </a:r>
            <a:endParaRPr lang="en-US" altLang="zh-CN" sz="14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主体：代表用户执行主动操作的实体</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客体：数据的容器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操作：主体对客体执行的访问行为，一般与监控点绑定</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环境：主体对客体执行操作时所处环境的状态</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73</a:t>
            </a:fld>
            <a:endParaRPr lang="zh-CN" altLang="en-US"/>
          </a:p>
        </p:txBody>
      </p:sp>
    </p:spTree>
    <p:extLst>
      <p:ext uri="{BB962C8B-B14F-4D97-AF65-F5344CB8AC3E}">
        <p14:creationId xmlns:p14="http://schemas.microsoft.com/office/powerpoint/2010/main" val="15168116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590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可信策略</a:t>
            </a:r>
          </a:p>
        </p:txBody>
      </p:sp>
      <p:sp>
        <p:nvSpPr>
          <p:cNvPr id="19" name="文本框 18"/>
          <p:cNvSpPr txBox="1"/>
          <p:nvPr/>
        </p:nvSpPr>
        <p:spPr>
          <a:xfrm>
            <a:off x="254000" y="1437575"/>
            <a:ext cx="5985933" cy="1812804"/>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可信策略包含</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识别策略：确定信息系统行为四元组的可信属性</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策略控制：在明确主体、客体、操作和环境后，确定操作是否可信并根据不同的可信状况确定系统的应对策略</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报警策略：在系统发现异常时，搜集审计信息进行初步判断，将判断结果和相关数据组成报警</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74</a:t>
            </a:fld>
            <a:endParaRPr lang="zh-CN" altLang="en-US"/>
          </a:p>
        </p:txBody>
      </p:sp>
    </p:spTree>
    <p:extLst>
      <p:ext uri="{BB962C8B-B14F-4D97-AF65-F5344CB8AC3E}">
        <p14:creationId xmlns:p14="http://schemas.microsoft.com/office/powerpoint/2010/main" val="29534204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590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可信保障</a:t>
            </a:r>
          </a:p>
        </p:txBody>
      </p:sp>
      <p:sp>
        <p:nvSpPr>
          <p:cNvPr id="19" name="文本框 18"/>
          <p:cNvSpPr txBox="1"/>
          <p:nvPr/>
        </p:nvSpPr>
        <p:spPr>
          <a:xfrm>
            <a:off x="254000" y="1437575"/>
            <a:ext cx="5985933" cy="1692771"/>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可信节点的可信保障主要从可信根出发，依托密码学技术和可信扩展技术实现贯穿系统的可信链</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可信根是一个物理保护的可信运行环境，可保证内部计算数据的保密、计算过程不受外界干扰</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可信根是可信计算平台信任的源头</a:t>
            </a:r>
            <a:endParaRPr lang="en-US" altLang="zh-CN"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75</a:t>
            </a:fld>
            <a:endParaRPr lang="zh-CN" altLang="en-US"/>
          </a:p>
        </p:txBody>
      </p:sp>
    </p:spTree>
    <p:extLst>
      <p:ext uri="{BB962C8B-B14F-4D97-AF65-F5344CB8AC3E}">
        <p14:creationId xmlns:p14="http://schemas.microsoft.com/office/powerpoint/2010/main" val="391577717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590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可信保障</a:t>
            </a:r>
          </a:p>
        </p:txBody>
      </p:sp>
      <p:sp>
        <p:nvSpPr>
          <p:cNvPr id="19" name="文本框 18"/>
          <p:cNvSpPr txBox="1"/>
          <p:nvPr/>
        </p:nvSpPr>
        <p:spPr>
          <a:xfrm>
            <a:off x="254000" y="1437575"/>
            <a:ext cx="5985933" cy="2012859"/>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可信链从信任根出发，先后扩展到系统，并通过可信连接与其他可信平台上的可信节点建立协作关系，通过可信策略的管理控制，将这些可信节点整合成可信体系</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可信链并不验证应用自身的可信，它只是为应用提供可信的计算环境，确保应用的执行符合预期，不受病毒、黑客和内部人员越权攻击等威胁</a:t>
            </a:r>
            <a:endParaRPr lang="en-US" altLang="zh-CN"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76</a:t>
            </a:fld>
            <a:endParaRPr lang="zh-CN" altLang="en-US"/>
          </a:p>
        </p:txBody>
      </p:sp>
    </p:spTree>
    <p:extLst>
      <p:ext uri="{BB962C8B-B14F-4D97-AF65-F5344CB8AC3E}">
        <p14:creationId xmlns:p14="http://schemas.microsoft.com/office/powerpoint/2010/main" val="245420669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755900" cy="400110"/>
          </a:xfrm>
          <a:prstGeom prst="rect">
            <a:avLst/>
          </a:prstGeom>
          <a:noFill/>
        </p:spPr>
        <p:txBody>
          <a:bodyPr wrap="square" rtlCol="0">
            <a:spAutoFit/>
          </a:bodyPr>
          <a:lstStyle/>
          <a:p>
            <a:r>
              <a:rPr lang="zh-CN" altLang="en-US" sz="2000" b="1" dirty="0">
                <a:solidFill>
                  <a:srgbClr val="42BAC8"/>
                </a:solidFill>
                <a:latin typeface="微软雅黑" pitchFamily="34" charset="-122"/>
                <a:ea typeface="微软雅黑" pitchFamily="34" charset="-122"/>
              </a:rPr>
              <a:t>可信保障</a:t>
            </a:r>
          </a:p>
        </p:txBody>
      </p:sp>
      <p:sp>
        <p:nvSpPr>
          <p:cNvPr id="19" name="文本框 18"/>
          <p:cNvSpPr txBox="1"/>
          <p:nvPr/>
        </p:nvSpPr>
        <p:spPr>
          <a:xfrm>
            <a:off x="254000" y="1437575"/>
            <a:ext cx="5985933" cy="3093154"/>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可信节点的可信保障主要从可信根出发，依托密码学技术和可信扩展技术实现贯穿系统的可信链</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可信根是一个物理保护的可信运行环境，可保证内部计算数据的保密、计算过程不受外界干扰</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3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可信根是可信计算平台信任的源头</a:t>
            </a:r>
            <a:endParaRPr lang="en-US" altLang="zh-CN" sz="1600" dirty="0">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识别策略：确定信息系统行为四元组的可信属性</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策略控制：在明确主体、客体、操作和环境后，确定操作是否可信并根据不同的可信状况确定系统的应对策略</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628650" lvl="1" indent="-285750" algn="just">
              <a:lnSpc>
                <a:spcPct val="130000"/>
              </a:lnSpc>
              <a:buFont typeface="Wingdings" panose="05000000000000000000" pitchFamily="2" charset="2"/>
              <a:buChar char="Ø"/>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报警策略：在系统发现异常时，搜集审计信息进行初步判断，将判断结果和相关数据组成报警</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883E6E1-418D-443A-8879-F8A896C76C51}" type="slidenum">
              <a:rPr lang="zh-CN" altLang="en-US" smtClean="0"/>
              <a:t>77</a:t>
            </a:fld>
            <a:endParaRPr lang="zh-CN" altLang="en-US"/>
          </a:p>
        </p:txBody>
      </p:sp>
    </p:spTree>
    <p:extLst>
      <p:ext uri="{BB962C8B-B14F-4D97-AF65-F5344CB8AC3E}">
        <p14:creationId xmlns:p14="http://schemas.microsoft.com/office/powerpoint/2010/main" val="389261076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418" y="803641"/>
            <a:ext cx="6480313" cy="4339859"/>
          </a:xfrm>
          <a:ln>
            <a:miter lim="800000"/>
            <a:headEnd/>
            <a:tailEnd/>
          </a:ln>
        </p:spPr>
        <p:txBody>
          <a:bodyPr>
            <a:normAutofit/>
          </a:bodyPr>
          <a:lstStyle/>
          <a:p>
            <a:pPr eaLnBrk="1" hangingPunct="1">
              <a:buClr>
                <a:srgbClr val="FF0000"/>
              </a:buClr>
              <a:buFontTx/>
              <a:buBlip>
                <a:blip r:embed="rId2"/>
              </a:buBlip>
              <a:defRPr/>
            </a:pPr>
            <a:r>
              <a:rPr lang="zh-CN" altLang="en-US" sz="1800" b="1" dirty="0">
                <a:solidFill>
                  <a:srgbClr val="2E38FA"/>
                </a:solidFill>
                <a:latin typeface="楷体_GB2312" pitchFamily="49" charset="-122"/>
                <a:ea typeface="楷体_GB2312" pitchFamily="49" charset="-122"/>
              </a:rPr>
              <a:t>信任是一种二元关系：</a:t>
            </a:r>
          </a:p>
          <a:p>
            <a:pPr eaLnBrk="1" hangingPunct="1">
              <a:buClr>
                <a:srgbClr val="FF0000"/>
              </a:buClr>
              <a:buSzPct val="80000"/>
              <a:buFontTx/>
              <a:buBlip>
                <a:blip r:embed="rId3"/>
              </a:buBlip>
              <a:defRPr/>
            </a:pPr>
            <a:r>
              <a:rPr lang="zh-CN" altLang="en-US" sz="1800" b="1" dirty="0">
                <a:latin typeface="楷体_GB2312" pitchFamily="49" charset="-122"/>
                <a:ea typeface="楷体_GB2312" pitchFamily="49" charset="-122"/>
              </a:rPr>
              <a:t>一对一 （个体对个体）</a:t>
            </a:r>
          </a:p>
          <a:p>
            <a:pPr eaLnBrk="1" hangingPunct="1">
              <a:buClr>
                <a:srgbClr val="FF0000"/>
              </a:buClr>
              <a:buSzPct val="80000"/>
              <a:buFontTx/>
              <a:buBlip>
                <a:blip r:embed="rId3"/>
              </a:buBlip>
              <a:defRPr/>
            </a:pPr>
            <a:r>
              <a:rPr lang="zh-CN" altLang="en-US" sz="1800" b="1" dirty="0">
                <a:latin typeface="楷体_GB2312" pitchFamily="49" charset="-122"/>
                <a:ea typeface="楷体_GB2312" pitchFamily="49" charset="-122"/>
              </a:rPr>
              <a:t>一对多（个体对群体）</a:t>
            </a:r>
          </a:p>
          <a:p>
            <a:pPr eaLnBrk="1" hangingPunct="1">
              <a:buClr>
                <a:srgbClr val="FF0000"/>
              </a:buClr>
              <a:buSzPct val="80000"/>
              <a:buFontTx/>
              <a:buBlip>
                <a:blip r:embed="rId3"/>
              </a:buBlip>
              <a:defRPr/>
            </a:pPr>
            <a:r>
              <a:rPr lang="zh-CN" altLang="en-US" sz="1800" b="1" dirty="0">
                <a:latin typeface="楷体_GB2312" pitchFamily="49" charset="-122"/>
                <a:ea typeface="楷体_GB2312" pitchFamily="49" charset="-122"/>
              </a:rPr>
              <a:t>多对一（群体对个体）</a:t>
            </a:r>
          </a:p>
          <a:p>
            <a:pPr eaLnBrk="1" hangingPunct="1">
              <a:buClr>
                <a:srgbClr val="FF0000"/>
              </a:buClr>
              <a:buSzPct val="80000"/>
              <a:buFontTx/>
              <a:buBlip>
                <a:blip r:embed="rId3"/>
              </a:buBlip>
              <a:defRPr/>
            </a:pPr>
            <a:r>
              <a:rPr lang="zh-CN" altLang="en-US" sz="1800" b="1" dirty="0">
                <a:latin typeface="楷体_GB2312" pitchFamily="49" charset="-122"/>
                <a:ea typeface="楷体_GB2312" pitchFamily="49" charset="-122"/>
              </a:rPr>
              <a:t>多对多（群体对群体）</a:t>
            </a:r>
          </a:p>
          <a:p>
            <a:pPr eaLnBrk="1" hangingPunct="1">
              <a:lnSpc>
                <a:spcPct val="145000"/>
              </a:lnSpc>
              <a:buClr>
                <a:srgbClr val="FF0000"/>
              </a:buClr>
              <a:buFontTx/>
              <a:buBlip>
                <a:blip r:embed="rId2"/>
              </a:buBlip>
              <a:defRPr/>
            </a:pPr>
            <a:r>
              <a:rPr lang="zh-CN" altLang="en-US" sz="1800" b="1" dirty="0">
                <a:solidFill>
                  <a:srgbClr val="2E38FA"/>
                </a:solidFill>
                <a:latin typeface="楷体_GB2312" pitchFamily="49" charset="-122"/>
                <a:ea typeface="楷体_GB2312" pitchFamily="49" charset="-122"/>
              </a:rPr>
              <a:t>信任的二重性</a:t>
            </a:r>
            <a:r>
              <a:rPr lang="zh-CN" altLang="en-US" sz="1800" b="1" dirty="0">
                <a:latin typeface="楷体_GB2312" pitchFamily="49" charset="-122"/>
                <a:ea typeface="楷体_GB2312" pitchFamily="49" charset="-122"/>
              </a:rPr>
              <a:t>：主观性和客观性</a:t>
            </a:r>
          </a:p>
          <a:p>
            <a:pPr eaLnBrk="1" hangingPunct="1">
              <a:lnSpc>
                <a:spcPct val="145000"/>
              </a:lnSpc>
              <a:buClr>
                <a:srgbClr val="FF0000"/>
              </a:buClr>
              <a:buFontTx/>
              <a:buBlip>
                <a:blip r:embed="rId2"/>
              </a:buBlip>
              <a:defRPr/>
            </a:pPr>
            <a:r>
              <a:rPr lang="zh-CN" altLang="en-US" sz="1800" b="1" dirty="0">
                <a:solidFill>
                  <a:srgbClr val="2E38FA"/>
                </a:solidFill>
                <a:latin typeface="楷体_GB2312" pitchFamily="49" charset="-122"/>
                <a:ea typeface="楷体_GB2312" pitchFamily="49" charset="-122"/>
              </a:rPr>
              <a:t>信任不具对称性</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A</a:t>
            </a:r>
            <a:r>
              <a:rPr lang="zh-CN" altLang="en-US" sz="1800" b="1" dirty="0">
                <a:latin typeface="楷体_GB2312" pitchFamily="49" charset="-122"/>
                <a:ea typeface="楷体_GB2312" pitchFamily="49" charset="-122"/>
              </a:rPr>
              <a:t>信任</a:t>
            </a:r>
            <a:r>
              <a:rPr lang="en-US" altLang="zh-CN" sz="1800" b="1" dirty="0">
                <a:latin typeface="楷体_GB2312" pitchFamily="49" charset="-122"/>
                <a:ea typeface="楷体_GB2312" pitchFamily="49" charset="-122"/>
              </a:rPr>
              <a:t>B</a:t>
            </a:r>
            <a:r>
              <a:rPr lang="zh-CN" altLang="en-US" sz="1800" b="1" dirty="0">
                <a:latin typeface="楷体_GB2312" pitchFamily="49" charset="-122"/>
                <a:ea typeface="楷体_GB2312" pitchFamily="49" charset="-122"/>
              </a:rPr>
              <a:t>，不一定有</a:t>
            </a:r>
            <a:r>
              <a:rPr lang="en-US" altLang="zh-CN" sz="1800" b="1" dirty="0">
                <a:latin typeface="楷体_GB2312" pitchFamily="49" charset="-122"/>
                <a:ea typeface="楷体_GB2312" pitchFamily="49" charset="-122"/>
              </a:rPr>
              <a:t>B</a:t>
            </a:r>
            <a:r>
              <a:rPr lang="zh-CN" altLang="en-US" sz="1800" b="1" dirty="0">
                <a:latin typeface="楷体_GB2312" pitchFamily="49" charset="-122"/>
                <a:ea typeface="楷体_GB2312" pitchFamily="49" charset="-122"/>
              </a:rPr>
              <a:t>信任</a:t>
            </a:r>
            <a:r>
              <a:rPr lang="en-US" altLang="zh-CN" sz="1800" b="1" dirty="0">
                <a:latin typeface="楷体_GB2312" pitchFamily="49" charset="-122"/>
                <a:ea typeface="楷体_GB2312" pitchFamily="49" charset="-122"/>
              </a:rPr>
              <a:t>A </a:t>
            </a:r>
            <a:r>
              <a:rPr lang="zh-CN" altLang="en-US" sz="1800" b="1" dirty="0">
                <a:latin typeface="楷体_GB2312" pitchFamily="49" charset="-122"/>
                <a:ea typeface="楷体_GB2312" pitchFamily="49" charset="-122"/>
              </a:rPr>
              <a:t>。</a:t>
            </a:r>
            <a:endParaRPr lang="en-US" altLang="zh-CN" sz="1800" b="1" dirty="0">
              <a:latin typeface="楷体_GB2312" pitchFamily="49" charset="-122"/>
              <a:ea typeface="楷体_GB2312" pitchFamily="49" charset="-122"/>
            </a:endParaRPr>
          </a:p>
          <a:p>
            <a:pPr eaLnBrk="1" hangingPunct="1">
              <a:lnSpc>
                <a:spcPct val="145000"/>
              </a:lnSpc>
              <a:buClr>
                <a:srgbClr val="FF0000"/>
              </a:buClr>
              <a:buFontTx/>
              <a:buBlip>
                <a:blip r:embed="rId2"/>
              </a:buBlip>
              <a:defRPr/>
            </a:pPr>
            <a:r>
              <a:rPr lang="zh-CN" altLang="en-US" sz="1800" b="1" dirty="0">
                <a:solidFill>
                  <a:srgbClr val="2E38FA"/>
                </a:solidFill>
                <a:latin typeface="楷体_GB2312" pitchFamily="49" charset="-122"/>
                <a:ea typeface="楷体_GB2312" pitchFamily="49" charset="-122"/>
              </a:rPr>
              <a:t>信任可度量：</a:t>
            </a:r>
            <a:r>
              <a:rPr lang="zh-CN" altLang="en-US" sz="1800" b="1" dirty="0">
                <a:latin typeface="楷体_GB2312" pitchFamily="49" charset="-122"/>
                <a:ea typeface="楷体_GB2312" pitchFamily="49" charset="-122"/>
              </a:rPr>
              <a:t>信任有程度之分</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可以划分等级。</a:t>
            </a:r>
            <a:endParaRPr lang="en-US" altLang="zh-CN" sz="1800" b="1" dirty="0">
              <a:latin typeface="楷体_GB2312" pitchFamily="49" charset="-122"/>
              <a:ea typeface="楷体_GB2312" pitchFamily="49" charset="-122"/>
            </a:endParaRPr>
          </a:p>
          <a:p>
            <a:pPr eaLnBrk="1" hangingPunct="1">
              <a:lnSpc>
                <a:spcPct val="125000"/>
              </a:lnSpc>
              <a:buClr>
                <a:srgbClr val="FF0000"/>
              </a:buClr>
              <a:buFontTx/>
              <a:buBlip>
                <a:blip r:embed="rId2"/>
              </a:buBlip>
              <a:defRPr/>
            </a:pPr>
            <a:r>
              <a:rPr lang="zh-CN" altLang="en-US" sz="1800" b="1" dirty="0">
                <a:solidFill>
                  <a:srgbClr val="2E38FA"/>
                </a:solidFill>
                <a:latin typeface="楷体_GB2312" pitchFamily="49" charset="-122"/>
                <a:ea typeface="楷体_GB2312" pitchFamily="49" charset="-122"/>
              </a:rPr>
              <a:t>信任可传递：</a:t>
            </a:r>
            <a:r>
              <a:rPr lang="zh-CN" altLang="en-US" sz="1800" b="1" dirty="0">
                <a:latin typeface="楷体_GB2312" pitchFamily="49" charset="-122"/>
                <a:ea typeface="楷体_GB2312" pitchFamily="49" charset="-122"/>
              </a:rPr>
              <a:t>在传播过程中可能有损失</a:t>
            </a: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而且传递的路径</a:t>
            </a:r>
          </a:p>
          <a:p>
            <a:pPr eaLnBrk="1" hangingPunct="1">
              <a:lnSpc>
                <a:spcPct val="125000"/>
              </a:lnSpc>
              <a:buClr>
                <a:srgbClr val="FF0000"/>
              </a:buClr>
              <a:buFontTx/>
              <a:buNone/>
              <a:defRPr/>
            </a:pPr>
            <a:r>
              <a:rPr lang="zh-CN" altLang="en-US" sz="1800" b="1" dirty="0">
                <a:latin typeface="楷体_GB2312" pitchFamily="49" charset="-122"/>
                <a:ea typeface="楷体_GB2312" pitchFamily="49" charset="-122"/>
              </a:rPr>
              <a:t>               越长，损失可能越大。</a:t>
            </a:r>
          </a:p>
          <a:p>
            <a:pPr eaLnBrk="1" hangingPunct="1">
              <a:lnSpc>
                <a:spcPct val="145000"/>
              </a:lnSpc>
              <a:buClr>
                <a:srgbClr val="FF0000"/>
              </a:buClr>
              <a:buFontTx/>
              <a:buNone/>
              <a:defRPr/>
            </a:pPr>
            <a:endParaRPr lang="zh-CN" altLang="en-US" sz="1800" b="1" dirty="0">
              <a:latin typeface="楷体_GB2312" pitchFamily="49" charset="-122"/>
              <a:ea typeface="楷体_GB2312" pitchFamily="49" charset="-122"/>
            </a:endParaRPr>
          </a:p>
          <a:p>
            <a:pPr>
              <a:lnSpc>
                <a:spcPct val="150000"/>
              </a:lnSpc>
              <a:buFontTx/>
              <a:buNone/>
              <a:defRPr/>
            </a:pPr>
            <a:endParaRPr lang="zh-CN" altLang="en-US" sz="1800" b="1" dirty="0">
              <a:latin typeface="楷体_GB2312" pitchFamily="49" charset="-122"/>
              <a:ea typeface="楷体_GB2312" pitchFamily="49" charset="-122"/>
            </a:endParaRPr>
          </a:p>
          <a:p>
            <a:pPr>
              <a:buFontTx/>
              <a:buNone/>
              <a:defRPr/>
            </a:pPr>
            <a:endParaRPr lang="en-US" altLang="zh-CN" b="1" dirty="0">
              <a:latin typeface="华文新魏" pitchFamily="2" charset="-122"/>
              <a:ea typeface="华文新魏" pitchFamily="2" charset="-122"/>
            </a:endParaRPr>
          </a:p>
          <a:p>
            <a:pPr>
              <a:buFontTx/>
              <a:buNone/>
              <a:defRPr/>
            </a:pPr>
            <a:endParaRPr lang="en-US" altLang="zh-CN" b="1" dirty="0">
              <a:latin typeface="华文新魏" pitchFamily="2" charset="-122"/>
              <a:ea typeface="华文新魏" pitchFamily="2" charset="-122"/>
            </a:endParaRPr>
          </a:p>
          <a:p>
            <a:pPr>
              <a:buFontTx/>
              <a:buNone/>
              <a:defRPr/>
            </a:pPr>
            <a:endParaRPr lang="en-US" altLang="zh-CN" dirty="0"/>
          </a:p>
          <a:p>
            <a:pPr>
              <a:buFontTx/>
              <a:buNone/>
              <a:defRPr/>
            </a:pPr>
            <a:endParaRPr lang="zh-CN" altLang="en-US" dirty="0"/>
          </a:p>
        </p:txBody>
      </p:sp>
      <p:grpSp>
        <p:nvGrpSpPr>
          <p:cNvPr id="9" name="组合 8">
            <a:extLst>
              <a:ext uri="{FF2B5EF4-FFF2-40B4-BE49-F238E27FC236}">
                <a16:creationId xmlns="" xmlns:a16="http://schemas.microsoft.com/office/drawing/2014/main" id="{3CA18562-CB60-429F-B05F-CB7E5FE0E3CF}"/>
              </a:ext>
            </a:extLst>
          </p:cNvPr>
          <p:cNvGrpSpPr/>
          <p:nvPr/>
        </p:nvGrpSpPr>
        <p:grpSpPr>
          <a:xfrm>
            <a:off x="253998" y="228720"/>
            <a:ext cx="6604002" cy="400110"/>
            <a:chOff x="254000" y="646164"/>
            <a:chExt cx="6604002" cy="400110"/>
          </a:xfrm>
        </p:grpSpPr>
        <p:cxnSp>
          <p:nvCxnSpPr>
            <p:cNvPr id="10" name="直接连接符 9">
              <a:extLst>
                <a:ext uri="{FF2B5EF4-FFF2-40B4-BE49-F238E27FC236}">
                  <a16:creationId xmlns="" xmlns:a16="http://schemas.microsoft.com/office/drawing/2014/main" id="{F138C51D-D066-41FE-B59D-B4A354D04CAE}"/>
                </a:ext>
              </a:extLst>
            </p:cNvPr>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原创设计师QQ598969553            _19">
              <a:extLst>
                <a:ext uri="{FF2B5EF4-FFF2-40B4-BE49-F238E27FC236}">
                  <a16:creationId xmlns="" xmlns:a16="http://schemas.microsoft.com/office/drawing/2014/main" id="{0B439D10-C126-4674-975E-A3119C84AF80}"/>
                </a:ext>
              </a:extLst>
            </p:cNvPr>
            <p:cNvSpPr txBox="1"/>
            <p:nvPr/>
          </p:nvSpPr>
          <p:spPr>
            <a:xfrm>
              <a:off x="254000" y="646164"/>
              <a:ext cx="21844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a:t>
              </a:r>
            </a:p>
          </p:txBody>
        </p:sp>
      </p:grpSp>
    </p:spTree>
    <p:extLst>
      <p:ext uri="{BB962C8B-B14F-4D97-AF65-F5344CB8AC3E}">
        <p14:creationId xmlns:p14="http://schemas.microsoft.com/office/powerpoint/2010/main" val="114718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body" idx="1"/>
          </p:nvPr>
        </p:nvSpPr>
        <p:spPr>
          <a:xfrm>
            <a:off x="514350" y="1219200"/>
            <a:ext cx="6000750" cy="3733800"/>
          </a:xfrm>
        </p:spPr>
        <p:txBody>
          <a:bodyPr>
            <a:normAutofit fontScale="92500" lnSpcReduction="10000"/>
          </a:bodyPr>
          <a:lstStyle/>
          <a:p>
            <a:pPr>
              <a:lnSpc>
                <a:spcPct val="90000"/>
              </a:lnSpc>
            </a:pPr>
            <a:r>
              <a:rPr lang="zh-CN" altLang="en-US" sz="1800" b="1" dirty="0"/>
              <a:t>数据的秘密性</a:t>
            </a:r>
          </a:p>
          <a:p>
            <a:pPr>
              <a:lnSpc>
                <a:spcPct val="90000"/>
              </a:lnSpc>
              <a:buFont typeface="Symbol" panose="05050102010706020507" pitchFamily="18" charset="2"/>
              <a:buChar char="·"/>
            </a:pPr>
            <a:r>
              <a:rPr lang="zh-CN" altLang="en-US" sz="1800" b="1" dirty="0"/>
              <a:t>数据的真实性</a:t>
            </a:r>
          </a:p>
          <a:p>
            <a:pPr>
              <a:lnSpc>
                <a:spcPct val="90000"/>
              </a:lnSpc>
              <a:buFont typeface="Symbol" panose="05050102010706020507" pitchFamily="18" charset="2"/>
              <a:buChar char="·"/>
            </a:pPr>
            <a:r>
              <a:rPr lang="zh-CN" altLang="en-US" sz="1800" b="1" dirty="0"/>
              <a:t>数据的完整性</a:t>
            </a:r>
          </a:p>
          <a:p>
            <a:pPr>
              <a:lnSpc>
                <a:spcPct val="90000"/>
              </a:lnSpc>
              <a:buFontTx/>
              <a:buNone/>
            </a:pPr>
            <a:endParaRPr lang="zh-CN" altLang="en-US" sz="1800" b="1" dirty="0"/>
          </a:p>
          <a:p>
            <a:pPr>
              <a:lnSpc>
                <a:spcPct val="90000"/>
              </a:lnSpc>
              <a:buFontTx/>
              <a:buNone/>
            </a:pPr>
            <a:r>
              <a:rPr lang="zh-CN" altLang="en-US" sz="1800" b="1" dirty="0"/>
              <a:t>要点：</a:t>
            </a:r>
          </a:p>
          <a:p>
            <a:pPr>
              <a:lnSpc>
                <a:spcPct val="90000"/>
              </a:lnSpc>
            </a:pPr>
            <a:r>
              <a:rPr lang="zh-CN" altLang="en-US" sz="1800" dirty="0">
                <a:latin typeface="仿宋体" pitchFamily="18" charset="-122"/>
                <a:ea typeface="仿宋体" pitchFamily="18" charset="-122"/>
              </a:rPr>
              <a:t>在各种信息安全技术措施中，硬件结构的安全和操作系统的安全是基础，密码、网络安全等技术是关键技术。</a:t>
            </a:r>
          </a:p>
          <a:p>
            <a:pPr>
              <a:lnSpc>
                <a:spcPct val="90000"/>
              </a:lnSpc>
              <a:buFontTx/>
              <a:buNone/>
            </a:pPr>
            <a:endParaRPr lang="zh-CN" altLang="en-US" sz="600" dirty="0">
              <a:latin typeface="仿宋体" pitchFamily="18" charset="-122"/>
              <a:ea typeface="仿宋体" pitchFamily="18" charset="-122"/>
            </a:endParaRPr>
          </a:p>
          <a:p>
            <a:pPr>
              <a:lnSpc>
                <a:spcPct val="90000"/>
              </a:lnSpc>
            </a:pPr>
            <a:r>
              <a:rPr lang="zh-CN" altLang="en-US" sz="1800" dirty="0">
                <a:latin typeface="仿宋体" pitchFamily="18" charset="-122"/>
                <a:ea typeface="仿宋体" pitchFamily="18" charset="-122"/>
              </a:rPr>
              <a:t>只有从芯片、主板等硬件结构和</a:t>
            </a:r>
            <a:r>
              <a:rPr lang="en-US" altLang="zh-CN" sz="1800" dirty="0">
                <a:latin typeface="仿宋体" pitchFamily="18" charset="-122"/>
                <a:ea typeface="仿宋体" pitchFamily="18" charset="-122"/>
              </a:rPr>
              <a:t>BIOS</a:t>
            </a:r>
            <a:r>
              <a:rPr lang="zh-CN" altLang="en-US" sz="1800" dirty="0">
                <a:latin typeface="仿宋体" pitchFamily="18" charset="-122"/>
                <a:ea typeface="仿宋体" pitchFamily="18" charset="-122"/>
              </a:rPr>
              <a:t>、操作系统等底层软件作起，综合采取措施，才能比较有效的提高微机系统的安全性。</a:t>
            </a:r>
          </a:p>
          <a:p>
            <a:pPr>
              <a:lnSpc>
                <a:spcPct val="90000"/>
              </a:lnSpc>
              <a:buFontTx/>
              <a:buNone/>
            </a:pPr>
            <a:endParaRPr lang="zh-CN" altLang="en-US" sz="675" dirty="0">
              <a:latin typeface="仿宋体" pitchFamily="18" charset="-122"/>
              <a:ea typeface="仿宋体" pitchFamily="18" charset="-122"/>
            </a:endParaRPr>
          </a:p>
          <a:p>
            <a:pPr>
              <a:lnSpc>
                <a:spcPct val="90000"/>
              </a:lnSpc>
            </a:pPr>
            <a:r>
              <a:rPr lang="zh-CN" altLang="en-US" sz="1800" dirty="0">
                <a:latin typeface="仿宋体" pitchFamily="18" charset="-122"/>
                <a:ea typeface="仿宋体" pitchFamily="18" charset="-122"/>
              </a:rPr>
              <a:t>解决方法</a:t>
            </a:r>
            <a:r>
              <a:rPr lang="en-US" altLang="zh-CN" sz="1800" dirty="0">
                <a:ea typeface="仿宋体" pitchFamily="18" charset="-122"/>
              </a:rPr>
              <a:t>——</a:t>
            </a:r>
            <a:r>
              <a:rPr lang="zh-CN" altLang="en-US" sz="1800" dirty="0">
                <a:latin typeface="仿宋体" pitchFamily="18" charset="-122"/>
                <a:ea typeface="仿宋体" pitchFamily="18" charset="-122"/>
              </a:rPr>
              <a:t>可信计算</a:t>
            </a:r>
          </a:p>
          <a:p>
            <a:pPr lvl="2">
              <a:lnSpc>
                <a:spcPct val="90000"/>
              </a:lnSpc>
              <a:buClr>
                <a:schemeClr val="accent2"/>
              </a:buClr>
              <a:buFont typeface="Symbol" panose="05050102010706020507" pitchFamily="18" charset="2"/>
              <a:buNone/>
            </a:pPr>
            <a:endParaRPr lang="en-US" altLang="zh-CN" dirty="0">
              <a:solidFill>
                <a:srgbClr val="FFFF00"/>
              </a:solidFill>
              <a:latin typeface="仿宋体" pitchFamily="18" charset="-122"/>
              <a:ea typeface="仿宋体" pitchFamily="18" charset="-122"/>
            </a:endParaRPr>
          </a:p>
        </p:txBody>
      </p:sp>
      <p:grpSp>
        <p:nvGrpSpPr>
          <p:cNvPr id="4" name="组合 3"/>
          <p:cNvGrpSpPr/>
          <p:nvPr/>
        </p:nvGrpSpPr>
        <p:grpSpPr>
          <a:xfrm>
            <a:off x="254000" y="646164"/>
            <a:ext cx="6604002" cy="400110"/>
            <a:chOff x="254000" y="646164"/>
            <a:chExt cx="6604002" cy="400110"/>
          </a:xfrm>
        </p:grpSpPr>
        <p:cxnSp>
          <p:nvCxnSpPr>
            <p:cNvPr id="5" name="直接连接符 4"/>
            <p:cNvCxnSpPr/>
            <p:nvPr/>
          </p:nvCxnSpPr>
          <p:spPr>
            <a:xfrm flipV="1">
              <a:off x="254000" y="1032936"/>
              <a:ext cx="6604002" cy="13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原创设计师QQ598969553            _19"/>
            <p:cNvSpPr txBox="1"/>
            <p:nvPr/>
          </p:nvSpPr>
          <p:spPr>
            <a:xfrm>
              <a:off x="254000" y="646164"/>
              <a:ext cx="2184400" cy="400110"/>
            </a:xfrm>
            <a:prstGeom prst="rect">
              <a:avLst/>
            </a:prstGeom>
            <a:noFill/>
          </p:spPr>
          <p:txBody>
            <a:bodyPr wrap="square" rtlCol="0">
              <a:spAutoFit/>
            </a:bodyPr>
            <a:lstStyle/>
            <a:p>
              <a:pPr algn="ctr"/>
              <a:r>
                <a:rPr lang="zh-CN" altLang="en-US" sz="2000" b="1" dirty="0">
                  <a:solidFill>
                    <a:srgbClr val="42BAC8"/>
                  </a:solidFill>
                  <a:latin typeface="微软雅黑" pitchFamily="34" charset="-122"/>
                  <a:ea typeface="微软雅黑" pitchFamily="34" charset="-122"/>
                </a:rPr>
                <a:t>什么是可信计算？</a:t>
              </a:r>
            </a:p>
          </p:txBody>
        </p:sp>
      </p:grpSp>
    </p:spTree>
    <p:extLst>
      <p:ext uri="{BB962C8B-B14F-4D97-AF65-F5344CB8AC3E}">
        <p14:creationId xmlns:p14="http://schemas.microsoft.com/office/powerpoint/2010/main" val="2396875036"/>
      </p:ext>
    </p:extLst>
  </p:cSld>
  <p:clrMapOvr>
    <a:masterClrMapping/>
  </p:clrMapOvr>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2821</TotalTime>
  <Words>6718</Words>
  <Application>Microsoft Macintosh PowerPoint</Application>
  <PresentationFormat>自定义</PresentationFormat>
  <Paragraphs>851</Paragraphs>
  <Slides>77</Slides>
  <Notes>26</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99" baseType="lpstr">
      <vt:lpstr>Arial Unicode MS</vt:lpstr>
      <vt:lpstr>Calibri</vt:lpstr>
      <vt:lpstr>Calibri Light</vt:lpstr>
      <vt:lpstr>Impact</vt:lpstr>
      <vt:lpstr>Segoe</vt:lpstr>
      <vt:lpstr>Symbol</vt:lpstr>
      <vt:lpstr>Times New Roman</vt:lpstr>
      <vt:lpstr>Wingdings</vt:lpstr>
      <vt:lpstr>等线</vt:lpstr>
      <vt:lpstr>等线 Light</vt:lpstr>
      <vt:lpstr>仿宋_GB2312</vt:lpstr>
      <vt:lpstr>仿宋体</vt:lpstr>
      <vt:lpstr>黑体</vt:lpstr>
      <vt:lpstr>华文琥珀</vt:lpstr>
      <vt:lpstr>华文新魏</vt:lpstr>
      <vt:lpstr>楷体_GB2312</vt:lpstr>
      <vt:lpstr>宋体</vt:lpstr>
      <vt:lpstr>微软雅黑</vt:lpstr>
      <vt:lpstr>幼圆</vt:lpstr>
      <vt:lpstr>Arial</vt:lpstr>
      <vt:lpstr>第一PPT，www.1ppt.com</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TPM的结构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可信计算</dc:title>
  <dc:subject/>
  <dc:creator>李涛</dc:creator>
  <cp:keywords/>
  <dc:description/>
  <cp:lastModifiedBy>DTT0131</cp:lastModifiedBy>
  <cp:revision>393</cp:revision>
  <dcterms:created xsi:type="dcterms:W3CDTF">2016-10-13T11:36:15Z</dcterms:created>
  <dcterms:modified xsi:type="dcterms:W3CDTF">2017-12-15T04:31:43Z</dcterms:modified>
  <cp:category/>
</cp:coreProperties>
</file>