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5"/>
  </p:notesMasterIdLst>
  <p:sldIdLst>
    <p:sldId id="256" r:id="rId2"/>
    <p:sldId id="257" r:id="rId3"/>
    <p:sldId id="258" r:id="rId4"/>
    <p:sldId id="545" r:id="rId5"/>
    <p:sldId id="568" r:id="rId6"/>
    <p:sldId id="532" r:id="rId7"/>
    <p:sldId id="533" r:id="rId8"/>
    <p:sldId id="534" r:id="rId9"/>
    <p:sldId id="535" r:id="rId10"/>
    <p:sldId id="536" r:id="rId11"/>
    <p:sldId id="537" r:id="rId12"/>
    <p:sldId id="570" r:id="rId13"/>
    <p:sldId id="571" r:id="rId14"/>
    <p:sldId id="572" r:id="rId15"/>
    <p:sldId id="538" r:id="rId16"/>
    <p:sldId id="542" r:id="rId17"/>
    <p:sldId id="539" r:id="rId18"/>
    <p:sldId id="573" r:id="rId19"/>
    <p:sldId id="544" r:id="rId20"/>
    <p:sldId id="546" r:id="rId21"/>
    <p:sldId id="566" r:id="rId22"/>
    <p:sldId id="567" r:id="rId23"/>
    <p:sldId id="543" r:id="rId24"/>
    <p:sldId id="569" r:id="rId25"/>
    <p:sldId id="548" r:id="rId26"/>
    <p:sldId id="549" r:id="rId27"/>
    <p:sldId id="550" r:id="rId28"/>
    <p:sldId id="551" r:id="rId29"/>
    <p:sldId id="552" r:id="rId30"/>
    <p:sldId id="553" r:id="rId31"/>
    <p:sldId id="554" r:id="rId32"/>
    <p:sldId id="555" r:id="rId33"/>
    <p:sldId id="556" r:id="rId34"/>
    <p:sldId id="557" r:id="rId35"/>
    <p:sldId id="558" r:id="rId36"/>
    <p:sldId id="560" r:id="rId37"/>
    <p:sldId id="561" r:id="rId38"/>
    <p:sldId id="562" r:id="rId39"/>
    <p:sldId id="563" r:id="rId40"/>
    <p:sldId id="564" r:id="rId41"/>
    <p:sldId id="547" r:id="rId42"/>
    <p:sldId id="540" r:id="rId43"/>
    <p:sldId id="541" r:id="rId44"/>
  </p:sldIdLst>
  <p:sldSz cx="6858000" cy="5143500"/>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6888" autoAdjust="0"/>
  </p:normalViewPr>
  <p:slideViewPr>
    <p:cSldViewPr snapToGrid="0">
      <p:cViewPr varScale="1">
        <p:scale>
          <a:sx n="113" d="100"/>
          <a:sy n="113" d="100"/>
        </p:scale>
        <p:origin x="2448" y="168"/>
      </p:cViewPr>
      <p:guideLst>
        <p:guide orient="horz" pos="1620"/>
        <p:guide pos="216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4"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1D713-CE42-4881-9B42-5BE218EB94C4}"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F765F-51BC-4C92-B69D-8C514F49391A}" type="slidenum">
              <a:rPr lang="zh-CN" altLang="en-US" smtClean="0"/>
              <a:t>‹#›</a:t>
            </a:fld>
            <a:endParaRPr lang="zh-CN" altLang="en-US"/>
          </a:p>
        </p:txBody>
      </p:sp>
    </p:spTree>
    <p:extLst>
      <p:ext uri="{BB962C8B-B14F-4D97-AF65-F5344CB8AC3E}">
        <p14:creationId xmlns:p14="http://schemas.microsoft.com/office/powerpoint/2010/main" val="323618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6</a:t>
            </a:fld>
            <a:endParaRPr lang="zh-CN" altLang="en-US"/>
          </a:p>
        </p:txBody>
      </p:sp>
    </p:spTree>
    <p:extLst>
      <p:ext uri="{BB962C8B-B14F-4D97-AF65-F5344CB8AC3E}">
        <p14:creationId xmlns:p14="http://schemas.microsoft.com/office/powerpoint/2010/main" val="748870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16</a:t>
            </a:fld>
            <a:endParaRPr lang="zh-CN" altLang="en-US"/>
          </a:p>
        </p:txBody>
      </p:sp>
    </p:spTree>
    <p:extLst>
      <p:ext uri="{BB962C8B-B14F-4D97-AF65-F5344CB8AC3E}">
        <p14:creationId xmlns:p14="http://schemas.microsoft.com/office/powerpoint/2010/main" val="2185102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42</a:t>
            </a:fld>
            <a:endParaRPr lang="zh-CN" altLang="en-US"/>
          </a:p>
        </p:txBody>
      </p:sp>
    </p:spTree>
    <p:extLst>
      <p:ext uri="{BB962C8B-B14F-4D97-AF65-F5344CB8AC3E}">
        <p14:creationId xmlns:p14="http://schemas.microsoft.com/office/powerpoint/2010/main" val="233879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43</a:t>
            </a:fld>
            <a:endParaRPr lang="zh-CN" altLang="en-US"/>
          </a:p>
        </p:txBody>
      </p:sp>
    </p:spTree>
    <p:extLst>
      <p:ext uri="{BB962C8B-B14F-4D97-AF65-F5344CB8AC3E}">
        <p14:creationId xmlns:p14="http://schemas.microsoft.com/office/powerpoint/2010/main" val="78523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8</a:t>
            </a:fld>
            <a:endParaRPr lang="zh-CN" altLang="en-US"/>
          </a:p>
        </p:txBody>
      </p:sp>
    </p:spTree>
    <p:extLst>
      <p:ext uri="{BB962C8B-B14F-4D97-AF65-F5344CB8AC3E}">
        <p14:creationId xmlns:p14="http://schemas.microsoft.com/office/powerpoint/2010/main" val="149555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9</a:t>
            </a:fld>
            <a:endParaRPr lang="zh-CN" altLang="en-US"/>
          </a:p>
        </p:txBody>
      </p:sp>
    </p:spTree>
    <p:extLst>
      <p:ext uri="{BB962C8B-B14F-4D97-AF65-F5344CB8AC3E}">
        <p14:creationId xmlns:p14="http://schemas.microsoft.com/office/powerpoint/2010/main" val="191889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10</a:t>
            </a:fld>
            <a:endParaRPr lang="zh-CN" altLang="en-US"/>
          </a:p>
        </p:txBody>
      </p:sp>
    </p:spTree>
    <p:extLst>
      <p:ext uri="{BB962C8B-B14F-4D97-AF65-F5344CB8AC3E}">
        <p14:creationId xmlns:p14="http://schemas.microsoft.com/office/powerpoint/2010/main" val="366139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11</a:t>
            </a:fld>
            <a:endParaRPr lang="zh-CN" altLang="en-US"/>
          </a:p>
        </p:txBody>
      </p:sp>
    </p:spTree>
    <p:extLst>
      <p:ext uri="{BB962C8B-B14F-4D97-AF65-F5344CB8AC3E}">
        <p14:creationId xmlns:p14="http://schemas.microsoft.com/office/powerpoint/2010/main" val="228431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12</a:t>
            </a:fld>
            <a:endParaRPr lang="zh-CN" altLang="en-US"/>
          </a:p>
        </p:txBody>
      </p:sp>
    </p:spTree>
    <p:extLst>
      <p:ext uri="{BB962C8B-B14F-4D97-AF65-F5344CB8AC3E}">
        <p14:creationId xmlns:p14="http://schemas.microsoft.com/office/powerpoint/2010/main" val="368368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13</a:t>
            </a:fld>
            <a:endParaRPr lang="zh-CN" altLang="en-US"/>
          </a:p>
        </p:txBody>
      </p:sp>
    </p:spTree>
    <p:extLst>
      <p:ext uri="{BB962C8B-B14F-4D97-AF65-F5344CB8AC3E}">
        <p14:creationId xmlns:p14="http://schemas.microsoft.com/office/powerpoint/2010/main" val="343915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14</a:t>
            </a:fld>
            <a:endParaRPr lang="zh-CN" altLang="en-US"/>
          </a:p>
        </p:txBody>
      </p:sp>
    </p:spTree>
    <p:extLst>
      <p:ext uri="{BB962C8B-B14F-4D97-AF65-F5344CB8AC3E}">
        <p14:creationId xmlns:p14="http://schemas.microsoft.com/office/powerpoint/2010/main" val="358882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pPr/>
              <a:t>15</a:t>
            </a:fld>
            <a:endParaRPr lang="zh-CN" altLang="en-US"/>
          </a:p>
        </p:txBody>
      </p:sp>
    </p:spTree>
    <p:extLst>
      <p:ext uri="{BB962C8B-B14F-4D97-AF65-F5344CB8AC3E}">
        <p14:creationId xmlns:p14="http://schemas.microsoft.com/office/powerpoint/2010/main" val="420018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1C3903-46AE-4D39-A2AB-D96531F4CAA8}"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61210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A0BB0C-564D-4DFB-B6A6-5B6442F1A1E3}"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18905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801EC9-3223-4815-A7E5-246E0682C567}"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83484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2505287" y="1610406"/>
            <a:ext cx="849392" cy="1132522"/>
          </a:xfrm>
          <a:custGeom>
            <a:avLst/>
            <a:gdLst>
              <a:gd name="connsiteX0" fmla="*/ 251677 w 1510030"/>
              <a:gd name="connsiteY0" fmla="*/ 0 h 1510029"/>
              <a:gd name="connsiteX1" fmla="*/ 1258354 w 1510030"/>
              <a:gd name="connsiteY1" fmla="*/ 0 h 1510029"/>
              <a:gd name="connsiteX2" fmla="*/ 1510030 w 1510030"/>
              <a:gd name="connsiteY2" fmla="*/ 251676 h 1510029"/>
              <a:gd name="connsiteX3" fmla="*/ 1510030 w 1510030"/>
              <a:gd name="connsiteY3" fmla="*/ 1258353 h 1510029"/>
              <a:gd name="connsiteX4" fmla="*/ 1258354 w 1510030"/>
              <a:gd name="connsiteY4" fmla="*/ 1510029 h 1510029"/>
              <a:gd name="connsiteX5" fmla="*/ 251677 w 1510030"/>
              <a:gd name="connsiteY5" fmla="*/ 1510029 h 1510029"/>
              <a:gd name="connsiteX6" fmla="*/ 0 w 1510030"/>
              <a:gd name="connsiteY6" fmla="*/ 1258353 h 1510029"/>
              <a:gd name="connsiteX7" fmla="*/ 0 w 1510030"/>
              <a:gd name="connsiteY7" fmla="*/ 251676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4" y="0"/>
                </a:lnTo>
                <a:cubicBezTo>
                  <a:pt x="1397351" y="0"/>
                  <a:pt x="1510030" y="112679"/>
                  <a:pt x="1510030" y="251676"/>
                </a:cubicBezTo>
                <a:lnTo>
                  <a:pt x="1510030" y="1258353"/>
                </a:lnTo>
                <a:cubicBezTo>
                  <a:pt x="1510030" y="1397350"/>
                  <a:pt x="1397351" y="1510029"/>
                  <a:pt x="1258354" y="1510029"/>
                </a:cubicBezTo>
                <a:lnTo>
                  <a:pt x="251677" y="1510029"/>
                </a:lnTo>
                <a:cubicBezTo>
                  <a:pt x="112679" y="1510029"/>
                  <a:pt x="0" y="1397350"/>
                  <a:pt x="0" y="1258353"/>
                </a:cubicBezTo>
                <a:lnTo>
                  <a:pt x="0" y="251676"/>
                </a:lnTo>
                <a:cubicBezTo>
                  <a:pt x="0" y="112679"/>
                  <a:pt x="112679" y="0"/>
                  <a:pt x="251677"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3503322" y="1610406"/>
            <a:ext cx="849392" cy="1132522"/>
          </a:xfrm>
          <a:custGeom>
            <a:avLst/>
            <a:gdLst>
              <a:gd name="connsiteX0" fmla="*/ 251677 w 1510030"/>
              <a:gd name="connsiteY0" fmla="*/ 0 h 1510029"/>
              <a:gd name="connsiteX1" fmla="*/ 1258353 w 1510030"/>
              <a:gd name="connsiteY1" fmla="*/ 0 h 1510029"/>
              <a:gd name="connsiteX2" fmla="*/ 1510030 w 1510030"/>
              <a:gd name="connsiteY2" fmla="*/ 251677 h 1510029"/>
              <a:gd name="connsiteX3" fmla="*/ 1510030 w 1510030"/>
              <a:gd name="connsiteY3" fmla="*/ 1258352 h 1510029"/>
              <a:gd name="connsiteX4" fmla="*/ 1258353 w 1510030"/>
              <a:gd name="connsiteY4" fmla="*/ 1510029 h 1510029"/>
              <a:gd name="connsiteX5" fmla="*/ 251677 w 1510030"/>
              <a:gd name="connsiteY5" fmla="*/ 1510029 h 1510029"/>
              <a:gd name="connsiteX6" fmla="*/ 0 w 1510030"/>
              <a:gd name="connsiteY6" fmla="*/ 1258352 h 1510029"/>
              <a:gd name="connsiteX7" fmla="*/ 0 w 1510030"/>
              <a:gd name="connsiteY7" fmla="*/ 251677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3" y="0"/>
                </a:lnTo>
                <a:cubicBezTo>
                  <a:pt x="1397350" y="0"/>
                  <a:pt x="1510030" y="112680"/>
                  <a:pt x="1510030" y="251677"/>
                </a:cubicBezTo>
                <a:lnTo>
                  <a:pt x="1510030" y="1258352"/>
                </a:lnTo>
                <a:cubicBezTo>
                  <a:pt x="1510030" y="1397349"/>
                  <a:pt x="1397350" y="1510029"/>
                  <a:pt x="1258353" y="1510029"/>
                </a:cubicBezTo>
                <a:lnTo>
                  <a:pt x="251677" y="1510029"/>
                </a:lnTo>
                <a:cubicBezTo>
                  <a:pt x="112680" y="1510029"/>
                  <a:pt x="0" y="1397349"/>
                  <a:pt x="0" y="1258352"/>
                </a:cubicBezTo>
                <a:lnTo>
                  <a:pt x="0" y="251677"/>
                </a:lnTo>
                <a:cubicBezTo>
                  <a:pt x="0" y="112680"/>
                  <a:pt x="112680" y="0"/>
                  <a:pt x="251677" y="0"/>
                </a:cubicBez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2505287" y="2941118"/>
            <a:ext cx="849392" cy="1132522"/>
          </a:xfrm>
          <a:custGeom>
            <a:avLst/>
            <a:gdLst>
              <a:gd name="connsiteX0" fmla="*/ 251677 w 1510030"/>
              <a:gd name="connsiteY0" fmla="*/ 0 h 1510029"/>
              <a:gd name="connsiteX1" fmla="*/ 1258353 w 1510030"/>
              <a:gd name="connsiteY1" fmla="*/ 0 h 1510029"/>
              <a:gd name="connsiteX2" fmla="*/ 1510030 w 1510030"/>
              <a:gd name="connsiteY2" fmla="*/ 251677 h 1510029"/>
              <a:gd name="connsiteX3" fmla="*/ 1510030 w 1510030"/>
              <a:gd name="connsiteY3" fmla="*/ 1258352 h 1510029"/>
              <a:gd name="connsiteX4" fmla="*/ 1258353 w 1510030"/>
              <a:gd name="connsiteY4" fmla="*/ 1510029 h 1510029"/>
              <a:gd name="connsiteX5" fmla="*/ 251677 w 1510030"/>
              <a:gd name="connsiteY5" fmla="*/ 1510029 h 1510029"/>
              <a:gd name="connsiteX6" fmla="*/ 0 w 1510030"/>
              <a:gd name="connsiteY6" fmla="*/ 1258352 h 1510029"/>
              <a:gd name="connsiteX7" fmla="*/ 0 w 1510030"/>
              <a:gd name="connsiteY7" fmla="*/ 251677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3" y="0"/>
                </a:lnTo>
                <a:cubicBezTo>
                  <a:pt x="1397350" y="0"/>
                  <a:pt x="1510030" y="112680"/>
                  <a:pt x="1510030" y="251677"/>
                </a:cubicBezTo>
                <a:lnTo>
                  <a:pt x="1510030" y="1258352"/>
                </a:lnTo>
                <a:cubicBezTo>
                  <a:pt x="1510030" y="1397349"/>
                  <a:pt x="1397350" y="1510029"/>
                  <a:pt x="1258353" y="1510029"/>
                </a:cubicBezTo>
                <a:lnTo>
                  <a:pt x="251677" y="1510029"/>
                </a:lnTo>
                <a:cubicBezTo>
                  <a:pt x="112680" y="1510029"/>
                  <a:pt x="0" y="1397349"/>
                  <a:pt x="0" y="1258352"/>
                </a:cubicBezTo>
                <a:lnTo>
                  <a:pt x="0" y="251677"/>
                </a:lnTo>
                <a:cubicBezTo>
                  <a:pt x="0" y="112680"/>
                  <a:pt x="112680" y="0"/>
                  <a:pt x="251677" y="0"/>
                </a:cubicBez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3503322" y="2941118"/>
            <a:ext cx="849392" cy="1132522"/>
          </a:xfrm>
          <a:custGeom>
            <a:avLst/>
            <a:gdLst>
              <a:gd name="connsiteX0" fmla="*/ 251677 w 1510030"/>
              <a:gd name="connsiteY0" fmla="*/ 0 h 1510029"/>
              <a:gd name="connsiteX1" fmla="*/ 1258353 w 1510030"/>
              <a:gd name="connsiteY1" fmla="*/ 0 h 1510029"/>
              <a:gd name="connsiteX2" fmla="*/ 1510030 w 1510030"/>
              <a:gd name="connsiteY2" fmla="*/ 251677 h 1510029"/>
              <a:gd name="connsiteX3" fmla="*/ 1510030 w 1510030"/>
              <a:gd name="connsiteY3" fmla="*/ 1258352 h 1510029"/>
              <a:gd name="connsiteX4" fmla="*/ 1258353 w 1510030"/>
              <a:gd name="connsiteY4" fmla="*/ 1510029 h 1510029"/>
              <a:gd name="connsiteX5" fmla="*/ 251677 w 1510030"/>
              <a:gd name="connsiteY5" fmla="*/ 1510029 h 1510029"/>
              <a:gd name="connsiteX6" fmla="*/ 0 w 1510030"/>
              <a:gd name="connsiteY6" fmla="*/ 1258352 h 1510029"/>
              <a:gd name="connsiteX7" fmla="*/ 0 w 1510030"/>
              <a:gd name="connsiteY7" fmla="*/ 251677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3" y="0"/>
                </a:lnTo>
                <a:cubicBezTo>
                  <a:pt x="1397350" y="0"/>
                  <a:pt x="1510030" y="112680"/>
                  <a:pt x="1510030" y="251677"/>
                </a:cubicBezTo>
                <a:lnTo>
                  <a:pt x="1510030" y="1258352"/>
                </a:lnTo>
                <a:cubicBezTo>
                  <a:pt x="1510030" y="1397349"/>
                  <a:pt x="1397350" y="1510029"/>
                  <a:pt x="1258353" y="1510029"/>
                </a:cubicBezTo>
                <a:lnTo>
                  <a:pt x="251677" y="1510029"/>
                </a:lnTo>
                <a:cubicBezTo>
                  <a:pt x="112680" y="1510029"/>
                  <a:pt x="0" y="1397349"/>
                  <a:pt x="0" y="1258352"/>
                </a:cubicBezTo>
                <a:lnTo>
                  <a:pt x="0" y="251677"/>
                </a:lnTo>
                <a:cubicBezTo>
                  <a:pt x="0" y="112680"/>
                  <a:pt x="112680" y="0"/>
                  <a:pt x="25167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660924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3" name="图片占位符 12"/>
          <p:cNvSpPr>
            <a:spLocks noGrp="1"/>
          </p:cNvSpPr>
          <p:nvPr>
            <p:ph type="pic" sz="quarter" idx="12"/>
          </p:nvPr>
        </p:nvSpPr>
        <p:spPr>
          <a:xfrm>
            <a:off x="2291330" y="1417676"/>
            <a:ext cx="2278399" cy="1804226"/>
          </a:xfrm>
          <a:custGeom>
            <a:avLst/>
            <a:gdLst>
              <a:gd name="connsiteX0" fmla="*/ 0 w 4050487"/>
              <a:gd name="connsiteY0" fmla="*/ 0 h 2405634"/>
              <a:gd name="connsiteX1" fmla="*/ 4050487 w 4050487"/>
              <a:gd name="connsiteY1" fmla="*/ 0 h 2405634"/>
              <a:gd name="connsiteX2" fmla="*/ 4050487 w 4050487"/>
              <a:gd name="connsiteY2" fmla="*/ 2405634 h 2405634"/>
              <a:gd name="connsiteX3" fmla="*/ 0 w 4050487"/>
              <a:gd name="connsiteY3" fmla="*/ 2405634 h 2405634"/>
            </a:gdLst>
            <a:ahLst/>
            <a:cxnLst>
              <a:cxn ang="0">
                <a:pos x="connsiteX0" y="connsiteY0"/>
              </a:cxn>
              <a:cxn ang="0">
                <a:pos x="connsiteX1" y="connsiteY1"/>
              </a:cxn>
              <a:cxn ang="0">
                <a:pos x="connsiteX2" y="connsiteY2"/>
              </a:cxn>
              <a:cxn ang="0">
                <a:pos x="connsiteX3" y="connsiteY3"/>
              </a:cxn>
            </a:cxnLst>
            <a:rect l="l" t="t" r="r" b="b"/>
            <a:pathLst>
              <a:path w="4050487" h="2405634">
                <a:moveTo>
                  <a:pt x="0" y="0"/>
                </a:moveTo>
                <a:lnTo>
                  <a:pt x="4050487" y="0"/>
                </a:lnTo>
                <a:lnTo>
                  <a:pt x="4050487" y="2405634"/>
                </a:lnTo>
                <a:lnTo>
                  <a:pt x="0" y="2405634"/>
                </a:lnTo>
                <a:close/>
              </a:path>
            </a:pathLst>
          </a:custGeom>
        </p:spPr>
        <p:txBody>
          <a:bodyPr wrap="square">
            <a:noAutofit/>
          </a:bodyPr>
          <a:lstStyle/>
          <a:p>
            <a:endParaRPr lang="zh-CN" altLang="en-US"/>
          </a:p>
        </p:txBody>
      </p:sp>
      <p:sp>
        <p:nvSpPr>
          <p:cNvPr id="8" name="图片占位符 7"/>
          <p:cNvSpPr>
            <a:spLocks noGrp="1"/>
          </p:cNvSpPr>
          <p:nvPr>
            <p:ph type="pic" sz="quarter" idx="10"/>
          </p:nvPr>
        </p:nvSpPr>
        <p:spPr>
          <a:xfrm>
            <a:off x="765556" y="1621120"/>
            <a:ext cx="1322026" cy="1397039"/>
          </a:xfrm>
          <a:custGeom>
            <a:avLst/>
            <a:gdLst>
              <a:gd name="connsiteX0" fmla="*/ 0 w 2350268"/>
              <a:gd name="connsiteY0" fmla="*/ 0 h 1862718"/>
              <a:gd name="connsiteX1" fmla="*/ 2350268 w 2350268"/>
              <a:gd name="connsiteY1" fmla="*/ 0 h 1862718"/>
              <a:gd name="connsiteX2" fmla="*/ 2350268 w 2350268"/>
              <a:gd name="connsiteY2" fmla="*/ 1862718 h 1862718"/>
              <a:gd name="connsiteX3" fmla="*/ 0 w 2350268"/>
              <a:gd name="connsiteY3" fmla="*/ 1862718 h 1862718"/>
            </a:gdLst>
            <a:ahLst/>
            <a:cxnLst>
              <a:cxn ang="0">
                <a:pos x="connsiteX0" y="connsiteY0"/>
              </a:cxn>
              <a:cxn ang="0">
                <a:pos x="connsiteX1" y="connsiteY1"/>
              </a:cxn>
              <a:cxn ang="0">
                <a:pos x="connsiteX2" y="connsiteY2"/>
              </a:cxn>
              <a:cxn ang="0">
                <a:pos x="connsiteX3" y="connsiteY3"/>
              </a:cxn>
            </a:cxnLst>
            <a:rect l="l" t="t" r="r" b="b"/>
            <a:pathLst>
              <a:path w="2350268" h="1862718">
                <a:moveTo>
                  <a:pt x="0" y="0"/>
                </a:moveTo>
                <a:lnTo>
                  <a:pt x="2350268" y="0"/>
                </a:lnTo>
                <a:lnTo>
                  <a:pt x="2350268" y="1862718"/>
                </a:lnTo>
                <a:lnTo>
                  <a:pt x="0" y="1862718"/>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4771593" y="1621120"/>
            <a:ext cx="1322026" cy="1397039"/>
          </a:xfrm>
          <a:custGeom>
            <a:avLst/>
            <a:gdLst>
              <a:gd name="connsiteX0" fmla="*/ 0 w 2350268"/>
              <a:gd name="connsiteY0" fmla="*/ 0 h 1862718"/>
              <a:gd name="connsiteX1" fmla="*/ 2350268 w 2350268"/>
              <a:gd name="connsiteY1" fmla="*/ 0 h 1862718"/>
              <a:gd name="connsiteX2" fmla="*/ 2350268 w 2350268"/>
              <a:gd name="connsiteY2" fmla="*/ 1862718 h 1862718"/>
              <a:gd name="connsiteX3" fmla="*/ 0 w 2350268"/>
              <a:gd name="connsiteY3" fmla="*/ 1862718 h 1862718"/>
            </a:gdLst>
            <a:ahLst/>
            <a:cxnLst>
              <a:cxn ang="0">
                <a:pos x="connsiteX0" y="connsiteY0"/>
              </a:cxn>
              <a:cxn ang="0">
                <a:pos x="connsiteX1" y="connsiteY1"/>
              </a:cxn>
              <a:cxn ang="0">
                <a:pos x="connsiteX2" y="connsiteY2"/>
              </a:cxn>
              <a:cxn ang="0">
                <a:pos x="connsiteX3" y="connsiteY3"/>
              </a:cxn>
            </a:cxnLst>
            <a:rect l="l" t="t" r="r" b="b"/>
            <a:pathLst>
              <a:path w="2350268" h="1862718">
                <a:moveTo>
                  <a:pt x="0" y="0"/>
                </a:moveTo>
                <a:lnTo>
                  <a:pt x="2350268" y="0"/>
                </a:lnTo>
                <a:lnTo>
                  <a:pt x="2350268" y="1862718"/>
                </a:lnTo>
                <a:lnTo>
                  <a:pt x="0" y="186271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97113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33108" y="2890750"/>
            <a:ext cx="846340" cy="1558796"/>
          </a:xfrm>
          <a:custGeom>
            <a:avLst/>
            <a:gdLst>
              <a:gd name="connsiteX0" fmla="*/ 3164 w 1504605"/>
              <a:gd name="connsiteY0" fmla="*/ 0 h 2078395"/>
              <a:gd name="connsiteX1" fmla="*/ 1502496 w 1504605"/>
              <a:gd name="connsiteY1" fmla="*/ 0 h 2078395"/>
              <a:gd name="connsiteX2" fmla="*/ 1504605 w 1504605"/>
              <a:gd name="connsiteY2" fmla="*/ 2321 h 2078395"/>
              <a:gd name="connsiteX3" fmla="*/ 1503551 w 1504605"/>
              <a:gd name="connsiteY3" fmla="*/ 2076074 h 2078395"/>
              <a:gd name="connsiteX4" fmla="*/ 1501442 w 1504605"/>
              <a:gd name="connsiteY4" fmla="*/ 2078395 h 2078395"/>
              <a:gd name="connsiteX5" fmla="*/ 2109 w 1504605"/>
              <a:gd name="connsiteY5" fmla="*/ 2078395 h 2078395"/>
              <a:gd name="connsiteX6" fmla="*/ 0 w 1504605"/>
              <a:gd name="connsiteY6" fmla="*/ 2076074 h 2078395"/>
              <a:gd name="connsiteX7" fmla="*/ 1055 w 1504605"/>
              <a:gd name="connsiteY7" fmla="*/ 2321 h 2078395"/>
              <a:gd name="connsiteX8" fmla="*/ 3164 w 1504605"/>
              <a:gd name="connsiteY8" fmla="*/ 0 h 207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605" h="2078395">
                <a:moveTo>
                  <a:pt x="3164" y="0"/>
                </a:moveTo>
                <a:cubicBezTo>
                  <a:pt x="1502496" y="0"/>
                  <a:pt x="1502496" y="0"/>
                  <a:pt x="1502496" y="0"/>
                </a:cubicBezTo>
                <a:cubicBezTo>
                  <a:pt x="1503551" y="0"/>
                  <a:pt x="1504605" y="1161"/>
                  <a:pt x="1504605" y="2321"/>
                </a:cubicBezTo>
                <a:lnTo>
                  <a:pt x="1503551" y="2076074"/>
                </a:lnTo>
                <a:cubicBezTo>
                  <a:pt x="1503551" y="2077234"/>
                  <a:pt x="1502496" y="2078395"/>
                  <a:pt x="1501442" y="2078395"/>
                </a:cubicBezTo>
                <a:cubicBezTo>
                  <a:pt x="2109" y="2078395"/>
                  <a:pt x="2109" y="2078395"/>
                  <a:pt x="2109" y="2078395"/>
                </a:cubicBezTo>
                <a:cubicBezTo>
                  <a:pt x="1055" y="2078395"/>
                  <a:pt x="0" y="2077234"/>
                  <a:pt x="0" y="2076074"/>
                </a:cubicBezTo>
                <a:cubicBezTo>
                  <a:pt x="1055" y="2321"/>
                  <a:pt x="1055" y="2321"/>
                  <a:pt x="1055" y="2321"/>
                </a:cubicBezTo>
                <a:cubicBezTo>
                  <a:pt x="1055" y="1161"/>
                  <a:pt x="2109" y="0"/>
                  <a:pt x="3164"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2271650" y="2339120"/>
            <a:ext cx="2421762" cy="2040140"/>
          </a:xfrm>
          <a:custGeom>
            <a:avLst/>
            <a:gdLst>
              <a:gd name="connsiteX0" fmla="*/ 0 w 4305355"/>
              <a:gd name="connsiteY0" fmla="*/ 0 h 2720186"/>
              <a:gd name="connsiteX1" fmla="*/ 4305355 w 4305355"/>
              <a:gd name="connsiteY1" fmla="*/ 0 h 2720186"/>
              <a:gd name="connsiteX2" fmla="*/ 4305355 w 4305355"/>
              <a:gd name="connsiteY2" fmla="*/ 2720186 h 2720186"/>
              <a:gd name="connsiteX3" fmla="*/ 0 w 4305355"/>
              <a:gd name="connsiteY3" fmla="*/ 2720186 h 2720186"/>
            </a:gdLst>
            <a:ahLst/>
            <a:cxnLst>
              <a:cxn ang="0">
                <a:pos x="connsiteX0" y="connsiteY0"/>
              </a:cxn>
              <a:cxn ang="0">
                <a:pos x="connsiteX1" y="connsiteY1"/>
              </a:cxn>
              <a:cxn ang="0">
                <a:pos x="connsiteX2" y="connsiteY2"/>
              </a:cxn>
              <a:cxn ang="0">
                <a:pos x="connsiteX3" y="connsiteY3"/>
              </a:cxn>
            </a:cxnLst>
            <a:rect l="l" t="t" r="r" b="b"/>
            <a:pathLst>
              <a:path w="4305355" h="2720186">
                <a:moveTo>
                  <a:pt x="0" y="0"/>
                </a:moveTo>
                <a:lnTo>
                  <a:pt x="4305355" y="0"/>
                </a:lnTo>
                <a:lnTo>
                  <a:pt x="4305355" y="2720186"/>
                </a:lnTo>
                <a:lnTo>
                  <a:pt x="0" y="2720186"/>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4769994" y="3504028"/>
            <a:ext cx="414959" cy="970058"/>
          </a:xfrm>
          <a:custGeom>
            <a:avLst/>
            <a:gdLst>
              <a:gd name="connsiteX0" fmla="*/ 0 w 737704"/>
              <a:gd name="connsiteY0" fmla="*/ 0 h 1293411"/>
              <a:gd name="connsiteX1" fmla="*/ 737704 w 737704"/>
              <a:gd name="connsiteY1" fmla="*/ 0 h 1293411"/>
              <a:gd name="connsiteX2" fmla="*/ 737704 w 737704"/>
              <a:gd name="connsiteY2" fmla="*/ 1293411 h 1293411"/>
              <a:gd name="connsiteX3" fmla="*/ 0 w 737704"/>
              <a:gd name="connsiteY3" fmla="*/ 1293411 h 1293411"/>
            </a:gdLst>
            <a:ahLst/>
            <a:cxnLst>
              <a:cxn ang="0">
                <a:pos x="connsiteX0" y="connsiteY0"/>
              </a:cxn>
              <a:cxn ang="0">
                <a:pos x="connsiteX1" y="connsiteY1"/>
              </a:cxn>
              <a:cxn ang="0">
                <a:pos x="connsiteX2" y="connsiteY2"/>
              </a:cxn>
              <a:cxn ang="0">
                <a:pos x="connsiteX3" y="connsiteY3"/>
              </a:cxn>
            </a:cxnLst>
            <a:rect l="l" t="t" r="r" b="b"/>
            <a:pathLst>
              <a:path w="737704" h="1293411">
                <a:moveTo>
                  <a:pt x="0" y="0"/>
                </a:moveTo>
                <a:lnTo>
                  <a:pt x="737704" y="0"/>
                </a:lnTo>
                <a:lnTo>
                  <a:pt x="737704" y="1293411"/>
                </a:lnTo>
                <a:lnTo>
                  <a:pt x="0" y="129341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12256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492026" y="1283789"/>
            <a:ext cx="1438010" cy="1541578"/>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492026" y="2865510"/>
            <a:ext cx="1438010" cy="1541578"/>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1973140" y="1283790"/>
            <a:ext cx="2911044" cy="3123298"/>
          </a:xfrm>
          <a:custGeom>
            <a:avLst/>
            <a:gdLst>
              <a:gd name="connsiteX0" fmla="*/ 0 w 5175190"/>
              <a:gd name="connsiteY0" fmla="*/ 0 h 4164397"/>
              <a:gd name="connsiteX1" fmla="*/ 5175190 w 5175190"/>
              <a:gd name="connsiteY1" fmla="*/ 0 h 4164397"/>
              <a:gd name="connsiteX2" fmla="*/ 5175190 w 5175190"/>
              <a:gd name="connsiteY2" fmla="*/ 4164397 h 4164397"/>
              <a:gd name="connsiteX3" fmla="*/ 0 w 5175190"/>
              <a:gd name="connsiteY3" fmla="*/ 4164397 h 4164397"/>
            </a:gdLst>
            <a:ahLst/>
            <a:cxnLst>
              <a:cxn ang="0">
                <a:pos x="connsiteX0" y="connsiteY0"/>
              </a:cxn>
              <a:cxn ang="0">
                <a:pos x="connsiteX1" y="connsiteY1"/>
              </a:cxn>
              <a:cxn ang="0">
                <a:pos x="connsiteX2" y="connsiteY2"/>
              </a:cxn>
              <a:cxn ang="0">
                <a:pos x="connsiteX3" y="connsiteY3"/>
              </a:cxn>
            </a:cxnLst>
            <a:rect l="l" t="t" r="r" b="b"/>
            <a:pathLst>
              <a:path w="5175190" h="4164397">
                <a:moveTo>
                  <a:pt x="0" y="0"/>
                </a:moveTo>
                <a:lnTo>
                  <a:pt x="5175190" y="0"/>
                </a:lnTo>
                <a:lnTo>
                  <a:pt x="5175190" y="4164397"/>
                </a:lnTo>
                <a:lnTo>
                  <a:pt x="0" y="4164397"/>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4927965" y="1276956"/>
            <a:ext cx="1438010" cy="1541578"/>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4927965" y="2865511"/>
            <a:ext cx="1438010" cy="1541578"/>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9900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948018" y="2347620"/>
            <a:ext cx="941625" cy="1255502"/>
          </a:xfrm>
          <a:custGeom>
            <a:avLst/>
            <a:gdLst>
              <a:gd name="connsiteX0" fmla="*/ 837000 w 1674000"/>
              <a:gd name="connsiteY0" fmla="*/ 0 h 1674002"/>
              <a:gd name="connsiteX1" fmla="*/ 1674000 w 1674000"/>
              <a:gd name="connsiteY1" fmla="*/ 837001 h 1674002"/>
              <a:gd name="connsiteX2" fmla="*/ 837000 w 1674000"/>
              <a:gd name="connsiteY2" fmla="*/ 1674002 h 1674002"/>
              <a:gd name="connsiteX3" fmla="*/ 0 w 1674000"/>
              <a:gd name="connsiteY3" fmla="*/ 837001 h 1674002"/>
              <a:gd name="connsiteX4" fmla="*/ 837000 w 1674000"/>
              <a:gd name="connsiteY4" fmla="*/ 0 h 167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000" h="1674002">
                <a:moveTo>
                  <a:pt x="837000" y="0"/>
                </a:moveTo>
                <a:cubicBezTo>
                  <a:pt x="1299262" y="0"/>
                  <a:pt x="1674000" y="374738"/>
                  <a:pt x="1674000" y="837001"/>
                </a:cubicBezTo>
                <a:cubicBezTo>
                  <a:pt x="1674000" y="1299264"/>
                  <a:pt x="1299262" y="1674002"/>
                  <a:pt x="837000" y="1674002"/>
                </a:cubicBezTo>
                <a:cubicBezTo>
                  <a:pt x="374738" y="1674002"/>
                  <a:pt x="0" y="1299264"/>
                  <a:pt x="0" y="837001"/>
                </a:cubicBezTo>
                <a:cubicBezTo>
                  <a:pt x="0" y="374738"/>
                  <a:pt x="374738" y="0"/>
                  <a:pt x="837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9684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8962BB-A344-43CC-94A0-A0D5B6134D83}"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195183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A4FB4C8-1F16-4186-89C8-82C2EE9D2E68}"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55475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250B854-A88D-4B34-9750-FB2494AF435A}" type="datetime1">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59859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472381" y="1878806"/>
            <a:ext cx="2901255"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3471863" y="1878806"/>
            <a:ext cx="2915543"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98450D0-FEE0-40FB-AC37-584F349CC86F}" type="datetime1">
              <a:rPr lang="zh-CN" altLang="en-US" smtClean="0"/>
              <a:t>2017/12/15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40762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ADD61D-9333-40C2-B75D-09F7A4531A89}" type="datetime1">
              <a:rPr lang="zh-CN" altLang="en-US" smtClean="0"/>
              <a:t>2017/12/15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19306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D4C06-1AEA-43ED-8BEB-F8F4EF4919DB}" type="datetime1">
              <a:rPr lang="zh-CN" altLang="en-US" smtClean="0"/>
              <a:t>2017/12/15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09326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DE1F664F-FA2F-424E-B40E-06F3F2CD3D3C}" type="datetime1">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85904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9648FD3-F2F1-4E90-9981-406E5E23F628}" type="datetime1">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900805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3B53D45-9418-4648-BBD0-8DEBE4E5CADE}" type="datetime1">
              <a:rPr lang="zh-CN" altLang="en-US" smtClean="0"/>
              <a:t>2017/12/15</a:t>
            </a:fld>
            <a:endParaRPr lang="zh-CN" alt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1116717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 id="2147483700" r:id="rId15"/>
    <p:sldLayoutId id="2147483701"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image" Target="../media/image21.jpeg"/><Relationship Id="rId7" Type="http://schemas.openxmlformats.org/officeDocument/2006/relationships/image" Target="../media/image22.jpe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3.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4.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5.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5" Type="http://schemas.openxmlformats.org/officeDocument/2006/relationships/image" Target="../media/image31.jpg"/><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2.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tm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g"/><Relationship Id="rId3" Type="http://schemas.openxmlformats.org/officeDocument/2006/relationships/image" Target="../media/image4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jpg"/><Relationship Id="rId3" Type="http://schemas.openxmlformats.org/officeDocument/2006/relationships/image" Target="../media/image5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jpg"/></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104381.htm" TargetMode="External"/><Relationship Id="rId4" Type="http://schemas.openxmlformats.org/officeDocument/2006/relationships/hyperlink" Target="http://baike.baidu.com/view/522596.htm" TargetMode="External"/><Relationship Id="rId5" Type="http://schemas.openxmlformats.org/officeDocument/2006/relationships/hyperlink" Target="http://baike.baidu.com/view/423054.htm" TargetMode="External"/><Relationship Id="rId6" Type="http://schemas.openxmlformats.org/officeDocument/2006/relationships/hyperlink" Target="http://baike.baidu.com/view/430381.htm" TargetMode="External"/><Relationship Id="rId7" Type="http://schemas.openxmlformats.org/officeDocument/2006/relationships/hyperlink" Target="http://baike.baidu.com/subview/375267/9975769.htm" TargetMode="External"/><Relationship Id="rId8" Type="http://schemas.openxmlformats.org/officeDocument/2006/relationships/image" Target="../media/image2.jpeg"/><Relationship Id="rId9"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mp"/><Relationship Id="rId3"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jpeg"/><Relationship Id="rId5" Type="http://schemas.openxmlformats.org/officeDocument/2006/relationships/image" Target="../media/image11.jpe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293396"/>
            <a:ext cx="6858001" cy="18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35" name="矩形 34"/>
          <p:cNvSpPr/>
          <p:nvPr/>
        </p:nvSpPr>
        <p:spPr>
          <a:xfrm>
            <a:off x="0" y="1873020"/>
            <a:ext cx="6858000" cy="1389773"/>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36" name="文本框 35"/>
          <p:cNvSpPr txBox="1"/>
          <p:nvPr/>
        </p:nvSpPr>
        <p:spPr>
          <a:xfrm>
            <a:off x="1190522" y="2001816"/>
            <a:ext cx="4476953" cy="559769"/>
          </a:xfrm>
          <a:prstGeom prst="rect">
            <a:avLst/>
          </a:prstGeom>
          <a:noFill/>
        </p:spPr>
        <p:txBody>
          <a:bodyPr wrap="square" rtlCol="0">
            <a:spAutoFit/>
          </a:bodyPr>
          <a:lstStyle/>
          <a:p>
            <a:pPr algn="ctr">
              <a:lnSpc>
                <a:spcPct val="90000"/>
              </a:lnSpc>
              <a:spcBef>
                <a:spcPct val="0"/>
              </a:spcBef>
            </a:pPr>
            <a:r>
              <a:rPr lang="zh-CN" altLang="en-US" sz="3375" b="1" dirty="0" smtClean="0">
                <a:solidFill>
                  <a:srgbClr val="E5F5F7"/>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mj-cs"/>
              </a:rPr>
              <a:t>智能安全</a:t>
            </a:r>
            <a:endParaRPr lang="zh-CN" altLang="en-US" sz="3375" b="1" dirty="0">
              <a:solidFill>
                <a:srgbClr val="E5F5F7"/>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mj-cs"/>
            </a:endParaRPr>
          </a:p>
        </p:txBody>
      </p:sp>
      <p:sp>
        <p:nvSpPr>
          <p:cNvPr id="37" name="文本框 36"/>
          <p:cNvSpPr txBox="1"/>
          <p:nvPr/>
        </p:nvSpPr>
        <p:spPr>
          <a:xfrm>
            <a:off x="1138037" y="2636595"/>
            <a:ext cx="4476951" cy="279307"/>
          </a:xfrm>
          <a:prstGeom prst="rect">
            <a:avLst/>
          </a:prstGeom>
          <a:noFill/>
        </p:spPr>
        <p:txBody>
          <a:bodyPr wrap="square" rtlCol="0">
            <a:spAutoFit/>
          </a:bodyPr>
          <a:lstStyle/>
          <a:p>
            <a:pPr algn="ctr">
              <a:lnSpc>
                <a:spcPct val="90000"/>
              </a:lnSpc>
              <a:spcBef>
                <a:spcPts val="563"/>
              </a:spcBef>
            </a:pPr>
            <a:r>
              <a:rPr lang="zh-CN" altLang="en-US" b="1" dirty="0">
                <a:solidFill>
                  <a:srgbClr val="E5F5F7"/>
                </a:solidFill>
                <a:effectLst>
                  <a:outerShdw blurRad="50800" dist="38100" dir="5400000" algn="t" rotWithShape="0">
                    <a:prstClr val="black">
                      <a:alpha val="40000"/>
                    </a:prstClr>
                  </a:outerShdw>
                </a:effectLst>
                <a:latin typeface="幼圆" panose="02010509060101010101" pitchFamily="49" charset="-122"/>
                <a:ea typeface="幼圆" panose="02010509060101010101" pitchFamily="49" charset="-122"/>
              </a:rPr>
              <a:t>李涛</a:t>
            </a:r>
          </a:p>
        </p:txBody>
      </p:sp>
    </p:spTree>
    <p:extLst>
      <p:ext uri="{BB962C8B-B14F-4D97-AF65-F5344CB8AC3E}">
        <p14:creationId xmlns:p14="http://schemas.microsoft.com/office/powerpoint/2010/main" val="4242490662"/>
      </p:ext>
    </p:extLst>
  </p:cSld>
  <p:clrMapOvr>
    <a:masterClrMapping/>
  </p:clrMapOvr>
  <mc:AlternateContent xmlns:mc="http://schemas.openxmlformats.org/markup-compatibility/2006" xmlns:p14="http://schemas.microsoft.com/office/powerpoint/2010/main">
    <mc:Choice Requires="p14">
      <p:transition spd="slow" p14:dur="4000" advTm="0">
        <p14:vortex dir="u"/>
      </p:transition>
    </mc:Choice>
    <mc:Fallback xmlns="">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066516" y="1640827"/>
            <a:ext cx="4564647" cy="2835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9"/>
          </a:p>
        </p:txBody>
      </p:sp>
      <p:pic>
        <p:nvPicPr>
          <p:cNvPr id="43" name="Picture 36" descr="C:\Users\v-jtobey.REDMOND\AppData\Local\MetroStyleAddIn\Icons\Passion.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8548" y="1646185"/>
            <a:ext cx="148555" cy="28353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1489" y="1630139"/>
            <a:ext cx="295184" cy="305629"/>
          </a:xfrm>
          <a:prstGeom prst="rect">
            <a:avLst/>
          </a:prstGeom>
        </p:spPr>
      </p:pic>
      <p:pic>
        <p:nvPicPr>
          <p:cNvPr id="45" name="Picture 9" descr="C:\Users\Jonahs\Dropbox\Projects SCOTT\MEET Windows Azure\source\Background\tile-icon-messag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133" y="1635469"/>
            <a:ext cx="283605" cy="283532"/>
          </a:xfrm>
          <a:prstGeom prst="rect">
            <a:avLst/>
          </a:prstGeom>
          <a:noFill/>
          <a:extLst>
            <a:ext uri="{909E8E84-426E-40DD-AFC4-6F175D3DCCD1}">
              <a14:hiddenFill xmlns:a14="http://schemas.microsoft.com/office/drawing/2010/main">
                <a:solidFill>
                  <a:srgbClr val="FFFFFF"/>
                </a:solidFill>
              </a14:hiddenFill>
            </a:ext>
          </a:extLst>
        </p:spPr>
      </p:pic>
      <p:sp>
        <p:nvSpPr>
          <p:cNvPr id="47" name="等腰三角形 46"/>
          <p:cNvSpPr/>
          <p:nvPr/>
        </p:nvSpPr>
        <p:spPr>
          <a:xfrm flipV="1">
            <a:off x="1550646" y="2025244"/>
            <a:ext cx="171099" cy="14749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9"/>
          </a:p>
        </p:txBody>
      </p:sp>
      <p:sp>
        <p:nvSpPr>
          <p:cNvPr id="48" name="等腰三角形 47"/>
          <p:cNvSpPr/>
          <p:nvPr/>
        </p:nvSpPr>
        <p:spPr>
          <a:xfrm flipV="1">
            <a:off x="3254247" y="2025244"/>
            <a:ext cx="171099" cy="14749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9"/>
          </a:p>
        </p:txBody>
      </p:sp>
      <p:sp>
        <p:nvSpPr>
          <p:cNvPr id="49" name="等腰三角形 48"/>
          <p:cNvSpPr/>
          <p:nvPr/>
        </p:nvSpPr>
        <p:spPr>
          <a:xfrm flipV="1">
            <a:off x="4976596" y="2052033"/>
            <a:ext cx="171099" cy="14749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9"/>
          </a:p>
        </p:txBody>
      </p:sp>
      <p:sp>
        <p:nvSpPr>
          <p:cNvPr id="51" name="TextBox 10"/>
          <p:cNvSpPr txBox="1"/>
          <p:nvPr/>
        </p:nvSpPr>
        <p:spPr>
          <a:xfrm>
            <a:off x="921646" y="2422129"/>
            <a:ext cx="1489471" cy="964303"/>
          </a:xfrm>
          <a:prstGeom prst="rect">
            <a:avLst/>
          </a:prstGeom>
          <a:noFill/>
        </p:spPr>
        <p:txBody>
          <a:bodyPr wrap="square" rtlCol="0">
            <a:spAutoFit/>
          </a:bodyPr>
          <a:lstStyle/>
          <a:p>
            <a:pPr lvl="0" algn="just">
              <a:lnSpc>
                <a:spcPct val="120000"/>
              </a:lnSpc>
              <a:defRPr/>
            </a:pPr>
            <a:r>
              <a:rPr lang="zh-CN" altLang="en-US" sz="1200" dirty="0">
                <a:latin typeface="微软雅黑" panose="020B0503020204020204" pitchFamily="34" charset="-122"/>
                <a:ea typeface="微软雅黑" panose="020B0503020204020204" pitchFamily="34" charset="-122"/>
              </a:rPr>
              <a:t>在目前使用的入侵检测技术中，专家系统是使用最广泛的一种。</a:t>
            </a:r>
          </a:p>
        </p:txBody>
      </p:sp>
      <p:sp>
        <p:nvSpPr>
          <p:cNvPr id="52" name="矩形 51"/>
          <p:cNvSpPr/>
          <p:nvPr/>
        </p:nvSpPr>
        <p:spPr>
          <a:xfrm>
            <a:off x="1067755" y="2178101"/>
            <a:ext cx="1136882" cy="276999"/>
          </a:xfrm>
          <a:prstGeom prst="rect">
            <a:avLst/>
          </a:prstGeom>
        </p:spPr>
        <p:txBody>
          <a:bodyPr wrap="square">
            <a:spAutoFit/>
          </a:bodyPr>
          <a:lstStyle/>
          <a:p>
            <a:pPr algn="ctr"/>
            <a:r>
              <a:rPr lang="zh-CN" altLang="en-US" sz="1200" b="1" dirty="0"/>
              <a:t>入侵检测</a:t>
            </a:r>
            <a:r>
              <a:rPr lang="en-US" altLang="zh-CN" sz="1200" b="1" dirty="0"/>
              <a:t> </a:t>
            </a:r>
            <a:endParaRPr lang="zh-CN" altLang="en-US" sz="1200" b="1" dirty="0"/>
          </a:p>
        </p:txBody>
      </p:sp>
      <p:sp>
        <p:nvSpPr>
          <p:cNvPr id="53" name="TextBox 12"/>
          <p:cNvSpPr txBox="1"/>
          <p:nvPr/>
        </p:nvSpPr>
        <p:spPr>
          <a:xfrm>
            <a:off x="2557226" y="2395340"/>
            <a:ext cx="1619086" cy="1850699"/>
          </a:xfrm>
          <a:prstGeom prst="rect">
            <a:avLst/>
          </a:prstGeom>
          <a:noFill/>
        </p:spPr>
        <p:txBody>
          <a:bodyPr wrap="square" rtlCol="0">
            <a:spAutoFit/>
          </a:bodyPr>
          <a:lstStyle/>
          <a:p>
            <a:pPr lvl="0">
              <a:lnSpc>
                <a:spcPct val="120000"/>
              </a:lnSpc>
              <a:defRPr/>
            </a:pPr>
            <a:r>
              <a:rPr lang="zh-CN" altLang="en-US" sz="1200" dirty="0">
                <a:latin typeface="微软雅黑" panose="020B0503020204020204" pitchFamily="34" charset="-122"/>
                <a:ea typeface="微软雅黑" panose="020B0503020204020204" pitchFamily="34" charset="-122"/>
              </a:rPr>
              <a:t>专家系统是一种发展比较成熟的人工智能技术。其主要包含知识库等，该技术能够根据某领域专家提供的知识进行推理，模拟专家提供相应的解答。</a:t>
            </a:r>
          </a:p>
        </p:txBody>
      </p:sp>
      <p:sp>
        <p:nvSpPr>
          <p:cNvPr id="54" name="矩形 53"/>
          <p:cNvSpPr/>
          <p:nvPr/>
        </p:nvSpPr>
        <p:spPr>
          <a:xfrm>
            <a:off x="2833289" y="2170112"/>
            <a:ext cx="869547" cy="313932"/>
          </a:xfrm>
          <a:prstGeom prst="rect">
            <a:avLst/>
          </a:prstGeom>
        </p:spPr>
        <p:txBody>
          <a:bodyPr wrap="square">
            <a:spAutoFit/>
          </a:bodyPr>
          <a:lstStyle/>
          <a:p>
            <a:pPr lvl="0" algn="r">
              <a:lnSpc>
                <a:spcPct val="120000"/>
              </a:lnSpc>
              <a:defRPr/>
            </a:pPr>
            <a:r>
              <a:rPr lang="zh-CN" altLang="en-US" sz="1200" b="1" dirty="0">
                <a:latin typeface="微软雅黑" panose="020B0503020204020204" pitchFamily="34" charset="-122"/>
                <a:ea typeface="微软雅黑" panose="020B0503020204020204" pitchFamily="34" charset="-122"/>
              </a:rPr>
              <a:t>主要功能</a:t>
            </a:r>
          </a:p>
        </p:txBody>
      </p:sp>
      <p:sp>
        <p:nvSpPr>
          <p:cNvPr id="55" name="TextBox 14"/>
          <p:cNvSpPr txBox="1"/>
          <p:nvPr/>
        </p:nvSpPr>
        <p:spPr>
          <a:xfrm>
            <a:off x="4386885" y="2392806"/>
            <a:ext cx="1521619" cy="2072299"/>
          </a:xfrm>
          <a:prstGeom prst="rect">
            <a:avLst/>
          </a:prstGeom>
          <a:noFill/>
        </p:spPr>
        <p:txBody>
          <a:bodyPr wrap="square" rtlCol="0">
            <a:spAutoFit/>
          </a:bodyPr>
          <a:lstStyle/>
          <a:p>
            <a:pPr lvl="0">
              <a:lnSpc>
                <a:spcPct val="120000"/>
              </a:lnSpc>
              <a:defRPr/>
            </a:pPr>
            <a:r>
              <a:rPr lang="zh-CN" altLang="en-US" sz="1200" dirty="0">
                <a:latin typeface="微软雅黑" panose="020B0503020204020204" pitchFamily="34" charset="-122"/>
                <a:ea typeface="微软雅黑" panose="020B0503020204020204" pitchFamily="34" charset="-122"/>
              </a:rPr>
              <a:t>借助网络安全专家的经验，专家系统能够对网络防御作战的决策制定进行有效的支持，因此，网络作战专家在网络空间安全防御当中的应用也有着很强的必要性。</a:t>
            </a:r>
          </a:p>
        </p:txBody>
      </p:sp>
      <p:sp>
        <p:nvSpPr>
          <p:cNvPr id="56" name="矩形 55"/>
          <p:cNvSpPr/>
          <p:nvPr/>
        </p:nvSpPr>
        <p:spPr>
          <a:xfrm>
            <a:off x="4520494" y="2178535"/>
            <a:ext cx="1136882" cy="276999"/>
          </a:xfrm>
          <a:prstGeom prst="rect">
            <a:avLst/>
          </a:prstGeom>
        </p:spPr>
        <p:txBody>
          <a:bodyPr wrap="square">
            <a:spAutoFit/>
          </a:bodyPr>
          <a:lstStyle/>
          <a:p>
            <a:pPr algn="ctr"/>
            <a:r>
              <a:rPr lang="zh-CN" altLang="en-US" sz="1200" b="1" dirty="0"/>
              <a:t>应用</a:t>
            </a:r>
          </a:p>
        </p:txBody>
      </p:sp>
      <p:cxnSp>
        <p:nvCxnSpPr>
          <p:cNvPr id="59" name="直接连接符 58"/>
          <p:cNvCxnSpPr/>
          <p:nvPr/>
        </p:nvCxnSpPr>
        <p:spPr>
          <a:xfrm flipV="1">
            <a:off x="2491931" y="2352477"/>
            <a:ext cx="0" cy="616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4223151" y="2352477"/>
            <a:ext cx="0" cy="616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33" name="直接连接符 3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专家系统</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3134371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1000"/>
                                        <p:tgtEl>
                                          <p:spTgt spid="43"/>
                                        </p:tgtEl>
                                      </p:cBhvr>
                                    </p:animEffect>
                                    <p:anim calcmode="lin" valueType="num">
                                      <p:cBhvr>
                                        <p:cTn id="12" dur="1000" fill="hold"/>
                                        <p:tgtEl>
                                          <p:spTgt spid="43"/>
                                        </p:tgtEl>
                                        <p:attrNameLst>
                                          <p:attrName>ppt_x</p:attrName>
                                        </p:attrNameLst>
                                      </p:cBhvr>
                                      <p:tavLst>
                                        <p:tav tm="0">
                                          <p:val>
                                            <p:strVal val="#ppt_x"/>
                                          </p:val>
                                        </p:tav>
                                        <p:tav tm="100000">
                                          <p:val>
                                            <p:strVal val="#ppt_x"/>
                                          </p:val>
                                        </p:tav>
                                      </p:tavLst>
                                    </p:anim>
                                    <p:anim calcmode="lin" valueType="num">
                                      <p:cBhvr>
                                        <p:cTn id="13" dur="1000" fill="hold"/>
                                        <p:tgtEl>
                                          <p:spTgt spid="4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par>
                          <p:cTn id="18" fill="hold">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par>
                          <p:cTn id="22" fill="hold">
                            <p:stCondLst>
                              <p:cond delay="2500"/>
                            </p:stCondLst>
                            <p:childTnLst>
                              <p:par>
                                <p:cTn id="23" presetID="9" presetClass="entr" presetSubtype="0"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dissolv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par>
                          <p:cTn id="39" fill="hold">
                            <p:stCondLst>
                              <p:cond delay="4500"/>
                            </p:stCondLst>
                            <p:childTnLst>
                              <p:par>
                                <p:cTn id="40" presetID="9" presetClass="entr" presetSubtype="0" fill="hold" grpId="0"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dissolve">
                                      <p:cBhvr>
                                        <p:cTn id="42" dur="500"/>
                                        <p:tgtEl>
                                          <p:spTgt spid="54"/>
                                        </p:tgtEl>
                                      </p:cBhvr>
                                    </p:animEffect>
                                  </p:childTnLst>
                                </p:cTn>
                              </p:par>
                            </p:childTnLst>
                          </p:cTn>
                        </p:par>
                        <p:par>
                          <p:cTn id="43" fill="hold">
                            <p:stCondLst>
                              <p:cond delay="5000"/>
                            </p:stCondLst>
                            <p:childTnLst>
                              <p:par>
                                <p:cTn id="44" presetID="9" presetClass="entr" presetSubtype="0"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dissolve">
                                      <p:cBhvr>
                                        <p:cTn id="46" dur="500"/>
                                        <p:tgtEl>
                                          <p:spTgt spid="53"/>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par>
                          <p:cTn id="50" fill="hold">
                            <p:stCondLst>
                              <p:cond delay="5500"/>
                            </p:stCondLst>
                            <p:childTnLst>
                              <p:par>
                                <p:cTn id="51" presetID="42" presetClass="entr" presetSubtype="0" fill="hold" nodeType="after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1000"/>
                                        <p:tgtEl>
                                          <p:spTgt spid="45"/>
                                        </p:tgtEl>
                                      </p:cBhvr>
                                    </p:animEffect>
                                    <p:anim calcmode="lin" valueType="num">
                                      <p:cBhvr>
                                        <p:cTn id="54" dur="1000" fill="hold"/>
                                        <p:tgtEl>
                                          <p:spTgt spid="45"/>
                                        </p:tgtEl>
                                        <p:attrNameLst>
                                          <p:attrName>ppt_x</p:attrName>
                                        </p:attrNameLst>
                                      </p:cBhvr>
                                      <p:tavLst>
                                        <p:tav tm="0">
                                          <p:val>
                                            <p:strVal val="#ppt_x"/>
                                          </p:val>
                                        </p:tav>
                                        <p:tav tm="100000">
                                          <p:val>
                                            <p:strVal val="#ppt_x"/>
                                          </p:val>
                                        </p:tav>
                                      </p:tavLst>
                                    </p:anim>
                                    <p:anim calcmode="lin" valueType="num">
                                      <p:cBhvr>
                                        <p:cTn id="55" dur="1000" fill="hold"/>
                                        <p:tgtEl>
                                          <p:spTgt spid="45"/>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dissolve">
                                      <p:cBhvr>
                                        <p:cTn id="63" dur="500"/>
                                        <p:tgtEl>
                                          <p:spTgt spid="56"/>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dissolve">
                                      <p:cBhvr>
                                        <p:cTn id="6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P spid="48" grpId="0" animBg="1"/>
      <p:bldP spid="49" grpId="0" animBg="1"/>
      <p:bldP spid="51" grpId="0"/>
      <p:bldP spid="52" grpId="0"/>
      <p:bldP spid="53" grpId="0"/>
      <p:bldP spid="54"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占位符 2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08993" y="1666280"/>
            <a:ext cx="1398389" cy="1082278"/>
          </a:xfrm>
        </p:spPr>
      </p:pic>
      <p:pic>
        <p:nvPicPr>
          <p:cNvPr id="29" name="图片占位符 28"/>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8527" r="8527"/>
          <a:stretch>
            <a:fillRect/>
          </a:stretch>
        </p:blipFill>
        <p:spPr>
          <a:xfrm>
            <a:off x="492026" y="2792070"/>
            <a:ext cx="1420713" cy="1156183"/>
          </a:xfrm>
        </p:spPr>
      </p:pic>
      <p:pic>
        <p:nvPicPr>
          <p:cNvPr id="27" name="图片占位符 26"/>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1724839" y="1544129"/>
            <a:ext cx="3204349" cy="1781252"/>
          </a:xfrm>
        </p:spPr>
      </p:pic>
      <p:pic>
        <p:nvPicPr>
          <p:cNvPr id="30" name="图片占位符 29"/>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t="9814" b="9814"/>
          <a:stretch>
            <a:fillRect/>
          </a:stretch>
        </p:blipFill>
        <p:spPr/>
      </p:pic>
      <p:pic>
        <p:nvPicPr>
          <p:cNvPr id="31" name="图片占位符 30"/>
          <p:cNvPicPr>
            <a:picLocks noGrp="1" noChangeAspect="1"/>
          </p:cNvPicPr>
          <p:nvPr>
            <p:ph type="pic" sz="quarter" idx="14"/>
          </p:nvPr>
        </p:nvPicPr>
        <p:blipFill>
          <a:blip r:embed="rId7">
            <a:extLst>
              <a:ext uri="{28A0092B-C50C-407E-A947-70E740481C1C}">
                <a14:useLocalDpi xmlns:a14="http://schemas.microsoft.com/office/drawing/2010/main" val="0"/>
              </a:ext>
            </a:extLst>
          </a:blip>
          <a:stretch>
            <a:fillRect/>
          </a:stretch>
        </p:blipFill>
        <p:spPr>
          <a:xfrm>
            <a:off x="4927965" y="2812852"/>
            <a:ext cx="1438010" cy="1135856"/>
          </a:xfrm>
        </p:spPr>
      </p:pic>
      <p:grpSp>
        <p:nvGrpSpPr>
          <p:cNvPr id="32" name="组合 31"/>
          <p:cNvGrpSpPr/>
          <p:nvPr/>
        </p:nvGrpSpPr>
        <p:grpSpPr>
          <a:xfrm>
            <a:off x="1973140" y="3264695"/>
            <a:ext cx="2911044" cy="944995"/>
            <a:chOff x="3507804" y="4660900"/>
            <a:chExt cx="5175190" cy="1301816"/>
          </a:xfrm>
        </p:grpSpPr>
        <p:sp>
          <p:nvSpPr>
            <p:cNvPr id="21" name="Rectangle 10"/>
            <p:cNvSpPr/>
            <p:nvPr/>
          </p:nvSpPr>
          <p:spPr>
            <a:xfrm>
              <a:off x="3507804" y="4660900"/>
              <a:ext cx="5175190" cy="1215216"/>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grpSp>
          <p:nvGrpSpPr>
            <p:cNvPr id="9" name="组合 8"/>
            <p:cNvGrpSpPr/>
            <p:nvPr/>
          </p:nvGrpSpPr>
          <p:grpSpPr>
            <a:xfrm>
              <a:off x="3609404" y="4812494"/>
              <a:ext cx="4725987" cy="1150222"/>
              <a:chOff x="874712" y="3325188"/>
              <a:chExt cx="4725987" cy="1150222"/>
            </a:xfrm>
          </p:grpSpPr>
          <p:sp>
            <p:nvSpPr>
              <p:cNvPr id="10" name="矩形 9"/>
              <p:cNvSpPr/>
              <p:nvPr/>
            </p:nvSpPr>
            <p:spPr>
              <a:xfrm>
                <a:off x="874712" y="3677812"/>
                <a:ext cx="4725987" cy="79759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1000" dirty="0">
                    <a:solidFill>
                      <a:prstClr val="white"/>
                    </a:solidFill>
                  </a:rPr>
                  <a:t>态势感知模块完成利用人工智能的算法进行态势识别、态势理解和态势预测的功能</a:t>
                </a:r>
                <a:endParaRPr lang="zh-CN" altLang="en-US" sz="1000" dirty="0">
                  <a:solidFill>
                    <a:prstClr val="white"/>
                  </a:solidFill>
                  <a:latin typeface="Arial"/>
                  <a:ea typeface="微软雅黑"/>
                </a:endParaRPr>
              </a:p>
            </p:txBody>
          </p:sp>
          <p:sp>
            <p:nvSpPr>
              <p:cNvPr id="11" name="矩形 10"/>
              <p:cNvSpPr/>
              <p:nvPr/>
            </p:nvSpPr>
            <p:spPr>
              <a:xfrm>
                <a:off x="874712" y="3325188"/>
                <a:ext cx="2831651" cy="525273"/>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100" b="1" dirty="0">
                    <a:solidFill>
                      <a:prstClr val="white"/>
                    </a:solidFill>
                    <a:latin typeface="Arial"/>
                    <a:ea typeface="微软雅黑"/>
                  </a:rPr>
                  <a:t>人工智能</a:t>
                </a:r>
                <a:r>
                  <a:rPr lang="en-US" altLang="zh-CN" sz="1100" b="1" dirty="0">
                    <a:solidFill>
                      <a:prstClr val="white"/>
                    </a:solidFill>
                    <a:latin typeface="Arial"/>
                    <a:ea typeface="微软雅黑"/>
                  </a:rPr>
                  <a:t>&amp;</a:t>
                </a:r>
                <a:r>
                  <a:rPr lang="zh-CN" altLang="en-US" sz="1100" b="1" dirty="0">
                    <a:solidFill>
                      <a:prstClr val="white"/>
                    </a:solidFill>
                    <a:latin typeface="Arial"/>
                    <a:ea typeface="微软雅黑"/>
                  </a:rPr>
                  <a:t>态势感知</a:t>
                </a:r>
              </a:p>
            </p:txBody>
          </p:sp>
        </p:grpSp>
      </p:grpSp>
      <p:grpSp>
        <p:nvGrpSpPr>
          <p:cNvPr id="22" name="组合 21">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23" name="直接连接符 2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态势感知</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3326939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4" presetClass="entr" presetSubtype="1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randombar(horizontal)">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23" name="直接连接符 2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个体安全的人工智能</a:t>
              </a:r>
              <a:endParaRPr lang="zh-CN" altLang="en-US" sz="2000" b="1" dirty="0">
                <a:solidFill>
                  <a:srgbClr val="42BAC8"/>
                </a:solidFill>
                <a:latin typeface="微软雅黑" pitchFamily="34" charset="-122"/>
                <a:ea typeface="微软雅黑" pitchFamily="34" charset="-122"/>
              </a:endParaRPr>
            </a:p>
          </p:txBody>
        </p:sp>
      </p:gr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09" y="1214099"/>
            <a:ext cx="5685978" cy="3304112"/>
          </a:xfrm>
          <a:prstGeom prst="rect">
            <a:avLst/>
          </a:prstGeom>
        </p:spPr>
      </p:pic>
    </p:spTree>
    <p:extLst>
      <p:ext uri="{BB962C8B-B14F-4D97-AF65-F5344CB8AC3E}">
        <p14:creationId xmlns:p14="http://schemas.microsoft.com/office/powerpoint/2010/main" val="3228865167"/>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23" name="直接连接符 2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人工智能安防系统</a:t>
              </a:r>
              <a:endParaRPr lang="zh-CN" altLang="en-US" sz="2000" b="1" dirty="0">
                <a:solidFill>
                  <a:srgbClr val="42BAC8"/>
                </a:solidFill>
                <a:latin typeface="微软雅黑" pitchFamily="34" charset="-122"/>
                <a:ea typeface="微软雅黑" pitchFamily="34" charset="-122"/>
              </a:endParaRPr>
            </a:p>
          </p:txBody>
        </p:sp>
      </p:gr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17" y="1302238"/>
            <a:ext cx="6582434" cy="2968548"/>
          </a:xfrm>
          <a:prstGeom prst="rect">
            <a:avLst/>
          </a:prstGeom>
        </p:spPr>
      </p:pic>
    </p:spTree>
    <p:extLst>
      <p:ext uri="{BB962C8B-B14F-4D97-AF65-F5344CB8AC3E}">
        <p14:creationId xmlns:p14="http://schemas.microsoft.com/office/powerpoint/2010/main" val="383113893"/>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23" name="直接连接符 2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生成式对抗网络</a:t>
              </a:r>
              <a:endParaRPr lang="zh-CN" altLang="en-US" sz="2000" b="1" dirty="0">
                <a:solidFill>
                  <a:srgbClr val="42BAC8"/>
                </a:solidFill>
                <a:latin typeface="微软雅黑" pitchFamily="34" charset="-122"/>
                <a:ea typeface="微软雅黑" pitchFamily="34" charset="-122"/>
              </a:endParaRPr>
            </a:p>
          </p:txBody>
        </p:sp>
      </p:gr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81" y="1044558"/>
            <a:ext cx="6112436" cy="3846692"/>
          </a:xfrm>
          <a:prstGeom prst="rect">
            <a:avLst/>
          </a:prstGeom>
        </p:spPr>
      </p:pic>
    </p:spTree>
    <p:extLst>
      <p:ext uri="{BB962C8B-B14F-4D97-AF65-F5344CB8AC3E}">
        <p14:creationId xmlns:p14="http://schemas.microsoft.com/office/powerpoint/2010/main" val="1511064066"/>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rot="20615408">
            <a:off x="2603658" y="1804261"/>
            <a:ext cx="1650684" cy="2140412"/>
            <a:chOff x="4722996" y="2167445"/>
            <a:chExt cx="2934549" cy="3805177"/>
          </a:xfrm>
        </p:grpSpPr>
        <p:sp>
          <p:nvSpPr>
            <p:cNvPr id="24" name="Freeform: Shape 3"/>
            <p:cNvSpPr>
              <a:spLocks/>
            </p:cNvSpPr>
            <p:nvPr/>
          </p:nvSpPr>
          <p:spPr bwMode="gray">
            <a:xfrm flipH="1">
              <a:off x="4722996" y="4779331"/>
              <a:ext cx="2161276"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6"/>
            </a:solidFill>
            <a:ln>
              <a:noFill/>
            </a:ln>
            <a:effectLst/>
            <a:extLst/>
          </p:spPr>
          <p:txBody>
            <a:bodyPr anchor="ctr"/>
            <a:lstStyle/>
            <a:p>
              <a:pPr algn="ctr"/>
              <a:endParaRPr sz="759"/>
            </a:p>
          </p:txBody>
        </p:sp>
        <p:sp>
          <p:nvSpPr>
            <p:cNvPr id="25" name="Freeform: Shape 4"/>
            <p:cNvSpPr>
              <a:spLocks/>
            </p:cNvSpPr>
            <p:nvPr/>
          </p:nvSpPr>
          <p:spPr bwMode="gray">
            <a:xfrm rot="18000000" flipH="1">
              <a:off x="5756352" y="4555415"/>
              <a:ext cx="2159883"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5"/>
            </a:solidFill>
            <a:ln>
              <a:noFill/>
            </a:ln>
            <a:effectLst/>
            <a:extLst/>
          </p:spPr>
          <p:txBody>
            <a:bodyPr anchor="ctr"/>
            <a:lstStyle/>
            <a:p>
              <a:pPr algn="ctr"/>
              <a:endParaRPr sz="759"/>
            </a:p>
          </p:txBody>
        </p:sp>
        <p:sp>
          <p:nvSpPr>
            <p:cNvPr id="26" name="Freeform: Shape 5"/>
            <p:cNvSpPr>
              <a:spLocks/>
            </p:cNvSpPr>
            <p:nvPr/>
          </p:nvSpPr>
          <p:spPr bwMode="gray">
            <a:xfrm rot="14400000" flipH="1">
              <a:off x="6044237" y="3416364"/>
              <a:ext cx="2159884" cy="674529"/>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4"/>
            </a:solidFill>
            <a:ln>
              <a:noFill/>
            </a:ln>
            <a:effectLst/>
            <a:extLst/>
          </p:spPr>
          <p:txBody>
            <a:bodyPr anchor="ctr"/>
            <a:lstStyle/>
            <a:p>
              <a:pPr algn="ctr"/>
              <a:endParaRPr sz="759"/>
            </a:p>
          </p:txBody>
        </p:sp>
        <p:sp>
          <p:nvSpPr>
            <p:cNvPr id="27" name="Freeform: Shape 6"/>
            <p:cNvSpPr>
              <a:spLocks/>
            </p:cNvSpPr>
            <p:nvPr/>
          </p:nvSpPr>
          <p:spPr bwMode="gray">
            <a:xfrm rot="10800000" flipH="1">
              <a:off x="5496269" y="2651434"/>
              <a:ext cx="2161276"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3"/>
            </a:solidFill>
            <a:ln>
              <a:noFill/>
            </a:ln>
            <a:effectLst/>
            <a:extLst/>
          </p:spPr>
          <p:txBody>
            <a:bodyPr anchor="ctr"/>
            <a:lstStyle/>
            <a:p>
              <a:pPr algn="ctr"/>
              <a:endParaRPr sz="759"/>
            </a:p>
          </p:txBody>
        </p:sp>
        <p:sp>
          <p:nvSpPr>
            <p:cNvPr id="28" name="Freeform: Shape 7"/>
            <p:cNvSpPr>
              <a:spLocks/>
            </p:cNvSpPr>
            <p:nvPr/>
          </p:nvSpPr>
          <p:spPr bwMode="gray">
            <a:xfrm rot="7200000" flipH="1">
              <a:off x="4401726" y="2910121"/>
              <a:ext cx="2159884"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2"/>
            </a:solidFill>
            <a:ln>
              <a:noFill/>
            </a:ln>
            <a:effectLst/>
            <a:extLst/>
          </p:spPr>
          <p:txBody>
            <a:bodyPr anchor="ctr"/>
            <a:lstStyle/>
            <a:p>
              <a:pPr algn="ctr"/>
              <a:endParaRPr sz="759"/>
            </a:p>
          </p:txBody>
        </p:sp>
        <p:sp>
          <p:nvSpPr>
            <p:cNvPr id="29" name="Freeform: Shape 8"/>
            <p:cNvSpPr>
              <a:spLocks/>
            </p:cNvSpPr>
            <p:nvPr/>
          </p:nvSpPr>
          <p:spPr bwMode="gray">
            <a:xfrm rot="3600000" flipH="1">
              <a:off x="4111056" y="3974068"/>
              <a:ext cx="2161274"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solidFill>
            <a:ln>
              <a:noFill/>
            </a:ln>
            <a:effectLst/>
            <a:extLst/>
          </p:spPr>
          <p:txBody>
            <a:bodyPr anchor="ctr"/>
            <a:lstStyle/>
            <a:p>
              <a:pPr algn="ctr"/>
              <a:endParaRPr sz="759"/>
            </a:p>
          </p:txBody>
        </p:sp>
      </p:grpSp>
      <p:grpSp>
        <p:nvGrpSpPr>
          <p:cNvPr id="30" name="组合 29"/>
          <p:cNvGrpSpPr/>
          <p:nvPr/>
        </p:nvGrpSpPr>
        <p:grpSpPr>
          <a:xfrm>
            <a:off x="4273719" y="1629289"/>
            <a:ext cx="2316572" cy="1013446"/>
            <a:chOff x="874712" y="3325188"/>
            <a:chExt cx="3339817" cy="1801682"/>
          </a:xfrm>
        </p:grpSpPr>
        <p:sp>
          <p:nvSpPr>
            <p:cNvPr id="31" name="矩形 30"/>
            <p:cNvSpPr/>
            <p:nvPr/>
          </p:nvSpPr>
          <p:spPr>
            <a:xfrm>
              <a:off x="874712" y="3677812"/>
              <a:ext cx="3339817" cy="1449058"/>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000" b="1" dirty="0">
                  <a:latin typeface="Arial"/>
                  <a:ea typeface="微软雅黑"/>
                </a:rPr>
                <a:t>使用数学方法和机器学习技术检测组织系统和网络中的异常行为（</a:t>
              </a:r>
              <a:r>
                <a:rPr lang="en-US" altLang="zh-CN" sz="1000" b="1" dirty="0" err="1">
                  <a:latin typeface="Arial"/>
                  <a:ea typeface="微软雅黑"/>
                </a:rPr>
                <a:t>Darktrace</a:t>
              </a:r>
              <a:r>
                <a:rPr lang="zh-CN" altLang="en-US" sz="1000" b="1" dirty="0">
                  <a:latin typeface="Arial"/>
                  <a:ea typeface="微软雅黑"/>
                </a:rPr>
                <a:t>、</a:t>
              </a:r>
              <a:r>
                <a:rPr lang="en-US" altLang="zh-CN" sz="1000" b="1" dirty="0" err="1">
                  <a:latin typeface="Arial"/>
                  <a:ea typeface="微软雅黑"/>
                </a:rPr>
                <a:t>BehavioSec</a:t>
              </a:r>
              <a:r>
                <a:rPr lang="zh-CN" altLang="en-US" sz="1000" b="1" dirty="0">
                  <a:latin typeface="Arial"/>
                  <a:ea typeface="微软雅黑"/>
                </a:rPr>
                <a:t>）</a:t>
              </a:r>
            </a:p>
          </p:txBody>
        </p:sp>
        <p:sp>
          <p:nvSpPr>
            <p:cNvPr id="32" name="矩形 31"/>
            <p:cNvSpPr/>
            <p:nvPr/>
          </p:nvSpPr>
          <p:spPr>
            <a:xfrm>
              <a:off x="874714" y="3325188"/>
              <a:ext cx="2241973" cy="855278"/>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100" b="1" dirty="0">
                  <a:latin typeface="Arial"/>
                  <a:ea typeface="微软雅黑"/>
                </a:rPr>
                <a:t>行为分析与异常检测</a:t>
              </a:r>
            </a:p>
          </p:txBody>
        </p:sp>
      </p:grpSp>
      <p:grpSp>
        <p:nvGrpSpPr>
          <p:cNvPr id="42" name="组合 41"/>
          <p:cNvGrpSpPr/>
          <p:nvPr/>
        </p:nvGrpSpPr>
        <p:grpSpPr>
          <a:xfrm>
            <a:off x="4429285" y="2540308"/>
            <a:ext cx="2354840" cy="828780"/>
            <a:chOff x="874712" y="3325188"/>
            <a:chExt cx="3339817" cy="1473387"/>
          </a:xfrm>
        </p:grpSpPr>
        <p:sp>
          <p:nvSpPr>
            <p:cNvPr id="43" name="矩形 42"/>
            <p:cNvSpPr/>
            <p:nvPr/>
          </p:nvSpPr>
          <p:spPr>
            <a:xfrm>
              <a:off x="874712" y="3677812"/>
              <a:ext cx="3339817" cy="1120763"/>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000" b="1" dirty="0">
                  <a:latin typeface="Arial"/>
                  <a:ea typeface="微软雅黑"/>
                </a:rPr>
                <a:t>使用自然语言处理</a:t>
              </a:r>
              <a:r>
                <a:rPr lang="en-US" altLang="zh-CN" sz="1000" b="1" dirty="0">
                  <a:latin typeface="Arial"/>
                  <a:ea typeface="微软雅黑"/>
                </a:rPr>
                <a:t>AI</a:t>
              </a:r>
              <a:r>
                <a:rPr lang="zh-CN" altLang="en-US" sz="1000" b="1" dirty="0">
                  <a:latin typeface="Arial"/>
                  <a:ea typeface="微软雅黑"/>
                </a:rPr>
                <a:t>和终端保护技术实现自动化安全任务（</a:t>
              </a:r>
              <a:r>
                <a:rPr lang="en-US" altLang="zh-CN" sz="1000" b="1" dirty="0">
                  <a:latin typeface="Arial"/>
                  <a:ea typeface="微软雅黑"/>
                </a:rPr>
                <a:t>Tanium</a:t>
              </a:r>
              <a:r>
                <a:rPr lang="zh-CN" altLang="en-US" sz="1000" b="1" dirty="0">
                  <a:latin typeface="Arial"/>
                  <a:ea typeface="微软雅黑"/>
                </a:rPr>
                <a:t>、</a:t>
              </a:r>
              <a:r>
                <a:rPr lang="en-US" altLang="zh-CN" sz="1000" b="1" dirty="0" err="1">
                  <a:latin typeface="Arial"/>
                  <a:ea typeface="微软雅黑"/>
                </a:rPr>
                <a:t>Demisto</a:t>
              </a:r>
              <a:r>
                <a:rPr lang="zh-CN" altLang="en-US" sz="1000" b="1" dirty="0">
                  <a:latin typeface="Arial"/>
                  <a:ea typeface="微软雅黑"/>
                </a:rPr>
                <a:t>）</a:t>
              </a:r>
            </a:p>
          </p:txBody>
        </p:sp>
        <p:sp>
          <p:nvSpPr>
            <p:cNvPr id="44" name="矩形 43"/>
            <p:cNvSpPr/>
            <p:nvPr/>
          </p:nvSpPr>
          <p:spPr>
            <a:xfrm>
              <a:off x="874714" y="3325188"/>
              <a:ext cx="2241973" cy="494153"/>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100" b="1" dirty="0">
                  <a:latin typeface="Arial"/>
                  <a:ea typeface="微软雅黑"/>
                </a:rPr>
                <a:t>安全自动化</a:t>
              </a:r>
            </a:p>
          </p:txBody>
        </p:sp>
      </p:grpSp>
      <p:grpSp>
        <p:nvGrpSpPr>
          <p:cNvPr id="45" name="组合 44"/>
          <p:cNvGrpSpPr/>
          <p:nvPr/>
        </p:nvGrpSpPr>
        <p:grpSpPr>
          <a:xfrm>
            <a:off x="4308225" y="3426853"/>
            <a:ext cx="2247560" cy="1013446"/>
            <a:chOff x="874712" y="3325188"/>
            <a:chExt cx="3339817" cy="1801681"/>
          </a:xfrm>
        </p:grpSpPr>
        <p:sp>
          <p:nvSpPr>
            <p:cNvPr id="46" name="矩形 45"/>
            <p:cNvSpPr/>
            <p:nvPr/>
          </p:nvSpPr>
          <p:spPr>
            <a:xfrm>
              <a:off x="874712" y="3677812"/>
              <a:ext cx="3339817" cy="1449057"/>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en-US" altLang="zh-CN" sz="1000" b="1" dirty="0">
                  <a:latin typeface="Arial"/>
                  <a:ea typeface="微软雅黑"/>
                </a:rPr>
                <a:t>AI</a:t>
              </a:r>
              <a:r>
                <a:rPr lang="zh-CN" altLang="en-US" sz="1000" b="1" dirty="0">
                  <a:latin typeface="Arial"/>
                  <a:ea typeface="微软雅黑"/>
                </a:rPr>
                <a:t>驱动型资产保护软件，保护物联网设备的安全性和稳定性（</a:t>
              </a:r>
              <a:r>
                <a:rPr lang="en-US" altLang="zh-CN" sz="1000" b="1" dirty="0" err="1">
                  <a:latin typeface="Arial"/>
                  <a:ea typeface="微软雅黑"/>
                </a:rPr>
                <a:t>SparkCognition</a:t>
              </a:r>
              <a:r>
                <a:rPr lang="zh-CN" altLang="en-US" sz="1000" b="1" dirty="0">
                  <a:latin typeface="Arial"/>
                  <a:ea typeface="微软雅黑"/>
                </a:rPr>
                <a:t>、</a:t>
              </a:r>
              <a:r>
                <a:rPr lang="en-US" altLang="zh-CN" sz="1000" b="1" dirty="0">
                  <a:latin typeface="Arial"/>
                  <a:ea typeface="微软雅黑"/>
                </a:rPr>
                <a:t>Bastille-Networks</a:t>
              </a:r>
              <a:r>
                <a:rPr lang="zh-CN" altLang="en-US" sz="1000" b="1" dirty="0">
                  <a:latin typeface="Arial"/>
                  <a:ea typeface="微软雅黑"/>
                </a:rPr>
                <a:t>）</a:t>
              </a:r>
            </a:p>
          </p:txBody>
        </p:sp>
        <p:sp>
          <p:nvSpPr>
            <p:cNvPr id="47" name="矩形 46"/>
            <p:cNvSpPr/>
            <p:nvPr/>
          </p:nvSpPr>
          <p:spPr>
            <a:xfrm>
              <a:off x="874713" y="3325188"/>
              <a:ext cx="2241973" cy="494153"/>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100" b="1" dirty="0">
                  <a:latin typeface="Arial"/>
                  <a:ea typeface="微软雅黑"/>
                </a:rPr>
                <a:t>物联网安全</a:t>
              </a:r>
            </a:p>
          </p:txBody>
        </p:sp>
      </p:grpSp>
      <p:grpSp>
        <p:nvGrpSpPr>
          <p:cNvPr id="48" name="组合 47"/>
          <p:cNvGrpSpPr/>
          <p:nvPr/>
        </p:nvGrpSpPr>
        <p:grpSpPr>
          <a:xfrm>
            <a:off x="112144" y="1728508"/>
            <a:ext cx="2295036" cy="828780"/>
            <a:chOff x="874712" y="3325188"/>
            <a:chExt cx="3339817" cy="1473387"/>
          </a:xfrm>
        </p:grpSpPr>
        <p:sp>
          <p:nvSpPr>
            <p:cNvPr id="49" name="矩形 48"/>
            <p:cNvSpPr/>
            <p:nvPr/>
          </p:nvSpPr>
          <p:spPr>
            <a:xfrm>
              <a:off x="874712" y="3677812"/>
              <a:ext cx="3339817" cy="1120763"/>
            </a:xfrm>
            <a:prstGeom prst="rect">
              <a:avLst/>
            </a:prstGeom>
          </p:spPr>
          <p:txBody>
            <a:bodyPr wrap="square">
              <a:spAutoFit/>
              <a:scene3d>
                <a:camera prst="orthographicFront"/>
                <a:lightRig rig="threePt" dir="t"/>
              </a:scene3d>
              <a:sp3d contourW="12700"/>
            </a:bodyPr>
            <a:lstStyle/>
            <a:p>
              <a:pPr defTabSz="514350">
                <a:lnSpc>
                  <a:spcPct val="120000"/>
                </a:lnSpc>
                <a:defRPr/>
              </a:pPr>
              <a:r>
                <a:rPr lang="zh-CN" altLang="en-US" sz="1000" b="1" dirty="0">
                  <a:latin typeface="Arial"/>
                  <a:ea typeface="微软雅黑"/>
                </a:rPr>
                <a:t>通过对欺诈分子进行身份识别保障在线交易的安全。（</a:t>
              </a:r>
              <a:r>
                <a:rPr lang="en-US" altLang="zh-CN" sz="1000" b="1" dirty="0" err="1">
                  <a:latin typeface="Arial"/>
                  <a:ea typeface="微软雅黑"/>
                </a:rPr>
                <a:t>FeedZai</a:t>
              </a:r>
              <a:r>
                <a:rPr lang="zh-CN" altLang="en-US" sz="1000" b="1" dirty="0">
                  <a:latin typeface="Arial"/>
                  <a:ea typeface="微软雅黑"/>
                </a:rPr>
                <a:t>、</a:t>
              </a:r>
              <a:r>
                <a:rPr lang="en-US" altLang="zh-CN" sz="1000" b="1" dirty="0" err="1">
                  <a:latin typeface="Arial"/>
                  <a:ea typeface="微软雅黑"/>
                </a:rPr>
                <a:t>Socure</a:t>
              </a:r>
              <a:r>
                <a:rPr lang="zh-CN" altLang="en-US" sz="1000" b="1" dirty="0">
                  <a:latin typeface="Arial"/>
                  <a:ea typeface="微软雅黑"/>
                </a:rPr>
                <a:t>）</a:t>
              </a:r>
            </a:p>
          </p:txBody>
        </p:sp>
        <p:sp>
          <p:nvSpPr>
            <p:cNvPr id="50" name="矩形 49"/>
            <p:cNvSpPr/>
            <p:nvPr/>
          </p:nvSpPr>
          <p:spPr>
            <a:xfrm>
              <a:off x="1972554" y="3325188"/>
              <a:ext cx="2241975" cy="494153"/>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100" b="1" dirty="0">
                  <a:latin typeface="Arial"/>
                  <a:ea typeface="微软雅黑"/>
                </a:rPr>
                <a:t>反欺诈与身份管理</a:t>
              </a:r>
            </a:p>
          </p:txBody>
        </p:sp>
      </p:grpSp>
      <p:grpSp>
        <p:nvGrpSpPr>
          <p:cNvPr id="51" name="组合 50"/>
          <p:cNvGrpSpPr/>
          <p:nvPr/>
        </p:nvGrpSpPr>
        <p:grpSpPr>
          <a:xfrm>
            <a:off x="112143" y="2479467"/>
            <a:ext cx="2295036" cy="844682"/>
            <a:chOff x="874712" y="3325188"/>
            <a:chExt cx="3339817" cy="1501657"/>
          </a:xfrm>
        </p:grpSpPr>
        <p:sp>
          <p:nvSpPr>
            <p:cNvPr id="52" name="矩形 51"/>
            <p:cNvSpPr/>
            <p:nvPr/>
          </p:nvSpPr>
          <p:spPr>
            <a:xfrm>
              <a:off x="874712" y="3677812"/>
              <a:ext cx="3339817" cy="1149033"/>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000" b="1" dirty="0">
                  <a:latin typeface="Arial"/>
                  <a:ea typeface="微软雅黑"/>
                </a:rPr>
                <a:t>通过云平台自动识别移动</a:t>
              </a:r>
              <a:r>
                <a:rPr lang="en-US" altLang="zh-CN" sz="1000" b="1" dirty="0">
                  <a:latin typeface="Arial"/>
                  <a:ea typeface="微软雅黑"/>
                </a:rPr>
                <a:t>APP</a:t>
              </a:r>
              <a:r>
                <a:rPr lang="zh-CN" altLang="en-US" sz="1000" b="1" dirty="0">
                  <a:latin typeface="Arial"/>
                  <a:ea typeface="微软雅黑"/>
                </a:rPr>
                <a:t>中的安全威胁行为，并对威胁进行评估（</a:t>
              </a:r>
              <a:r>
                <a:rPr lang="en-US" altLang="zh-CN" sz="1000" b="1" dirty="0" err="1">
                  <a:latin typeface="Arial"/>
                  <a:ea typeface="微软雅黑"/>
                </a:rPr>
                <a:t>Appthority</a:t>
              </a:r>
              <a:r>
                <a:rPr lang="zh-CN" altLang="en-US" sz="1000" b="1" dirty="0">
                  <a:latin typeface="Arial"/>
                  <a:ea typeface="微软雅黑"/>
                </a:rPr>
                <a:t>、</a:t>
              </a:r>
              <a:r>
                <a:rPr lang="en-US" altLang="zh-CN" sz="1000" b="1" dirty="0" err="1">
                  <a:latin typeface="Arial"/>
                  <a:ea typeface="微软雅黑"/>
                </a:rPr>
                <a:t>Skycure</a:t>
              </a:r>
              <a:r>
                <a:rPr lang="zh-CN" altLang="en-US" sz="1000" b="1" dirty="0">
                  <a:latin typeface="Arial"/>
                  <a:ea typeface="微软雅黑"/>
                </a:rPr>
                <a:t>）</a:t>
              </a:r>
            </a:p>
          </p:txBody>
        </p:sp>
        <p:sp>
          <p:nvSpPr>
            <p:cNvPr id="53" name="矩形 52"/>
            <p:cNvSpPr/>
            <p:nvPr/>
          </p:nvSpPr>
          <p:spPr>
            <a:xfrm>
              <a:off x="1972554" y="3325188"/>
              <a:ext cx="2241975" cy="494153"/>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100" b="1" dirty="0">
                  <a:latin typeface="Arial"/>
                  <a:ea typeface="微软雅黑"/>
                </a:rPr>
                <a:t>移动安全</a:t>
              </a:r>
            </a:p>
          </p:txBody>
        </p:sp>
      </p:grpSp>
      <p:grpSp>
        <p:nvGrpSpPr>
          <p:cNvPr id="54" name="组合 53"/>
          <p:cNvGrpSpPr/>
          <p:nvPr/>
        </p:nvGrpSpPr>
        <p:grpSpPr>
          <a:xfrm>
            <a:off x="154339" y="3369088"/>
            <a:ext cx="2295037" cy="844682"/>
            <a:chOff x="874712" y="3325188"/>
            <a:chExt cx="3339817" cy="1501657"/>
          </a:xfrm>
        </p:grpSpPr>
        <p:sp>
          <p:nvSpPr>
            <p:cNvPr id="55" name="矩形 54"/>
            <p:cNvSpPr/>
            <p:nvPr/>
          </p:nvSpPr>
          <p:spPr>
            <a:xfrm>
              <a:off x="874712" y="3677812"/>
              <a:ext cx="3339817" cy="1149033"/>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000" b="1" dirty="0">
                  <a:latin typeface="Arial"/>
                  <a:ea typeface="微软雅黑"/>
                </a:rPr>
                <a:t>用机器学习算法、预测执行建模技术推测攻击者的目的和心态（</a:t>
              </a:r>
              <a:r>
                <a:rPr lang="en-US" altLang="zh-CN" sz="1000" b="1" dirty="0">
                  <a:latin typeface="Arial"/>
                  <a:ea typeface="微软雅黑"/>
                </a:rPr>
                <a:t>Cylance</a:t>
              </a:r>
              <a:r>
                <a:rPr lang="zh-CN" altLang="en-US" sz="1000" b="1" dirty="0">
                  <a:latin typeface="Arial"/>
                  <a:ea typeface="微软雅黑"/>
                </a:rPr>
                <a:t>、</a:t>
              </a:r>
              <a:r>
                <a:rPr lang="en-US" altLang="zh-CN" sz="1000" b="1" dirty="0" err="1">
                  <a:latin typeface="Arial"/>
                  <a:ea typeface="微软雅黑"/>
                </a:rPr>
                <a:t>SentinelOne</a:t>
              </a:r>
              <a:r>
                <a:rPr lang="zh-CN" altLang="en-US" sz="1000" b="1" dirty="0">
                  <a:latin typeface="Arial"/>
                  <a:ea typeface="微软雅黑"/>
                </a:rPr>
                <a:t>）</a:t>
              </a:r>
            </a:p>
          </p:txBody>
        </p:sp>
        <p:sp>
          <p:nvSpPr>
            <p:cNvPr id="56" name="矩形 55"/>
            <p:cNvSpPr/>
            <p:nvPr/>
          </p:nvSpPr>
          <p:spPr>
            <a:xfrm>
              <a:off x="1972555" y="3325188"/>
              <a:ext cx="2241974" cy="494153"/>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100" b="1" dirty="0">
                  <a:latin typeface="Arial"/>
                  <a:ea typeface="微软雅黑"/>
                </a:rPr>
                <a:t>智能预测</a:t>
              </a:r>
            </a:p>
          </p:txBody>
        </p:sp>
      </p:grpSp>
      <p:pic>
        <p:nvPicPr>
          <p:cNvPr id="58" name="图片占位符 5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2921229" y="2432447"/>
            <a:ext cx="941625" cy="862608"/>
          </a:xfrm>
        </p:spPr>
      </p:pic>
      <p:grpSp>
        <p:nvGrpSpPr>
          <p:cNvPr id="57" name="组合 56">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59" name="直接连接符 58">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市场上的应用</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18468824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 calcmode="lin" valueType="num">
                                      <p:cBhvr>
                                        <p:cTn id="14" dur="500" fill="hold"/>
                                        <p:tgtEl>
                                          <p:spTgt spid="58"/>
                                        </p:tgtEl>
                                        <p:attrNameLst>
                                          <p:attrName>ppt_w</p:attrName>
                                        </p:attrNameLst>
                                      </p:cBhvr>
                                      <p:tavLst>
                                        <p:tav tm="0">
                                          <p:val>
                                            <p:fltVal val="0"/>
                                          </p:val>
                                        </p:tav>
                                        <p:tav tm="100000">
                                          <p:val>
                                            <p:strVal val="#ppt_w"/>
                                          </p:val>
                                        </p:tav>
                                      </p:tavLst>
                                    </p:anim>
                                    <p:anim calcmode="lin" valueType="num">
                                      <p:cBhvr>
                                        <p:cTn id="15" dur="500" fill="hold"/>
                                        <p:tgtEl>
                                          <p:spTgt spid="58"/>
                                        </p:tgtEl>
                                        <p:attrNameLst>
                                          <p:attrName>ppt_h</p:attrName>
                                        </p:attrNameLst>
                                      </p:cBhvr>
                                      <p:tavLst>
                                        <p:tav tm="0">
                                          <p:val>
                                            <p:fltVal val="0"/>
                                          </p:val>
                                        </p:tav>
                                        <p:tav tm="100000">
                                          <p:val>
                                            <p:strVal val="#ppt_h"/>
                                          </p:val>
                                        </p:tav>
                                      </p:tavLst>
                                    </p:anim>
                                    <p:animEffect transition="in" filter="fade">
                                      <p:cBhvr>
                                        <p:cTn id="16" dur="500"/>
                                        <p:tgtEl>
                                          <p:spTgt spid="58"/>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fill="hold"/>
                                        <p:tgtEl>
                                          <p:spTgt spid="54"/>
                                        </p:tgtEl>
                                        <p:attrNameLst>
                                          <p:attrName>ppt_x</p:attrName>
                                        </p:attrNameLst>
                                      </p:cBhvr>
                                      <p:tavLst>
                                        <p:tav tm="0">
                                          <p:val>
                                            <p:strVal val="0-#ppt_w/2"/>
                                          </p:val>
                                        </p:tav>
                                        <p:tav tm="100000">
                                          <p:val>
                                            <p:strVal val="#ppt_x"/>
                                          </p:val>
                                        </p:tav>
                                      </p:tavLst>
                                    </p:anim>
                                    <p:anim calcmode="lin" valueType="num">
                                      <p:cBhvr additive="base">
                                        <p:cTn id="29" dur="500" fill="hold"/>
                                        <p:tgtEl>
                                          <p:spTgt spid="54"/>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1+#ppt_w/2"/>
                                          </p:val>
                                        </p:tav>
                                        <p:tav tm="100000">
                                          <p:val>
                                            <p:strVal val="#ppt_x"/>
                                          </p:val>
                                        </p:tav>
                                      </p:tavLst>
                                    </p:anim>
                                    <p:anim calcmode="lin" valueType="num">
                                      <p:cBhvr additive="base">
                                        <p:cTn id="37" dur="500" fill="hold"/>
                                        <p:tgtEl>
                                          <p:spTgt spid="4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9"/>
          <p:cNvGrpSpPr/>
          <p:nvPr/>
        </p:nvGrpSpPr>
        <p:grpSpPr bwMode="auto">
          <a:xfrm>
            <a:off x="647581" y="1453039"/>
            <a:ext cx="5387459" cy="2693908"/>
            <a:chOff x="571472" y="571480"/>
            <a:chExt cx="8554459" cy="4429156"/>
          </a:xfrm>
        </p:grpSpPr>
        <p:sp>
          <p:nvSpPr>
            <p:cNvPr id="19" name="圆角矩形 18"/>
            <p:cNvSpPr/>
            <p:nvPr/>
          </p:nvSpPr>
          <p:spPr>
            <a:xfrm>
              <a:off x="5858528" y="3572406"/>
              <a:ext cx="3267403" cy="142823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sp>
          <p:nvSpPr>
            <p:cNvPr id="18" name="圆角矩形 17"/>
            <p:cNvSpPr/>
            <p:nvPr/>
          </p:nvSpPr>
          <p:spPr>
            <a:xfrm>
              <a:off x="571472" y="3572596"/>
              <a:ext cx="3142767" cy="142804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sp>
          <p:nvSpPr>
            <p:cNvPr id="15" name="圆角矩形 14"/>
            <p:cNvSpPr/>
            <p:nvPr/>
          </p:nvSpPr>
          <p:spPr>
            <a:xfrm>
              <a:off x="3357191" y="571480"/>
              <a:ext cx="3142767" cy="142804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sp>
          <p:nvSpPr>
            <p:cNvPr id="14" name="六边形 13"/>
            <p:cNvSpPr/>
            <p:nvPr/>
          </p:nvSpPr>
          <p:spPr>
            <a:xfrm rot="16200000">
              <a:off x="4057290" y="2561737"/>
              <a:ext cx="1571527" cy="1335283"/>
            </a:xfrm>
            <a:prstGeom prst="hexagon">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sp>
          <p:nvSpPr>
            <p:cNvPr id="6159" name="AutoShape 7"/>
            <p:cNvSpPr>
              <a:spLocks noChangeArrowheads="1"/>
            </p:cNvSpPr>
            <p:nvPr/>
          </p:nvSpPr>
          <p:spPr bwMode="auto">
            <a:xfrm rot="8924360">
              <a:off x="3250166" y="3137134"/>
              <a:ext cx="1393825" cy="1382713"/>
            </a:xfrm>
            <a:prstGeom prst="chevron">
              <a:avLst>
                <a:gd name="adj" fmla="val 28645"/>
              </a:avLst>
            </a:prstGeom>
            <a:solidFill>
              <a:schemeClr val="accent1"/>
            </a:solidFill>
            <a:ln w="25400">
              <a:noFill/>
              <a:bevel/>
            </a:ln>
          </p:spPr>
          <p:txBody>
            <a:bodyPr anchor="ctr"/>
            <a:lstStyle/>
            <a:p>
              <a:pPr algn="ctr">
                <a:lnSpc>
                  <a:spcPct val="120000"/>
                </a:lnSpc>
              </a:pPr>
              <a:endParaRPr lang="zh-CN" altLang="zh-CN" sz="759" b="1">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160" name="AutoShape 8"/>
            <p:cNvSpPr>
              <a:spLocks noChangeArrowheads="1"/>
            </p:cNvSpPr>
            <p:nvPr/>
          </p:nvSpPr>
          <p:spPr bwMode="auto">
            <a:xfrm rot="-5400000">
              <a:off x="4146337" y="1484094"/>
              <a:ext cx="1394064" cy="1334022"/>
            </a:xfrm>
            <a:prstGeom prst="chevron">
              <a:avLst>
                <a:gd name="adj" fmla="val 28645"/>
              </a:avLst>
            </a:prstGeom>
            <a:solidFill>
              <a:schemeClr val="accent1"/>
            </a:solidFill>
            <a:ln w="25400">
              <a:noFill/>
              <a:bevel/>
            </a:ln>
          </p:spPr>
          <p:txBody>
            <a:bodyPr anchor="ctr"/>
            <a:lstStyle/>
            <a:p>
              <a:pPr algn="ctr">
                <a:lnSpc>
                  <a:spcPct val="120000"/>
                </a:lnSpc>
              </a:pPr>
              <a:endParaRPr lang="zh-CN" altLang="zh-CN" sz="759" b="1" i="1">
                <a:solidFill>
                  <a:srgbClr val="FFFFFF"/>
                </a:solidFill>
                <a:latin typeface="微软雅黑" panose="020B0503020204020204" charset="-122"/>
                <a:ea typeface="微软雅黑" panose="020B0503020204020204" charset="-122"/>
                <a:sym typeface="Copperplate Gothic Bold" panose="020E0705020206020404" pitchFamily="34" charset="0"/>
              </a:endParaRPr>
            </a:p>
          </p:txBody>
        </p:sp>
        <p:sp>
          <p:nvSpPr>
            <p:cNvPr id="6161" name="AutoShape 9"/>
            <p:cNvSpPr>
              <a:spLocks noChangeArrowheads="1"/>
            </p:cNvSpPr>
            <p:nvPr/>
          </p:nvSpPr>
          <p:spPr bwMode="auto">
            <a:xfrm rot="1908254">
              <a:off x="5057887" y="3139304"/>
              <a:ext cx="1393825" cy="1382713"/>
            </a:xfrm>
            <a:prstGeom prst="chevron">
              <a:avLst>
                <a:gd name="adj" fmla="val 28645"/>
              </a:avLst>
            </a:prstGeom>
            <a:solidFill>
              <a:schemeClr val="accent1"/>
            </a:solidFill>
            <a:ln w="25400">
              <a:noFill/>
              <a:bevel/>
            </a:ln>
          </p:spPr>
          <p:txBody>
            <a:bodyPr anchor="ctr"/>
            <a:lstStyle/>
            <a:p>
              <a:pPr algn="ctr">
                <a:lnSpc>
                  <a:spcPct val="120000"/>
                </a:lnSpc>
              </a:pPr>
              <a:endParaRPr lang="zh-CN" altLang="zh-CN" sz="759" b="1">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6" name="组合 1"/>
          <p:cNvGrpSpPr/>
          <p:nvPr/>
        </p:nvGrpSpPr>
        <p:grpSpPr>
          <a:xfrm>
            <a:off x="2506384" y="1412075"/>
            <a:ext cx="1771016" cy="681619"/>
            <a:chOff x="874713" y="3258513"/>
            <a:chExt cx="3001328" cy="1211766"/>
          </a:xfrm>
        </p:grpSpPr>
        <p:sp>
          <p:nvSpPr>
            <p:cNvPr id="12" name="矩形 11"/>
            <p:cNvSpPr/>
            <p:nvPr/>
          </p:nvSpPr>
          <p:spPr>
            <a:xfrm>
              <a:off x="874713" y="3677812"/>
              <a:ext cx="3001328" cy="792467"/>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000" b="1" dirty="0">
                  <a:latin typeface="Arial" panose="020B0604020202020204"/>
                  <a:ea typeface="微软雅黑" panose="020B0503020204020204" charset="-122"/>
                </a:rPr>
                <a:t>智能化</a:t>
              </a:r>
              <a:r>
                <a:rPr lang="en-US" altLang="zh-CN" sz="1000" b="1" dirty="0">
                  <a:latin typeface="Arial" panose="020B0604020202020204"/>
                  <a:ea typeface="微软雅黑" panose="020B0503020204020204" charset="-122"/>
                </a:rPr>
                <a:t>系统全反例搜索技术,对系统漏洞进行定位和挖掘</a:t>
              </a:r>
            </a:p>
          </p:txBody>
        </p:sp>
        <p:sp>
          <p:nvSpPr>
            <p:cNvPr id="13" name="矩形 12"/>
            <p:cNvSpPr/>
            <p:nvPr/>
          </p:nvSpPr>
          <p:spPr>
            <a:xfrm>
              <a:off x="1317484" y="3258513"/>
              <a:ext cx="2241973" cy="494152"/>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100" b="1" dirty="0">
                  <a:latin typeface="Arial" panose="020B0604020202020204"/>
                  <a:ea typeface="微软雅黑" panose="020B0503020204020204" charset="-122"/>
                </a:rPr>
                <a:t>漏洞挖掘</a:t>
              </a:r>
            </a:p>
          </p:txBody>
        </p:sp>
      </p:grpSp>
      <p:grpSp>
        <p:nvGrpSpPr>
          <p:cNvPr id="7" name="组合 15"/>
          <p:cNvGrpSpPr/>
          <p:nvPr/>
        </p:nvGrpSpPr>
        <p:grpSpPr>
          <a:xfrm>
            <a:off x="4258389" y="3237661"/>
            <a:ext cx="1771016" cy="828780"/>
            <a:chOff x="874713" y="3325188"/>
            <a:chExt cx="3001328" cy="1473387"/>
          </a:xfrm>
        </p:grpSpPr>
        <p:sp>
          <p:nvSpPr>
            <p:cNvPr id="17" name="矩形 16"/>
            <p:cNvSpPr/>
            <p:nvPr/>
          </p:nvSpPr>
          <p:spPr>
            <a:xfrm>
              <a:off x="874713" y="3677812"/>
              <a:ext cx="3001328" cy="1120763"/>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000" b="1" dirty="0">
                  <a:latin typeface="Arial" panose="020B0604020202020204"/>
                  <a:ea typeface="微软雅黑" panose="020B0503020204020204" charset="-122"/>
                </a:rPr>
                <a:t>利用深度学习方法和神经网络技术建立高效的安全态势感知模型</a:t>
              </a:r>
            </a:p>
          </p:txBody>
        </p:sp>
        <p:sp>
          <p:nvSpPr>
            <p:cNvPr id="20" name="矩形 19"/>
            <p:cNvSpPr/>
            <p:nvPr/>
          </p:nvSpPr>
          <p:spPr>
            <a:xfrm>
              <a:off x="1352593" y="3325188"/>
              <a:ext cx="2241973" cy="468048"/>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013" b="1" dirty="0">
                  <a:latin typeface="Arial" panose="020B0604020202020204"/>
                  <a:ea typeface="微软雅黑" panose="020B0503020204020204" charset="-122"/>
                </a:rPr>
                <a:t>态势感知</a:t>
              </a:r>
            </a:p>
          </p:txBody>
        </p:sp>
      </p:grpSp>
      <p:grpSp>
        <p:nvGrpSpPr>
          <p:cNvPr id="8" name="组合 23"/>
          <p:cNvGrpSpPr/>
          <p:nvPr/>
        </p:nvGrpSpPr>
        <p:grpSpPr>
          <a:xfrm>
            <a:off x="647938" y="3237662"/>
            <a:ext cx="1771016" cy="828423"/>
            <a:chOff x="874713" y="3325823"/>
            <a:chExt cx="3001328" cy="1472751"/>
          </a:xfrm>
        </p:grpSpPr>
        <p:sp>
          <p:nvSpPr>
            <p:cNvPr id="25" name="矩形 24"/>
            <p:cNvSpPr/>
            <p:nvPr/>
          </p:nvSpPr>
          <p:spPr>
            <a:xfrm>
              <a:off x="874713" y="3677812"/>
              <a:ext cx="3001328" cy="1120762"/>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000" b="1" dirty="0">
                  <a:latin typeface="Arial" panose="020B0604020202020204"/>
                  <a:ea typeface="微软雅黑" panose="020B0503020204020204" charset="-122"/>
                </a:rPr>
                <a:t>人工智能技术与协议分析结合，将协议模型化为多智能体系统语义模型</a:t>
              </a:r>
            </a:p>
          </p:txBody>
        </p:sp>
        <p:sp>
          <p:nvSpPr>
            <p:cNvPr id="26" name="矩形 25"/>
            <p:cNvSpPr/>
            <p:nvPr/>
          </p:nvSpPr>
          <p:spPr>
            <a:xfrm>
              <a:off x="1229710" y="3325823"/>
              <a:ext cx="2241973" cy="468048"/>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013" b="1" dirty="0">
                  <a:latin typeface="Arial" panose="020B0604020202020204"/>
                  <a:ea typeface="微软雅黑" panose="020B0503020204020204" charset="-122"/>
                </a:rPr>
                <a:t>协议分析</a:t>
              </a:r>
            </a:p>
          </p:txBody>
        </p:sp>
      </p:grpSp>
      <p:grpSp>
        <p:nvGrpSpPr>
          <p:cNvPr id="29" name="组合 28">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33" name="直接连接符 3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人工智能在安全中所做的工作</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5540223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smtClean="0">
                <a:solidFill>
                  <a:schemeClr val="bg1"/>
                </a:solidFill>
                <a:effectLst>
                  <a:outerShdw blurRad="50800" algn="ctr" rotWithShape="0">
                    <a:prstClr val="black">
                      <a:alpha val="40000"/>
                    </a:prstClr>
                  </a:outerShdw>
                </a:effectLst>
                <a:latin typeface="Impact" panose="020B0806030902050204" pitchFamily="34" charset="0"/>
              </a:rPr>
              <a:t>03</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smtClean="0">
                <a:solidFill>
                  <a:srgbClr val="08181A"/>
                </a:solidFill>
                <a:latin typeface="微软雅黑" panose="020B0503020204020204" pitchFamily="34" charset="-122"/>
                <a:ea typeface="微软雅黑" panose="020B0503020204020204" pitchFamily="34" charset="-122"/>
                <a:cs typeface="+mj-cs"/>
              </a:rPr>
              <a:t>智能化安全体系</a:t>
            </a:r>
            <a:endParaRPr lang="zh-CN" altLang="en-US" sz="2700" b="1" dirty="0">
              <a:solidFill>
                <a:srgbClr val="08181A"/>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17</a:t>
            </a:fld>
            <a:endParaRPr lang="zh-CN" altLang="en-US"/>
          </a:p>
        </p:txBody>
      </p:sp>
    </p:spTree>
    <p:extLst>
      <p:ext uri="{BB962C8B-B14F-4D97-AF65-F5344CB8AC3E}">
        <p14:creationId xmlns:p14="http://schemas.microsoft.com/office/powerpoint/2010/main" val="359141248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043" y="1787183"/>
            <a:ext cx="5301579" cy="1745432"/>
          </a:xfrm>
        </p:spPr>
        <p:txBody>
          <a:bodyPr>
            <a:normAutofit fontScale="92500" lnSpcReduction="10000"/>
          </a:bodyPr>
          <a:lstStyle/>
          <a:p>
            <a:r>
              <a:rPr lang="zh-CN" altLang="en-US" dirty="0" smtClean="0"/>
              <a:t>局部使用人工智能技术；</a:t>
            </a:r>
            <a:endParaRPr lang="en-US" altLang="zh-CN" dirty="0" smtClean="0"/>
          </a:p>
          <a:p>
            <a:r>
              <a:rPr lang="zh-CN" altLang="en-US" dirty="0" smtClean="0"/>
              <a:t>结合云平台进行；</a:t>
            </a:r>
            <a:endParaRPr lang="en-US" altLang="zh-CN" dirty="0" smtClean="0"/>
          </a:p>
          <a:p>
            <a:r>
              <a:rPr lang="zh-CN" altLang="en-US" dirty="0" smtClean="0"/>
              <a:t>安全事件的传感粒度、层次、广度严重不足；</a:t>
            </a:r>
            <a:endParaRPr lang="en-US" altLang="zh-CN" dirty="0" smtClean="0"/>
          </a:p>
          <a:p>
            <a:r>
              <a:rPr lang="zh-CN" altLang="en-US" dirty="0" smtClean="0"/>
              <a:t>深度学习不够；</a:t>
            </a:r>
            <a:endParaRPr lang="en-US" altLang="zh-CN" dirty="0" smtClean="0"/>
          </a:p>
          <a:p>
            <a:r>
              <a:rPr lang="zh-CN" altLang="en-US" dirty="0" smtClean="0"/>
              <a:t>缺乏智能安全防御模型。。。</a:t>
            </a:r>
            <a:endParaRPr lang="zh-CN" altLang="en-US" dirty="0"/>
          </a:p>
        </p:txBody>
      </p:sp>
      <p:grpSp>
        <p:nvGrpSpPr>
          <p:cNvPr id="5" name="组合 4">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6" name="直接连接符 5">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网络安全防御的智能化现状</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03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3998" y="1495382"/>
            <a:ext cx="6263586" cy="1920677"/>
          </a:xfrm>
        </p:spPr>
        <p:txBody>
          <a:bodyPr>
            <a:normAutofit/>
          </a:bodyPr>
          <a:lstStyle/>
          <a:p>
            <a:r>
              <a:rPr lang="zh-CN" altLang="en-US" dirty="0" smtClean="0"/>
              <a:t>孤立的网络防护设备，缺乏联动能力；</a:t>
            </a:r>
            <a:endParaRPr lang="en-US" altLang="zh-CN" dirty="0" smtClean="0"/>
          </a:p>
          <a:p>
            <a:r>
              <a:rPr lang="zh-CN" altLang="en-US" dirty="0" smtClean="0"/>
              <a:t>没有智能计算中心最小化风险决策；</a:t>
            </a:r>
            <a:endParaRPr lang="en-US" altLang="zh-CN" dirty="0" smtClean="0"/>
          </a:p>
          <a:p>
            <a:r>
              <a:rPr lang="zh-CN" altLang="en-US" dirty="0" smtClean="0"/>
              <a:t>缺少自学习、自提升的能力；</a:t>
            </a:r>
            <a:endParaRPr lang="en-US" altLang="zh-CN" dirty="0" smtClean="0"/>
          </a:p>
          <a:p>
            <a:r>
              <a:rPr lang="zh-CN" altLang="en-US" dirty="0" smtClean="0"/>
              <a:t>发现未知威胁的困难性。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928" y="2820838"/>
            <a:ext cx="2614613" cy="1571625"/>
          </a:xfrm>
          <a:prstGeom prst="rect">
            <a:avLst/>
          </a:prstGeom>
        </p:spPr>
      </p:pic>
      <p:grpSp>
        <p:nvGrpSpPr>
          <p:cNvPr id="6" name="组合 5">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7" name="直接连接符 6">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网络空间安全智能化的必要性</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3991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原创设计师QQ598969553            _1"/>
          <p:cNvSpPr/>
          <p:nvPr/>
        </p:nvSpPr>
        <p:spPr>
          <a:xfrm>
            <a:off x="0" y="643497"/>
            <a:ext cx="2093048" cy="385651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sp>
        <p:nvSpPr>
          <p:cNvPr id="28" name="原创设计师QQ598969553            _2"/>
          <p:cNvSpPr/>
          <p:nvPr/>
        </p:nvSpPr>
        <p:spPr>
          <a:xfrm>
            <a:off x="3102992" y="1355887"/>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1</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29" name="原创设计师QQ598969553            _3"/>
          <p:cNvGrpSpPr/>
          <p:nvPr/>
        </p:nvGrpSpPr>
        <p:grpSpPr>
          <a:xfrm>
            <a:off x="3598583" y="1355887"/>
            <a:ext cx="2489759" cy="287571"/>
            <a:chOff x="6339097" y="1573726"/>
            <a:chExt cx="3744416" cy="511504"/>
          </a:xfrm>
        </p:grpSpPr>
        <p:sp>
          <p:nvSpPr>
            <p:cNvPr id="30" name="圆角矩形 29"/>
            <p:cNvSpPr/>
            <p:nvPr/>
          </p:nvSpPr>
          <p:spPr>
            <a:xfrm>
              <a:off x="6339097" y="1573726"/>
              <a:ext cx="3744416" cy="511504"/>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723350" y="1614014"/>
              <a:ext cx="2653076" cy="430859"/>
            </a:xfrm>
            <a:prstGeom prst="rect">
              <a:avLst/>
            </a:prstGeom>
          </p:spPr>
          <p:txBody>
            <a:bodyPr wrap="square" lIns="68567" tIns="34283" rIns="68567" bIns="34283">
              <a:spAutoFit/>
            </a:bodyPr>
            <a:lstStyle/>
            <a:p>
              <a:pPr>
                <a:defRPr/>
              </a:pPr>
              <a:r>
                <a:rPr lang="zh-CN" altLang="en-US" sz="1124"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人工智能的优势</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原创设计师QQ598969553            _6"/>
          <p:cNvSpPr/>
          <p:nvPr/>
        </p:nvSpPr>
        <p:spPr>
          <a:xfrm>
            <a:off x="3102992" y="2536130"/>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3</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37" name="原创设计师QQ598969553            _7"/>
          <p:cNvGrpSpPr/>
          <p:nvPr/>
        </p:nvGrpSpPr>
        <p:grpSpPr>
          <a:xfrm>
            <a:off x="3598584" y="2536129"/>
            <a:ext cx="2489758" cy="287571"/>
            <a:chOff x="6339097" y="3296031"/>
            <a:chExt cx="3744416" cy="511504"/>
          </a:xfrm>
          <a:solidFill>
            <a:srgbClr val="42BAC8"/>
          </a:solidFill>
        </p:grpSpPr>
        <p:sp>
          <p:nvSpPr>
            <p:cNvPr id="38" name="圆角矩形 37"/>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723350" y="3336319"/>
              <a:ext cx="2736304" cy="430859"/>
            </a:xfrm>
            <a:prstGeom prst="rect">
              <a:avLst/>
            </a:prstGeom>
            <a:grpFill/>
          </p:spPr>
          <p:txBody>
            <a:bodyPr wrap="square" lIns="68567" tIns="34283" rIns="68567" bIns="34283">
              <a:spAutoFit/>
            </a:bodyPr>
            <a:lstStyle/>
            <a:p>
              <a:pPr>
                <a:defRPr/>
              </a:pPr>
              <a:r>
                <a:rPr lang="zh-CN" altLang="en-US" sz="1124"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智能化安全防御体系</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原创设计师QQ598969553            _12"/>
          <p:cNvSpPr txBox="1"/>
          <p:nvPr/>
        </p:nvSpPr>
        <p:spPr>
          <a:xfrm>
            <a:off x="190327" y="1891353"/>
            <a:ext cx="1577826" cy="761430"/>
          </a:xfrm>
          <a:prstGeom prst="rect">
            <a:avLst/>
          </a:prstGeom>
          <a:noFill/>
        </p:spPr>
        <p:txBody>
          <a:bodyPr wrap="square" lIns="68522" tIns="34260" rIns="68522" bIns="34260">
            <a:spAutoFit/>
          </a:bodyPr>
          <a:lstStyle/>
          <a:p>
            <a:pPr algn="r">
              <a:defRPr/>
            </a:pPr>
            <a:r>
              <a:rPr lang="zh-CN" altLang="en-US" sz="2699" b="1" spc="113" dirty="0">
                <a:solidFill>
                  <a:schemeClr val="bg1"/>
                </a:solidFill>
                <a:latin typeface="微软雅黑" pitchFamily="34" charset="-122"/>
                <a:ea typeface="微软雅黑" pitchFamily="34" charset="-122"/>
              </a:rPr>
              <a:t>目录 </a:t>
            </a:r>
            <a:endParaRPr lang="en-US" altLang="zh-CN" sz="2699" b="1" spc="113" dirty="0">
              <a:solidFill>
                <a:schemeClr val="bg1"/>
              </a:solidFill>
              <a:latin typeface="微软雅黑" pitchFamily="34" charset="-122"/>
              <a:ea typeface="微软雅黑" pitchFamily="34" charset="-122"/>
            </a:endParaRPr>
          </a:p>
          <a:p>
            <a:pPr algn="r">
              <a:defRPr/>
            </a:pPr>
            <a:r>
              <a:rPr lang="en-US" altLang="zh-CN" sz="1799" b="1" spc="113" dirty="0">
                <a:solidFill>
                  <a:schemeClr val="bg1"/>
                </a:solidFill>
                <a:latin typeface="微软雅黑" pitchFamily="34" charset="-122"/>
                <a:ea typeface="微软雅黑" pitchFamily="34" charset="-122"/>
              </a:rPr>
              <a:t>CONTENTS</a:t>
            </a:r>
            <a:endParaRPr lang="zh-CN" altLang="en-US" sz="1799" b="1" spc="113"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a:t>
            </a:fld>
            <a:endParaRPr lang="zh-CN" altLang="en-US" dirty="0"/>
          </a:p>
        </p:txBody>
      </p:sp>
      <p:sp>
        <p:nvSpPr>
          <p:cNvPr id="17" name="原创设计师QQ598969553            _4">
            <a:extLst>
              <a:ext uri="{FF2B5EF4-FFF2-40B4-BE49-F238E27FC236}">
                <a16:creationId xmlns:a16="http://schemas.microsoft.com/office/drawing/2014/main" xmlns="" id="{D5C6BE71-FDEB-46D6-9211-1FC4EFF26B57}"/>
              </a:ext>
            </a:extLst>
          </p:cNvPr>
          <p:cNvSpPr/>
          <p:nvPr/>
        </p:nvSpPr>
        <p:spPr>
          <a:xfrm>
            <a:off x="3102992" y="1972312"/>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2</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18" name="原创设计师QQ598969553            _5">
            <a:extLst>
              <a:ext uri="{FF2B5EF4-FFF2-40B4-BE49-F238E27FC236}">
                <a16:creationId xmlns:a16="http://schemas.microsoft.com/office/drawing/2014/main" xmlns="" id="{0C5B0DA5-2399-44C3-B18D-26F1CB90500D}"/>
              </a:ext>
            </a:extLst>
          </p:cNvPr>
          <p:cNvGrpSpPr/>
          <p:nvPr/>
        </p:nvGrpSpPr>
        <p:grpSpPr>
          <a:xfrm>
            <a:off x="3585154" y="1972312"/>
            <a:ext cx="2503188" cy="287571"/>
            <a:chOff x="6315199" y="2410178"/>
            <a:chExt cx="3744418" cy="511504"/>
          </a:xfrm>
          <a:solidFill>
            <a:srgbClr val="42BAC8"/>
          </a:solidFill>
        </p:grpSpPr>
        <p:sp>
          <p:nvSpPr>
            <p:cNvPr id="19" name="圆角矩形 33">
              <a:extLst>
                <a:ext uri="{FF2B5EF4-FFF2-40B4-BE49-F238E27FC236}">
                  <a16:creationId xmlns:a16="http://schemas.microsoft.com/office/drawing/2014/main" xmlns="" id="{DF15F05A-F099-4A39-9FF0-6C0E692C2C14}"/>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20" name="矩形 19">
              <a:extLst>
                <a:ext uri="{FF2B5EF4-FFF2-40B4-BE49-F238E27FC236}">
                  <a16:creationId xmlns:a16="http://schemas.microsoft.com/office/drawing/2014/main" xmlns="" id="{81DF786F-AECC-4C89-A808-E927D642260E}"/>
                </a:ext>
              </a:extLst>
            </p:cNvPr>
            <p:cNvSpPr/>
            <p:nvPr/>
          </p:nvSpPr>
          <p:spPr>
            <a:xfrm>
              <a:off x="6717476" y="2410178"/>
              <a:ext cx="3342141" cy="430859"/>
            </a:xfrm>
            <a:prstGeom prst="rect">
              <a:avLst/>
            </a:prstGeom>
            <a:grpFill/>
          </p:spPr>
          <p:txBody>
            <a:bodyPr wrap="square" lIns="68567" tIns="34283" rIns="68567" bIns="34283">
              <a:spAutoFit/>
            </a:bodyPr>
            <a:lstStyle/>
            <a:p>
              <a:pPr>
                <a:defRPr/>
              </a:pPr>
              <a:r>
                <a:rPr lang="zh-CN" altLang="en-US" sz="1124"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网络安全中的</a:t>
              </a:r>
              <a:r>
                <a:rPr lang="en-US" altLang="zh-CN" sz="1124"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AI</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原创设计师QQ598969553            _6"/>
          <p:cNvSpPr/>
          <p:nvPr/>
        </p:nvSpPr>
        <p:spPr>
          <a:xfrm>
            <a:off x="3103528" y="3099947"/>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4</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22" name="原创设计师QQ598969553            _7"/>
          <p:cNvGrpSpPr/>
          <p:nvPr/>
        </p:nvGrpSpPr>
        <p:grpSpPr>
          <a:xfrm>
            <a:off x="3599120" y="3099946"/>
            <a:ext cx="2489758" cy="287571"/>
            <a:chOff x="6339097" y="3296031"/>
            <a:chExt cx="3744416" cy="511504"/>
          </a:xfrm>
          <a:solidFill>
            <a:srgbClr val="42BAC8"/>
          </a:solidFill>
        </p:grpSpPr>
        <p:sp>
          <p:nvSpPr>
            <p:cNvPr id="23" name="圆角矩形 22"/>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350" y="3336319"/>
              <a:ext cx="2736304" cy="430859"/>
            </a:xfrm>
            <a:prstGeom prst="rect">
              <a:avLst/>
            </a:prstGeom>
            <a:grpFill/>
          </p:spPr>
          <p:txBody>
            <a:bodyPr wrap="square" lIns="68567" tIns="34283" rIns="68567" bIns="34283">
              <a:spAutoFit/>
            </a:bodyPr>
            <a:lstStyle/>
            <a:p>
              <a:pPr>
                <a:defRPr/>
              </a:pPr>
              <a:r>
                <a:rPr lang="zh-CN" altLang="en-US" sz="1124"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人工智能的安全公司</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原创设计师QQ598969553            _6"/>
          <p:cNvSpPr/>
          <p:nvPr/>
        </p:nvSpPr>
        <p:spPr>
          <a:xfrm>
            <a:off x="3102991" y="3670951"/>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5</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26" name="原创设计师QQ598969553            _7"/>
          <p:cNvGrpSpPr/>
          <p:nvPr/>
        </p:nvGrpSpPr>
        <p:grpSpPr>
          <a:xfrm>
            <a:off x="3598583" y="3670950"/>
            <a:ext cx="2489758" cy="287571"/>
            <a:chOff x="6339097" y="3296031"/>
            <a:chExt cx="3744416" cy="511504"/>
          </a:xfrm>
          <a:solidFill>
            <a:srgbClr val="42BAC8"/>
          </a:solidFill>
        </p:grpSpPr>
        <p:sp>
          <p:nvSpPr>
            <p:cNvPr id="40" name="圆角矩形 39"/>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41" name="矩形 40"/>
            <p:cNvSpPr/>
            <p:nvPr/>
          </p:nvSpPr>
          <p:spPr>
            <a:xfrm>
              <a:off x="6723350" y="3336319"/>
              <a:ext cx="2736304" cy="430859"/>
            </a:xfrm>
            <a:prstGeom prst="rect">
              <a:avLst/>
            </a:prstGeom>
            <a:grpFill/>
          </p:spPr>
          <p:txBody>
            <a:bodyPr wrap="square" lIns="68567" tIns="34283" rIns="68567" bIns="34283">
              <a:spAutoFit/>
            </a:bodyPr>
            <a:lstStyle/>
            <a:p>
              <a:pPr>
                <a:defRPr/>
              </a:pPr>
              <a:r>
                <a:rPr lang="zh-CN" altLang="en-US" sz="1124"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问题和发展趋势</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558493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8"/>
                                        </p:tgtEl>
                                        <p:attrNameLst>
                                          <p:attrName>style.visibility</p:attrName>
                                        </p:attrNameLst>
                                      </p:cBhvr>
                                      <p:to>
                                        <p:strVal val="visible"/>
                                      </p:to>
                                    </p:set>
                                    <p:anim calcmode="lin" valueType="num">
                                      <p:cBhvr>
                                        <p:cTn id="12" dur="250" fill="hold"/>
                                        <p:tgtEl>
                                          <p:spTgt spid="48"/>
                                        </p:tgtEl>
                                        <p:attrNameLst>
                                          <p:attrName>ppt_x</p:attrName>
                                        </p:attrNameLst>
                                      </p:cBhvr>
                                      <p:tavLst>
                                        <p:tav tm="0">
                                          <p:val>
                                            <p:strVal val="#ppt_x"/>
                                          </p:val>
                                        </p:tav>
                                        <p:tav tm="100000">
                                          <p:val>
                                            <p:strVal val="#ppt_x"/>
                                          </p:val>
                                        </p:tav>
                                      </p:tavLst>
                                    </p:anim>
                                    <p:anim calcmode="lin" valueType="num">
                                      <p:cBhvr>
                                        <p:cTn id="13" dur="250" fill="hold"/>
                                        <p:tgtEl>
                                          <p:spTgt spid="48"/>
                                        </p:tgtEl>
                                        <p:attrNameLst>
                                          <p:attrName>ppt_y</p:attrName>
                                        </p:attrNameLst>
                                      </p:cBhvr>
                                      <p:tavLst>
                                        <p:tav tm="0">
                                          <p:val>
                                            <p:strVal val="#ppt_y-#ppt_h/2"/>
                                          </p:val>
                                        </p:tav>
                                        <p:tav tm="100000">
                                          <p:val>
                                            <p:strVal val="#ppt_y"/>
                                          </p:val>
                                        </p:tav>
                                      </p:tavLst>
                                    </p:anim>
                                    <p:anim calcmode="lin" valueType="num">
                                      <p:cBhvr>
                                        <p:cTn id="14" dur="250" fill="hold"/>
                                        <p:tgtEl>
                                          <p:spTgt spid="48"/>
                                        </p:tgtEl>
                                        <p:attrNameLst>
                                          <p:attrName>ppt_w</p:attrName>
                                        </p:attrNameLst>
                                      </p:cBhvr>
                                      <p:tavLst>
                                        <p:tav tm="0">
                                          <p:val>
                                            <p:strVal val="#ppt_w"/>
                                          </p:val>
                                        </p:tav>
                                        <p:tav tm="100000">
                                          <p:val>
                                            <p:strVal val="#ppt_w"/>
                                          </p:val>
                                        </p:tav>
                                      </p:tavLst>
                                    </p:anim>
                                    <p:anim calcmode="lin" valueType="num">
                                      <p:cBhvr>
                                        <p:cTn id="15" dur="250" fill="hold"/>
                                        <p:tgtEl>
                                          <p:spTgt spid="48"/>
                                        </p:tgtEl>
                                        <p:attrNameLst>
                                          <p:attrName>ppt_h</p:attrName>
                                        </p:attrNameLst>
                                      </p:cBhvr>
                                      <p:tavLst>
                                        <p:tav tm="0">
                                          <p:val>
                                            <p:fltVal val="0"/>
                                          </p:val>
                                        </p:tav>
                                        <p:tav tm="100000">
                                          <p:val>
                                            <p:strVal val="#ppt_h"/>
                                          </p:val>
                                        </p:tav>
                                      </p:tavLst>
                                    </p:anim>
                                  </p:childTnLst>
                                </p:cTn>
                              </p:par>
                            </p:childTnLst>
                          </p:cTn>
                        </p:par>
                        <p:par>
                          <p:cTn id="16" fill="hold">
                            <p:stCondLst>
                              <p:cond delay="165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28"/>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childTnLst>
                                </p:cTn>
                              </p:par>
                              <p:par>
                                <p:cTn id="28" presetID="56" presetClass="path" presetSubtype="0" accel="50000" decel="50000" fill="hold" grpId="1" nodeType="withEffect">
                                  <p:stCondLst>
                                    <p:cond delay="500"/>
                                  </p:stCondLst>
                                  <p:childTnLst>
                                    <p:animMotion origin="layout" path="M -0.03737 0.0412 L -6.25E-7 -7.40741E-7 " pathEditMode="relative" rAng="0" ptsTypes="AA">
                                      <p:cBhvr>
                                        <p:cTn id="29" dur="700" fill="hold"/>
                                        <p:tgtEl>
                                          <p:spTgt spid="36"/>
                                        </p:tgtEl>
                                        <p:attrNameLst>
                                          <p:attrName>ppt_x</p:attrName>
                                          <p:attrName>ppt_y</p:attrName>
                                        </p:attrNameLst>
                                      </p:cBhvr>
                                      <p:rCtr x="1862" y="-2060"/>
                                    </p:animMotion>
                                  </p:childTnLst>
                                </p:cTn>
                              </p:par>
                              <p:par>
                                <p:cTn id="30" presetID="22" presetClass="entr" presetSubtype="8" fill="hold"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150"/>
                            </p:stCondLst>
                            <p:childTnLst>
                              <p:par>
                                <p:cTn id="34" presetID="26" presetClass="emph" presetSubtype="0" fill="hold" grpId="2" nodeType="afterEffect">
                                  <p:stCondLst>
                                    <p:cond delay="0"/>
                                  </p:stCondLst>
                                  <p:childTnLst>
                                    <p:animEffect transition="out" filter="fade">
                                      <p:cBhvr>
                                        <p:cTn id="35" dur="500" tmFilter="0, 0; .2, .5; .8, .5; 1, 0"/>
                                        <p:tgtEl>
                                          <p:spTgt spid="28"/>
                                        </p:tgtEl>
                                      </p:cBhvr>
                                    </p:animEffect>
                                    <p:animScale>
                                      <p:cBhvr>
                                        <p:cTn id="36" dur="250" autoRev="1" fill="hold"/>
                                        <p:tgtEl>
                                          <p:spTgt spid="28"/>
                                        </p:tgtEl>
                                      </p:cBhvr>
                                      <p:by x="105000" y="105000"/>
                                    </p:animScale>
                                  </p:childTnLst>
                                </p:cTn>
                              </p:par>
                              <p:par>
                                <p:cTn id="37" presetID="26" presetClass="emph" presetSubtype="0" fill="hold" nodeType="withEffect">
                                  <p:stCondLst>
                                    <p:cond delay="0"/>
                                  </p:stCondLst>
                                  <p:childTnLst>
                                    <p:animEffect transition="out" filter="fade">
                                      <p:cBhvr>
                                        <p:cTn id="38" dur="500" tmFilter="0, 0; .2, .5; .8, .5; 1, 0"/>
                                        <p:tgtEl>
                                          <p:spTgt spid="29"/>
                                        </p:tgtEl>
                                      </p:cBhvr>
                                    </p:animEffect>
                                    <p:animScale>
                                      <p:cBhvr>
                                        <p:cTn id="39" dur="250" autoRev="1" fill="hold"/>
                                        <p:tgtEl>
                                          <p:spTgt spid="29"/>
                                        </p:tgtEl>
                                      </p:cBhvr>
                                      <p:by x="105000" y="105000"/>
                                    </p:animScale>
                                  </p:childTnLst>
                                </p:cTn>
                              </p:par>
                              <p:par>
                                <p:cTn id="40" presetID="10" presetClass="entr" presetSubtype="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childTnLst>
                                </p:cTn>
                              </p:par>
                              <p:par>
                                <p:cTn id="43" presetID="56" presetClass="path" presetSubtype="0" accel="50000" decel="50000" fill="hold" grpId="1" nodeType="withEffect">
                                  <p:stCondLst>
                                    <p:cond delay="250"/>
                                  </p:stCondLst>
                                  <p:childTnLst>
                                    <p:animMotion origin="layout" path="M -0.03737 0.0412 L -6.25E-7 2.96296E-6 " pathEditMode="relative" rAng="0" ptsTypes="AA">
                                      <p:cBhvr>
                                        <p:cTn id="44" dur="700" fill="hold"/>
                                        <p:tgtEl>
                                          <p:spTgt spid="17"/>
                                        </p:tgtEl>
                                        <p:attrNameLst>
                                          <p:attrName>ppt_x</p:attrName>
                                          <p:attrName>ppt_y</p:attrName>
                                        </p:attrNameLst>
                                      </p:cBhvr>
                                      <p:rCtr x="1862" y="-2060"/>
                                    </p:animMotion>
                                  </p:childTnLst>
                                </p:cTn>
                              </p:par>
                              <p:par>
                                <p:cTn id="45" presetID="22" presetClass="entr" presetSubtype="8" fill="hold" nodeType="with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par>
                                <p:cTn id="51" presetID="56" presetClass="path" presetSubtype="0" accel="50000" decel="50000" fill="hold" grpId="1" nodeType="withEffect">
                                  <p:stCondLst>
                                    <p:cond delay="500"/>
                                  </p:stCondLst>
                                  <p:childTnLst>
                                    <p:animMotion origin="layout" path="M -0.03737 0.0412 L -6.25E-7 -7.40741E-7 " pathEditMode="relative" rAng="0" ptsTypes="AA">
                                      <p:cBhvr>
                                        <p:cTn id="52" dur="700" fill="hold"/>
                                        <p:tgtEl>
                                          <p:spTgt spid="21"/>
                                        </p:tgtEl>
                                        <p:attrNameLst>
                                          <p:attrName>ppt_x</p:attrName>
                                          <p:attrName>ppt_y</p:attrName>
                                        </p:attrNameLst>
                                      </p:cBhvr>
                                      <p:rCtr x="1862" y="-2060"/>
                                    </p:animMotion>
                                  </p:childTnLst>
                                </p:cTn>
                              </p:par>
                              <p:par>
                                <p:cTn id="53" presetID="22" presetClass="entr" presetSubtype="8" fill="hold" nodeType="withEffect">
                                  <p:stCondLst>
                                    <p:cond delay="75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childTnLst>
                                </p:cTn>
                              </p:par>
                              <p:par>
                                <p:cTn id="59" presetID="56" presetClass="path" presetSubtype="0" accel="50000" decel="50000" fill="hold" grpId="1" nodeType="withEffect">
                                  <p:stCondLst>
                                    <p:cond delay="500"/>
                                  </p:stCondLst>
                                  <p:childTnLst>
                                    <p:animMotion origin="layout" path="M -0.03737 0.0412 L -6.25E-7 -7.40741E-7 " pathEditMode="relative" rAng="0" ptsTypes="AA">
                                      <p:cBhvr>
                                        <p:cTn id="60" dur="700" fill="hold"/>
                                        <p:tgtEl>
                                          <p:spTgt spid="25"/>
                                        </p:tgtEl>
                                        <p:attrNameLst>
                                          <p:attrName>ppt_x</p:attrName>
                                          <p:attrName>ppt_y</p:attrName>
                                        </p:attrNameLst>
                                      </p:cBhvr>
                                      <p:rCtr x="1862" y="-2060"/>
                                    </p:animMotion>
                                  </p:childTnLst>
                                </p:cTn>
                              </p:par>
                              <p:par>
                                <p:cTn id="61" presetID="22" presetClass="entr" presetSubtype="8" fill="hold" nodeType="withEffect">
                                  <p:stCondLst>
                                    <p:cond delay="75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8" grpId="2" animBg="1"/>
      <p:bldP spid="36" grpId="0" animBg="1"/>
      <p:bldP spid="36" grpId="1" animBg="1"/>
      <p:bldP spid="48" grpId="0"/>
      <p:bldP spid="17" grpId="0" animBg="1"/>
      <p:bldP spid="17" grpId="1" animBg="1"/>
      <p:bldP spid="21" grpId="0" animBg="1"/>
      <p:bldP spid="21" grpId="1" animBg="1"/>
      <p:bldP spid="25" grpId="0" animBg="1"/>
      <p:bldP spid="2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 y="2138124"/>
            <a:ext cx="1885950" cy="1178719"/>
          </a:xfrm>
          <a:prstGeom prst="rect">
            <a:avLst/>
          </a:prstGeom>
        </p:spPr>
      </p:pic>
      <p:sp>
        <p:nvSpPr>
          <p:cNvPr id="8" name="文本框 7"/>
          <p:cNvSpPr txBox="1"/>
          <p:nvPr/>
        </p:nvSpPr>
        <p:spPr>
          <a:xfrm>
            <a:off x="1303020" y="3504009"/>
            <a:ext cx="575799" cy="209160"/>
          </a:xfrm>
          <a:prstGeom prst="rect">
            <a:avLst/>
          </a:prstGeom>
          <a:noFill/>
        </p:spPr>
        <p:txBody>
          <a:bodyPr wrap="none" rtlCol="0">
            <a:spAutoFit/>
          </a:bodyPr>
          <a:lstStyle/>
          <a:p>
            <a:r>
              <a:rPr lang="zh-CN" altLang="en-US" sz="759" dirty="0"/>
              <a:t>识别风险</a:t>
            </a:r>
          </a:p>
        </p:txBody>
      </p:sp>
      <p:sp>
        <p:nvSpPr>
          <p:cNvPr id="10" name="文本框 9"/>
          <p:cNvSpPr txBox="1"/>
          <p:nvPr/>
        </p:nvSpPr>
        <p:spPr>
          <a:xfrm>
            <a:off x="6183630" y="2672963"/>
            <a:ext cx="236601" cy="1304203"/>
          </a:xfrm>
          <a:prstGeom prst="rect">
            <a:avLst/>
          </a:prstGeom>
          <a:noFill/>
        </p:spPr>
        <p:txBody>
          <a:bodyPr wrap="square" rtlCol="0">
            <a:spAutoFit/>
          </a:bodyPr>
          <a:lstStyle/>
          <a:p>
            <a:pPr algn="ctr"/>
            <a:r>
              <a:rPr lang="zh-CN" altLang="en-US" sz="1575" dirty="0">
                <a:solidFill>
                  <a:srgbClr val="FF0000"/>
                </a:solidFill>
              </a:rPr>
              <a:t>最优化决策</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291" y="2470393"/>
            <a:ext cx="1843088" cy="1178719"/>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291" y="3735788"/>
            <a:ext cx="1843088" cy="1299613"/>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291" y="1185710"/>
            <a:ext cx="1843088" cy="1198007"/>
          </a:xfrm>
          <a:prstGeom prst="rect">
            <a:avLst/>
          </a:prstGeom>
        </p:spPr>
      </p:pic>
      <p:sp>
        <p:nvSpPr>
          <p:cNvPr id="4" name="文本框 3"/>
          <p:cNvSpPr txBox="1"/>
          <p:nvPr/>
        </p:nvSpPr>
        <p:spPr>
          <a:xfrm>
            <a:off x="5390387" y="1652098"/>
            <a:ext cx="380232" cy="209160"/>
          </a:xfrm>
          <a:prstGeom prst="rect">
            <a:avLst/>
          </a:prstGeom>
          <a:noFill/>
        </p:spPr>
        <p:txBody>
          <a:bodyPr wrap="none" rtlCol="0">
            <a:spAutoFit/>
          </a:bodyPr>
          <a:lstStyle/>
          <a:p>
            <a:r>
              <a:rPr lang="zh-CN" altLang="en-US" sz="759" dirty="0"/>
              <a:t>躲避</a:t>
            </a:r>
          </a:p>
        </p:txBody>
      </p:sp>
      <p:sp>
        <p:nvSpPr>
          <p:cNvPr id="5" name="文本框 4"/>
          <p:cNvSpPr txBox="1"/>
          <p:nvPr/>
        </p:nvSpPr>
        <p:spPr>
          <a:xfrm>
            <a:off x="5390388" y="2955877"/>
            <a:ext cx="380232" cy="209160"/>
          </a:xfrm>
          <a:prstGeom prst="rect">
            <a:avLst/>
          </a:prstGeom>
          <a:noFill/>
        </p:spPr>
        <p:txBody>
          <a:bodyPr wrap="none" rtlCol="0">
            <a:spAutoFit/>
          </a:bodyPr>
          <a:lstStyle/>
          <a:p>
            <a:r>
              <a:rPr lang="zh-CN" altLang="en-US" sz="759" dirty="0"/>
              <a:t>抵挡</a:t>
            </a:r>
          </a:p>
        </p:txBody>
      </p:sp>
      <p:sp>
        <p:nvSpPr>
          <p:cNvPr id="6" name="文本框 5"/>
          <p:cNvSpPr txBox="1"/>
          <p:nvPr/>
        </p:nvSpPr>
        <p:spPr>
          <a:xfrm>
            <a:off x="5390387" y="4246596"/>
            <a:ext cx="380232" cy="209160"/>
          </a:xfrm>
          <a:prstGeom prst="rect">
            <a:avLst/>
          </a:prstGeom>
          <a:noFill/>
        </p:spPr>
        <p:txBody>
          <a:bodyPr wrap="none" rtlCol="0">
            <a:spAutoFit/>
          </a:bodyPr>
          <a:lstStyle/>
          <a:p>
            <a:r>
              <a:rPr lang="zh-CN" altLang="en-US" sz="759" dirty="0"/>
              <a:t>打击</a:t>
            </a:r>
          </a:p>
        </p:txBody>
      </p:sp>
      <p:grpSp>
        <p:nvGrpSpPr>
          <p:cNvPr id="13" name="组合 12">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14" name="直接连接符 13">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网络空间安全智能化防御内涵</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7863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488" y="1298038"/>
            <a:ext cx="5915025" cy="392692"/>
          </a:xfrm>
        </p:spPr>
        <p:txBody>
          <a:bodyPr/>
          <a:lstStyle/>
          <a:p>
            <a:r>
              <a:rPr lang="zh-CN" altLang="en-US" dirty="0" smtClean="0"/>
              <a:t>目标：网络系统的总的安全风险最小。</a:t>
            </a:r>
            <a:endParaRPr lang="en-US" altLang="zh-CN" dirty="0" smtClean="0"/>
          </a:p>
        </p:txBody>
      </p:sp>
      <mc:AlternateContent xmlns:mc="http://schemas.openxmlformats.org/markup-compatibility/2006" xmlns:a14="http://schemas.microsoft.com/office/drawing/2010/main">
        <mc:Choice Requires="a14">
          <p:sp>
            <p:nvSpPr>
              <p:cNvPr id="4" name="文本框 3"/>
              <p:cNvSpPr txBox="1"/>
              <p:nvPr/>
            </p:nvSpPr>
            <p:spPr>
              <a:xfrm>
                <a:off x="970875" y="1812361"/>
                <a:ext cx="4775218" cy="287195"/>
              </a:xfrm>
              <a:prstGeom prst="rect">
                <a:avLst/>
              </a:prstGeom>
              <a:noFill/>
            </p:spPr>
            <p:txBody>
              <a:bodyPr wrap="none" rtlCol="0">
                <a:spAutoFit/>
              </a:bodyPr>
              <a:lstStyle/>
              <a:p>
                <a:r>
                  <a:rPr lang="zh-CN" altLang="en-US" sz="1200" dirty="0"/>
                  <a:t>总的安全风险</a:t>
                </a:r>
                <a:r>
                  <a:rPr lang="en-US" altLang="zh-CN" sz="1200" dirty="0"/>
                  <a:t>=</a:t>
                </a:r>
                <a14:m>
                  <m:oMath xmlns:m="http://schemas.openxmlformats.org/officeDocument/2006/math">
                    <m:nary>
                      <m:naryPr>
                        <m:chr m:val="∑"/>
                        <m:ctrlPr>
                          <a:rPr lang="en-US" altLang="zh-CN" sz="1200" i="1">
                            <a:latin typeface="Cambria Math"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i="1">
                            <a:latin typeface="Cambria Math" panose="02040503050406030204" pitchFamily="18" charset="0"/>
                          </a:rPr>
                          <m:t>𝑁</m:t>
                        </m:r>
                      </m:sup>
                      <m:e>
                        <m:d>
                          <m:dPr>
                            <m:ctrlPr>
                              <a:rPr lang="en-US" altLang="zh-CN" sz="1200" i="1">
                                <a:latin typeface="Cambria Math" charset="0"/>
                              </a:rPr>
                            </m:ctrlPr>
                          </m:dPr>
                          <m:e>
                            <m:r>
                              <a:rPr lang="zh-CN" altLang="en-US" sz="1200" i="1">
                                <a:latin typeface="Cambria Math" panose="02040503050406030204" pitchFamily="18" charset="0"/>
                              </a:rPr>
                              <m:t>第</m:t>
                            </m:r>
                            <m:r>
                              <a:rPr lang="en-US" altLang="zh-CN" sz="1200" i="1">
                                <a:latin typeface="Cambria Math" panose="02040503050406030204" pitchFamily="18" charset="0"/>
                              </a:rPr>
                              <m:t>𝑖</m:t>
                            </m:r>
                            <m:r>
                              <a:rPr lang="zh-CN" altLang="en-US" sz="1200" i="1">
                                <a:latin typeface="Cambria Math" panose="02040503050406030204" pitchFamily="18" charset="0"/>
                              </a:rPr>
                              <m:t>个功能部件的重要性∗第</m:t>
                            </m:r>
                            <m:r>
                              <a:rPr lang="en-US" altLang="zh-CN" sz="1200" i="1">
                                <a:latin typeface="Cambria Math" panose="02040503050406030204" pitchFamily="18" charset="0"/>
                              </a:rPr>
                              <m:t>𝑖</m:t>
                            </m:r>
                            <m:r>
                              <a:rPr lang="zh-CN" altLang="en-US" sz="1200" i="1">
                                <a:latin typeface="Cambria Math" panose="02040503050406030204" pitchFamily="18" charset="0"/>
                              </a:rPr>
                              <m:t>个功能部件的风险</m:t>
                            </m:r>
                          </m:e>
                        </m:d>
                      </m:e>
                    </m:nary>
                  </m:oMath>
                </a14:m>
                <a:endParaRPr lang="zh-CN" altLang="en-US" sz="1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970875" y="1812361"/>
                <a:ext cx="4775218" cy="287195"/>
              </a:xfrm>
              <a:prstGeom prst="rect">
                <a:avLst/>
              </a:prstGeom>
              <a:blipFill>
                <a:blip r:embed="rId2"/>
                <a:stretch>
                  <a:fillRect t="-91489" b="-153191"/>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46" name="直接连接符 45">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网络安全智能防御模型</a:t>
              </a:r>
              <a:endParaRPr lang="zh-CN" altLang="en-US" sz="2000" b="1" dirty="0">
                <a:solidFill>
                  <a:srgbClr val="42BAC8"/>
                </a:solidFill>
                <a:latin typeface="微软雅黑" pitchFamily="34" charset="-122"/>
                <a:ea typeface="微软雅黑" pitchFamily="34" charset="-122"/>
              </a:endParaRPr>
            </a:p>
          </p:txBody>
        </p:sp>
      </p:grpSp>
      <p:pic>
        <p:nvPicPr>
          <p:cNvPr id="6" name="图片 5" descr="屏幕剪辑"/>
          <p:cNvPicPr>
            <a:picLocks noChangeAspect="1"/>
          </p:cNvPicPr>
          <p:nvPr/>
        </p:nvPicPr>
        <p:blipFill rotWithShape="1">
          <a:blip r:embed="rId3">
            <a:extLst>
              <a:ext uri="{28A0092B-C50C-407E-A947-70E740481C1C}">
                <a14:useLocalDpi xmlns:a14="http://schemas.microsoft.com/office/drawing/2010/main" val="0"/>
              </a:ext>
            </a:extLst>
          </a:blip>
          <a:srcRect t="10034"/>
          <a:stretch/>
        </p:blipFill>
        <p:spPr>
          <a:xfrm>
            <a:off x="734855" y="2286814"/>
            <a:ext cx="5247258" cy="2353357"/>
          </a:xfrm>
          <a:prstGeom prst="rect">
            <a:avLst/>
          </a:prstGeom>
        </p:spPr>
      </p:pic>
    </p:spTree>
    <p:extLst>
      <p:ext uri="{BB962C8B-B14F-4D97-AF65-F5344CB8AC3E}">
        <p14:creationId xmlns:p14="http://schemas.microsoft.com/office/powerpoint/2010/main" val="3969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3997" y="1254708"/>
            <a:ext cx="6478131" cy="1786580"/>
          </a:xfrm>
        </p:spPr>
        <p:txBody>
          <a:bodyPr>
            <a:normAutofit fontScale="92500" lnSpcReduction="10000"/>
          </a:bodyPr>
          <a:lstStyle/>
          <a:p>
            <a:pPr algn="just"/>
            <a:r>
              <a:rPr lang="zh-CN" altLang="en-US" dirty="0" smtClean="0"/>
              <a:t>每一个信息产品都要具备多层次智能接口模块（</a:t>
            </a:r>
            <a:r>
              <a:rPr lang="en-US" altLang="zh-CN" dirty="0" smtClean="0"/>
              <a:t>MII, </a:t>
            </a:r>
            <a:r>
              <a:rPr lang="en-US" altLang="zh-CN" dirty="0" err="1" smtClean="0"/>
              <a:t>Muliti</a:t>
            </a:r>
            <a:r>
              <a:rPr lang="en-US" altLang="zh-CN" dirty="0" smtClean="0"/>
              <a:t>-level Intelligent Interface</a:t>
            </a:r>
            <a:r>
              <a:rPr lang="zh-CN" altLang="en-US" dirty="0" smtClean="0"/>
              <a:t>）；</a:t>
            </a:r>
            <a:endParaRPr lang="en-US" altLang="zh-CN" dirty="0" smtClean="0"/>
          </a:p>
          <a:p>
            <a:pPr algn="just"/>
            <a:r>
              <a:rPr lang="zh-CN" altLang="en-US" dirty="0" smtClean="0"/>
              <a:t>信息系统中无处不在的</a:t>
            </a:r>
            <a:r>
              <a:rPr lang="en-US" altLang="zh-CN" dirty="0" smtClean="0"/>
              <a:t>MII</a:t>
            </a:r>
            <a:r>
              <a:rPr lang="zh-CN" altLang="en-US" dirty="0" smtClean="0"/>
              <a:t>，内置于每一个基本功能模块；</a:t>
            </a:r>
            <a:endParaRPr lang="en-US" altLang="zh-CN" dirty="0" smtClean="0"/>
          </a:p>
          <a:p>
            <a:pPr algn="just"/>
            <a:r>
              <a:rPr lang="zh-CN" altLang="en-US" dirty="0" smtClean="0"/>
              <a:t>决策中心需要强大的深度学习计算能力和丰富的知识库，可借助安全的云平台实现；</a:t>
            </a:r>
            <a:endParaRPr lang="en-US" altLang="zh-CN" dirty="0" smtClean="0"/>
          </a:p>
          <a:p>
            <a:pPr algn="just"/>
            <a:r>
              <a:rPr lang="zh-CN" altLang="en-US" dirty="0" smtClean="0"/>
              <a:t>最终使得安全管理变得更为快捷、简单。 </a:t>
            </a:r>
            <a:endParaRPr lang="en-US" altLang="zh-CN" dirty="0" smtClean="0"/>
          </a:p>
          <a:p>
            <a:pPr algn="just"/>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075" y="3130363"/>
            <a:ext cx="2905186" cy="1820482"/>
          </a:xfrm>
          <a:prstGeom prst="rect">
            <a:avLst/>
          </a:prstGeom>
        </p:spPr>
      </p:pic>
      <p:grpSp>
        <p:nvGrpSpPr>
          <p:cNvPr id="6" name="组合 5">
            <a:extLst>
              <a:ext uri="{FF2B5EF4-FFF2-40B4-BE49-F238E27FC236}">
                <a16:creationId xmlns:a16="http://schemas.microsoft.com/office/drawing/2014/main" xmlns="" id="{CAB4326E-B128-45DD-A65F-E42C1AC5871E}"/>
              </a:ext>
            </a:extLst>
          </p:cNvPr>
          <p:cNvGrpSpPr/>
          <p:nvPr/>
        </p:nvGrpSpPr>
        <p:grpSpPr>
          <a:xfrm>
            <a:off x="253997" y="515356"/>
            <a:ext cx="6604003" cy="400110"/>
            <a:chOff x="253999" y="646164"/>
            <a:chExt cx="6604003" cy="400110"/>
          </a:xfrm>
        </p:grpSpPr>
        <p:cxnSp>
          <p:nvCxnSpPr>
            <p:cNvPr id="7" name="直接连接符 6">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原创设计师QQ598969553            _19">
              <a:extLst>
                <a:ext uri="{FF2B5EF4-FFF2-40B4-BE49-F238E27FC236}">
                  <a16:creationId xmlns:a16="http://schemas.microsoft.com/office/drawing/2014/main" xmlns="" id="{FA2E312A-B486-47B2-A298-DFB777E67390}"/>
                </a:ext>
              </a:extLst>
            </p:cNvPr>
            <p:cNvSpPr txBox="1"/>
            <p:nvPr/>
          </p:nvSpPr>
          <p:spPr>
            <a:xfrm>
              <a:off x="253999" y="646164"/>
              <a:ext cx="4257617"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智能化防御思想对未来产业的影响</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98106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smtClean="0">
                <a:solidFill>
                  <a:schemeClr val="bg1"/>
                </a:solidFill>
                <a:effectLst>
                  <a:outerShdw blurRad="50800" algn="ctr" rotWithShape="0">
                    <a:prstClr val="black">
                      <a:alpha val="40000"/>
                    </a:prstClr>
                  </a:outerShdw>
                </a:effectLst>
                <a:latin typeface="Impact" panose="020B0806030902050204" pitchFamily="34" charset="0"/>
              </a:rPr>
              <a:t>04</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smtClean="0">
                <a:solidFill>
                  <a:srgbClr val="08181A"/>
                </a:solidFill>
                <a:latin typeface="微软雅黑" panose="020B0503020204020204" pitchFamily="34" charset="-122"/>
                <a:ea typeface="微软雅黑" panose="020B0503020204020204" pitchFamily="34" charset="-122"/>
                <a:cs typeface="+mj-cs"/>
              </a:rPr>
              <a:t>人工智能的安全公司</a:t>
            </a:r>
            <a:endParaRPr lang="zh-CN" altLang="en-US" sz="2700" b="1" dirty="0">
              <a:solidFill>
                <a:srgbClr val="08181A"/>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23</a:t>
            </a:fld>
            <a:endParaRPr lang="zh-CN" altLang="en-US"/>
          </a:p>
        </p:txBody>
      </p:sp>
    </p:spTree>
    <p:extLst>
      <p:ext uri="{BB962C8B-B14F-4D97-AF65-F5344CB8AC3E}">
        <p14:creationId xmlns:p14="http://schemas.microsoft.com/office/powerpoint/2010/main" val="38795060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CAB4326E-B128-45DD-A65F-E42C1AC5871E}"/>
              </a:ext>
            </a:extLst>
          </p:cNvPr>
          <p:cNvGrpSpPr/>
          <p:nvPr/>
        </p:nvGrpSpPr>
        <p:grpSpPr>
          <a:xfrm>
            <a:off x="253998" y="510170"/>
            <a:ext cx="6604002" cy="400110"/>
            <a:chOff x="254000" y="646164"/>
            <a:chExt cx="6604002" cy="400110"/>
          </a:xfrm>
        </p:grpSpPr>
        <p:cxnSp>
          <p:nvCxnSpPr>
            <p:cNvPr id="14" name="直接连接符 13">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4135122"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人工智能对网络空间安全的重要性</a:t>
              </a:r>
              <a:endParaRPr lang="zh-CN" altLang="en-US" sz="2000" b="1" dirty="0">
                <a:solidFill>
                  <a:srgbClr val="42BAC8"/>
                </a:solidFill>
                <a:latin typeface="微软雅黑" pitchFamily="34" charset="-122"/>
                <a:ea typeface="微软雅黑" pitchFamily="34" charset="-122"/>
              </a:endParaRPr>
            </a:p>
          </p:txBody>
        </p:sp>
      </p:grpSp>
      <p:sp>
        <p:nvSpPr>
          <p:cNvPr id="2" name="内容占位符 1"/>
          <p:cNvSpPr>
            <a:spLocks noGrp="1"/>
          </p:cNvSpPr>
          <p:nvPr>
            <p:ph idx="1"/>
          </p:nvPr>
        </p:nvSpPr>
        <p:spPr>
          <a:xfrm>
            <a:off x="253998" y="1184616"/>
            <a:ext cx="5915025" cy="429031"/>
          </a:xfrm>
        </p:spPr>
        <p:txBody>
          <a:bodyPr/>
          <a:lstStyle/>
          <a:p>
            <a:r>
              <a:rPr lang="en-US" altLang="zh-CN" dirty="0" smtClean="0"/>
              <a:t>80</a:t>
            </a:r>
            <a:r>
              <a:rPr lang="zh-CN" altLang="en-US" dirty="0" smtClean="0"/>
              <a:t>家采用了</a:t>
            </a:r>
            <a:r>
              <a:rPr lang="en-US" altLang="zh-CN" dirty="0" smtClean="0"/>
              <a:t>AI</a:t>
            </a:r>
            <a:r>
              <a:rPr lang="zh-CN" altLang="en-US" dirty="0" smtClean="0"/>
              <a:t>技术的私立安全公司的研究领域：</a:t>
            </a:r>
            <a:endParaRPr lang="zh-CN" altLang="en-US" dirty="0"/>
          </a:p>
        </p:txBody>
      </p:sp>
      <p:sp>
        <p:nvSpPr>
          <p:cNvPr id="8" name="内容占位符 1"/>
          <p:cNvSpPr txBox="1">
            <a:spLocks/>
          </p:cNvSpPr>
          <p:nvPr/>
        </p:nvSpPr>
        <p:spPr>
          <a:xfrm>
            <a:off x="4870822" y="1887983"/>
            <a:ext cx="1863465" cy="3017504"/>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smtClean="0"/>
              <a:t>反欺诈与身份管理</a:t>
            </a:r>
            <a:endParaRPr lang="en-US" altLang="zh-CN" sz="1400" dirty="0" smtClean="0"/>
          </a:p>
          <a:p>
            <a:r>
              <a:rPr lang="zh-CN" altLang="en-US" sz="1400" dirty="0" smtClean="0"/>
              <a:t>移动安全</a:t>
            </a:r>
            <a:endParaRPr lang="en-US" altLang="zh-CN" sz="1400" dirty="0" smtClean="0"/>
          </a:p>
          <a:p>
            <a:r>
              <a:rPr lang="zh-CN" altLang="en-US" sz="1400" dirty="0" smtClean="0"/>
              <a:t>智能预测</a:t>
            </a:r>
            <a:endParaRPr lang="en-US" altLang="zh-CN" sz="1400" dirty="0" smtClean="0"/>
          </a:p>
          <a:p>
            <a:r>
              <a:rPr lang="zh-CN" altLang="en-US" sz="1400" dirty="0"/>
              <a:t>行为</a:t>
            </a:r>
            <a:r>
              <a:rPr lang="zh-CN" altLang="en-US" sz="1400" dirty="0" smtClean="0"/>
              <a:t>分析与异常检测</a:t>
            </a:r>
            <a:endParaRPr lang="en-US" altLang="zh-CN" sz="1400" dirty="0" smtClean="0"/>
          </a:p>
          <a:p>
            <a:r>
              <a:rPr lang="zh-CN" altLang="en-US" sz="1400" dirty="0" smtClean="0"/>
              <a:t>安全自动化</a:t>
            </a:r>
            <a:endParaRPr lang="en-US" altLang="zh-CN" sz="1400" dirty="0" smtClean="0"/>
          </a:p>
          <a:p>
            <a:r>
              <a:rPr lang="zh-CN" altLang="en-US" sz="1400" dirty="0" smtClean="0"/>
              <a:t>网络风险管理</a:t>
            </a:r>
            <a:endParaRPr lang="en-US" altLang="zh-CN" sz="1400" dirty="0" smtClean="0"/>
          </a:p>
          <a:p>
            <a:r>
              <a:rPr lang="en-US" altLang="zh-CN" sz="1400" dirty="0" smtClean="0"/>
              <a:t>APP</a:t>
            </a:r>
            <a:r>
              <a:rPr lang="zh-CN" altLang="en-US" sz="1400" dirty="0" smtClean="0"/>
              <a:t>安全</a:t>
            </a:r>
            <a:endParaRPr lang="en-US" altLang="zh-CN" sz="1400" dirty="0" smtClean="0"/>
          </a:p>
          <a:p>
            <a:r>
              <a:rPr lang="zh-CN" altLang="en-US" sz="1400" dirty="0"/>
              <a:t>物</a:t>
            </a:r>
            <a:r>
              <a:rPr lang="zh-CN" altLang="en-US" sz="1400" dirty="0" smtClean="0"/>
              <a:t>联网安全</a:t>
            </a:r>
            <a:endParaRPr lang="en-US" altLang="zh-CN" sz="1400" dirty="0" smtClean="0"/>
          </a:p>
          <a:p>
            <a:r>
              <a:rPr lang="zh-CN" altLang="en-US" sz="1400" dirty="0" smtClean="0"/>
              <a:t>网络欺诈</a:t>
            </a:r>
            <a:endParaRPr lang="en-US" altLang="zh-CN" sz="1400" dirty="0" smtClean="0"/>
          </a:p>
          <a:p>
            <a:r>
              <a:rPr lang="zh-CN" altLang="en-US" sz="1400" dirty="0" smtClean="0"/>
              <a:t>。。。。。。</a:t>
            </a:r>
            <a:endParaRPr lang="en-US" altLang="zh-CN" sz="1400"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07" y="1727407"/>
            <a:ext cx="4010585" cy="2915057"/>
          </a:xfrm>
          <a:prstGeom prst="rect">
            <a:avLst/>
          </a:prstGeom>
        </p:spPr>
      </p:pic>
    </p:spTree>
    <p:extLst>
      <p:ext uri="{BB962C8B-B14F-4D97-AF65-F5344CB8AC3E}">
        <p14:creationId xmlns:p14="http://schemas.microsoft.com/office/powerpoint/2010/main" val="2218621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487" y="1669852"/>
            <a:ext cx="5546408" cy="1745432"/>
          </a:xfrm>
        </p:spPr>
        <p:txBody>
          <a:bodyPr>
            <a:normAutofit/>
          </a:bodyPr>
          <a:lstStyle/>
          <a:p>
            <a:pPr algn="just"/>
            <a:r>
              <a:rPr lang="zh-CN" altLang="en-US" dirty="0" smtClean="0"/>
              <a:t>全球首次机器网络攻防大赛</a:t>
            </a:r>
            <a:endParaRPr lang="en-US" altLang="zh-CN" dirty="0" smtClean="0"/>
          </a:p>
          <a:p>
            <a:pPr algn="just"/>
            <a:r>
              <a:rPr lang="zh-CN" altLang="en-US" dirty="0" smtClean="0"/>
              <a:t>全自动、无人工干预</a:t>
            </a:r>
            <a:r>
              <a:rPr lang="en-US" altLang="zh-CN" dirty="0" smtClean="0"/>
              <a:t>CTF</a:t>
            </a:r>
            <a:r>
              <a:rPr lang="zh-CN" altLang="en-US" dirty="0" smtClean="0"/>
              <a:t>对战</a:t>
            </a:r>
            <a:endParaRPr lang="zh-CN" altLang="en-US" dirty="0"/>
          </a:p>
        </p:txBody>
      </p:sp>
      <p:grpSp>
        <p:nvGrpSpPr>
          <p:cNvPr id="5" name="组合 4">
            <a:extLst>
              <a:ext uri="{FF2B5EF4-FFF2-40B4-BE49-F238E27FC236}">
                <a16:creationId xmlns:a16="http://schemas.microsoft.com/office/drawing/2014/main" xmlns="" id="{CAB4326E-B128-45DD-A65F-E42C1AC5871E}"/>
              </a:ext>
            </a:extLst>
          </p:cNvPr>
          <p:cNvGrpSpPr/>
          <p:nvPr/>
        </p:nvGrpSpPr>
        <p:grpSpPr>
          <a:xfrm>
            <a:off x="253997" y="515356"/>
            <a:ext cx="6604003" cy="400110"/>
            <a:chOff x="253999" y="646164"/>
            <a:chExt cx="6604003" cy="400110"/>
          </a:xfrm>
        </p:grpSpPr>
        <p:cxnSp>
          <p:nvCxnSpPr>
            <p:cNvPr id="6" name="直接连接符 5">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原创设计师QQ598969553            _19">
              <a:extLst>
                <a:ext uri="{FF2B5EF4-FFF2-40B4-BE49-F238E27FC236}">
                  <a16:creationId xmlns:a16="http://schemas.microsoft.com/office/drawing/2014/main" xmlns="" id="{FA2E312A-B486-47B2-A298-DFB777E67390}"/>
                </a:ext>
              </a:extLst>
            </p:cNvPr>
            <p:cNvSpPr txBox="1"/>
            <p:nvPr/>
          </p:nvSpPr>
          <p:spPr>
            <a:xfrm>
              <a:off x="253999" y="646164"/>
              <a:ext cx="5264675"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美国</a:t>
              </a:r>
              <a:r>
                <a:rPr lang="en-US" altLang="zh-CN" sz="2000" b="1" dirty="0" smtClean="0">
                  <a:solidFill>
                    <a:srgbClr val="42BAC8"/>
                  </a:solidFill>
                  <a:latin typeface="微软雅黑" pitchFamily="34" charset="-122"/>
                  <a:ea typeface="微软雅黑" pitchFamily="34" charset="-122"/>
                </a:rPr>
                <a:t>DARPA Cyber Grand Challenge</a:t>
              </a:r>
              <a:endParaRPr lang="zh-CN" altLang="en-US" sz="2000" b="1" dirty="0">
                <a:solidFill>
                  <a:srgbClr val="42BAC8"/>
                </a:solidFill>
                <a:latin typeface="微软雅黑" pitchFamily="34" charset="-122"/>
                <a:ea typeface="微软雅黑" pitchFamily="34" charset="-122"/>
              </a:endParaRPr>
            </a:p>
          </p:txBody>
        </p:sp>
      </p:gr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29" y="2542568"/>
            <a:ext cx="4686954" cy="2343477"/>
          </a:xfrm>
          <a:prstGeom prst="rect">
            <a:avLst/>
          </a:prstGeom>
        </p:spPr>
      </p:pic>
    </p:spTree>
    <p:extLst>
      <p:ext uri="{BB962C8B-B14F-4D97-AF65-F5344CB8AC3E}">
        <p14:creationId xmlns:p14="http://schemas.microsoft.com/office/powerpoint/2010/main" val="354585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06" y="2433340"/>
            <a:ext cx="1821656" cy="964406"/>
          </a:xfrm>
          <a:prstGeom prst="rect">
            <a:avLst/>
          </a:prstGeom>
        </p:spPr>
      </p:pic>
      <p:sp>
        <p:nvSpPr>
          <p:cNvPr id="6" name="矩形 5"/>
          <p:cNvSpPr/>
          <p:nvPr/>
        </p:nvSpPr>
        <p:spPr>
          <a:xfrm>
            <a:off x="2383155" y="1928813"/>
            <a:ext cx="4137660" cy="2380908"/>
          </a:xfrm>
          <a:prstGeom prst="rect">
            <a:avLst/>
          </a:prstGeom>
        </p:spPr>
        <p:txBody>
          <a:bodyPr wrap="square">
            <a:spAutoFit/>
          </a:bodyPr>
          <a:lstStyle/>
          <a:p>
            <a:pPr algn="just">
              <a:lnSpc>
                <a:spcPct val="125000"/>
              </a:lnSpc>
              <a:buFont typeface="Arial" panose="020B0604020202020204" pitchFamily="34" charset="0"/>
              <a:buChar char="•"/>
            </a:pPr>
            <a:r>
              <a:rPr lang="zh-CN" altLang="en-US" sz="1200" dirty="0">
                <a:solidFill>
                  <a:srgbClr val="3E3E3E"/>
                </a:solidFill>
                <a:latin typeface="Helvetica Neue"/>
              </a:rPr>
              <a:t>创办时间：</a:t>
            </a:r>
            <a:r>
              <a:rPr lang="en-US" altLang="zh-CN" sz="1200" dirty="0">
                <a:solidFill>
                  <a:srgbClr val="3E3E3E"/>
                </a:solidFill>
                <a:latin typeface="Helvetica Neue"/>
              </a:rPr>
              <a:t>2013</a:t>
            </a:r>
            <a:r>
              <a:rPr lang="zh-CN" altLang="en-US" sz="1200" dirty="0">
                <a:solidFill>
                  <a:srgbClr val="3E3E3E"/>
                </a:solidFill>
                <a:latin typeface="Helvetica Neue"/>
              </a:rPr>
              <a:t>年</a:t>
            </a:r>
          </a:p>
          <a:p>
            <a:pPr algn="just">
              <a:lnSpc>
                <a:spcPct val="125000"/>
              </a:lnSpc>
              <a:buFont typeface="Arial" panose="020B0604020202020204" pitchFamily="34" charset="0"/>
              <a:buChar char="•"/>
            </a:pPr>
            <a:r>
              <a:rPr lang="zh-CN" altLang="en-US" sz="1200" dirty="0">
                <a:solidFill>
                  <a:srgbClr val="3E3E3E"/>
                </a:solidFill>
                <a:latin typeface="Helvetica Neue"/>
              </a:rPr>
              <a:t>所在地：英国</a:t>
            </a:r>
          </a:p>
          <a:p>
            <a:pPr algn="just">
              <a:lnSpc>
                <a:spcPct val="125000"/>
              </a:lnSpc>
              <a:buFont typeface="Arial" panose="020B0604020202020204" pitchFamily="34" charset="0"/>
              <a:buChar char="•"/>
            </a:pPr>
            <a:r>
              <a:rPr lang="zh-CN" altLang="en-US" sz="1200" dirty="0">
                <a:solidFill>
                  <a:srgbClr val="3E3E3E"/>
                </a:solidFill>
                <a:latin typeface="Helvetica Neue"/>
              </a:rPr>
              <a:t>网址：</a:t>
            </a:r>
            <a:r>
              <a:rPr lang="en-US" altLang="zh-CN" sz="1200" dirty="0">
                <a:solidFill>
                  <a:srgbClr val="3E3E3E"/>
                </a:solidFill>
                <a:latin typeface="Helvetica Neue"/>
              </a:rPr>
              <a:t>https://www.darktrace.com/</a:t>
            </a:r>
          </a:p>
          <a:p>
            <a:pPr algn="just">
              <a:lnSpc>
                <a:spcPct val="125000"/>
              </a:lnSpc>
              <a:buFont typeface="Arial" panose="020B0604020202020204" pitchFamily="34" charset="0"/>
              <a:buChar char="•"/>
            </a:pPr>
            <a:r>
              <a:rPr lang="en-US" altLang="zh-CN" sz="1200" dirty="0" err="1">
                <a:solidFill>
                  <a:srgbClr val="3E3E3E"/>
                </a:solidFill>
                <a:latin typeface="Helvetica Neue"/>
              </a:rPr>
              <a:t>Darktrace</a:t>
            </a:r>
            <a:r>
              <a:rPr lang="zh-CN" altLang="en-US" sz="1200" dirty="0">
                <a:solidFill>
                  <a:srgbClr val="3E3E3E"/>
                </a:solidFill>
                <a:latin typeface="Helvetica Neue"/>
              </a:rPr>
              <a:t>的灵感源自人类免疫系统可自我学习的智能。它是一种企业免疫系统技术，可以不断学习每个网络、设备和用户的终生模式，并把这些信息关联起来，以便发现表明威胁正在活动的细小偏差。该系统基于在剑桥大学研发的机器学习和算法。世界上一些最大的公司依赖</a:t>
            </a:r>
            <a:r>
              <a:rPr lang="en-US" altLang="zh-CN" sz="1200" dirty="0" err="1">
                <a:solidFill>
                  <a:srgbClr val="3E3E3E"/>
                </a:solidFill>
                <a:latin typeface="Helvetica Neue"/>
              </a:rPr>
              <a:t>Darktrace</a:t>
            </a:r>
            <a:r>
              <a:rPr lang="zh-CN" altLang="en-US" sz="1200" dirty="0">
                <a:solidFill>
                  <a:srgbClr val="3E3E3E"/>
                </a:solidFill>
                <a:latin typeface="Helvetica Neue"/>
              </a:rPr>
              <a:t>的自我学习设备，应用于诸多行业，包括能源及公用事业、金融服务、电信、医疗保健、制造、零售和运输等行业。</a:t>
            </a:r>
          </a:p>
        </p:txBody>
      </p:sp>
      <p:grpSp>
        <p:nvGrpSpPr>
          <p:cNvPr id="7" name="组合 6">
            <a:extLst>
              <a:ext uri="{FF2B5EF4-FFF2-40B4-BE49-F238E27FC236}">
                <a16:creationId xmlns:a16="http://schemas.microsoft.com/office/drawing/2014/main" xmlns="" id="{CAB4326E-B128-45DD-A65F-E42C1AC5871E}"/>
              </a:ext>
            </a:extLst>
          </p:cNvPr>
          <p:cNvGrpSpPr/>
          <p:nvPr/>
        </p:nvGrpSpPr>
        <p:grpSpPr>
          <a:xfrm>
            <a:off x="253998" y="510170"/>
            <a:ext cx="6604002" cy="400110"/>
            <a:chOff x="254000" y="646164"/>
            <a:chExt cx="6604002" cy="400110"/>
          </a:xfrm>
        </p:grpSpPr>
        <p:cxnSp>
          <p:nvCxnSpPr>
            <p:cNvPr id="8" name="直接连接符 7">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4818334"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将人工智能用于安全的</a:t>
              </a:r>
              <a:r>
                <a:rPr lang="en-US" altLang="zh-CN" sz="2000" b="1" dirty="0" smtClean="0">
                  <a:solidFill>
                    <a:srgbClr val="42BAC8"/>
                  </a:solidFill>
                  <a:latin typeface="微软雅黑" pitchFamily="34" charset="-122"/>
                  <a:ea typeface="微软雅黑" pitchFamily="34" charset="-122"/>
                </a:rPr>
                <a:t>10</a:t>
              </a:r>
              <a:r>
                <a:rPr lang="zh-CN" altLang="en-US" sz="2000" b="1" dirty="0" smtClean="0">
                  <a:solidFill>
                    <a:srgbClr val="42BAC8"/>
                  </a:solidFill>
                  <a:latin typeface="微软雅黑" pitchFamily="34" charset="-122"/>
                  <a:ea typeface="微软雅黑" pitchFamily="34" charset="-122"/>
                </a:rPr>
                <a:t>家初创公司</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5166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Jask</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303" y="1593950"/>
            <a:ext cx="3418284" cy="964406"/>
          </a:xfrm>
        </p:spPr>
      </p:pic>
      <p:sp>
        <p:nvSpPr>
          <p:cNvPr id="5" name="矩形 4"/>
          <p:cNvSpPr/>
          <p:nvPr/>
        </p:nvSpPr>
        <p:spPr>
          <a:xfrm>
            <a:off x="1091565" y="2850468"/>
            <a:ext cx="4909185" cy="1640064"/>
          </a:xfrm>
          <a:prstGeom prst="rect">
            <a:avLst/>
          </a:prstGeom>
        </p:spPr>
        <p:txBody>
          <a:bodyPr wrap="square">
            <a:spAutoFit/>
          </a:bodyPr>
          <a:lstStyle/>
          <a:p>
            <a:pPr algn="just">
              <a:buFont typeface="Arial" panose="020B0604020202020204" pitchFamily="34" charset="0"/>
              <a:buChar char="•"/>
            </a:pPr>
            <a:r>
              <a:rPr lang="zh-CN" altLang="en-US" sz="1100" dirty="0">
                <a:solidFill>
                  <a:srgbClr val="3E3E3E"/>
                </a:solidFill>
                <a:latin typeface="Helvetica Neue"/>
              </a:rPr>
              <a:t>创办时间：</a:t>
            </a:r>
            <a:r>
              <a:rPr lang="en-US" altLang="zh-CN" sz="1100" dirty="0">
                <a:solidFill>
                  <a:srgbClr val="3E3E3E"/>
                </a:solidFill>
                <a:latin typeface="Helvetica Neue"/>
              </a:rPr>
              <a:t>2015</a:t>
            </a:r>
            <a:r>
              <a:rPr lang="zh-CN" altLang="en-US" sz="1100" dirty="0">
                <a:solidFill>
                  <a:srgbClr val="3E3E3E"/>
                </a:solidFill>
                <a:latin typeface="Helvetica Neue"/>
              </a:rPr>
              <a:t>年</a:t>
            </a:r>
          </a:p>
          <a:p>
            <a:pPr algn="just">
              <a:buFont typeface="Arial" panose="020B0604020202020204" pitchFamily="34" charset="0"/>
              <a:buChar char="•"/>
            </a:pPr>
            <a:r>
              <a:rPr lang="zh-CN" altLang="en-US" sz="1100" dirty="0">
                <a:solidFill>
                  <a:srgbClr val="3E3E3E"/>
                </a:solidFill>
                <a:latin typeface="Helvetica Neue"/>
              </a:rPr>
              <a:t>所在地：美国</a:t>
            </a:r>
          </a:p>
          <a:p>
            <a:pPr algn="just">
              <a:buFont typeface="Arial" panose="020B0604020202020204" pitchFamily="34" charset="0"/>
              <a:buChar char="•"/>
            </a:pPr>
            <a:r>
              <a:rPr lang="zh-CN" altLang="en-US" sz="1100" dirty="0">
                <a:solidFill>
                  <a:srgbClr val="3E3E3E"/>
                </a:solidFill>
                <a:latin typeface="Helvetica Neue"/>
              </a:rPr>
              <a:t>网址：</a:t>
            </a:r>
            <a:r>
              <a:rPr lang="en-US" altLang="zh-CN" sz="1100" dirty="0">
                <a:solidFill>
                  <a:srgbClr val="3E3E3E"/>
                </a:solidFill>
                <a:latin typeface="Helvetica Neue"/>
              </a:rPr>
              <a:t>http://jask.io/</a:t>
            </a:r>
          </a:p>
          <a:p>
            <a:pPr algn="just">
              <a:lnSpc>
                <a:spcPct val="125000"/>
              </a:lnSpc>
              <a:buFont typeface="Arial" panose="020B0604020202020204" pitchFamily="34" charset="0"/>
              <a:buChar char="•"/>
            </a:pPr>
            <a:r>
              <a:rPr lang="en-US" altLang="zh-CN" sz="1100" dirty="0" err="1">
                <a:solidFill>
                  <a:srgbClr val="3E3E3E"/>
                </a:solidFill>
                <a:latin typeface="Helvetica Neue"/>
              </a:rPr>
              <a:t>Jask</a:t>
            </a:r>
            <a:r>
              <a:rPr lang="zh-CN" altLang="en-US" sz="1100" dirty="0">
                <a:solidFill>
                  <a:srgbClr val="3E3E3E"/>
                </a:solidFill>
                <a:latin typeface="Helvetica Neue"/>
              </a:rPr>
              <a:t>表示，安全分析员每天面临海量的日志、安全事件和事件管理（</a:t>
            </a:r>
            <a:r>
              <a:rPr lang="en-US" altLang="zh-CN" sz="1100" dirty="0">
                <a:solidFill>
                  <a:srgbClr val="3E3E3E"/>
                </a:solidFill>
                <a:latin typeface="Helvetica Neue"/>
              </a:rPr>
              <a:t>SIEM</a:t>
            </a:r>
            <a:r>
              <a:rPr lang="zh-CN" altLang="en-US" sz="1100" dirty="0">
                <a:solidFill>
                  <a:srgbClr val="3E3E3E"/>
                </a:solidFill>
                <a:latin typeface="Helvetica Neue"/>
              </a:rPr>
              <a:t>）事件及其他指标，它们带来了没完没了的未知信息，从而迫使这些分析员把宝贵的时间花在分析和解读指标上，永无止境地寻找实际威胁。</a:t>
            </a:r>
            <a:r>
              <a:rPr lang="en-US" altLang="zh-CN" sz="1100" dirty="0" err="1">
                <a:solidFill>
                  <a:srgbClr val="3E3E3E"/>
                </a:solidFill>
                <a:latin typeface="Helvetica Neue"/>
              </a:rPr>
              <a:t>Jask</a:t>
            </a:r>
            <a:r>
              <a:rPr lang="zh-CN" altLang="en-US" sz="1100" dirty="0">
                <a:solidFill>
                  <a:srgbClr val="3E3E3E"/>
                </a:solidFill>
                <a:latin typeface="Helvetica Neue"/>
              </a:rPr>
              <a:t>旨在解决这个问题，为此研发出了一种基于人工智能的新方法，可以重点表明实际而重大的攻击。</a:t>
            </a:r>
          </a:p>
        </p:txBody>
      </p:sp>
    </p:spTree>
    <p:extLst>
      <p:ext uri="{BB962C8B-B14F-4D97-AF65-F5344CB8AC3E}">
        <p14:creationId xmlns:p14="http://schemas.microsoft.com/office/powerpoint/2010/main" val="359779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DeepInstinct</a:t>
            </a:r>
            <a:endParaRPr lang="zh-CN" altLang="en-US" dirty="0"/>
          </a:p>
        </p:txBody>
      </p:sp>
      <p:sp>
        <p:nvSpPr>
          <p:cNvPr id="3" name="内容占位符 2"/>
          <p:cNvSpPr>
            <a:spLocks noGrp="1"/>
          </p:cNvSpPr>
          <p:nvPr>
            <p:ph idx="1"/>
          </p:nvPr>
        </p:nvSpPr>
        <p:spPr>
          <a:xfrm>
            <a:off x="2394585" y="1956673"/>
            <a:ext cx="4097655" cy="2183844"/>
          </a:xfrm>
        </p:spPr>
        <p:txBody>
          <a:bodyPr>
            <a:noAutofit/>
          </a:bodyPr>
          <a:lstStyle/>
          <a:p>
            <a:pPr algn="just"/>
            <a:r>
              <a:rPr lang="zh-CN" altLang="en-US" sz="1200" dirty="0"/>
              <a:t>创办时间：</a:t>
            </a:r>
            <a:r>
              <a:rPr lang="en-US" altLang="zh-CN" sz="1200" dirty="0"/>
              <a:t>2014</a:t>
            </a:r>
            <a:r>
              <a:rPr lang="zh-CN" altLang="en-US" sz="1200" dirty="0"/>
              <a:t>年</a:t>
            </a:r>
          </a:p>
          <a:p>
            <a:pPr algn="just"/>
            <a:r>
              <a:rPr lang="zh-CN" altLang="en-US" sz="1200" dirty="0"/>
              <a:t>所在地：以色列</a:t>
            </a:r>
          </a:p>
          <a:p>
            <a:pPr algn="just"/>
            <a:r>
              <a:rPr lang="zh-CN" altLang="en-US" sz="1200" dirty="0"/>
              <a:t>网址：</a:t>
            </a:r>
            <a:r>
              <a:rPr lang="en-US" altLang="zh-CN" sz="1200" dirty="0"/>
              <a:t>http://www.deepinstinct.com/</a:t>
            </a:r>
          </a:p>
          <a:p>
            <a:pPr algn="just"/>
            <a:r>
              <a:rPr lang="en-US" altLang="zh-CN" sz="1200" dirty="0"/>
              <a:t>Deep Instinct</a:t>
            </a:r>
            <a:r>
              <a:rPr lang="zh-CN" altLang="en-US" sz="1200" dirty="0"/>
              <a:t>表示，它是第一家将深度学习应用于网络安全的公司。利用深度学习的预测功能，</a:t>
            </a:r>
            <a:r>
              <a:rPr lang="en-US" altLang="zh-CN" sz="1200" dirty="0"/>
              <a:t>Deep Instinct</a:t>
            </a:r>
            <a:r>
              <a:rPr lang="zh-CN" altLang="en-US" sz="1200" dirty="0"/>
              <a:t>积极主动的设备端解决方案可防范零日威胁和高级持续性威胁（</a:t>
            </a:r>
            <a:r>
              <a:rPr lang="en-US" altLang="zh-CN" sz="1200" dirty="0"/>
              <a:t>APT</a:t>
            </a:r>
            <a:r>
              <a:rPr lang="zh-CN" altLang="en-US" sz="1200" dirty="0"/>
              <a:t>）攻击，其准确性领先行业。</a:t>
            </a:r>
            <a:r>
              <a:rPr lang="en-US" altLang="zh-CN" sz="1200" dirty="0"/>
              <a:t>Deep Instinct</a:t>
            </a:r>
            <a:r>
              <a:rPr lang="zh-CN" altLang="en-US" sz="1200" dirty="0"/>
              <a:t>旨在保护企业在任何基础设施上的端点及</a:t>
            </a:r>
            <a:r>
              <a:rPr lang="en-US" altLang="zh-CN" sz="1200" dirty="0"/>
              <a:t>/</a:t>
            </a:r>
            <a:r>
              <a:rPr lang="zh-CN" altLang="en-US" sz="1200" dirty="0"/>
              <a:t>或任何移动设备，远离任何威胁，无论这些设备是不是连接到网络上或互联网上。</a:t>
            </a:r>
          </a:p>
          <a:p>
            <a:pPr algn="just"/>
            <a:endParaRPr lang="zh-CN" altLang="en-US" sz="135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1956673"/>
            <a:ext cx="1607344" cy="321469"/>
          </a:xfrm>
          <a:prstGeom prst="rect">
            <a:avLst/>
          </a:prstGeom>
        </p:spPr>
      </p:pic>
    </p:spTree>
    <p:extLst>
      <p:ext uri="{BB962C8B-B14F-4D97-AF65-F5344CB8AC3E}">
        <p14:creationId xmlns:p14="http://schemas.microsoft.com/office/powerpoint/2010/main" val="8303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Harvest.ai</a:t>
            </a:r>
            <a:endParaRPr lang="zh-CN" altLang="en-US" dirty="0"/>
          </a:p>
        </p:txBody>
      </p:sp>
      <p:sp>
        <p:nvSpPr>
          <p:cNvPr id="3" name="内容占位符 2"/>
          <p:cNvSpPr>
            <a:spLocks noGrp="1"/>
          </p:cNvSpPr>
          <p:nvPr>
            <p:ph idx="1"/>
          </p:nvPr>
        </p:nvSpPr>
        <p:spPr>
          <a:xfrm>
            <a:off x="2748916" y="1671637"/>
            <a:ext cx="3840480" cy="2497456"/>
          </a:xfrm>
        </p:spPr>
        <p:txBody>
          <a:bodyPr>
            <a:normAutofit fontScale="92500" lnSpcReduction="20000"/>
          </a:bodyPr>
          <a:lstStyle/>
          <a:p>
            <a:pPr algn="just">
              <a:lnSpc>
                <a:spcPct val="125000"/>
              </a:lnSpc>
            </a:pPr>
            <a:r>
              <a:rPr lang="zh-CN" altLang="en-US" sz="1350" dirty="0"/>
              <a:t>创办时间：</a:t>
            </a:r>
            <a:r>
              <a:rPr lang="en-US" altLang="zh-CN" sz="1350" dirty="0"/>
              <a:t>2014</a:t>
            </a:r>
            <a:r>
              <a:rPr lang="zh-CN" altLang="en-US" sz="1350" dirty="0"/>
              <a:t>年</a:t>
            </a:r>
          </a:p>
          <a:p>
            <a:pPr algn="just">
              <a:lnSpc>
                <a:spcPct val="125000"/>
              </a:lnSpc>
            </a:pPr>
            <a:r>
              <a:rPr lang="zh-CN" altLang="en-US" sz="1350" dirty="0"/>
              <a:t>所在地：美国</a:t>
            </a:r>
          </a:p>
          <a:p>
            <a:pPr algn="just">
              <a:lnSpc>
                <a:spcPct val="125000"/>
              </a:lnSpc>
            </a:pPr>
            <a:r>
              <a:rPr lang="zh-CN" altLang="en-US" sz="1350" dirty="0"/>
              <a:t>网址：</a:t>
            </a:r>
            <a:r>
              <a:rPr lang="en-US" altLang="zh-CN" sz="1350" dirty="0"/>
              <a:t>http://www.harvest.ai/</a:t>
            </a:r>
          </a:p>
          <a:p>
            <a:pPr algn="just">
              <a:lnSpc>
                <a:spcPct val="125000"/>
              </a:lnSpc>
            </a:pPr>
            <a:r>
              <a:rPr lang="en-US" altLang="zh-CN" sz="1350" dirty="0"/>
              <a:t>harvest.ai</a:t>
            </a:r>
            <a:r>
              <a:rPr lang="zh-CN" altLang="en-US" sz="1350" dirty="0"/>
              <a:t>旨在效仿顶级安全研究人员的方法：搜寻用户、关键业务系统和应用程序中针对性的网络攻击引起的行为变化。</a:t>
            </a:r>
            <a:r>
              <a:rPr lang="en-US" altLang="zh-CN" sz="1350" dirty="0"/>
              <a:t>harvest.ai</a:t>
            </a:r>
            <a:r>
              <a:rPr lang="zh-CN" altLang="en-US" sz="1350" dirty="0"/>
              <a:t>已运用基于人工智能的算法，了解整个企业组织重要文档的商业价值，并提供所谓的首开行业先河的这种功能：在数据被窃取之前，检测并阻止针对性攻击和内部威胁引起的数据泄密。</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1" y="1929348"/>
            <a:ext cx="2646045" cy="1748255"/>
          </a:xfrm>
          <a:prstGeom prst="rect">
            <a:avLst/>
          </a:prstGeom>
        </p:spPr>
      </p:pic>
    </p:spTree>
    <p:extLst>
      <p:ext uri="{BB962C8B-B14F-4D97-AF65-F5344CB8AC3E}">
        <p14:creationId xmlns:p14="http://schemas.microsoft.com/office/powerpoint/2010/main" val="206176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a:solidFill>
                  <a:schemeClr val="bg1"/>
                </a:solidFill>
                <a:effectLst>
                  <a:outerShdw blurRad="50800" algn="ctr" rotWithShape="0">
                    <a:prstClr val="black">
                      <a:alpha val="40000"/>
                    </a:prstClr>
                  </a:outerShdw>
                </a:effectLst>
                <a:latin typeface="Impact" panose="020B0806030902050204" pitchFamily="34" charset="0"/>
              </a:rPr>
              <a:t>01</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smtClean="0">
                <a:solidFill>
                  <a:srgbClr val="08181A"/>
                </a:solidFill>
                <a:latin typeface="微软雅黑" panose="020B0503020204020204" pitchFamily="34" charset="-122"/>
                <a:ea typeface="微软雅黑" panose="020B0503020204020204" pitchFamily="34" charset="-122"/>
                <a:cs typeface="+mj-cs"/>
              </a:rPr>
              <a:t>人工智能的优势</a:t>
            </a:r>
            <a:endParaRPr lang="zh-CN" altLang="en-US" sz="2700" b="1" dirty="0">
              <a:solidFill>
                <a:srgbClr val="08181A"/>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3</a:t>
            </a:fld>
            <a:endParaRPr lang="zh-CN" altLang="en-US"/>
          </a:p>
        </p:txBody>
      </p:sp>
    </p:spTree>
    <p:extLst>
      <p:ext uri="{BB962C8B-B14F-4D97-AF65-F5344CB8AC3E}">
        <p14:creationId xmlns:p14="http://schemas.microsoft.com/office/powerpoint/2010/main" val="247923099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PatternEx</a:t>
            </a:r>
            <a:endParaRPr lang="zh-CN" altLang="en-US" dirty="0"/>
          </a:p>
        </p:txBody>
      </p:sp>
      <p:sp>
        <p:nvSpPr>
          <p:cNvPr id="3" name="内容占位符 2"/>
          <p:cNvSpPr>
            <a:spLocks noGrp="1"/>
          </p:cNvSpPr>
          <p:nvPr>
            <p:ph idx="1"/>
          </p:nvPr>
        </p:nvSpPr>
        <p:spPr>
          <a:xfrm>
            <a:off x="2811780" y="1374458"/>
            <a:ext cx="3574733" cy="2914649"/>
          </a:xfrm>
        </p:spPr>
        <p:txBody>
          <a:bodyPr>
            <a:noAutofit/>
          </a:bodyPr>
          <a:lstStyle/>
          <a:p>
            <a:pPr>
              <a:lnSpc>
                <a:spcPct val="125000"/>
              </a:lnSpc>
            </a:pPr>
            <a:r>
              <a:rPr lang="zh-CN" altLang="en-US" sz="1125" dirty="0"/>
              <a:t>创办时间：</a:t>
            </a:r>
            <a:r>
              <a:rPr lang="en-US" altLang="zh-CN" sz="1125" dirty="0"/>
              <a:t>2013</a:t>
            </a:r>
            <a:r>
              <a:rPr lang="zh-CN" altLang="en-US" sz="1125" dirty="0"/>
              <a:t>年</a:t>
            </a:r>
          </a:p>
          <a:p>
            <a:pPr>
              <a:lnSpc>
                <a:spcPct val="125000"/>
              </a:lnSpc>
            </a:pPr>
            <a:r>
              <a:rPr lang="zh-CN" altLang="en-US" sz="1125" dirty="0"/>
              <a:t>所在地：美国</a:t>
            </a:r>
          </a:p>
          <a:p>
            <a:pPr>
              <a:lnSpc>
                <a:spcPct val="125000"/>
              </a:lnSpc>
            </a:pPr>
            <a:r>
              <a:rPr lang="zh-CN" altLang="en-US" sz="1125" dirty="0"/>
              <a:t>网址：</a:t>
            </a:r>
            <a:r>
              <a:rPr lang="en-US" altLang="zh-CN" sz="1125" dirty="0"/>
              <a:t>https://www.patternex.com/</a:t>
            </a:r>
          </a:p>
          <a:p>
            <a:pPr>
              <a:lnSpc>
                <a:spcPct val="125000"/>
              </a:lnSpc>
            </a:pPr>
            <a:r>
              <a:rPr lang="en-US" altLang="zh-CN" sz="1125" dirty="0" err="1"/>
              <a:t>PatternEx</a:t>
            </a:r>
            <a:r>
              <a:rPr lang="zh-CN" altLang="en-US" sz="1125" dirty="0"/>
              <a:t>的威胁预测平台（</a:t>
            </a:r>
            <a:r>
              <a:rPr lang="en-US" altLang="zh-CN" sz="1125" dirty="0"/>
              <a:t>Threat Prediction Platform</a:t>
            </a:r>
            <a:r>
              <a:rPr lang="zh-CN" altLang="en-US" sz="1125" dirty="0"/>
              <a:t>）旨在创建“虚拟安全分析员”，这种虚拟分析员可实时、大规模地模仿真人安全分析员的直觉。据说相比基于机器学习</a:t>
            </a:r>
            <a:r>
              <a:rPr lang="en-US" altLang="zh-CN" sz="1125" dirty="0"/>
              <a:t>/</a:t>
            </a:r>
            <a:r>
              <a:rPr lang="zh-CN" altLang="en-US" sz="1125" dirty="0"/>
              <a:t>异常检测技术的方法，该平台可检测的威胁数量多</a:t>
            </a:r>
            <a:r>
              <a:rPr lang="en-US" altLang="zh-CN" sz="1125" dirty="0"/>
              <a:t>10</a:t>
            </a:r>
            <a:r>
              <a:rPr lang="zh-CN" altLang="en-US" sz="1125" dirty="0"/>
              <a:t>倍，而误报只有五分之一。使用一种名为“主动式上下文建模”（</a:t>
            </a:r>
            <a:r>
              <a:rPr lang="en-US" altLang="zh-CN" sz="1125" dirty="0"/>
              <a:t>ACM</a:t>
            </a:r>
            <a:r>
              <a:rPr lang="zh-CN" altLang="en-US" sz="1125" dirty="0"/>
              <a:t>）的新技术，该产品可以将分析员的直觉综合成预测模型。如果面向全球客户部署开来，这些模型据说就能彼此学习了解，从而在检测攻击模式方面获得网络效应。</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000" y="1989980"/>
            <a:ext cx="2577765" cy="1683603"/>
          </a:xfrm>
          <a:prstGeom prst="rect">
            <a:avLst/>
          </a:prstGeom>
        </p:spPr>
      </p:pic>
    </p:spTree>
    <p:extLst>
      <p:ext uri="{BB962C8B-B14F-4D97-AF65-F5344CB8AC3E}">
        <p14:creationId xmlns:p14="http://schemas.microsoft.com/office/powerpoint/2010/main" val="2734162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Vectra Networks</a:t>
            </a:r>
            <a:endParaRPr lang="zh-CN" altLang="en-US" dirty="0"/>
          </a:p>
        </p:txBody>
      </p:sp>
      <p:sp>
        <p:nvSpPr>
          <p:cNvPr id="3" name="内容占位符 2"/>
          <p:cNvSpPr>
            <a:spLocks noGrp="1"/>
          </p:cNvSpPr>
          <p:nvPr>
            <p:ph idx="1"/>
          </p:nvPr>
        </p:nvSpPr>
        <p:spPr>
          <a:xfrm>
            <a:off x="2623185" y="1511618"/>
            <a:ext cx="3711893" cy="2680334"/>
          </a:xfrm>
        </p:spPr>
        <p:txBody>
          <a:bodyPr>
            <a:noAutofit/>
          </a:bodyPr>
          <a:lstStyle/>
          <a:p>
            <a:pPr algn="just">
              <a:lnSpc>
                <a:spcPct val="125000"/>
              </a:lnSpc>
            </a:pPr>
            <a:r>
              <a:rPr lang="zh-CN" altLang="en-US" sz="1125" dirty="0"/>
              <a:t>创办时间：</a:t>
            </a:r>
            <a:r>
              <a:rPr lang="en-US" altLang="zh-CN" sz="1125" dirty="0"/>
              <a:t>2011</a:t>
            </a:r>
            <a:r>
              <a:rPr lang="zh-CN" altLang="en-US" sz="1125" dirty="0"/>
              <a:t>年</a:t>
            </a:r>
          </a:p>
          <a:p>
            <a:pPr algn="just">
              <a:lnSpc>
                <a:spcPct val="125000"/>
              </a:lnSpc>
            </a:pPr>
            <a:r>
              <a:rPr lang="zh-CN" altLang="en-US" sz="1125" dirty="0"/>
              <a:t>所在地：美国</a:t>
            </a:r>
          </a:p>
          <a:p>
            <a:pPr algn="just">
              <a:lnSpc>
                <a:spcPct val="125000"/>
              </a:lnSpc>
            </a:pPr>
            <a:r>
              <a:rPr lang="zh-CN" altLang="en-US" sz="1125" dirty="0"/>
              <a:t>网址：</a:t>
            </a:r>
            <a:r>
              <a:rPr lang="en-US" altLang="zh-CN" sz="1125" dirty="0"/>
              <a:t>http://www.vectranetworks.com/</a:t>
            </a:r>
          </a:p>
          <a:p>
            <a:pPr algn="just">
              <a:lnSpc>
                <a:spcPct val="125000"/>
              </a:lnSpc>
            </a:pPr>
            <a:r>
              <a:rPr lang="en-US" altLang="zh-CN" sz="1125" dirty="0" err="1"/>
              <a:t>Vectura</a:t>
            </a:r>
            <a:r>
              <a:rPr lang="en-US" altLang="zh-CN" sz="1125" dirty="0"/>
              <a:t> Networks</a:t>
            </a:r>
            <a:r>
              <a:rPr lang="zh-CN" altLang="en-US" sz="1125" dirty="0"/>
              <a:t>的平台旨在立即识别第一时间出现的网络威胁，并且立即识别攻击者的破坏活动。</a:t>
            </a:r>
            <a:r>
              <a:rPr lang="en-US" altLang="zh-CN" sz="1125" dirty="0"/>
              <a:t>Vectra</a:t>
            </a:r>
            <a:r>
              <a:rPr lang="zh-CN" altLang="en-US" sz="1125" dirty="0"/>
              <a:t>可以自动优先重视带来最大业务风险的攻击，让企业组织能够迅速决定该把时间和资源集中投入到哪些攻击上。该公司表示，平台使用下一代计算架构，结合了数据分析和机器学习，检测每一个设备、应用程序和操作系统上的攻击。该平台完全自动化，旨在帮助既没有预算又缺乏深厚安全专长的</a:t>
            </a:r>
            <a:r>
              <a:rPr lang="en-US" altLang="zh-CN" sz="1125" dirty="0"/>
              <a:t>IT</a:t>
            </a:r>
            <a:r>
              <a:rPr lang="zh-CN" altLang="en-US" sz="1125" dirty="0"/>
              <a:t>部门。</a:t>
            </a:r>
          </a:p>
          <a:p>
            <a:pPr algn="just">
              <a:lnSpc>
                <a:spcPct val="125000"/>
              </a:lnSpc>
            </a:pPr>
            <a:endParaRPr lang="zh-CN" altLang="en-US" sz="1125"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070" y="2246709"/>
            <a:ext cx="1925120" cy="1070848"/>
          </a:xfrm>
          <a:prstGeom prst="rect">
            <a:avLst/>
          </a:prstGeom>
        </p:spPr>
      </p:pic>
    </p:spTree>
    <p:extLst>
      <p:ext uri="{BB962C8B-B14F-4D97-AF65-F5344CB8AC3E}">
        <p14:creationId xmlns:p14="http://schemas.microsoft.com/office/powerpoint/2010/main" val="2395037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Status Today</a:t>
            </a:r>
            <a:endParaRPr lang="zh-CN" altLang="en-US" dirty="0"/>
          </a:p>
        </p:txBody>
      </p:sp>
      <p:sp>
        <p:nvSpPr>
          <p:cNvPr id="3" name="内容占位符 2"/>
          <p:cNvSpPr>
            <a:spLocks noGrp="1"/>
          </p:cNvSpPr>
          <p:nvPr>
            <p:ph idx="1"/>
          </p:nvPr>
        </p:nvSpPr>
        <p:spPr>
          <a:xfrm>
            <a:off x="2148840" y="1593950"/>
            <a:ext cx="4357688" cy="2392084"/>
          </a:xfrm>
        </p:spPr>
        <p:txBody>
          <a:bodyPr>
            <a:noAutofit/>
          </a:bodyPr>
          <a:lstStyle/>
          <a:p>
            <a:pPr>
              <a:lnSpc>
                <a:spcPct val="135000"/>
              </a:lnSpc>
            </a:pPr>
            <a:r>
              <a:rPr lang="zh-CN" altLang="en-US" sz="1200" dirty="0"/>
              <a:t>创办时间：</a:t>
            </a:r>
            <a:r>
              <a:rPr lang="en-US" altLang="zh-CN" sz="1200" dirty="0"/>
              <a:t>2015</a:t>
            </a:r>
            <a:r>
              <a:rPr lang="zh-CN" altLang="en-US" sz="1200" dirty="0"/>
              <a:t>年</a:t>
            </a:r>
          </a:p>
          <a:p>
            <a:pPr>
              <a:lnSpc>
                <a:spcPct val="135000"/>
              </a:lnSpc>
            </a:pPr>
            <a:r>
              <a:rPr lang="zh-CN" altLang="en-US" sz="1200" dirty="0"/>
              <a:t>所在地：英国</a:t>
            </a:r>
          </a:p>
          <a:p>
            <a:pPr>
              <a:lnSpc>
                <a:spcPct val="135000"/>
              </a:lnSpc>
            </a:pPr>
            <a:r>
              <a:rPr lang="zh-CN" altLang="en-US" sz="1200" dirty="0"/>
              <a:t>网址：</a:t>
            </a:r>
            <a:r>
              <a:rPr lang="en-US" altLang="zh-CN" sz="1200" dirty="0"/>
              <a:t>http://www.statustoday.com/</a:t>
            </a:r>
          </a:p>
          <a:p>
            <a:pPr algn="just">
              <a:lnSpc>
                <a:spcPct val="135000"/>
              </a:lnSpc>
            </a:pPr>
            <a:r>
              <a:rPr lang="en-US" altLang="zh-CN" sz="1200" dirty="0" err="1"/>
              <a:t>StatusToday</a:t>
            </a:r>
            <a:r>
              <a:rPr lang="zh-CN" altLang="en-US" sz="1200" dirty="0"/>
              <a:t>使用一种懂得人类行为的人工智能，保护公司远离内部威胁和数据泄密。它使用机器学习技术和组织人类行为，检测可能存在的恶意行为，不管这个行为大小怎样。系统并不截获数据，也不侵入网络，而是使用了一种后台运行的被动监控方法。该公司表示，其高级人工智能可适应组织的行为，并自我学习，检测活动中最细微的异常情况，实时识别第一时间出现的可疑活动。</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0" y="2343417"/>
            <a:ext cx="1782401" cy="1125141"/>
          </a:xfrm>
          <a:prstGeom prst="rect">
            <a:avLst/>
          </a:prstGeom>
        </p:spPr>
      </p:pic>
    </p:spTree>
    <p:extLst>
      <p:ext uri="{BB962C8B-B14F-4D97-AF65-F5344CB8AC3E}">
        <p14:creationId xmlns:p14="http://schemas.microsoft.com/office/powerpoint/2010/main" val="1736980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530" y="2043113"/>
            <a:ext cx="5806440" cy="2177236"/>
          </a:xfrm>
        </p:spPr>
        <p:txBody>
          <a:bodyPr>
            <a:noAutofit/>
          </a:bodyPr>
          <a:lstStyle/>
          <a:p>
            <a:pPr algn="just">
              <a:lnSpc>
                <a:spcPct val="125000"/>
              </a:lnSpc>
            </a:pPr>
            <a:r>
              <a:rPr lang="zh-CN" altLang="en-US" sz="1200" dirty="0"/>
              <a:t>创办时间：</a:t>
            </a:r>
            <a:r>
              <a:rPr lang="en-US" altLang="zh-CN" sz="1200" dirty="0"/>
              <a:t>2013</a:t>
            </a:r>
            <a:r>
              <a:rPr lang="zh-CN" altLang="en-US" sz="1200" dirty="0"/>
              <a:t>年</a:t>
            </a:r>
          </a:p>
          <a:p>
            <a:pPr algn="just">
              <a:lnSpc>
                <a:spcPct val="125000"/>
              </a:lnSpc>
            </a:pPr>
            <a:r>
              <a:rPr lang="zh-CN" altLang="en-US" sz="1200" dirty="0"/>
              <a:t>所在地：英国</a:t>
            </a:r>
          </a:p>
          <a:p>
            <a:pPr algn="just">
              <a:lnSpc>
                <a:spcPct val="125000"/>
              </a:lnSpc>
            </a:pPr>
            <a:r>
              <a:rPr lang="zh-CN" altLang="en-US" sz="1200" dirty="0"/>
              <a:t>网址：</a:t>
            </a:r>
            <a:r>
              <a:rPr lang="en-US" altLang="zh-CN" sz="1200" dirty="0"/>
              <a:t>https://www.cyberlytic.com/</a:t>
            </a:r>
          </a:p>
          <a:p>
            <a:pPr algn="just">
              <a:lnSpc>
                <a:spcPct val="125000"/>
              </a:lnSpc>
            </a:pPr>
            <a:r>
              <a:rPr lang="en-US" altLang="zh-CN" sz="1200" dirty="0" err="1"/>
              <a:t>Cyberlytic</a:t>
            </a:r>
            <a:r>
              <a:rPr lang="zh-CN" altLang="en-US" sz="1200" dirty="0"/>
              <a:t>提供的安全智能软件，可以为安全团队的工作负载确定优先级，并将网络攻击的响应时间缩短到仅仅几秒。</a:t>
            </a:r>
            <a:r>
              <a:rPr lang="en-US" altLang="zh-CN" sz="1200" dirty="0" err="1"/>
              <a:t>Cyberlytic</a:t>
            </a:r>
            <a:r>
              <a:rPr lang="zh-CN" altLang="en-US" sz="1200" dirty="0"/>
              <a:t>在创办时信奉这一理念：安全智能应该让安全团队能够提高效率，并且减小对操作人员的要求。借助原先为英国国防部完成的研究，</a:t>
            </a:r>
            <a:r>
              <a:rPr lang="en-US" altLang="zh-CN" sz="1200" dirty="0" err="1"/>
              <a:t>Cyberlytic</a:t>
            </a:r>
            <a:r>
              <a:rPr lang="zh-CN" altLang="en-US" sz="1200" dirty="0"/>
              <a:t>是与网络攻击的实时风险评估和优先级确定有关的知识产权的发明者和拥有者。其系统让公司企业和政府部门得以将注意力集中在应对风险最高的网络攻击上</a:t>
            </a:r>
            <a:r>
              <a:rPr lang="zh-CN" altLang="en-US" sz="1125"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5" y="874127"/>
            <a:ext cx="3429000" cy="835819"/>
          </a:xfrm>
          <a:prstGeom prst="rect">
            <a:avLst/>
          </a:prstGeom>
        </p:spPr>
      </p:pic>
    </p:spTree>
    <p:extLst>
      <p:ext uri="{BB962C8B-B14F-4D97-AF65-F5344CB8AC3E}">
        <p14:creationId xmlns:p14="http://schemas.microsoft.com/office/powerpoint/2010/main" val="1794174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4392" y="2203133"/>
            <a:ext cx="5614988" cy="2005965"/>
          </a:xfrm>
        </p:spPr>
        <p:txBody>
          <a:bodyPr>
            <a:normAutofit fontScale="92500" lnSpcReduction="10000"/>
          </a:bodyPr>
          <a:lstStyle/>
          <a:p>
            <a:pPr>
              <a:lnSpc>
                <a:spcPct val="150000"/>
              </a:lnSpc>
            </a:pPr>
            <a:r>
              <a:rPr lang="zh-CN" altLang="en-US" sz="1350" dirty="0"/>
              <a:t>创办时间：</a:t>
            </a:r>
            <a:r>
              <a:rPr lang="en-US" altLang="zh-CN" sz="1350" dirty="0"/>
              <a:t>2014</a:t>
            </a:r>
            <a:r>
              <a:rPr lang="zh-CN" altLang="en-US" sz="1350" dirty="0"/>
              <a:t>年</a:t>
            </a:r>
          </a:p>
          <a:p>
            <a:pPr>
              <a:lnSpc>
                <a:spcPct val="150000"/>
              </a:lnSpc>
            </a:pPr>
            <a:r>
              <a:rPr lang="zh-CN" altLang="en-US" sz="1350" dirty="0"/>
              <a:t>所在地：德国和美国</a:t>
            </a:r>
          </a:p>
          <a:p>
            <a:pPr>
              <a:lnSpc>
                <a:spcPct val="150000"/>
              </a:lnSpc>
            </a:pPr>
            <a:r>
              <a:rPr lang="zh-CN" altLang="en-US" sz="1350" dirty="0"/>
              <a:t>网址：</a:t>
            </a:r>
            <a:r>
              <a:rPr lang="en-US" altLang="zh-CN" sz="1350" dirty="0"/>
              <a:t>https://www.neokami.com/</a:t>
            </a:r>
          </a:p>
          <a:p>
            <a:pPr algn="just">
              <a:lnSpc>
                <a:spcPct val="150000"/>
              </a:lnSpc>
            </a:pPr>
            <a:r>
              <a:rPr lang="en-US" altLang="zh-CN" sz="1350" dirty="0" err="1"/>
              <a:t>Neokami</a:t>
            </a:r>
            <a:r>
              <a:rPr lang="zh-CN" altLang="en-US" sz="1350" dirty="0"/>
              <a:t>的</a:t>
            </a:r>
            <a:r>
              <a:rPr lang="en-US" altLang="zh-CN" sz="1350" dirty="0" err="1"/>
              <a:t>CyberVault</a:t>
            </a:r>
            <a:r>
              <a:rPr lang="zh-CN" altLang="en-US" sz="1350" dirty="0"/>
              <a:t>充分利用人工智能，让公司能够发现、保护和管理云端、本地或物理资产上的敏感数据。该公司表示，其技术已经成功地用在许多</a:t>
            </a:r>
            <a:r>
              <a:rPr lang="en-US" altLang="zh-CN" sz="1350" dirty="0"/>
              <a:t>《</a:t>
            </a:r>
            <a:r>
              <a:rPr lang="zh-CN" altLang="en-US" sz="1350" dirty="0"/>
              <a:t>财富</a:t>
            </a:r>
            <a:r>
              <a:rPr lang="en-US" altLang="zh-CN" sz="1350" dirty="0"/>
              <a:t>》500</a:t>
            </a:r>
            <a:r>
              <a:rPr lang="zh-CN" altLang="en-US" sz="1350" dirty="0"/>
              <a:t>强企业。</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9" y="1102548"/>
            <a:ext cx="2301026" cy="797689"/>
          </a:xfrm>
          <a:prstGeom prst="rect">
            <a:avLst/>
          </a:prstGeom>
        </p:spPr>
      </p:pic>
    </p:spTree>
    <p:extLst>
      <p:ext uri="{BB962C8B-B14F-4D97-AF65-F5344CB8AC3E}">
        <p14:creationId xmlns:p14="http://schemas.microsoft.com/office/powerpoint/2010/main" val="3810456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Fortscale</a:t>
            </a:r>
            <a:endParaRPr lang="zh-CN" altLang="en-US" dirty="0"/>
          </a:p>
        </p:txBody>
      </p:sp>
      <p:sp>
        <p:nvSpPr>
          <p:cNvPr id="3" name="内容占位符 2"/>
          <p:cNvSpPr>
            <a:spLocks noGrp="1"/>
          </p:cNvSpPr>
          <p:nvPr>
            <p:ph idx="1"/>
          </p:nvPr>
        </p:nvSpPr>
        <p:spPr>
          <a:xfrm>
            <a:off x="2657475" y="1704141"/>
            <a:ext cx="3729038" cy="2447628"/>
          </a:xfrm>
        </p:spPr>
        <p:txBody>
          <a:bodyPr>
            <a:normAutofit/>
          </a:bodyPr>
          <a:lstStyle/>
          <a:p>
            <a:r>
              <a:rPr lang="zh-CN" altLang="en-US" sz="1200" dirty="0"/>
              <a:t>创办时间：</a:t>
            </a:r>
            <a:r>
              <a:rPr lang="en-US" altLang="zh-CN" sz="1200" dirty="0"/>
              <a:t>2012</a:t>
            </a:r>
            <a:r>
              <a:rPr lang="zh-CN" altLang="en-US" sz="1200" dirty="0"/>
              <a:t>年</a:t>
            </a:r>
          </a:p>
          <a:p>
            <a:r>
              <a:rPr lang="zh-CN" altLang="en-US" sz="1200" dirty="0"/>
              <a:t>所在地：美国</a:t>
            </a:r>
          </a:p>
          <a:p>
            <a:r>
              <a:rPr lang="zh-CN" altLang="en-US" sz="1200" dirty="0"/>
              <a:t>网址：</a:t>
            </a:r>
            <a:r>
              <a:rPr lang="en-US" altLang="zh-CN" sz="1200" dirty="0"/>
              <a:t>https://fortscale.com/</a:t>
            </a:r>
          </a:p>
          <a:p>
            <a:r>
              <a:rPr lang="en-US" altLang="zh-CN" sz="1200" dirty="0" err="1"/>
              <a:t>Fortscale</a:t>
            </a:r>
            <a:r>
              <a:rPr lang="zh-CN" altLang="en-US" sz="1200" dirty="0"/>
              <a:t>的用户行为分析（</a:t>
            </a:r>
            <a:r>
              <a:rPr lang="en-US" altLang="zh-CN" sz="1200" dirty="0"/>
              <a:t>UEBA</a:t>
            </a:r>
            <a:r>
              <a:rPr lang="zh-CN" altLang="en-US" sz="1200" dirty="0"/>
              <a:t>）解决方案结合了以色列国防军精英安全部门的专长、大数据分析和高级机器学习，实现该公司据说的企业安全的终极梦想：能够迅速检测并消除内部威胁。从胡作非为的员工到窃取登录信息的黑客，</a:t>
            </a:r>
            <a:r>
              <a:rPr lang="en-US" altLang="zh-CN" sz="1200" dirty="0" err="1"/>
              <a:t>Fortscale</a:t>
            </a:r>
            <a:r>
              <a:rPr lang="zh-CN" altLang="en-US" sz="1200" dirty="0"/>
              <a:t>旨在自动、灵活地识别任何攻击者的异常行为，并优先重视企业网络里面任何地方的任何应用程序里面风险最高的活动。</a:t>
            </a:r>
          </a:p>
          <a:p>
            <a:endParaRPr lang="zh-CN" altLang="en-US" sz="135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24" y="2230279"/>
            <a:ext cx="2568251" cy="1573054"/>
          </a:xfrm>
          <a:prstGeom prst="rect">
            <a:avLst/>
          </a:prstGeom>
        </p:spPr>
      </p:pic>
    </p:spTree>
    <p:extLst>
      <p:ext uri="{BB962C8B-B14F-4D97-AF65-F5344CB8AC3E}">
        <p14:creationId xmlns:p14="http://schemas.microsoft.com/office/powerpoint/2010/main" val="3194269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607" y="1392311"/>
            <a:ext cx="6050471" cy="768167"/>
          </a:xfrm>
        </p:spPr>
        <p:txBody>
          <a:bodyPr>
            <a:noAutofit/>
          </a:bodyPr>
          <a:lstStyle/>
          <a:p>
            <a:pPr algn="just">
              <a:lnSpc>
                <a:spcPct val="170000"/>
              </a:lnSpc>
            </a:pPr>
            <a:r>
              <a:rPr lang="zh-CN" altLang="en-US" sz="1200" dirty="0" smtClean="0">
                <a:solidFill>
                  <a:srgbClr val="0000FF"/>
                </a:solidFill>
              </a:rPr>
              <a:t>百度</a:t>
            </a:r>
            <a:r>
              <a:rPr lang="zh-CN" altLang="en-US" sz="1200" dirty="0" smtClean="0"/>
              <a:t>人工智能</a:t>
            </a:r>
            <a:r>
              <a:rPr lang="zh-CN" altLang="en-US" sz="1200" dirty="0"/>
              <a:t>技术可以获得庞大的数据</a:t>
            </a:r>
            <a:r>
              <a:rPr lang="zh-CN" altLang="en-US" sz="1200" dirty="0" smtClean="0"/>
              <a:t>，</a:t>
            </a:r>
            <a:r>
              <a:rPr lang="zh-CN" altLang="en-US" sz="1200" dirty="0"/>
              <a:t>通过</a:t>
            </a:r>
            <a:r>
              <a:rPr lang="zh-CN" altLang="en-US" sz="1200" dirty="0" smtClean="0"/>
              <a:t>自我</a:t>
            </a:r>
            <a:r>
              <a:rPr lang="zh-CN" altLang="en-US" sz="1200" dirty="0"/>
              <a:t>学习功能</a:t>
            </a:r>
            <a:r>
              <a:rPr lang="zh-CN" altLang="en-US" sz="1200" dirty="0" smtClean="0"/>
              <a:t>，让</a:t>
            </a:r>
            <a:r>
              <a:rPr lang="zh-CN" altLang="en-US" sz="1200" dirty="0"/>
              <a:t>安全防护机制形成一个完成生态体系，甚至不需要人为进行安全防范技术的干预，就可做到安全预警、感知、查杀等一系列行为。</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8283" y="2642509"/>
            <a:ext cx="2233351" cy="1672997"/>
          </a:xfrm>
          <a:prstGeom prst="rect">
            <a:avLst/>
          </a:prstGeom>
        </p:spPr>
      </p:pic>
      <p:grpSp>
        <p:nvGrpSpPr>
          <p:cNvPr id="6" name="组合 5">
            <a:extLst>
              <a:ext uri="{FF2B5EF4-FFF2-40B4-BE49-F238E27FC236}">
                <a16:creationId xmlns:a16="http://schemas.microsoft.com/office/drawing/2014/main" xmlns="" id="{CAB4326E-B128-45DD-A65F-E42C1AC5871E}"/>
              </a:ext>
            </a:extLst>
          </p:cNvPr>
          <p:cNvGrpSpPr/>
          <p:nvPr/>
        </p:nvGrpSpPr>
        <p:grpSpPr>
          <a:xfrm>
            <a:off x="253998" y="510170"/>
            <a:ext cx="6604002" cy="400110"/>
            <a:chOff x="254000" y="646164"/>
            <a:chExt cx="6604002" cy="400110"/>
          </a:xfrm>
        </p:grpSpPr>
        <p:cxnSp>
          <p:nvCxnSpPr>
            <p:cNvPr id="7" name="直接连接符 6">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4818334"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我国一些采用人工智能的公司</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8003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阿里巴巴</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488" y="2800010"/>
            <a:ext cx="6205402" cy="1289072"/>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073" y="973587"/>
            <a:ext cx="3406232" cy="1735108"/>
          </a:xfrm>
          <a:prstGeom prst="rect">
            <a:avLst/>
          </a:prstGeom>
        </p:spPr>
      </p:pic>
    </p:spTree>
    <p:extLst>
      <p:ext uri="{BB962C8B-B14F-4D97-AF65-F5344CB8AC3E}">
        <p14:creationId xmlns:p14="http://schemas.microsoft.com/office/powerpoint/2010/main" val="2249846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360</a:t>
            </a:r>
            <a:endParaRPr lang="zh-CN" altLang="en-US" dirty="0"/>
          </a:p>
        </p:txBody>
      </p:sp>
      <p:sp>
        <p:nvSpPr>
          <p:cNvPr id="3" name="内容占位符 2"/>
          <p:cNvSpPr>
            <a:spLocks noGrp="1"/>
          </p:cNvSpPr>
          <p:nvPr>
            <p:ph idx="1"/>
          </p:nvPr>
        </p:nvSpPr>
        <p:spPr>
          <a:xfrm>
            <a:off x="471488" y="1497063"/>
            <a:ext cx="5915025" cy="1838015"/>
          </a:xfrm>
        </p:spPr>
        <p:txBody>
          <a:bodyPr>
            <a:normAutofit/>
          </a:bodyPr>
          <a:lstStyle/>
          <a:p>
            <a:pPr algn="just">
              <a:lnSpc>
                <a:spcPct val="125000"/>
              </a:lnSpc>
            </a:pPr>
            <a:r>
              <a:rPr lang="en-US" altLang="zh-CN" sz="1350" dirty="0"/>
              <a:t>360</a:t>
            </a:r>
            <a:r>
              <a:rPr lang="zh-CN" altLang="en-US" sz="1350" dirty="0"/>
              <a:t>天眼是新一代未知威胁感知系统，基于</a:t>
            </a:r>
            <a:r>
              <a:rPr lang="en-US" altLang="zh-CN" sz="1350" dirty="0"/>
              <a:t>360</a:t>
            </a:r>
            <a:r>
              <a:rPr lang="zh-CN" altLang="en-US" sz="1350" dirty="0"/>
              <a:t>自有的多维度海量互联网数据，进行自动化挖掘与云端 关联分析，提前洞悉各种安全威胁，并向客户推送定制的专属威胁情报</a:t>
            </a:r>
            <a:r>
              <a:rPr lang="en-US" altLang="zh-CN" sz="1350" dirty="0"/>
              <a:t>;</a:t>
            </a:r>
          </a:p>
          <a:p>
            <a:pPr algn="just">
              <a:lnSpc>
                <a:spcPct val="125000"/>
              </a:lnSpc>
            </a:pPr>
            <a:r>
              <a:rPr lang="zh-CN" altLang="en-US" sz="1350" dirty="0"/>
              <a:t>同时，结合部署在客户本地的硬件设备，天眼还可对本地流量进行深度分析与存储，帮助客户实现对未知威胁恶意行为的早期快速发现，并对受害目标和攻击源头进行精确定位，最终实现对威胁入侵途径的回溯。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22" y="3531566"/>
            <a:ext cx="1649251" cy="56212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3476" y="3238191"/>
            <a:ext cx="1678781" cy="1310878"/>
          </a:xfrm>
          <a:prstGeom prst="rect">
            <a:avLst/>
          </a:prstGeom>
        </p:spPr>
      </p:pic>
    </p:spTree>
    <p:extLst>
      <p:ext uri="{BB962C8B-B14F-4D97-AF65-F5344CB8AC3E}">
        <p14:creationId xmlns:p14="http://schemas.microsoft.com/office/powerpoint/2010/main" val="2980886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腾讯</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608" y="1299519"/>
            <a:ext cx="2817865" cy="2943868"/>
          </a:xfrm>
        </p:spPr>
      </p:pic>
      <p:sp>
        <p:nvSpPr>
          <p:cNvPr id="5" name="矩形 4"/>
          <p:cNvSpPr/>
          <p:nvPr/>
        </p:nvSpPr>
        <p:spPr>
          <a:xfrm>
            <a:off x="207455" y="1593950"/>
            <a:ext cx="3429000" cy="923330"/>
          </a:xfrm>
          <a:prstGeom prst="rect">
            <a:avLst/>
          </a:prstGeom>
        </p:spPr>
        <p:txBody>
          <a:bodyPr>
            <a:spAutoFit/>
          </a:bodyPr>
          <a:lstStyle/>
          <a:p>
            <a:pPr marL="160734" indent="-160734">
              <a:buFont typeface="Arial" panose="020B0604020202020204" pitchFamily="34" charset="0"/>
              <a:buChar char="•"/>
            </a:pPr>
            <a:r>
              <a:rPr lang="zh-CN" altLang="en-US" dirty="0">
                <a:solidFill>
                  <a:srgbClr val="252525"/>
                </a:solidFill>
                <a:latin typeface="新宋体" panose="02010609030101010101" pitchFamily="49" charset="-122"/>
                <a:ea typeface="新宋体" panose="02010609030101010101" pitchFamily="49" charset="-122"/>
              </a:rPr>
              <a:t>腾讯方面称，基于深度学习算法，及腾讯庞大的图片资源库，“万象优图智能鉴黄服务”可高效准确地鉴别和剔除网络淫秽色情信息。</a:t>
            </a:r>
            <a:endParaRPr lang="zh-CN" altLang="en-US" dirty="0"/>
          </a:p>
        </p:txBody>
      </p:sp>
      <p:sp>
        <p:nvSpPr>
          <p:cNvPr id="6" name="矩形 5"/>
          <p:cNvSpPr/>
          <p:nvPr/>
        </p:nvSpPr>
        <p:spPr>
          <a:xfrm>
            <a:off x="207455" y="2547328"/>
            <a:ext cx="3429000" cy="715581"/>
          </a:xfrm>
          <a:prstGeom prst="rect">
            <a:avLst/>
          </a:prstGeom>
        </p:spPr>
        <p:txBody>
          <a:bodyPr>
            <a:spAutoFit/>
          </a:bodyPr>
          <a:lstStyle/>
          <a:p>
            <a:pPr marL="160734" indent="-160734">
              <a:buFont typeface="Arial" panose="020B0604020202020204" pitchFamily="34" charset="0"/>
              <a:buChar char="•"/>
            </a:pPr>
            <a:r>
              <a:rPr lang="zh-CN" altLang="en-US" dirty="0">
                <a:solidFill>
                  <a:srgbClr val="252525"/>
                </a:solidFill>
                <a:latin typeface="新宋体" panose="02010609030101010101" pitchFamily="49" charset="-122"/>
                <a:ea typeface="新宋体" panose="02010609030101010101" pitchFamily="49" charset="-122"/>
              </a:rPr>
              <a:t>腾讯智能计算与搜索实验室成立于</a:t>
            </a:r>
            <a:r>
              <a:rPr lang="en-US" altLang="zh-CN" dirty="0">
                <a:solidFill>
                  <a:srgbClr val="252525"/>
                </a:solidFill>
                <a:latin typeface="新宋体" panose="02010609030101010101" pitchFamily="49" charset="-122"/>
                <a:ea typeface="新宋体" panose="02010609030101010101" pitchFamily="49" charset="-122"/>
              </a:rPr>
              <a:t>2015</a:t>
            </a:r>
            <a:r>
              <a:rPr lang="zh-CN" altLang="en-US" dirty="0">
                <a:solidFill>
                  <a:srgbClr val="252525"/>
                </a:solidFill>
                <a:latin typeface="新宋体" panose="02010609030101010101" pitchFamily="49" charset="-122"/>
                <a:ea typeface="新宋体" panose="02010609030101010101" pitchFamily="49" charset="-122"/>
              </a:rPr>
              <a:t>年，专注于搜索技术、自然语言处理、数据挖掘和人工智能四大研究领域。</a:t>
            </a:r>
            <a:endParaRPr lang="zh-CN" altLang="en-US" dirty="0"/>
          </a:p>
        </p:txBody>
      </p:sp>
    </p:spTree>
    <p:extLst>
      <p:ext uri="{BB962C8B-B14F-4D97-AF65-F5344CB8AC3E}">
        <p14:creationId xmlns:p14="http://schemas.microsoft.com/office/powerpoint/2010/main" val="24653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93" y="1921401"/>
            <a:ext cx="2419767" cy="2055400"/>
          </a:xfrm>
          <a:prstGeom prst="rect">
            <a:avLst/>
          </a:prstGeom>
        </p:spPr>
      </p:pic>
      <p:sp>
        <p:nvSpPr>
          <p:cNvPr id="5" name="矩形 4"/>
          <p:cNvSpPr/>
          <p:nvPr/>
        </p:nvSpPr>
        <p:spPr>
          <a:xfrm>
            <a:off x="1826752" y="1285831"/>
            <a:ext cx="4307492" cy="611706"/>
          </a:xfrm>
          <a:prstGeom prst="rect">
            <a:avLst/>
          </a:prstGeom>
        </p:spPr>
        <p:txBody>
          <a:bodyPr wrap="square">
            <a:spAutoFit/>
          </a:bodyPr>
          <a:lstStyle/>
          <a:p>
            <a:pPr marL="192881" indent="-192881">
              <a:lnSpc>
                <a:spcPct val="125000"/>
              </a:lnSpc>
              <a:buFont typeface="Arial" panose="020B0604020202020204" pitchFamily="34" charset="0"/>
              <a:buChar char="•"/>
            </a:pPr>
            <a:r>
              <a:rPr lang="zh-CN" altLang="en-US" dirty="0">
                <a:solidFill>
                  <a:srgbClr val="333333"/>
                </a:solidFill>
                <a:latin typeface="arial" panose="020B0604020202020204" pitchFamily="34" charset="0"/>
              </a:rPr>
              <a:t>它是</a:t>
            </a:r>
            <a:r>
              <a:rPr lang="zh-CN" altLang="en-US" dirty="0">
                <a:solidFill>
                  <a:srgbClr val="136EC2"/>
                </a:solidFill>
                <a:latin typeface="arial" panose="020B0604020202020204" pitchFamily="34" charset="0"/>
                <a:hlinkClick r:id="rId3"/>
              </a:rPr>
              <a:t>研究</a:t>
            </a:r>
            <a:r>
              <a:rPr lang="zh-CN" altLang="en-US" dirty="0">
                <a:solidFill>
                  <a:srgbClr val="333333"/>
                </a:solidFill>
                <a:latin typeface="arial" panose="020B0604020202020204" pitchFamily="34" charset="0"/>
              </a:rPr>
              <a:t>、</a:t>
            </a:r>
            <a:r>
              <a:rPr lang="zh-CN" altLang="en-US" dirty="0">
                <a:solidFill>
                  <a:srgbClr val="136EC2"/>
                </a:solidFill>
                <a:latin typeface="arial" panose="020B0604020202020204" pitchFamily="34" charset="0"/>
                <a:hlinkClick r:id="rId4"/>
              </a:rPr>
              <a:t>开发</a:t>
            </a:r>
            <a:r>
              <a:rPr lang="zh-CN" altLang="en-US" dirty="0">
                <a:solidFill>
                  <a:srgbClr val="333333"/>
                </a:solidFill>
                <a:latin typeface="arial" panose="020B0604020202020204" pitchFamily="34" charset="0"/>
              </a:rPr>
              <a:t>用于</a:t>
            </a:r>
            <a:r>
              <a:rPr lang="zh-CN" altLang="en-US" dirty="0">
                <a:solidFill>
                  <a:srgbClr val="136EC2"/>
                </a:solidFill>
                <a:latin typeface="arial" panose="020B0604020202020204" pitchFamily="34" charset="0"/>
                <a:hlinkClick r:id="rId5"/>
              </a:rPr>
              <a:t>模拟</a:t>
            </a:r>
            <a:r>
              <a:rPr lang="zh-CN" altLang="en-US" dirty="0">
                <a:solidFill>
                  <a:srgbClr val="333333"/>
                </a:solidFill>
                <a:latin typeface="arial" panose="020B0604020202020204" pitchFamily="34" charset="0"/>
              </a:rPr>
              <a:t>、</a:t>
            </a:r>
            <a:r>
              <a:rPr lang="zh-CN" altLang="en-US" dirty="0">
                <a:solidFill>
                  <a:srgbClr val="136EC2"/>
                </a:solidFill>
                <a:latin typeface="arial" panose="020B0604020202020204" pitchFamily="34" charset="0"/>
                <a:hlinkClick r:id="rId6"/>
              </a:rPr>
              <a:t>延伸</a:t>
            </a:r>
            <a:r>
              <a:rPr lang="zh-CN" altLang="en-US" dirty="0">
                <a:solidFill>
                  <a:srgbClr val="333333"/>
                </a:solidFill>
                <a:latin typeface="arial" panose="020B0604020202020204" pitchFamily="34" charset="0"/>
              </a:rPr>
              <a:t>和扩展人的</a:t>
            </a:r>
            <a:r>
              <a:rPr lang="zh-CN" altLang="en-US" dirty="0">
                <a:solidFill>
                  <a:srgbClr val="136EC2"/>
                </a:solidFill>
                <a:latin typeface="arial" panose="020B0604020202020204" pitchFamily="34" charset="0"/>
                <a:hlinkClick r:id="rId7"/>
              </a:rPr>
              <a:t>智能</a:t>
            </a:r>
            <a:r>
              <a:rPr lang="zh-CN" altLang="en-US" dirty="0">
                <a:solidFill>
                  <a:srgbClr val="333333"/>
                </a:solidFill>
                <a:latin typeface="arial" panose="020B0604020202020204" pitchFamily="34" charset="0"/>
              </a:rPr>
              <a:t>的理论、方法、技术及应用系统的一门新的技术科学。</a:t>
            </a:r>
            <a:endParaRPr lang="zh-CN" altLang="en-US" dirty="0"/>
          </a:p>
        </p:txBody>
      </p:sp>
      <p:sp>
        <p:nvSpPr>
          <p:cNvPr id="7" name="文本框 6"/>
          <p:cNvSpPr txBox="1"/>
          <p:nvPr/>
        </p:nvSpPr>
        <p:spPr>
          <a:xfrm>
            <a:off x="2517889" y="2150032"/>
            <a:ext cx="3463128" cy="715581"/>
          </a:xfrm>
          <a:prstGeom prst="rect">
            <a:avLst/>
          </a:prstGeom>
          <a:noFill/>
          <a:ln>
            <a:solidFill>
              <a:schemeClr val="accent1"/>
            </a:solidFill>
          </a:ln>
        </p:spPr>
        <p:txBody>
          <a:bodyPr wrap="none" rtlCol="0">
            <a:spAutoFit/>
          </a:bodyPr>
          <a:lstStyle/>
          <a:p>
            <a:pPr marL="160734" indent="-160734">
              <a:buFont typeface="Arial" panose="020B0604020202020204" pitchFamily="34" charset="0"/>
              <a:buChar char="•"/>
            </a:pPr>
            <a:r>
              <a:rPr lang="zh-CN" altLang="en-US" sz="2025" dirty="0">
                <a:solidFill>
                  <a:srgbClr val="FF0000"/>
                </a:solidFill>
              </a:rPr>
              <a:t>通过训练，识别已知威胁；</a:t>
            </a:r>
            <a:endParaRPr lang="en-US" altLang="zh-CN" sz="2025" dirty="0">
              <a:solidFill>
                <a:srgbClr val="FF0000"/>
              </a:solidFill>
            </a:endParaRPr>
          </a:p>
          <a:p>
            <a:pPr marL="160734" indent="-160734">
              <a:buFont typeface="Arial" panose="020B0604020202020204" pitchFamily="34" charset="0"/>
              <a:buChar char="•"/>
            </a:pPr>
            <a:r>
              <a:rPr lang="zh-CN" altLang="en-US" sz="2025" dirty="0">
                <a:solidFill>
                  <a:srgbClr val="FF0000"/>
                </a:solidFill>
              </a:rPr>
              <a:t>通过学习，发现未知威胁。</a:t>
            </a:r>
          </a:p>
        </p:txBody>
      </p:sp>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85157" y="3007137"/>
            <a:ext cx="1755648" cy="1171004"/>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9517" y="3117070"/>
            <a:ext cx="1590981" cy="1063878"/>
          </a:xfrm>
          <a:prstGeom prst="rect">
            <a:avLst/>
          </a:prstGeom>
        </p:spPr>
      </p:pic>
      <p:sp>
        <p:nvSpPr>
          <p:cNvPr id="11" name="文本框 10"/>
          <p:cNvSpPr txBox="1"/>
          <p:nvPr/>
        </p:nvSpPr>
        <p:spPr>
          <a:xfrm>
            <a:off x="2763251" y="4195918"/>
            <a:ext cx="1082348" cy="246221"/>
          </a:xfrm>
          <a:prstGeom prst="rect">
            <a:avLst/>
          </a:prstGeom>
          <a:noFill/>
        </p:spPr>
        <p:txBody>
          <a:bodyPr wrap="none" rtlCol="0">
            <a:spAutoFit/>
          </a:bodyPr>
          <a:lstStyle/>
          <a:p>
            <a:r>
              <a:rPr lang="zh-CN" altLang="en-US" sz="1000" dirty="0"/>
              <a:t>沙发上睡觉的猫</a:t>
            </a:r>
          </a:p>
        </p:txBody>
      </p:sp>
      <p:sp>
        <p:nvSpPr>
          <p:cNvPr id="12" name="文本框 11"/>
          <p:cNvSpPr txBox="1"/>
          <p:nvPr/>
        </p:nvSpPr>
        <p:spPr>
          <a:xfrm>
            <a:off x="5017372" y="4202005"/>
            <a:ext cx="954107" cy="246221"/>
          </a:xfrm>
          <a:prstGeom prst="rect">
            <a:avLst/>
          </a:prstGeom>
          <a:noFill/>
        </p:spPr>
        <p:txBody>
          <a:bodyPr wrap="none" rtlCol="0">
            <a:spAutoFit/>
          </a:bodyPr>
          <a:lstStyle/>
          <a:p>
            <a:r>
              <a:rPr lang="zh-CN" altLang="en-US" sz="1000" dirty="0"/>
              <a:t>旅客走向飞机</a:t>
            </a:r>
          </a:p>
        </p:txBody>
      </p:sp>
      <p:grpSp>
        <p:nvGrpSpPr>
          <p:cNvPr id="13" name="组合 12">
            <a:extLst>
              <a:ext uri="{FF2B5EF4-FFF2-40B4-BE49-F238E27FC236}">
                <a16:creationId xmlns:a16="http://schemas.microsoft.com/office/drawing/2014/main" xmlns="" id="{CAB4326E-B128-45DD-A65F-E42C1AC5871E}"/>
              </a:ext>
            </a:extLst>
          </p:cNvPr>
          <p:cNvGrpSpPr/>
          <p:nvPr/>
        </p:nvGrpSpPr>
        <p:grpSpPr>
          <a:xfrm>
            <a:off x="253998" y="510170"/>
            <a:ext cx="6604002" cy="400110"/>
            <a:chOff x="254000" y="646164"/>
            <a:chExt cx="6604002" cy="400110"/>
          </a:xfrm>
        </p:grpSpPr>
        <p:cxnSp>
          <p:nvCxnSpPr>
            <p:cNvPr id="14" name="直接连接符 13">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关于人工智能</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94149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瑞星</a:t>
            </a:r>
            <a:endParaRPr lang="zh-CN" altLang="en-US" dirty="0"/>
          </a:p>
        </p:txBody>
      </p:sp>
      <p:sp>
        <p:nvSpPr>
          <p:cNvPr id="5" name="矩形 4"/>
          <p:cNvSpPr/>
          <p:nvPr/>
        </p:nvSpPr>
        <p:spPr>
          <a:xfrm>
            <a:off x="545211" y="1784795"/>
            <a:ext cx="4037648" cy="2193036"/>
          </a:xfrm>
          <a:prstGeom prst="rect">
            <a:avLst/>
          </a:prstGeom>
        </p:spPr>
        <p:txBody>
          <a:bodyPr wrap="square">
            <a:spAutoFit/>
          </a:bodyPr>
          <a:lstStyle/>
          <a:p>
            <a:pPr marL="160734" indent="-160734" algn="just">
              <a:lnSpc>
                <a:spcPct val="125000"/>
              </a:lnSpc>
              <a:buFont typeface="Arial" panose="020B0604020202020204" pitchFamily="34" charset="0"/>
              <a:buChar char="•"/>
            </a:pPr>
            <a:r>
              <a:rPr lang="zh-CN" altLang="en-US" sz="1100" dirty="0">
                <a:solidFill>
                  <a:srgbClr val="333333"/>
                </a:solidFill>
                <a:latin typeface="arial" panose="020B0604020202020204" pitchFamily="34" charset="0"/>
              </a:rPr>
              <a:t>瑞星“智能云安全”，通过亚洲最大的瑞星云安全数据中心强大的数据运算能力，借助全球最快瑞星反病毒虚拟机技术和瑞星虚拟化引擎这三大技术根基，全面提升其智能性，将瑞星“云安全”系统打造成了一个针对网络威胁、黑客攻击方式、用户安全使用习惯和传统电脑安全的只能收集、自动分析和专家解决方案提供平台。</a:t>
            </a:r>
            <a:endParaRPr lang="en-US" altLang="zh-CN" sz="1100" dirty="0">
              <a:solidFill>
                <a:srgbClr val="333333"/>
              </a:solidFill>
              <a:latin typeface="arial" panose="020B0604020202020204" pitchFamily="34" charset="0"/>
            </a:endParaRPr>
          </a:p>
          <a:p>
            <a:pPr marL="160734" indent="-160734" algn="just">
              <a:lnSpc>
                <a:spcPct val="125000"/>
              </a:lnSpc>
              <a:buFont typeface="Arial" panose="020B0604020202020204" pitchFamily="34" charset="0"/>
              <a:buChar char="•"/>
            </a:pPr>
            <a:r>
              <a:rPr lang="zh-CN" altLang="en-US" sz="1100" dirty="0"/>
              <a:t>用户安装的“云安全探针”能够感知电脑上的安全信息，如异常的木马文件开始运行、木马对系统注册表关键位置的修改、用户访问的网页带毒等等，“探针”会把这些信息上传到“云安全”服务器，进行深入分析</a:t>
            </a:r>
            <a:r>
              <a:rPr lang="zh-CN" altLang="en-US" sz="759" dirty="0"/>
              <a:t>。</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859" y="1411033"/>
            <a:ext cx="1872234" cy="2086547"/>
          </a:xfrm>
          <a:prstGeom prst="rect">
            <a:avLst/>
          </a:prstGeom>
        </p:spPr>
      </p:pic>
    </p:spTree>
    <p:extLst>
      <p:ext uri="{BB962C8B-B14F-4D97-AF65-F5344CB8AC3E}">
        <p14:creationId xmlns:p14="http://schemas.microsoft.com/office/powerpoint/2010/main" val="857061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smtClean="0">
                <a:solidFill>
                  <a:schemeClr val="bg1"/>
                </a:solidFill>
                <a:effectLst>
                  <a:outerShdw blurRad="50800" algn="ctr" rotWithShape="0">
                    <a:prstClr val="black">
                      <a:alpha val="40000"/>
                    </a:prstClr>
                  </a:outerShdw>
                </a:effectLst>
                <a:latin typeface="Impact" panose="020B0806030902050204" pitchFamily="34" charset="0"/>
              </a:rPr>
              <a:t>05</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smtClean="0">
                <a:solidFill>
                  <a:srgbClr val="08181A"/>
                </a:solidFill>
                <a:latin typeface="微软雅黑" panose="020B0503020204020204" pitchFamily="34" charset="-122"/>
                <a:ea typeface="微软雅黑" panose="020B0503020204020204" pitchFamily="34" charset="-122"/>
                <a:cs typeface="+mj-cs"/>
              </a:rPr>
              <a:t>问题和发展趋势</a:t>
            </a:r>
            <a:endParaRPr lang="zh-CN" altLang="en-US" sz="2700" b="1" dirty="0">
              <a:solidFill>
                <a:srgbClr val="08181A"/>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41</a:t>
            </a:fld>
            <a:endParaRPr lang="zh-CN" altLang="en-US"/>
          </a:p>
        </p:txBody>
      </p:sp>
    </p:spTree>
    <p:extLst>
      <p:ext uri="{BB962C8B-B14F-4D97-AF65-F5344CB8AC3E}">
        <p14:creationId xmlns:p14="http://schemas.microsoft.com/office/powerpoint/2010/main" val="142698146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048664a-32dc-45f0-8894-22a0bafdb272"/>
          <p:cNvGrpSpPr>
            <a:grpSpLocks noChangeAspect="1"/>
          </p:cNvGrpSpPr>
          <p:nvPr/>
        </p:nvGrpSpPr>
        <p:grpSpPr>
          <a:xfrm>
            <a:off x="1089688" y="1841550"/>
            <a:ext cx="4678625" cy="1894383"/>
            <a:chOff x="1998721" y="1891819"/>
            <a:chExt cx="8317556" cy="3367792"/>
          </a:xfrm>
        </p:grpSpPr>
        <p:sp>
          <p:nvSpPr>
            <p:cNvPr id="4" name="Oval 5"/>
            <p:cNvSpPr/>
            <p:nvPr/>
          </p:nvSpPr>
          <p:spPr>
            <a:xfrm>
              <a:off x="5093439" y="2574906"/>
              <a:ext cx="2005124" cy="2005124"/>
            </a:xfrm>
            <a:prstGeom prst="ellipse">
              <a:avLst/>
            </a:prstGeom>
            <a:noFill/>
            <a:ln w="28575">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563" dirty="0">
                <a:solidFill>
                  <a:schemeClr val="tx1">
                    <a:lumMod val="75000"/>
                    <a:lumOff val="25000"/>
                  </a:schemeClr>
                </a:solidFill>
              </a:endParaRPr>
            </a:p>
          </p:txBody>
        </p:sp>
        <p:sp>
          <p:nvSpPr>
            <p:cNvPr id="5" name="Isosceles Triangle 7"/>
            <p:cNvSpPr/>
            <p:nvPr/>
          </p:nvSpPr>
          <p:spPr>
            <a:xfrm rot="14400000" flipH="1" flipV="1">
              <a:off x="5319689" y="1936839"/>
              <a:ext cx="652791" cy="5627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grpSp>
          <p:nvGrpSpPr>
            <p:cNvPr id="6" name="Group 2"/>
            <p:cNvGrpSpPr/>
            <p:nvPr/>
          </p:nvGrpSpPr>
          <p:grpSpPr>
            <a:xfrm>
              <a:off x="4507373" y="1988840"/>
              <a:ext cx="3177256" cy="3177256"/>
              <a:chOff x="4711001" y="1988840"/>
              <a:chExt cx="3177256" cy="3177256"/>
            </a:xfrm>
          </p:grpSpPr>
          <p:sp>
            <p:nvSpPr>
              <p:cNvPr id="23" name="Block Arc 6"/>
              <p:cNvSpPr/>
              <p:nvPr/>
            </p:nvSpPr>
            <p:spPr>
              <a:xfrm rot="17100000" flipH="1" flipV="1">
                <a:off x="4711001" y="1988840"/>
                <a:ext cx="3177256" cy="3177256"/>
              </a:xfrm>
              <a:prstGeom prst="blockArc">
                <a:avLst>
                  <a:gd name="adj1" fmla="val 21599999"/>
                  <a:gd name="adj2" fmla="val 8180671"/>
                  <a:gd name="adj3" fmla="val 119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24" name="Block Arc 8"/>
              <p:cNvSpPr/>
              <p:nvPr/>
            </p:nvSpPr>
            <p:spPr>
              <a:xfrm rot="17100000">
                <a:off x="4711001" y="1988840"/>
                <a:ext cx="3177256" cy="3177256"/>
              </a:xfrm>
              <a:prstGeom prst="blockArc">
                <a:avLst>
                  <a:gd name="adj1" fmla="val 21599999"/>
                  <a:gd name="adj2" fmla="val 8180671"/>
                  <a:gd name="adj3" fmla="val 119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grpSp>
        <p:sp>
          <p:nvSpPr>
            <p:cNvPr id="7" name="Isosceles Triangle 9"/>
            <p:cNvSpPr/>
            <p:nvPr/>
          </p:nvSpPr>
          <p:spPr>
            <a:xfrm rot="3600000" flipV="1">
              <a:off x="6237385" y="4651840"/>
              <a:ext cx="652791" cy="5627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8" name="Oval 13"/>
            <p:cNvSpPr/>
            <p:nvPr/>
          </p:nvSpPr>
          <p:spPr>
            <a:xfrm>
              <a:off x="1998721" y="3872348"/>
              <a:ext cx="1081372" cy="108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9" name="Oval 14"/>
            <p:cNvSpPr/>
            <p:nvPr/>
          </p:nvSpPr>
          <p:spPr>
            <a:xfrm>
              <a:off x="3191959" y="3872348"/>
              <a:ext cx="1081372" cy="108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10" name="Oval 15"/>
            <p:cNvSpPr/>
            <p:nvPr/>
          </p:nvSpPr>
          <p:spPr>
            <a:xfrm>
              <a:off x="8041667" y="3872348"/>
              <a:ext cx="1081372" cy="10813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dirty="0"/>
            </a:p>
          </p:txBody>
        </p:sp>
        <p:sp>
          <p:nvSpPr>
            <p:cNvPr id="11" name="Oval 16"/>
            <p:cNvSpPr/>
            <p:nvPr/>
          </p:nvSpPr>
          <p:spPr>
            <a:xfrm>
              <a:off x="9234905" y="3872348"/>
              <a:ext cx="1081372" cy="10813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12" name="Freeform: Shape 20"/>
            <p:cNvSpPr>
              <a:spLocks/>
            </p:cNvSpPr>
            <p:nvPr/>
          </p:nvSpPr>
          <p:spPr bwMode="auto">
            <a:xfrm>
              <a:off x="2264906" y="4139028"/>
              <a:ext cx="548999" cy="548007"/>
            </a:xfrm>
            <a:custGeom>
              <a:avLst/>
              <a:gdLst>
                <a:gd name="T0" fmla="*/ 616 w 1108"/>
                <a:gd name="T1" fmla="*/ 812 h 1105"/>
                <a:gd name="T2" fmla="*/ 660 w 1108"/>
                <a:gd name="T3" fmla="*/ 767 h 1105"/>
                <a:gd name="T4" fmla="*/ 766 w 1108"/>
                <a:gd name="T5" fmla="*/ 654 h 1105"/>
                <a:gd name="T6" fmla="*/ 879 w 1108"/>
                <a:gd name="T7" fmla="*/ 449 h 1105"/>
                <a:gd name="T8" fmla="*/ 856 w 1108"/>
                <a:gd name="T9" fmla="*/ 277 h 1105"/>
                <a:gd name="T10" fmla="*/ 749 w 1108"/>
                <a:gd name="T11" fmla="*/ 142 h 1105"/>
                <a:gd name="T12" fmla="*/ 588 w 1108"/>
                <a:gd name="T13" fmla="*/ 80 h 1105"/>
                <a:gd name="T14" fmla="*/ 427 w 1108"/>
                <a:gd name="T15" fmla="*/ 104 h 1105"/>
                <a:gd name="T16" fmla="*/ 292 w 1108"/>
                <a:gd name="T17" fmla="*/ 209 h 1105"/>
                <a:gd name="T18" fmla="*/ 229 w 1108"/>
                <a:gd name="T19" fmla="*/ 371 h 1105"/>
                <a:gd name="T20" fmla="*/ 273 w 1108"/>
                <a:gd name="T21" fmla="*/ 571 h 1105"/>
                <a:gd name="T22" fmla="*/ 420 w 1108"/>
                <a:gd name="T23" fmla="*/ 708 h 1105"/>
                <a:gd name="T24" fmla="*/ 623 w 1108"/>
                <a:gd name="T25" fmla="*/ 1079 h 1105"/>
                <a:gd name="T26" fmla="*/ 506 w 1108"/>
                <a:gd name="T27" fmla="*/ 1098 h 1105"/>
                <a:gd name="T28" fmla="*/ 424 w 1108"/>
                <a:gd name="T29" fmla="*/ 1055 h 1105"/>
                <a:gd name="T30" fmla="*/ 373 w 1108"/>
                <a:gd name="T31" fmla="*/ 989 h 1105"/>
                <a:gd name="T32" fmla="*/ 292 w 1108"/>
                <a:gd name="T33" fmla="*/ 714 h 1105"/>
                <a:gd name="T34" fmla="*/ 153 w 1108"/>
                <a:gd name="T35" fmla="*/ 459 h 1105"/>
                <a:gd name="T36" fmla="*/ 181 w 1108"/>
                <a:gd name="T37" fmla="*/ 247 h 1105"/>
                <a:gd name="T38" fmla="*/ 312 w 1108"/>
                <a:gd name="T39" fmla="*/ 81 h 1105"/>
                <a:gd name="T40" fmla="*/ 513 w 1108"/>
                <a:gd name="T41" fmla="*/ 2 h 1105"/>
                <a:gd name="T42" fmla="*/ 712 w 1108"/>
                <a:gd name="T43" fmla="*/ 32 h 1105"/>
                <a:gd name="T44" fmla="*/ 879 w 1108"/>
                <a:gd name="T45" fmla="*/ 163 h 1105"/>
                <a:gd name="T46" fmla="*/ 956 w 1108"/>
                <a:gd name="T47" fmla="*/ 363 h 1105"/>
                <a:gd name="T48" fmla="*/ 903 w 1108"/>
                <a:gd name="T49" fmla="*/ 611 h 1105"/>
                <a:gd name="T50" fmla="*/ 739 w 1108"/>
                <a:gd name="T51" fmla="*/ 770 h 1105"/>
                <a:gd name="T52" fmla="*/ 716 w 1108"/>
                <a:gd name="T53" fmla="*/ 1032 h 1105"/>
                <a:gd name="T54" fmla="*/ 631 w 1108"/>
                <a:gd name="T55" fmla="*/ 1062 h 1105"/>
                <a:gd name="T56" fmla="*/ 939 w 1108"/>
                <a:gd name="T57" fmla="*/ 623 h 1105"/>
                <a:gd name="T58" fmla="*/ 1029 w 1108"/>
                <a:gd name="T59" fmla="*/ 646 h 1105"/>
                <a:gd name="T60" fmla="*/ 1023 w 1108"/>
                <a:gd name="T61" fmla="*/ 688 h 1105"/>
                <a:gd name="T62" fmla="*/ 965 w 1108"/>
                <a:gd name="T63" fmla="*/ 191 h 1105"/>
                <a:gd name="T64" fmla="*/ 937 w 1108"/>
                <a:gd name="T65" fmla="*/ 159 h 1105"/>
                <a:gd name="T66" fmla="*/ 1023 w 1108"/>
                <a:gd name="T67" fmla="*/ 113 h 1105"/>
                <a:gd name="T68" fmla="*/ 1029 w 1108"/>
                <a:gd name="T69" fmla="*/ 156 h 1105"/>
                <a:gd name="T70" fmla="*/ 1002 w 1108"/>
                <a:gd name="T71" fmla="*/ 411 h 1105"/>
                <a:gd name="T72" fmla="*/ 1025 w 1108"/>
                <a:gd name="T73" fmla="*/ 375 h 1105"/>
                <a:gd name="T74" fmla="*/ 1108 w 1108"/>
                <a:gd name="T75" fmla="*/ 401 h 1105"/>
                <a:gd name="T76" fmla="*/ 160 w 1108"/>
                <a:gd name="T77" fmla="*/ 143 h 1105"/>
                <a:gd name="T78" fmla="*/ 166 w 1108"/>
                <a:gd name="T79" fmla="*/ 182 h 1105"/>
                <a:gd name="T80" fmla="*/ 76 w 1108"/>
                <a:gd name="T81" fmla="*/ 152 h 1105"/>
                <a:gd name="T82" fmla="*/ 90 w 1108"/>
                <a:gd name="T83" fmla="*/ 112 h 1105"/>
                <a:gd name="T84" fmla="*/ 148 w 1108"/>
                <a:gd name="T85" fmla="*/ 610 h 1105"/>
                <a:gd name="T86" fmla="*/ 169 w 1108"/>
                <a:gd name="T87" fmla="*/ 648 h 1105"/>
                <a:gd name="T88" fmla="*/ 81 w 1108"/>
                <a:gd name="T89" fmla="*/ 686 h 1105"/>
                <a:gd name="T90" fmla="*/ 84 w 1108"/>
                <a:gd name="T91" fmla="*/ 643 h 1105"/>
                <a:gd name="T92" fmla="*/ 109 w 1108"/>
                <a:gd name="T93" fmla="*/ 396 h 1105"/>
                <a:gd name="T94" fmla="*/ 26 w 1108"/>
                <a:gd name="T95" fmla="*/ 427 h 1105"/>
                <a:gd name="T96" fmla="*/ 0 w 1108"/>
                <a:gd name="T97" fmla="*/ 396 h 1105"/>
                <a:gd name="T98" fmla="*/ 359 w 1108"/>
                <a:gd name="T99" fmla="*/ 286 h 1105"/>
                <a:gd name="T100" fmla="*/ 387 w 1108"/>
                <a:gd name="T101" fmla="*/ 253 h 1105"/>
                <a:gd name="T102" fmla="*/ 479 w 1108"/>
                <a:gd name="T103" fmla="*/ 306 h 1105"/>
                <a:gd name="T104" fmla="*/ 540 w 1108"/>
                <a:gd name="T105" fmla="*/ 238 h 1105"/>
                <a:gd name="T106" fmla="*/ 579 w 1108"/>
                <a:gd name="T107" fmla="*/ 254 h 1105"/>
                <a:gd name="T108" fmla="*/ 700 w 1108"/>
                <a:gd name="T109" fmla="*/ 272 h 1105"/>
                <a:gd name="T110" fmla="*/ 737 w 1108"/>
                <a:gd name="T111" fmla="*/ 256 h 1105"/>
                <a:gd name="T112" fmla="*/ 649 w 1108"/>
                <a:gd name="T113" fmla="*/ 620 h 1105"/>
                <a:gd name="T114" fmla="*/ 607 w 1108"/>
                <a:gd name="T115" fmla="*/ 616 h 1105"/>
                <a:gd name="T116" fmla="*/ 600 w 1108"/>
                <a:gd name="T117" fmla="*/ 353 h 1105"/>
                <a:gd name="T118" fmla="*/ 554 w 1108"/>
                <a:gd name="T119" fmla="*/ 440 h 1105"/>
                <a:gd name="T120" fmla="*/ 528 w 1108"/>
                <a:gd name="T121" fmla="*/ 350 h 1105"/>
                <a:gd name="T122" fmla="*/ 505 w 1108"/>
                <a:gd name="T123" fmla="*/ 607 h 1105"/>
                <a:gd name="T124" fmla="*/ 467 w 1108"/>
                <a:gd name="T125" fmla="*/ 626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08" h="1105">
                  <a:moveTo>
                    <a:pt x="451" y="781"/>
                  </a:moveTo>
                  <a:lnTo>
                    <a:pt x="451" y="781"/>
                  </a:lnTo>
                  <a:lnTo>
                    <a:pt x="453" y="787"/>
                  </a:lnTo>
                  <a:lnTo>
                    <a:pt x="455" y="794"/>
                  </a:lnTo>
                  <a:lnTo>
                    <a:pt x="459" y="799"/>
                  </a:lnTo>
                  <a:lnTo>
                    <a:pt x="465" y="803"/>
                  </a:lnTo>
                  <a:lnTo>
                    <a:pt x="471" y="808"/>
                  </a:lnTo>
                  <a:lnTo>
                    <a:pt x="478" y="810"/>
                  </a:lnTo>
                  <a:lnTo>
                    <a:pt x="485" y="812"/>
                  </a:lnTo>
                  <a:lnTo>
                    <a:pt x="493" y="812"/>
                  </a:lnTo>
                  <a:lnTo>
                    <a:pt x="616" y="812"/>
                  </a:lnTo>
                  <a:lnTo>
                    <a:pt x="616" y="812"/>
                  </a:lnTo>
                  <a:lnTo>
                    <a:pt x="623" y="812"/>
                  </a:lnTo>
                  <a:lnTo>
                    <a:pt x="631" y="810"/>
                  </a:lnTo>
                  <a:lnTo>
                    <a:pt x="637" y="806"/>
                  </a:lnTo>
                  <a:lnTo>
                    <a:pt x="644" y="803"/>
                  </a:lnTo>
                  <a:lnTo>
                    <a:pt x="649" y="799"/>
                  </a:lnTo>
                  <a:lnTo>
                    <a:pt x="654" y="794"/>
                  </a:lnTo>
                  <a:lnTo>
                    <a:pt x="656" y="787"/>
                  </a:lnTo>
                  <a:lnTo>
                    <a:pt x="658" y="781"/>
                  </a:lnTo>
                  <a:lnTo>
                    <a:pt x="658" y="781"/>
                  </a:lnTo>
                  <a:lnTo>
                    <a:pt x="660" y="767"/>
                  </a:lnTo>
                  <a:lnTo>
                    <a:pt x="663" y="754"/>
                  </a:lnTo>
                  <a:lnTo>
                    <a:pt x="668" y="741"/>
                  </a:lnTo>
                  <a:lnTo>
                    <a:pt x="674" y="729"/>
                  </a:lnTo>
                  <a:lnTo>
                    <a:pt x="680" y="718"/>
                  </a:lnTo>
                  <a:lnTo>
                    <a:pt x="689" y="708"/>
                  </a:lnTo>
                  <a:lnTo>
                    <a:pt x="700" y="700"/>
                  </a:lnTo>
                  <a:lnTo>
                    <a:pt x="712" y="692"/>
                  </a:lnTo>
                  <a:lnTo>
                    <a:pt x="712" y="692"/>
                  </a:lnTo>
                  <a:lnTo>
                    <a:pt x="731" y="680"/>
                  </a:lnTo>
                  <a:lnTo>
                    <a:pt x="748" y="668"/>
                  </a:lnTo>
                  <a:lnTo>
                    <a:pt x="766" y="654"/>
                  </a:lnTo>
                  <a:lnTo>
                    <a:pt x="782" y="639"/>
                  </a:lnTo>
                  <a:lnTo>
                    <a:pt x="797" y="624"/>
                  </a:lnTo>
                  <a:lnTo>
                    <a:pt x="811" y="607"/>
                  </a:lnTo>
                  <a:lnTo>
                    <a:pt x="824" y="590"/>
                  </a:lnTo>
                  <a:lnTo>
                    <a:pt x="836" y="571"/>
                  </a:lnTo>
                  <a:lnTo>
                    <a:pt x="846" y="553"/>
                  </a:lnTo>
                  <a:lnTo>
                    <a:pt x="855" y="533"/>
                  </a:lnTo>
                  <a:lnTo>
                    <a:pt x="863" y="513"/>
                  </a:lnTo>
                  <a:lnTo>
                    <a:pt x="869" y="492"/>
                  </a:lnTo>
                  <a:lnTo>
                    <a:pt x="875" y="471"/>
                  </a:lnTo>
                  <a:lnTo>
                    <a:pt x="879" y="449"/>
                  </a:lnTo>
                  <a:lnTo>
                    <a:pt x="881" y="427"/>
                  </a:lnTo>
                  <a:lnTo>
                    <a:pt x="881" y="404"/>
                  </a:lnTo>
                  <a:lnTo>
                    <a:pt x="881" y="404"/>
                  </a:lnTo>
                  <a:lnTo>
                    <a:pt x="881" y="388"/>
                  </a:lnTo>
                  <a:lnTo>
                    <a:pt x="880" y="371"/>
                  </a:lnTo>
                  <a:lnTo>
                    <a:pt x="878" y="355"/>
                  </a:lnTo>
                  <a:lnTo>
                    <a:pt x="875" y="339"/>
                  </a:lnTo>
                  <a:lnTo>
                    <a:pt x="871" y="323"/>
                  </a:lnTo>
                  <a:lnTo>
                    <a:pt x="867" y="307"/>
                  </a:lnTo>
                  <a:lnTo>
                    <a:pt x="862" y="292"/>
                  </a:lnTo>
                  <a:lnTo>
                    <a:pt x="856" y="277"/>
                  </a:lnTo>
                  <a:lnTo>
                    <a:pt x="849" y="263"/>
                  </a:lnTo>
                  <a:lnTo>
                    <a:pt x="842" y="249"/>
                  </a:lnTo>
                  <a:lnTo>
                    <a:pt x="834" y="235"/>
                  </a:lnTo>
                  <a:lnTo>
                    <a:pt x="826" y="222"/>
                  </a:lnTo>
                  <a:lnTo>
                    <a:pt x="816" y="209"/>
                  </a:lnTo>
                  <a:lnTo>
                    <a:pt x="807" y="196"/>
                  </a:lnTo>
                  <a:lnTo>
                    <a:pt x="797" y="184"/>
                  </a:lnTo>
                  <a:lnTo>
                    <a:pt x="785" y="174"/>
                  </a:lnTo>
                  <a:lnTo>
                    <a:pt x="774" y="163"/>
                  </a:lnTo>
                  <a:lnTo>
                    <a:pt x="762" y="152"/>
                  </a:lnTo>
                  <a:lnTo>
                    <a:pt x="749" y="142"/>
                  </a:lnTo>
                  <a:lnTo>
                    <a:pt x="738" y="134"/>
                  </a:lnTo>
                  <a:lnTo>
                    <a:pt x="724" y="125"/>
                  </a:lnTo>
                  <a:lnTo>
                    <a:pt x="711" y="118"/>
                  </a:lnTo>
                  <a:lnTo>
                    <a:pt x="697" y="110"/>
                  </a:lnTo>
                  <a:lnTo>
                    <a:pt x="682" y="104"/>
                  </a:lnTo>
                  <a:lnTo>
                    <a:pt x="666" y="97"/>
                  </a:lnTo>
                  <a:lnTo>
                    <a:pt x="651" y="93"/>
                  </a:lnTo>
                  <a:lnTo>
                    <a:pt x="636" y="88"/>
                  </a:lnTo>
                  <a:lnTo>
                    <a:pt x="620" y="84"/>
                  </a:lnTo>
                  <a:lnTo>
                    <a:pt x="604" y="82"/>
                  </a:lnTo>
                  <a:lnTo>
                    <a:pt x="588" y="80"/>
                  </a:lnTo>
                  <a:lnTo>
                    <a:pt x="572" y="78"/>
                  </a:lnTo>
                  <a:lnTo>
                    <a:pt x="554" y="78"/>
                  </a:lnTo>
                  <a:lnTo>
                    <a:pt x="554" y="78"/>
                  </a:lnTo>
                  <a:lnTo>
                    <a:pt x="537" y="78"/>
                  </a:lnTo>
                  <a:lnTo>
                    <a:pt x="521" y="80"/>
                  </a:lnTo>
                  <a:lnTo>
                    <a:pt x="505" y="82"/>
                  </a:lnTo>
                  <a:lnTo>
                    <a:pt x="489" y="84"/>
                  </a:lnTo>
                  <a:lnTo>
                    <a:pt x="472" y="88"/>
                  </a:lnTo>
                  <a:lnTo>
                    <a:pt x="457" y="93"/>
                  </a:lnTo>
                  <a:lnTo>
                    <a:pt x="442" y="97"/>
                  </a:lnTo>
                  <a:lnTo>
                    <a:pt x="427" y="104"/>
                  </a:lnTo>
                  <a:lnTo>
                    <a:pt x="412" y="110"/>
                  </a:lnTo>
                  <a:lnTo>
                    <a:pt x="398" y="118"/>
                  </a:lnTo>
                  <a:lnTo>
                    <a:pt x="385" y="125"/>
                  </a:lnTo>
                  <a:lnTo>
                    <a:pt x="371" y="134"/>
                  </a:lnTo>
                  <a:lnTo>
                    <a:pt x="359" y="142"/>
                  </a:lnTo>
                  <a:lnTo>
                    <a:pt x="346" y="152"/>
                  </a:lnTo>
                  <a:lnTo>
                    <a:pt x="334" y="163"/>
                  </a:lnTo>
                  <a:lnTo>
                    <a:pt x="324" y="174"/>
                  </a:lnTo>
                  <a:lnTo>
                    <a:pt x="312" y="184"/>
                  </a:lnTo>
                  <a:lnTo>
                    <a:pt x="302" y="196"/>
                  </a:lnTo>
                  <a:lnTo>
                    <a:pt x="292" y="209"/>
                  </a:lnTo>
                  <a:lnTo>
                    <a:pt x="283" y="222"/>
                  </a:lnTo>
                  <a:lnTo>
                    <a:pt x="275" y="235"/>
                  </a:lnTo>
                  <a:lnTo>
                    <a:pt x="266" y="249"/>
                  </a:lnTo>
                  <a:lnTo>
                    <a:pt x="260" y="263"/>
                  </a:lnTo>
                  <a:lnTo>
                    <a:pt x="252" y="277"/>
                  </a:lnTo>
                  <a:lnTo>
                    <a:pt x="247" y="292"/>
                  </a:lnTo>
                  <a:lnTo>
                    <a:pt x="242" y="307"/>
                  </a:lnTo>
                  <a:lnTo>
                    <a:pt x="237" y="323"/>
                  </a:lnTo>
                  <a:lnTo>
                    <a:pt x="234" y="339"/>
                  </a:lnTo>
                  <a:lnTo>
                    <a:pt x="231" y="355"/>
                  </a:lnTo>
                  <a:lnTo>
                    <a:pt x="229" y="371"/>
                  </a:lnTo>
                  <a:lnTo>
                    <a:pt x="228" y="388"/>
                  </a:lnTo>
                  <a:lnTo>
                    <a:pt x="228" y="404"/>
                  </a:lnTo>
                  <a:lnTo>
                    <a:pt x="228" y="404"/>
                  </a:lnTo>
                  <a:lnTo>
                    <a:pt x="228" y="427"/>
                  </a:lnTo>
                  <a:lnTo>
                    <a:pt x="230" y="449"/>
                  </a:lnTo>
                  <a:lnTo>
                    <a:pt x="234" y="471"/>
                  </a:lnTo>
                  <a:lnTo>
                    <a:pt x="240" y="492"/>
                  </a:lnTo>
                  <a:lnTo>
                    <a:pt x="246" y="513"/>
                  </a:lnTo>
                  <a:lnTo>
                    <a:pt x="254" y="533"/>
                  </a:lnTo>
                  <a:lnTo>
                    <a:pt x="262" y="553"/>
                  </a:lnTo>
                  <a:lnTo>
                    <a:pt x="273" y="571"/>
                  </a:lnTo>
                  <a:lnTo>
                    <a:pt x="285" y="590"/>
                  </a:lnTo>
                  <a:lnTo>
                    <a:pt x="298" y="607"/>
                  </a:lnTo>
                  <a:lnTo>
                    <a:pt x="312" y="624"/>
                  </a:lnTo>
                  <a:lnTo>
                    <a:pt x="327" y="639"/>
                  </a:lnTo>
                  <a:lnTo>
                    <a:pt x="343" y="654"/>
                  </a:lnTo>
                  <a:lnTo>
                    <a:pt x="360" y="668"/>
                  </a:lnTo>
                  <a:lnTo>
                    <a:pt x="379" y="680"/>
                  </a:lnTo>
                  <a:lnTo>
                    <a:pt x="397" y="692"/>
                  </a:lnTo>
                  <a:lnTo>
                    <a:pt x="397" y="692"/>
                  </a:lnTo>
                  <a:lnTo>
                    <a:pt x="409" y="700"/>
                  </a:lnTo>
                  <a:lnTo>
                    <a:pt x="420" y="708"/>
                  </a:lnTo>
                  <a:lnTo>
                    <a:pt x="428" y="718"/>
                  </a:lnTo>
                  <a:lnTo>
                    <a:pt x="435" y="729"/>
                  </a:lnTo>
                  <a:lnTo>
                    <a:pt x="441" y="741"/>
                  </a:lnTo>
                  <a:lnTo>
                    <a:pt x="445" y="754"/>
                  </a:lnTo>
                  <a:lnTo>
                    <a:pt x="449" y="767"/>
                  </a:lnTo>
                  <a:lnTo>
                    <a:pt x="451" y="781"/>
                  </a:lnTo>
                  <a:lnTo>
                    <a:pt x="451" y="781"/>
                  </a:lnTo>
                  <a:close/>
                  <a:moveTo>
                    <a:pt x="631" y="1062"/>
                  </a:moveTo>
                  <a:lnTo>
                    <a:pt x="631" y="1062"/>
                  </a:lnTo>
                  <a:lnTo>
                    <a:pt x="628" y="1071"/>
                  </a:lnTo>
                  <a:lnTo>
                    <a:pt x="623" y="1079"/>
                  </a:lnTo>
                  <a:lnTo>
                    <a:pt x="618" y="1087"/>
                  </a:lnTo>
                  <a:lnTo>
                    <a:pt x="610" y="1093"/>
                  </a:lnTo>
                  <a:lnTo>
                    <a:pt x="603" y="1098"/>
                  </a:lnTo>
                  <a:lnTo>
                    <a:pt x="594" y="1102"/>
                  </a:lnTo>
                  <a:lnTo>
                    <a:pt x="586" y="1104"/>
                  </a:lnTo>
                  <a:lnTo>
                    <a:pt x="576" y="1105"/>
                  </a:lnTo>
                  <a:lnTo>
                    <a:pt x="533" y="1105"/>
                  </a:lnTo>
                  <a:lnTo>
                    <a:pt x="533" y="1105"/>
                  </a:lnTo>
                  <a:lnTo>
                    <a:pt x="523" y="1104"/>
                  </a:lnTo>
                  <a:lnTo>
                    <a:pt x="513" y="1102"/>
                  </a:lnTo>
                  <a:lnTo>
                    <a:pt x="506" y="1098"/>
                  </a:lnTo>
                  <a:lnTo>
                    <a:pt x="497" y="1093"/>
                  </a:lnTo>
                  <a:lnTo>
                    <a:pt x="491" y="1087"/>
                  </a:lnTo>
                  <a:lnTo>
                    <a:pt x="485" y="1079"/>
                  </a:lnTo>
                  <a:lnTo>
                    <a:pt x="481" y="1071"/>
                  </a:lnTo>
                  <a:lnTo>
                    <a:pt x="478" y="1062"/>
                  </a:lnTo>
                  <a:lnTo>
                    <a:pt x="456" y="1062"/>
                  </a:lnTo>
                  <a:lnTo>
                    <a:pt x="456" y="1062"/>
                  </a:lnTo>
                  <a:lnTo>
                    <a:pt x="448" y="1062"/>
                  </a:lnTo>
                  <a:lnTo>
                    <a:pt x="439" y="1060"/>
                  </a:lnTo>
                  <a:lnTo>
                    <a:pt x="431" y="1059"/>
                  </a:lnTo>
                  <a:lnTo>
                    <a:pt x="424" y="1055"/>
                  </a:lnTo>
                  <a:lnTo>
                    <a:pt x="416" y="1052"/>
                  </a:lnTo>
                  <a:lnTo>
                    <a:pt x="410" y="1048"/>
                  </a:lnTo>
                  <a:lnTo>
                    <a:pt x="403" y="1044"/>
                  </a:lnTo>
                  <a:lnTo>
                    <a:pt x="398" y="1038"/>
                  </a:lnTo>
                  <a:lnTo>
                    <a:pt x="393" y="1032"/>
                  </a:lnTo>
                  <a:lnTo>
                    <a:pt x="387" y="1025"/>
                  </a:lnTo>
                  <a:lnTo>
                    <a:pt x="383" y="1019"/>
                  </a:lnTo>
                  <a:lnTo>
                    <a:pt x="380" y="1012"/>
                  </a:lnTo>
                  <a:lnTo>
                    <a:pt x="378" y="1005"/>
                  </a:lnTo>
                  <a:lnTo>
                    <a:pt x="375" y="996"/>
                  </a:lnTo>
                  <a:lnTo>
                    <a:pt x="373" y="989"/>
                  </a:lnTo>
                  <a:lnTo>
                    <a:pt x="373" y="980"/>
                  </a:lnTo>
                  <a:lnTo>
                    <a:pt x="374" y="783"/>
                  </a:lnTo>
                  <a:lnTo>
                    <a:pt x="374" y="783"/>
                  </a:lnTo>
                  <a:lnTo>
                    <a:pt x="373" y="775"/>
                  </a:lnTo>
                  <a:lnTo>
                    <a:pt x="370" y="770"/>
                  </a:lnTo>
                  <a:lnTo>
                    <a:pt x="366" y="764"/>
                  </a:lnTo>
                  <a:lnTo>
                    <a:pt x="360" y="760"/>
                  </a:lnTo>
                  <a:lnTo>
                    <a:pt x="360" y="760"/>
                  </a:lnTo>
                  <a:lnTo>
                    <a:pt x="337" y="746"/>
                  </a:lnTo>
                  <a:lnTo>
                    <a:pt x="314" y="730"/>
                  </a:lnTo>
                  <a:lnTo>
                    <a:pt x="292" y="714"/>
                  </a:lnTo>
                  <a:lnTo>
                    <a:pt x="273" y="695"/>
                  </a:lnTo>
                  <a:lnTo>
                    <a:pt x="254" y="676"/>
                  </a:lnTo>
                  <a:lnTo>
                    <a:pt x="236" y="656"/>
                  </a:lnTo>
                  <a:lnTo>
                    <a:pt x="221" y="634"/>
                  </a:lnTo>
                  <a:lnTo>
                    <a:pt x="206" y="611"/>
                  </a:lnTo>
                  <a:lnTo>
                    <a:pt x="193" y="588"/>
                  </a:lnTo>
                  <a:lnTo>
                    <a:pt x="182" y="564"/>
                  </a:lnTo>
                  <a:lnTo>
                    <a:pt x="173" y="538"/>
                  </a:lnTo>
                  <a:lnTo>
                    <a:pt x="164" y="512"/>
                  </a:lnTo>
                  <a:lnTo>
                    <a:pt x="158" y="486"/>
                  </a:lnTo>
                  <a:lnTo>
                    <a:pt x="153" y="459"/>
                  </a:lnTo>
                  <a:lnTo>
                    <a:pt x="151" y="432"/>
                  </a:lnTo>
                  <a:lnTo>
                    <a:pt x="150" y="404"/>
                  </a:lnTo>
                  <a:lnTo>
                    <a:pt x="150" y="404"/>
                  </a:lnTo>
                  <a:lnTo>
                    <a:pt x="150" y="384"/>
                  </a:lnTo>
                  <a:lnTo>
                    <a:pt x="152" y="363"/>
                  </a:lnTo>
                  <a:lnTo>
                    <a:pt x="154" y="343"/>
                  </a:lnTo>
                  <a:lnTo>
                    <a:pt x="158" y="323"/>
                  </a:lnTo>
                  <a:lnTo>
                    <a:pt x="162" y="304"/>
                  </a:lnTo>
                  <a:lnTo>
                    <a:pt x="168" y="285"/>
                  </a:lnTo>
                  <a:lnTo>
                    <a:pt x="174" y="265"/>
                  </a:lnTo>
                  <a:lnTo>
                    <a:pt x="181" y="247"/>
                  </a:lnTo>
                  <a:lnTo>
                    <a:pt x="190" y="230"/>
                  </a:lnTo>
                  <a:lnTo>
                    <a:pt x="199" y="211"/>
                  </a:lnTo>
                  <a:lnTo>
                    <a:pt x="208" y="195"/>
                  </a:lnTo>
                  <a:lnTo>
                    <a:pt x="219" y="179"/>
                  </a:lnTo>
                  <a:lnTo>
                    <a:pt x="230" y="163"/>
                  </a:lnTo>
                  <a:lnTo>
                    <a:pt x="242" y="148"/>
                  </a:lnTo>
                  <a:lnTo>
                    <a:pt x="255" y="133"/>
                  </a:lnTo>
                  <a:lnTo>
                    <a:pt x="269" y="119"/>
                  </a:lnTo>
                  <a:lnTo>
                    <a:pt x="283" y="106"/>
                  </a:lnTo>
                  <a:lnTo>
                    <a:pt x="297" y="93"/>
                  </a:lnTo>
                  <a:lnTo>
                    <a:pt x="312" y="81"/>
                  </a:lnTo>
                  <a:lnTo>
                    <a:pt x="328" y="69"/>
                  </a:lnTo>
                  <a:lnTo>
                    <a:pt x="344" y="58"/>
                  </a:lnTo>
                  <a:lnTo>
                    <a:pt x="361" y="49"/>
                  </a:lnTo>
                  <a:lnTo>
                    <a:pt x="379" y="40"/>
                  </a:lnTo>
                  <a:lnTo>
                    <a:pt x="397" y="32"/>
                  </a:lnTo>
                  <a:lnTo>
                    <a:pt x="415" y="25"/>
                  </a:lnTo>
                  <a:lnTo>
                    <a:pt x="434" y="18"/>
                  </a:lnTo>
                  <a:lnTo>
                    <a:pt x="453" y="13"/>
                  </a:lnTo>
                  <a:lnTo>
                    <a:pt x="472" y="9"/>
                  </a:lnTo>
                  <a:lnTo>
                    <a:pt x="493" y="4"/>
                  </a:lnTo>
                  <a:lnTo>
                    <a:pt x="513" y="2"/>
                  </a:lnTo>
                  <a:lnTo>
                    <a:pt x="534" y="1"/>
                  </a:lnTo>
                  <a:lnTo>
                    <a:pt x="554" y="0"/>
                  </a:lnTo>
                  <a:lnTo>
                    <a:pt x="554" y="0"/>
                  </a:lnTo>
                  <a:lnTo>
                    <a:pt x="575" y="1"/>
                  </a:lnTo>
                  <a:lnTo>
                    <a:pt x="595" y="2"/>
                  </a:lnTo>
                  <a:lnTo>
                    <a:pt x="616" y="4"/>
                  </a:lnTo>
                  <a:lnTo>
                    <a:pt x="636" y="9"/>
                  </a:lnTo>
                  <a:lnTo>
                    <a:pt x="656" y="13"/>
                  </a:lnTo>
                  <a:lnTo>
                    <a:pt x="675" y="18"/>
                  </a:lnTo>
                  <a:lnTo>
                    <a:pt x="693" y="25"/>
                  </a:lnTo>
                  <a:lnTo>
                    <a:pt x="712" y="32"/>
                  </a:lnTo>
                  <a:lnTo>
                    <a:pt x="730" y="40"/>
                  </a:lnTo>
                  <a:lnTo>
                    <a:pt x="747" y="49"/>
                  </a:lnTo>
                  <a:lnTo>
                    <a:pt x="765" y="58"/>
                  </a:lnTo>
                  <a:lnTo>
                    <a:pt x="781" y="69"/>
                  </a:lnTo>
                  <a:lnTo>
                    <a:pt x="797" y="81"/>
                  </a:lnTo>
                  <a:lnTo>
                    <a:pt x="812" y="93"/>
                  </a:lnTo>
                  <a:lnTo>
                    <a:pt x="826" y="106"/>
                  </a:lnTo>
                  <a:lnTo>
                    <a:pt x="840" y="119"/>
                  </a:lnTo>
                  <a:lnTo>
                    <a:pt x="854" y="133"/>
                  </a:lnTo>
                  <a:lnTo>
                    <a:pt x="867" y="148"/>
                  </a:lnTo>
                  <a:lnTo>
                    <a:pt x="879" y="163"/>
                  </a:lnTo>
                  <a:lnTo>
                    <a:pt x="890" y="179"/>
                  </a:lnTo>
                  <a:lnTo>
                    <a:pt x="900" y="195"/>
                  </a:lnTo>
                  <a:lnTo>
                    <a:pt x="910" y="211"/>
                  </a:lnTo>
                  <a:lnTo>
                    <a:pt x="919" y="230"/>
                  </a:lnTo>
                  <a:lnTo>
                    <a:pt x="927" y="247"/>
                  </a:lnTo>
                  <a:lnTo>
                    <a:pt x="935" y="265"/>
                  </a:lnTo>
                  <a:lnTo>
                    <a:pt x="940" y="285"/>
                  </a:lnTo>
                  <a:lnTo>
                    <a:pt x="947" y="304"/>
                  </a:lnTo>
                  <a:lnTo>
                    <a:pt x="951" y="323"/>
                  </a:lnTo>
                  <a:lnTo>
                    <a:pt x="954" y="343"/>
                  </a:lnTo>
                  <a:lnTo>
                    <a:pt x="956" y="363"/>
                  </a:lnTo>
                  <a:lnTo>
                    <a:pt x="959" y="384"/>
                  </a:lnTo>
                  <a:lnTo>
                    <a:pt x="959" y="404"/>
                  </a:lnTo>
                  <a:lnTo>
                    <a:pt x="959" y="404"/>
                  </a:lnTo>
                  <a:lnTo>
                    <a:pt x="958" y="432"/>
                  </a:lnTo>
                  <a:lnTo>
                    <a:pt x="955" y="459"/>
                  </a:lnTo>
                  <a:lnTo>
                    <a:pt x="951" y="486"/>
                  </a:lnTo>
                  <a:lnTo>
                    <a:pt x="945" y="512"/>
                  </a:lnTo>
                  <a:lnTo>
                    <a:pt x="936" y="538"/>
                  </a:lnTo>
                  <a:lnTo>
                    <a:pt x="926" y="564"/>
                  </a:lnTo>
                  <a:lnTo>
                    <a:pt x="915" y="588"/>
                  </a:lnTo>
                  <a:lnTo>
                    <a:pt x="903" y="611"/>
                  </a:lnTo>
                  <a:lnTo>
                    <a:pt x="887" y="634"/>
                  </a:lnTo>
                  <a:lnTo>
                    <a:pt x="872" y="656"/>
                  </a:lnTo>
                  <a:lnTo>
                    <a:pt x="855" y="676"/>
                  </a:lnTo>
                  <a:lnTo>
                    <a:pt x="836" y="695"/>
                  </a:lnTo>
                  <a:lnTo>
                    <a:pt x="816" y="714"/>
                  </a:lnTo>
                  <a:lnTo>
                    <a:pt x="795" y="730"/>
                  </a:lnTo>
                  <a:lnTo>
                    <a:pt x="772" y="746"/>
                  </a:lnTo>
                  <a:lnTo>
                    <a:pt x="748" y="760"/>
                  </a:lnTo>
                  <a:lnTo>
                    <a:pt x="748" y="760"/>
                  </a:lnTo>
                  <a:lnTo>
                    <a:pt x="743" y="764"/>
                  </a:lnTo>
                  <a:lnTo>
                    <a:pt x="739" y="770"/>
                  </a:lnTo>
                  <a:lnTo>
                    <a:pt x="735" y="775"/>
                  </a:lnTo>
                  <a:lnTo>
                    <a:pt x="735" y="783"/>
                  </a:lnTo>
                  <a:lnTo>
                    <a:pt x="735" y="980"/>
                  </a:lnTo>
                  <a:lnTo>
                    <a:pt x="735" y="980"/>
                  </a:lnTo>
                  <a:lnTo>
                    <a:pt x="735" y="989"/>
                  </a:lnTo>
                  <a:lnTo>
                    <a:pt x="733" y="996"/>
                  </a:lnTo>
                  <a:lnTo>
                    <a:pt x="732" y="1005"/>
                  </a:lnTo>
                  <a:lnTo>
                    <a:pt x="729" y="1012"/>
                  </a:lnTo>
                  <a:lnTo>
                    <a:pt x="726" y="1019"/>
                  </a:lnTo>
                  <a:lnTo>
                    <a:pt x="721" y="1025"/>
                  </a:lnTo>
                  <a:lnTo>
                    <a:pt x="716" y="1032"/>
                  </a:lnTo>
                  <a:lnTo>
                    <a:pt x="711" y="1038"/>
                  </a:lnTo>
                  <a:lnTo>
                    <a:pt x="705" y="1044"/>
                  </a:lnTo>
                  <a:lnTo>
                    <a:pt x="699" y="1048"/>
                  </a:lnTo>
                  <a:lnTo>
                    <a:pt x="692" y="1052"/>
                  </a:lnTo>
                  <a:lnTo>
                    <a:pt x="685" y="1055"/>
                  </a:lnTo>
                  <a:lnTo>
                    <a:pt x="677" y="1059"/>
                  </a:lnTo>
                  <a:lnTo>
                    <a:pt x="670" y="1060"/>
                  </a:lnTo>
                  <a:lnTo>
                    <a:pt x="661" y="1062"/>
                  </a:lnTo>
                  <a:lnTo>
                    <a:pt x="652" y="1062"/>
                  </a:lnTo>
                  <a:lnTo>
                    <a:pt x="631" y="1062"/>
                  </a:lnTo>
                  <a:lnTo>
                    <a:pt x="631" y="1062"/>
                  </a:lnTo>
                  <a:close/>
                  <a:moveTo>
                    <a:pt x="949" y="659"/>
                  </a:moveTo>
                  <a:lnTo>
                    <a:pt x="949" y="659"/>
                  </a:lnTo>
                  <a:lnTo>
                    <a:pt x="945" y="656"/>
                  </a:lnTo>
                  <a:lnTo>
                    <a:pt x="941" y="651"/>
                  </a:lnTo>
                  <a:lnTo>
                    <a:pt x="939" y="648"/>
                  </a:lnTo>
                  <a:lnTo>
                    <a:pt x="937" y="643"/>
                  </a:lnTo>
                  <a:lnTo>
                    <a:pt x="936" y="638"/>
                  </a:lnTo>
                  <a:lnTo>
                    <a:pt x="936" y="633"/>
                  </a:lnTo>
                  <a:lnTo>
                    <a:pt x="937" y="627"/>
                  </a:lnTo>
                  <a:lnTo>
                    <a:pt x="939" y="623"/>
                  </a:lnTo>
                  <a:lnTo>
                    <a:pt x="939" y="623"/>
                  </a:lnTo>
                  <a:lnTo>
                    <a:pt x="942" y="619"/>
                  </a:lnTo>
                  <a:lnTo>
                    <a:pt x="947" y="616"/>
                  </a:lnTo>
                  <a:lnTo>
                    <a:pt x="951" y="613"/>
                  </a:lnTo>
                  <a:lnTo>
                    <a:pt x="955" y="611"/>
                  </a:lnTo>
                  <a:lnTo>
                    <a:pt x="961" y="610"/>
                  </a:lnTo>
                  <a:lnTo>
                    <a:pt x="965" y="610"/>
                  </a:lnTo>
                  <a:lnTo>
                    <a:pt x="970" y="611"/>
                  </a:lnTo>
                  <a:lnTo>
                    <a:pt x="975" y="613"/>
                  </a:lnTo>
                  <a:lnTo>
                    <a:pt x="1024" y="643"/>
                  </a:lnTo>
                  <a:lnTo>
                    <a:pt x="1024" y="643"/>
                  </a:lnTo>
                  <a:lnTo>
                    <a:pt x="1029" y="646"/>
                  </a:lnTo>
                  <a:lnTo>
                    <a:pt x="1033" y="649"/>
                  </a:lnTo>
                  <a:lnTo>
                    <a:pt x="1035" y="653"/>
                  </a:lnTo>
                  <a:lnTo>
                    <a:pt x="1037" y="659"/>
                  </a:lnTo>
                  <a:lnTo>
                    <a:pt x="1037" y="663"/>
                  </a:lnTo>
                  <a:lnTo>
                    <a:pt x="1037" y="668"/>
                  </a:lnTo>
                  <a:lnTo>
                    <a:pt x="1036" y="673"/>
                  </a:lnTo>
                  <a:lnTo>
                    <a:pt x="1034" y="678"/>
                  </a:lnTo>
                  <a:lnTo>
                    <a:pt x="1034" y="678"/>
                  </a:lnTo>
                  <a:lnTo>
                    <a:pt x="1031" y="682"/>
                  </a:lnTo>
                  <a:lnTo>
                    <a:pt x="1028" y="686"/>
                  </a:lnTo>
                  <a:lnTo>
                    <a:pt x="1023" y="688"/>
                  </a:lnTo>
                  <a:lnTo>
                    <a:pt x="1019" y="690"/>
                  </a:lnTo>
                  <a:lnTo>
                    <a:pt x="1014" y="691"/>
                  </a:lnTo>
                  <a:lnTo>
                    <a:pt x="1008" y="691"/>
                  </a:lnTo>
                  <a:lnTo>
                    <a:pt x="1004" y="690"/>
                  </a:lnTo>
                  <a:lnTo>
                    <a:pt x="999" y="688"/>
                  </a:lnTo>
                  <a:lnTo>
                    <a:pt x="949" y="659"/>
                  </a:lnTo>
                  <a:lnTo>
                    <a:pt x="949" y="659"/>
                  </a:lnTo>
                  <a:close/>
                  <a:moveTo>
                    <a:pt x="975" y="188"/>
                  </a:moveTo>
                  <a:lnTo>
                    <a:pt x="975" y="188"/>
                  </a:lnTo>
                  <a:lnTo>
                    <a:pt x="970" y="190"/>
                  </a:lnTo>
                  <a:lnTo>
                    <a:pt x="965" y="191"/>
                  </a:lnTo>
                  <a:lnTo>
                    <a:pt x="961" y="191"/>
                  </a:lnTo>
                  <a:lnTo>
                    <a:pt x="955" y="191"/>
                  </a:lnTo>
                  <a:lnTo>
                    <a:pt x="951" y="189"/>
                  </a:lnTo>
                  <a:lnTo>
                    <a:pt x="947" y="187"/>
                  </a:lnTo>
                  <a:lnTo>
                    <a:pt x="942" y="182"/>
                  </a:lnTo>
                  <a:lnTo>
                    <a:pt x="939" y="178"/>
                  </a:lnTo>
                  <a:lnTo>
                    <a:pt x="939" y="178"/>
                  </a:lnTo>
                  <a:lnTo>
                    <a:pt x="937" y="174"/>
                  </a:lnTo>
                  <a:lnTo>
                    <a:pt x="936" y="168"/>
                  </a:lnTo>
                  <a:lnTo>
                    <a:pt x="936" y="164"/>
                  </a:lnTo>
                  <a:lnTo>
                    <a:pt x="937" y="159"/>
                  </a:lnTo>
                  <a:lnTo>
                    <a:pt x="939" y="154"/>
                  </a:lnTo>
                  <a:lnTo>
                    <a:pt x="941" y="150"/>
                  </a:lnTo>
                  <a:lnTo>
                    <a:pt x="945" y="147"/>
                  </a:lnTo>
                  <a:lnTo>
                    <a:pt x="949" y="143"/>
                  </a:lnTo>
                  <a:lnTo>
                    <a:pt x="999" y="114"/>
                  </a:lnTo>
                  <a:lnTo>
                    <a:pt x="999" y="114"/>
                  </a:lnTo>
                  <a:lnTo>
                    <a:pt x="1004" y="112"/>
                  </a:lnTo>
                  <a:lnTo>
                    <a:pt x="1008" y="111"/>
                  </a:lnTo>
                  <a:lnTo>
                    <a:pt x="1014" y="111"/>
                  </a:lnTo>
                  <a:lnTo>
                    <a:pt x="1019" y="112"/>
                  </a:lnTo>
                  <a:lnTo>
                    <a:pt x="1023" y="113"/>
                  </a:lnTo>
                  <a:lnTo>
                    <a:pt x="1028" y="116"/>
                  </a:lnTo>
                  <a:lnTo>
                    <a:pt x="1031" y="120"/>
                  </a:lnTo>
                  <a:lnTo>
                    <a:pt x="1034" y="124"/>
                  </a:lnTo>
                  <a:lnTo>
                    <a:pt x="1034" y="124"/>
                  </a:lnTo>
                  <a:lnTo>
                    <a:pt x="1036" y="128"/>
                  </a:lnTo>
                  <a:lnTo>
                    <a:pt x="1037" y="134"/>
                  </a:lnTo>
                  <a:lnTo>
                    <a:pt x="1037" y="138"/>
                  </a:lnTo>
                  <a:lnTo>
                    <a:pt x="1037" y="143"/>
                  </a:lnTo>
                  <a:lnTo>
                    <a:pt x="1035" y="148"/>
                  </a:lnTo>
                  <a:lnTo>
                    <a:pt x="1033" y="152"/>
                  </a:lnTo>
                  <a:lnTo>
                    <a:pt x="1029" y="156"/>
                  </a:lnTo>
                  <a:lnTo>
                    <a:pt x="1024" y="159"/>
                  </a:lnTo>
                  <a:lnTo>
                    <a:pt x="975" y="188"/>
                  </a:lnTo>
                  <a:lnTo>
                    <a:pt x="975" y="188"/>
                  </a:lnTo>
                  <a:close/>
                  <a:moveTo>
                    <a:pt x="1025" y="427"/>
                  </a:moveTo>
                  <a:lnTo>
                    <a:pt x="1025" y="427"/>
                  </a:lnTo>
                  <a:lnTo>
                    <a:pt x="1020" y="426"/>
                  </a:lnTo>
                  <a:lnTo>
                    <a:pt x="1015" y="425"/>
                  </a:lnTo>
                  <a:lnTo>
                    <a:pt x="1010" y="423"/>
                  </a:lnTo>
                  <a:lnTo>
                    <a:pt x="1007" y="419"/>
                  </a:lnTo>
                  <a:lnTo>
                    <a:pt x="1004" y="415"/>
                  </a:lnTo>
                  <a:lnTo>
                    <a:pt x="1002" y="411"/>
                  </a:lnTo>
                  <a:lnTo>
                    <a:pt x="1000" y="406"/>
                  </a:lnTo>
                  <a:lnTo>
                    <a:pt x="1000" y="401"/>
                  </a:lnTo>
                  <a:lnTo>
                    <a:pt x="1000" y="401"/>
                  </a:lnTo>
                  <a:lnTo>
                    <a:pt x="1000" y="396"/>
                  </a:lnTo>
                  <a:lnTo>
                    <a:pt x="1002" y="390"/>
                  </a:lnTo>
                  <a:lnTo>
                    <a:pt x="1004" y="386"/>
                  </a:lnTo>
                  <a:lnTo>
                    <a:pt x="1007" y="383"/>
                  </a:lnTo>
                  <a:lnTo>
                    <a:pt x="1010" y="380"/>
                  </a:lnTo>
                  <a:lnTo>
                    <a:pt x="1015" y="377"/>
                  </a:lnTo>
                  <a:lnTo>
                    <a:pt x="1020" y="375"/>
                  </a:lnTo>
                  <a:lnTo>
                    <a:pt x="1025" y="375"/>
                  </a:lnTo>
                  <a:lnTo>
                    <a:pt x="1083" y="375"/>
                  </a:lnTo>
                  <a:lnTo>
                    <a:pt x="1083" y="375"/>
                  </a:lnTo>
                  <a:lnTo>
                    <a:pt x="1088" y="375"/>
                  </a:lnTo>
                  <a:lnTo>
                    <a:pt x="1092" y="377"/>
                  </a:lnTo>
                  <a:lnTo>
                    <a:pt x="1097" y="380"/>
                  </a:lnTo>
                  <a:lnTo>
                    <a:pt x="1101" y="383"/>
                  </a:lnTo>
                  <a:lnTo>
                    <a:pt x="1104" y="386"/>
                  </a:lnTo>
                  <a:lnTo>
                    <a:pt x="1106" y="390"/>
                  </a:lnTo>
                  <a:lnTo>
                    <a:pt x="1108" y="396"/>
                  </a:lnTo>
                  <a:lnTo>
                    <a:pt x="1108" y="401"/>
                  </a:lnTo>
                  <a:lnTo>
                    <a:pt x="1108" y="401"/>
                  </a:lnTo>
                  <a:lnTo>
                    <a:pt x="1108" y="406"/>
                  </a:lnTo>
                  <a:lnTo>
                    <a:pt x="1106" y="411"/>
                  </a:lnTo>
                  <a:lnTo>
                    <a:pt x="1104" y="415"/>
                  </a:lnTo>
                  <a:lnTo>
                    <a:pt x="1101" y="419"/>
                  </a:lnTo>
                  <a:lnTo>
                    <a:pt x="1097" y="423"/>
                  </a:lnTo>
                  <a:lnTo>
                    <a:pt x="1092" y="425"/>
                  </a:lnTo>
                  <a:lnTo>
                    <a:pt x="1088" y="426"/>
                  </a:lnTo>
                  <a:lnTo>
                    <a:pt x="1083" y="427"/>
                  </a:lnTo>
                  <a:lnTo>
                    <a:pt x="1025" y="427"/>
                  </a:lnTo>
                  <a:lnTo>
                    <a:pt x="1025" y="427"/>
                  </a:lnTo>
                  <a:close/>
                  <a:moveTo>
                    <a:pt x="160" y="143"/>
                  </a:moveTo>
                  <a:lnTo>
                    <a:pt x="160" y="143"/>
                  </a:lnTo>
                  <a:lnTo>
                    <a:pt x="164" y="147"/>
                  </a:lnTo>
                  <a:lnTo>
                    <a:pt x="167" y="150"/>
                  </a:lnTo>
                  <a:lnTo>
                    <a:pt x="169" y="154"/>
                  </a:lnTo>
                  <a:lnTo>
                    <a:pt x="172" y="159"/>
                  </a:lnTo>
                  <a:lnTo>
                    <a:pt x="173" y="164"/>
                  </a:lnTo>
                  <a:lnTo>
                    <a:pt x="173" y="168"/>
                  </a:lnTo>
                  <a:lnTo>
                    <a:pt x="172" y="174"/>
                  </a:lnTo>
                  <a:lnTo>
                    <a:pt x="169" y="178"/>
                  </a:lnTo>
                  <a:lnTo>
                    <a:pt x="169" y="178"/>
                  </a:lnTo>
                  <a:lnTo>
                    <a:pt x="166" y="182"/>
                  </a:lnTo>
                  <a:lnTo>
                    <a:pt x="162" y="187"/>
                  </a:lnTo>
                  <a:lnTo>
                    <a:pt x="158" y="189"/>
                  </a:lnTo>
                  <a:lnTo>
                    <a:pt x="153" y="191"/>
                  </a:lnTo>
                  <a:lnTo>
                    <a:pt x="148" y="191"/>
                  </a:lnTo>
                  <a:lnTo>
                    <a:pt x="144" y="191"/>
                  </a:lnTo>
                  <a:lnTo>
                    <a:pt x="138" y="190"/>
                  </a:lnTo>
                  <a:lnTo>
                    <a:pt x="134" y="188"/>
                  </a:lnTo>
                  <a:lnTo>
                    <a:pt x="84" y="159"/>
                  </a:lnTo>
                  <a:lnTo>
                    <a:pt x="84" y="159"/>
                  </a:lnTo>
                  <a:lnTo>
                    <a:pt x="80" y="156"/>
                  </a:lnTo>
                  <a:lnTo>
                    <a:pt x="76" y="152"/>
                  </a:lnTo>
                  <a:lnTo>
                    <a:pt x="74" y="148"/>
                  </a:lnTo>
                  <a:lnTo>
                    <a:pt x="71" y="143"/>
                  </a:lnTo>
                  <a:lnTo>
                    <a:pt x="71" y="138"/>
                  </a:lnTo>
                  <a:lnTo>
                    <a:pt x="71" y="134"/>
                  </a:lnTo>
                  <a:lnTo>
                    <a:pt x="72" y="128"/>
                  </a:lnTo>
                  <a:lnTo>
                    <a:pt x="75" y="124"/>
                  </a:lnTo>
                  <a:lnTo>
                    <a:pt x="75" y="124"/>
                  </a:lnTo>
                  <a:lnTo>
                    <a:pt x="78" y="120"/>
                  </a:lnTo>
                  <a:lnTo>
                    <a:pt x="81" y="116"/>
                  </a:lnTo>
                  <a:lnTo>
                    <a:pt x="85" y="113"/>
                  </a:lnTo>
                  <a:lnTo>
                    <a:pt x="90" y="112"/>
                  </a:lnTo>
                  <a:lnTo>
                    <a:pt x="95" y="111"/>
                  </a:lnTo>
                  <a:lnTo>
                    <a:pt x="100" y="111"/>
                  </a:lnTo>
                  <a:lnTo>
                    <a:pt x="105" y="112"/>
                  </a:lnTo>
                  <a:lnTo>
                    <a:pt x="110" y="114"/>
                  </a:lnTo>
                  <a:lnTo>
                    <a:pt x="160" y="143"/>
                  </a:lnTo>
                  <a:lnTo>
                    <a:pt x="160" y="143"/>
                  </a:lnTo>
                  <a:close/>
                  <a:moveTo>
                    <a:pt x="134" y="613"/>
                  </a:moveTo>
                  <a:lnTo>
                    <a:pt x="134" y="613"/>
                  </a:lnTo>
                  <a:lnTo>
                    <a:pt x="138" y="611"/>
                  </a:lnTo>
                  <a:lnTo>
                    <a:pt x="144" y="610"/>
                  </a:lnTo>
                  <a:lnTo>
                    <a:pt x="148" y="610"/>
                  </a:lnTo>
                  <a:lnTo>
                    <a:pt x="153" y="611"/>
                  </a:lnTo>
                  <a:lnTo>
                    <a:pt x="158" y="613"/>
                  </a:lnTo>
                  <a:lnTo>
                    <a:pt x="162" y="616"/>
                  </a:lnTo>
                  <a:lnTo>
                    <a:pt x="166" y="619"/>
                  </a:lnTo>
                  <a:lnTo>
                    <a:pt x="169" y="623"/>
                  </a:lnTo>
                  <a:lnTo>
                    <a:pt x="169" y="623"/>
                  </a:lnTo>
                  <a:lnTo>
                    <a:pt x="172" y="627"/>
                  </a:lnTo>
                  <a:lnTo>
                    <a:pt x="173" y="633"/>
                  </a:lnTo>
                  <a:lnTo>
                    <a:pt x="173" y="638"/>
                  </a:lnTo>
                  <a:lnTo>
                    <a:pt x="172" y="643"/>
                  </a:lnTo>
                  <a:lnTo>
                    <a:pt x="169" y="648"/>
                  </a:lnTo>
                  <a:lnTo>
                    <a:pt x="167" y="651"/>
                  </a:lnTo>
                  <a:lnTo>
                    <a:pt x="164" y="656"/>
                  </a:lnTo>
                  <a:lnTo>
                    <a:pt x="160" y="659"/>
                  </a:lnTo>
                  <a:lnTo>
                    <a:pt x="110" y="688"/>
                  </a:lnTo>
                  <a:lnTo>
                    <a:pt x="110" y="688"/>
                  </a:lnTo>
                  <a:lnTo>
                    <a:pt x="105" y="690"/>
                  </a:lnTo>
                  <a:lnTo>
                    <a:pt x="100" y="691"/>
                  </a:lnTo>
                  <a:lnTo>
                    <a:pt x="95" y="691"/>
                  </a:lnTo>
                  <a:lnTo>
                    <a:pt x="90" y="690"/>
                  </a:lnTo>
                  <a:lnTo>
                    <a:pt x="85" y="688"/>
                  </a:lnTo>
                  <a:lnTo>
                    <a:pt x="81" y="686"/>
                  </a:lnTo>
                  <a:lnTo>
                    <a:pt x="78" y="682"/>
                  </a:lnTo>
                  <a:lnTo>
                    <a:pt x="75" y="678"/>
                  </a:lnTo>
                  <a:lnTo>
                    <a:pt x="75" y="678"/>
                  </a:lnTo>
                  <a:lnTo>
                    <a:pt x="72" y="673"/>
                  </a:lnTo>
                  <a:lnTo>
                    <a:pt x="71" y="668"/>
                  </a:lnTo>
                  <a:lnTo>
                    <a:pt x="71" y="663"/>
                  </a:lnTo>
                  <a:lnTo>
                    <a:pt x="71" y="659"/>
                  </a:lnTo>
                  <a:lnTo>
                    <a:pt x="74" y="653"/>
                  </a:lnTo>
                  <a:lnTo>
                    <a:pt x="76" y="649"/>
                  </a:lnTo>
                  <a:lnTo>
                    <a:pt x="80" y="646"/>
                  </a:lnTo>
                  <a:lnTo>
                    <a:pt x="84" y="643"/>
                  </a:lnTo>
                  <a:lnTo>
                    <a:pt x="134" y="613"/>
                  </a:lnTo>
                  <a:lnTo>
                    <a:pt x="134" y="613"/>
                  </a:lnTo>
                  <a:close/>
                  <a:moveTo>
                    <a:pt x="83" y="375"/>
                  </a:moveTo>
                  <a:lnTo>
                    <a:pt x="83" y="375"/>
                  </a:lnTo>
                  <a:lnTo>
                    <a:pt x="89" y="375"/>
                  </a:lnTo>
                  <a:lnTo>
                    <a:pt x="94" y="377"/>
                  </a:lnTo>
                  <a:lnTo>
                    <a:pt x="98" y="380"/>
                  </a:lnTo>
                  <a:lnTo>
                    <a:pt x="102" y="383"/>
                  </a:lnTo>
                  <a:lnTo>
                    <a:pt x="105" y="386"/>
                  </a:lnTo>
                  <a:lnTo>
                    <a:pt x="107" y="390"/>
                  </a:lnTo>
                  <a:lnTo>
                    <a:pt x="109" y="396"/>
                  </a:lnTo>
                  <a:lnTo>
                    <a:pt x="109" y="401"/>
                  </a:lnTo>
                  <a:lnTo>
                    <a:pt x="109" y="401"/>
                  </a:lnTo>
                  <a:lnTo>
                    <a:pt x="109" y="406"/>
                  </a:lnTo>
                  <a:lnTo>
                    <a:pt x="107" y="411"/>
                  </a:lnTo>
                  <a:lnTo>
                    <a:pt x="105" y="415"/>
                  </a:lnTo>
                  <a:lnTo>
                    <a:pt x="102" y="419"/>
                  </a:lnTo>
                  <a:lnTo>
                    <a:pt x="98" y="423"/>
                  </a:lnTo>
                  <a:lnTo>
                    <a:pt x="94" y="425"/>
                  </a:lnTo>
                  <a:lnTo>
                    <a:pt x="89" y="426"/>
                  </a:lnTo>
                  <a:lnTo>
                    <a:pt x="83" y="427"/>
                  </a:lnTo>
                  <a:lnTo>
                    <a:pt x="26" y="427"/>
                  </a:lnTo>
                  <a:lnTo>
                    <a:pt x="26" y="427"/>
                  </a:lnTo>
                  <a:lnTo>
                    <a:pt x="21" y="426"/>
                  </a:lnTo>
                  <a:lnTo>
                    <a:pt x="16" y="425"/>
                  </a:lnTo>
                  <a:lnTo>
                    <a:pt x="12" y="423"/>
                  </a:lnTo>
                  <a:lnTo>
                    <a:pt x="8" y="419"/>
                  </a:lnTo>
                  <a:lnTo>
                    <a:pt x="5" y="415"/>
                  </a:lnTo>
                  <a:lnTo>
                    <a:pt x="2" y="411"/>
                  </a:lnTo>
                  <a:lnTo>
                    <a:pt x="0" y="406"/>
                  </a:lnTo>
                  <a:lnTo>
                    <a:pt x="0" y="401"/>
                  </a:lnTo>
                  <a:lnTo>
                    <a:pt x="0" y="401"/>
                  </a:lnTo>
                  <a:lnTo>
                    <a:pt x="0" y="396"/>
                  </a:lnTo>
                  <a:lnTo>
                    <a:pt x="2" y="390"/>
                  </a:lnTo>
                  <a:lnTo>
                    <a:pt x="5" y="386"/>
                  </a:lnTo>
                  <a:lnTo>
                    <a:pt x="8" y="383"/>
                  </a:lnTo>
                  <a:lnTo>
                    <a:pt x="12" y="380"/>
                  </a:lnTo>
                  <a:lnTo>
                    <a:pt x="16" y="377"/>
                  </a:lnTo>
                  <a:lnTo>
                    <a:pt x="21" y="375"/>
                  </a:lnTo>
                  <a:lnTo>
                    <a:pt x="26" y="375"/>
                  </a:lnTo>
                  <a:lnTo>
                    <a:pt x="83" y="375"/>
                  </a:lnTo>
                  <a:lnTo>
                    <a:pt x="83" y="375"/>
                  </a:lnTo>
                  <a:close/>
                  <a:moveTo>
                    <a:pt x="359" y="286"/>
                  </a:moveTo>
                  <a:lnTo>
                    <a:pt x="359" y="286"/>
                  </a:lnTo>
                  <a:lnTo>
                    <a:pt x="359" y="280"/>
                  </a:lnTo>
                  <a:lnTo>
                    <a:pt x="359" y="276"/>
                  </a:lnTo>
                  <a:lnTo>
                    <a:pt x="360" y="271"/>
                  </a:lnTo>
                  <a:lnTo>
                    <a:pt x="361" y="266"/>
                  </a:lnTo>
                  <a:lnTo>
                    <a:pt x="365" y="262"/>
                  </a:lnTo>
                  <a:lnTo>
                    <a:pt x="368" y="259"/>
                  </a:lnTo>
                  <a:lnTo>
                    <a:pt x="372" y="256"/>
                  </a:lnTo>
                  <a:lnTo>
                    <a:pt x="378" y="253"/>
                  </a:lnTo>
                  <a:lnTo>
                    <a:pt x="378" y="253"/>
                  </a:lnTo>
                  <a:lnTo>
                    <a:pt x="383" y="253"/>
                  </a:lnTo>
                  <a:lnTo>
                    <a:pt x="387" y="253"/>
                  </a:lnTo>
                  <a:lnTo>
                    <a:pt x="393" y="254"/>
                  </a:lnTo>
                  <a:lnTo>
                    <a:pt x="397" y="256"/>
                  </a:lnTo>
                  <a:lnTo>
                    <a:pt x="401" y="259"/>
                  </a:lnTo>
                  <a:lnTo>
                    <a:pt x="404" y="262"/>
                  </a:lnTo>
                  <a:lnTo>
                    <a:pt x="408" y="266"/>
                  </a:lnTo>
                  <a:lnTo>
                    <a:pt x="409" y="272"/>
                  </a:lnTo>
                  <a:lnTo>
                    <a:pt x="424" y="322"/>
                  </a:lnTo>
                  <a:lnTo>
                    <a:pt x="424" y="322"/>
                  </a:lnTo>
                  <a:lnTo>
                    <a:pt x="451" y="313"/>
                  </a:lnTo>
                  <a:lnTo>
                    <a:pt x="479" y="306"/>
                  </a:lnTo>
                  <a:lnTo>
                    <a:pt x="479" y="306"/>
                  </a:lnTo>
                  <a:lnTo>
                    <a:pt x="480" y="305"/>
                  </a:lnTo>
                  <a:lnTo>
                    <a:pt x="480" y="305"/>
                  </a:lnTo>
                  <a:lnTo>
                    <a:pt x="504" y="301"/>
                  </a:lnTo>
                  <a:lnTo>
                    <a:pt x="528" y="299"/>
                  </a:lnTo>
                  <a:lnTo>
                    <a:pt x="528" y="260"/>
                  </a:lnTo>
                  <a:lnTo>
                    <a:pt x="528" y="260"/>
                  </a:lnTo>
                  <a:lnTo>
                    <a:pt x="528" y="254"/>
                  </a:lnTo>
                  <a:lnTo>
                    <a:pt x="531" y="249"/>
                  </a:lnTo>
                  <a:lnTo>
                    <a:pt x="533" y="245"/>
                  </a:lnTo>
                  <a:lnTo>
                    <a:pt x="536" y="242"/>
                  </a:lnTo>
                  <a:lnTo>
                    <a:pt x="540" y="238"/>
                  </a:lnTo>
                  <a:lnTo>
                    <a:pt x="545" y="236"/>
                  </a:lnTo>
                  <a:lnTo>
                    <a:pt x="549" y="234"/>
                  </a:lnTo>
                  <a:lnTo>
                    <a:pt x="554" y="234"/>
                  </a:lnTo>
                  <a:lnTo>
                    <a:pt x="554" y="234"/>
                  </a:lnTo>
                  <a:lnTo>
                    <a:pt x="560" y="234"/>
                  </a:lnTo>
                  <a:lnTo>
                    <a:pt x="564" y="236"/>
                  </a:lnTo>
                  <a:lnTo>
                    <a:pt x="568" y="238"/>
                  </a:lnTo>
                  <a:lnTo>
                    <a:pt x="573" y="242"/>
                  </a:lnTo>
                  <a:lnTo>
                    <a:pt x="576" y="245"/>
                  </a:lnTo>
                  <a:lnTo>
                    <a:pt x="578" y="249"/>
                  </a:lnTo>
                  <a:lnTo>
                    <a:pt x="579" y="254"/>
                  </a:lnTo>
                  <a:lnTo>
                    <a:pt x="580" y="260"/>
                  </a:lnTo>
                  <a:lnTo>
                    <a:pt x="580" y="299"/>
                  </a:lnTo>
                  <a:lnTo>
                    <a:pt x="580" y="299"/>
                  </a:lnTo>
                  <a:lnTo>
                    <a:pt x="605" y="301"/>
                  </a:lnTo>
                  <a:lnTo>
                    <a:pt x="630" y="306"/>
                  </a:lnTo>
                  <a:lnTo>
                    <a:pt x="630" y="306"/>
                  </a:lnTo>
                  <a:lnTo>
                    <a:pt x="630" y="306"/>
                  </a:lnTo>
                  <a:lnTo>
                    <a:pt x="630" y="306"/>
                  </a:lnTo>
                  <a:lnTo>
                    <a:pt x="658" y="313"/>
                  </a:lnTo>
                  <a:lnTo>
                    <a:pt x="685" y="322"/>
                  </a:lnTo>
                  <a:lnTo>
                    <a:pt x="700" y="272"/>
                  </a:lnTo>
                  <a:lnTo>
                    <a:pt x="700" y="272"/>
                  </a:lnTo>
                  <a:lnTo>
                    <a:pt x="701" y="266"/>
                  </a:lnTo>
                  <a:lnTo>
                    <a:pt x="704" y="262"/>
                  </a:lnTo>
                  <a:lnTo>
                    <a:pt x="707" y="259"/>
                  </a:lnTo>
                  <a:lnTo>
                    <a:pt x="712" y="256"/>
                  </a:lnTo>
                  <a:lnTo>
                    <a:pt x="716" y="254"/>
                  </a:lnTo>
                  <a:lnTo>
                    <a:pt x="721" y="253"/>
                  </a:lnTo>
                  <a:lnTo>
                    <a:pt x="726" y="253"/>
                  </a:lnTo>
                  <a:lnTo>
                    <a:pt x="731" y="253"/>
                  </a:lnTo>
                  <a:lnTo>
                    <a:pt x="731" y="253"/>
                  </a:lnTo>
                  <a:lnTo>
                    <a:pt x="737" y="256"/>
                  </a:lnTo>
                  <a:lnTo>
                    <a:pt x="741" y="259"/>
                  </a:lnTo>
                  <a:lnTo>
                    <a:pt x="744" y="262"/>
                  </a:lnTo>
                  <a:lnTo>
                    <a:pt x="746" y="266"/>
                  </a:lnTo>
                  <a:lnTo>
                    <a:pt x="748" y="271"/>
                  </a:lnTo>
                  <a:lnTo>
                    <a:pt x="749" y="276"/>
                  </a:lnTo>
                  <a:lnTo>
                    <a:pt x="749" y="280"/>
                  </a:lnTo>
                  <a:lnTo>
                    <a:pt x="748" y="286"/>
                  </a:lnTo>
                  <a:lnTo>
                    <a:pt x="655" y="610"/>
                  </a:lnTo>
                  <a:lnTo>
                    <a:pt x="655" y="610"/>
                  </a:lnTo>
                  <a:lnTo>
                    <a:pt x="652" y="616"/>
                  </a:lnTo>
                  <a:lnTo>
                    <a:pt x="649" y="620"/>
                  </a:lnTo>
                  <a:lnTo>
                    <a:pt x="646" y="623"/>
                  </a:lnTo>
                  <a:lnTo>
                    <a:pt x="642" y="626"/>
                  </a:lnTo>
                  <a:lnTo>
                    <a:pt x="637" y="627"/>
                  </a:lnTo>
                  <a:lnTo>
                    <a:pt x="632" y="629"/>
                  </a:lnTo>
                  <a:lnTo>
                    <a:pt x="628" y="630"/>
                  </a:lnTo>
                  <a:lnTo>
                    <a:pt x="622" y="629"/>
                  </a:lnTo>
                  <a:lnTo>
                    <a:pt x="622" y="629"/>
                  </a:lnTo>
                  <a:lnTo>
                    <a:pt x="617" y="626"/>
                  </a:lnTo>
                  <a:lnTo>
                    <a:pt x="613" y="623"/>
                  </a:lnTo>
                  <a:lnTo>
                    <a:pt x="609" y="620"/>
                  </a:lnTo>
                  <a:lnTo>
                    <a:pt x="607" y="616"/>
                  </a:lnTo>
                  <a:lnTo>
                    <a:pt x="605" y="611"/>
                  </a:lnTo>
                  <a:lnTo>
                    <a:pt x="604" y="607"/>
                  </a:lnTo>
                  <a:lnTo>
                    <a:pt x="604" y="602"/>
                  </a:lnTo>
                  <a:lnTo>
                    <a:pt x="605" y="596"/>
                  </a:lnTo>
                  <a:lnTo>
                    <a:pt x="670" y="372"/>
                  </a:lnTo>
                  <a:lnTo>
                    <a:pt x="670" y="372"/>
                  </a:lnTo>
                  <a:lnTo>
                    <a:pt x="645" y="363"/>
                  </a:lnTo>
                  <a:lnTo>
                    <a:pt x="619" y="356"/>
                  </a:lnTo>
                  <a:lnTo>
                    <a:pt x="619" y="356"/>
                  </a:lnTo>
                  <a:lnTo>
                    <a:pt x="619" y="356"/>
                  </a:lnTo>
                  <a:lnTo>
                    <a:pt x="600" y="353"/>
                  </a:lnTo>
                  <a:lnTo>
                    <a:pt x="580" y="350"/>
                  </a:lnTo>
                  <a:lnTo>
                    <a:pt x="580" y="414"/>
                  </a:lnTo>
                  <a:lnTo>
                    <a:pt x="580" y="414"/>
                  </a:lnTo>
                  <a:lnTo>
                    <a:pt x="579" y="418"/>
                  </a:lnTo>
                  <a:lnTo>
                    <a:pt x="578" y="424"/>
                  </a:lnTo>
                  <a:lnTo>
                    <a:pt x="576" y="428"/>
                  </a:lnTo>
                  <a:lnTo>
                    <a:pt x="573" y="431"/>
                  </a:lnTo>
                  <a:lnTo>
                    <a:pt x="568" y="434"/>
                  </a:lnTo>
                  <a:lnTo>
                    <a:pt x="564" y="438"/>
                  </a:lnTo>
                  <a:lnTo>
                    <a:pt x="560" y="439"/>
                  </a:lnTo>
                  <a:lnTo>
                    <a:pt x="554" y="440"/>
                  </a:lnTo>
                  <a:lnTo>
                    <a:pt x="554" y="440"/>
                  </a:lnTo>
                  <a:lnTo>
                    <a:pt x="549" y="439"/>
                  </a:lnTo>
                  <a:lnTo>
                    <a:pt x="545" y="438"/>
                  </a:lnTo>
                  <a:lnTo>
                    <a:pt x="540" y="434"/>
                  </a:lnTo>
                  <a:lnTo>
                    <a:pt x="536" y="431"/>
                  </a:lnTo>
                  <a:lnTo>
                    <a:pt x="533" y="428"/>
                  </a:lnTo>
                  <a:lnTo>
                    <a:pt x="531" y="424"/>
                  </a:lnTo>
                  <a:lnTo>
                    <a:pt x="528" y="418"/>
                  </a:lnTo>
                  <a:lnTo>
                    <a:pt x="528" y="414"/>
                  </a:lnTo>
                  <a:lnTo>
                    <a:pt x="528" y="350"/>
                  </a:lnTo>
                  <a:lnTo>
                    <a:pt x="528" y="350"/>
                  </a:lnTo>
                  <a:lnTo>
                    <a:pt x="509" y="353"/>
                  </a:lnTo>
                  <a:lnTo>
                    <a:pt x="491" y="356"/>
                  </a:lnTo>
                  <a:lnTo>
                    <a:pt x="491" y="356"/>
                  </a:lnTo>
                  <a:lnTo>
                    <a:pt x="490" y="356"/>
                  </a:lnTo>
                  <a:lnTo>
                    <a:pt x="490" y="356"/>
                  </a:lnTo>
                  <a:lnTo>
                    <a:pt x="464" y="363"/>
                  </a:lnTo>
                  <a:lnTo>
                    <a:pt x="439" y="372"/>
                  </a:lnTo>
                  <a:lnTo>
                    <a:pt x="504" y="596"/>
                  </a:lnTo>
                  <a:lnTo>
                    <a:pt x="504" y="596"/>
                  </a:lnTo>
                  <a:lnTo>
                    <a:pt x="505" y="602"/>
                  </a:lnTo>
                  <a:lnTo>
                    <a:pt x="505" y="607"/>
                  </a:lnTo>
                  <a:lnTo>
                    <a:pt x="504" y="611"/>
                  </a:lnTo>
                  <a:lnTo>
                    <a:pt x="502" y="616"/>
                  </a:lnTo>
                  <a:lnTo>
                    <a:pt x="499" y="620"/>
                  </a:lnTo>
                  <a:lnTo>
                    <a:pt x="495" y="623"/>
                  </a:lnTo>
                  <a:lnTo>
                    <a:pt x="492" y="626"/>
                  </a:lnTo>
                  <a:lnTo>
                    <a:pt x="486" y="629"/>
                  </a:lnTo>
                  <a:lnTo>
                    <a:pt x="486" y="629"/>
                  </a:lnTo>
                  <a:lnTo>
                    <a:pt x="481" y="630"/>
                  </a:lnTo>
                  <a:lnTo>
                    <a:pt x="477" y="629"/>
                  </a:lnTo>
                  <a:lnTo>
                    <a:pt x="471" y="627"/>
                  </a:lnTo>
                  <a:lnTo>
                    <a:pt x="467" y="626"/>
                  </a:lnTo>
                  <a:lnTo>
                    <a:pt x="463" y="623"/>
                  </a:lnTo>
                  <a:lnTo>
                    <a:pt x="459" y="620"/>
                  </a:lnTo>
                  <a:lnTo>
                    <a:pt x="456" y="616"/>
                  </a:lnTo>
                  <a:lnTo>
                    <a:pt x="454" y="610"/>
                  </a:lnTo>
                  <a:lnTo>
                    <a:pt x="359" y="286"/>
                  </a:lnTo>
                  <a:lnTo>
                    <a:pt x="359" y="2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sp>
          <p:nvSpPr>
            <p:cNvPr id="13" name="Freeform: Shape 21"/>
            <p:cNvSpPr>
              <a:spLocks/>
            </p:cNvSpPr>
            <p:nvPr/>
          </p:nvSpPr>
          <p:spPr bwMode="auto">
            <a:xfrm>
              <a:off x="3459135" y="4139524"/>
              <a:ext cx="547015" cy="547015"/>
            </a:xfrm>
            <a:custGeom>
              <a:avLst/>
              <a:gdLst>
                <a:gd name="T0" fmla="*/ 1040 w 1104"/>
                <a:gd name="T1" fmla="*/ 3 h 1104"/>
                <a:gd name="T2" fmla="*/ 800 w 1104"/>
                <a:gd name="T3" fmla="*/ 51 h 1104"/>
                <a:gd name="T4" fmla="*/ 817 w 1104"/>
                <a:gd name="T5" fmla="*/ 333 h 1104"/>
                <a:gd name="T6" fmla="*/ 1001 w 1104"/>
                <a:gd name="T7" fmla="*/ 207 h 1104"/>
                <a:gd name="T8" fmla="*/ 1048 w 1104"/>
                <a:gd name="T9" fmla="*/ 372 h 1104"/>
                <a:gd name="T10" fmla="*/ 695 w 1104"/>
                <a:gd name="T11" fmla="*/ 383 h 1104"/>
                <a:gd name="T12" fmla="*/ 673 w 1104"/>
                <a:gd name="T13" fmla="*/ 372 h 1104"/>
                <a:gd name="T14" fmla="*/ 670 w 1104"/>
                <a:gd name="T15" fmla="*/ 20 h 1104"/>
                <a:gd name="T16" fmla="*/ 689 w 1104"/>
                <a:gd name="T17" fmla="*/ 1 h 1104"/>
                <a:gd name="T18" fmla="*/ 332 w 1104"/>
                <a:gd name="T19" fmla="*/ 1063 h 1104"/>
                <a:gd name="T20" fmla="*/ 288 w 1104"/>
                <a:gd name="T21" fmla="*/ 1102 h 1104"/>
                <a:gd name="T22" fmla="*/ 239 w 1104"/>
                <a:gd name="T23" fmla="*/ 1093 h 1104"/>
                <a:gd name="T24" fmla="*/ 219 w 1104"/>
                <a:gd name="T25" fmla="*/ 1081 h 1104"/>
                <a:gd name="T26" fmla="*/ 201 w 1104"/>
                <a:gd name="T27" fmla="*/ 1093 h 1104"/>
                <a:gd name="T28" fmla="*/ 151 w 1104"/>
                <a:gd name="T29" fmla="*/ 1102 h 1104"/>
                <a:gd name="T30" fmla="*/ 107 w 1104"/>
                <a:gd name="T31" fmla="*/ 1063 h 1104"/>
                <a:gd name="T32" fmla="*/ 61 w 1104"/>
                <a:gd name="T33" fmla="*/ 690 h 1104"/>
                <a:gd name="T34" fmla="*/ 20 w 1104"/>
                <a:gd name="T35" fmla="*/ 650 h 1104"/>
                <a:gd name="T36" fmla="*/ 2 w 1104"/>
                <a:gd name="T37" fmla="*/ 471 h 1104"/>
                <a:gd name="T38" fmla="*/ 25 w 1104"/>
                <a:gd name="T39" fmla="*/ 331 h 1104"/>
                <a:gd name="T40" fmla="*/ 156 w 1104"/>
                <a:gd name="T41" fmla="*/ 300 h 1104"/>
                <a:gd name="T42" fmla="*/ 219 w 1104"/>
                <a:gd name="T43" fmla="*/ 380 h 1104"/>
                <a:gd name="T44" fmla="*/ 284 w 1104"/>
                <a:gd name="T45" fmla="*/ 300 h 1104"/>
                <a:gd name="T46" fmla="*/ 377 w 1104"/>
                <a:gd name="T47" fmla="*/ 318 h 1104"/>
                <a:gd name="T48" fmla="*/ 440 w 1104"/>
                <a:gd name="T49" fmla="*/ 392 h 1104"/>
                <a:gd name="T50" fmla="*/ 474 w 1104"/>
                <a:gd name="T51" fmla="*/ 405 h 1104"/>
                <a:gd name="T52" fmla="*/ 542 w 1104"/>
                <a:gd name="T53" fmla="*/ 354 h 1104"/>
                <a:gd name="T54" fmla="*/ 597 w 1104"/>
                <a:gd name="T55" fmla="*/ 353 h 1104"/>
                <a:gd name="T56" fmla="*/ 624 w 1104"/>
                <a:gd name="T57" fmla="*/ 402 h 1104"/>
                <a:gd name="T58" fmla="*/ 573 w 1104"/>
                <a:gd name="T59" fmla="*/ 461 h 1104"/>
                <a:gd name="T60" fmla="*/ 476 w 1104"/>
                <a:gd name="T61" fmla="*/ 521 h 1104"/>
                <a:gd name="T62" fmla="*/ 446 w 1104"/>
                <a:gd name="T63" fmla="*/ 525 h 1104"/>
                <a:gd name="T64" fmla="*/ 396 w 1104"/>
                <a:gd name="T65" fmla="*/ 493 h 1104"/>
                <a:gd name="T66" fmla="*/ 334 w 1104"/>
                <a:gd name="T67" fmla="*/ 1052 h 1104"/>
                <a:gd name="T68" fmla="*/ 257 w 1104"/>
                <a:gd name="T69" fmla="*/ 61 h 1104"/>
                <a:gd name="T70" fmla="*/ 297 w 1104"/>
                <a:gd name="T71" fmla="*/ 97 h 1104"/>
                <a:gd name="T72" fmla="*/ 312 w 1104"/>
                <a:gd name="T73" fmla="*/ 152 h 1104"/>
                <a:gd name="T74" fmla="*/ 300 w 1104"/>
                <a:gd name="T75" fmla="*/ 202 h 1104"/>
                <a:gd name="T76" fmla="*/ 261 w 1104"/>
                <a:gd name="T77" fmla="*/ 252 h 1104"/>
                <a:gd name="T78" fmla="*/ 217 w 1104"/>
                <a:gd name="T79" fmla="*/ 268 h 1104"/>
                <a:gd name="T80" fmla="*/ 166 w 1104"/>
                <a:gd name="T81" fmla="*/ 243 h 1104"/>
                <a:gd name="T82" fmla="*/ 134 w 1104"/>
                <a:gd name="T83" fmla="*/ 188 h 1104"/>
                <a:gd name="T84" fmla="*/ 129 w 1104"/>
                <a:gd name="T85" fmla="*/ 138 h 1104"/>
                <a:gd name="T86" fmla="*/ 150 w 1104"/>
                <a:gd name="T87" fmla="*/ 87 h 1104"/>
                <a:gd name="T88" fmla="*/ 195 w 1104"/>
                <a:gd name="T89" fmla="*/ 57 h 1104"/>
                <a:gd name="T90" fmla="*/ 817 w 1104"/>
                <a:gd name="T91" fmla="*/ 106 h 1104"/>
                <a:gd name="T92" fmla="*/ 791 w 1104"/>
                <a:gd name="T93" fmla="*/ 94 h 1104"/>
                <a:gd name="T94" fmla="*/ 769 w 1104"/>
                <a:gd name="T95" fmla="*/ 113 h 1104"/>
                <a:gd name="T96" fmla="*/ 784 w 1104"/>
                <a:gd name="T97" fmla="*/ 255 h 1104"/>
                <a:gd name="T98" fmla="*/ 821 w 1104"/>
                <a:gd name="T99" fmla="*/ 291 h 1104"/>
                <a:gd name="T100" fmla="*/ 875 w 1104"/>
                <a:gd name="T101" fmla="*/ 258 h 1104"/>
                <a:gd name="T102" fmla="*/ 1099 w 1104"/>
                <a:gd name="T103" fmla="*/ 50 h 1104"/>
                <a:gd name="T104" fmla="*/ 1097 w 1104"/>
                <a:gd name="T105" fmla="*/ 30 h 1104"/>
                <a:gd name="T106" fmla="*/ 1016 w 1104"/>
                <a:gd name="T107" fmla="*/ 75 h 1104"/>
                <a:gd name="T108" fmla="*/ 825 w 1104"/>
                <a:gd name="T109" fmla="*/ 14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4" h="1104">
                  <a:moveTo>
                    <a:pt x="695" y="0"/>
                  </a:moveTo>
                  <a:lnTo>
                    <a:pt x="1027" y="0"/>
                  </a:lnTo>
                  <a:lnTo>
                    <a:pt x="1027" y="0"/>
                  </a:lnTo>
                  <a:lnTo>
                    <a:pt x="1031" y="0"/>
                  </a:lnTo>
                  <a:lnTo>
                    <a:pt x="1035" y="2"/>
                  </a:lnTo>
                  <a:lnTo>
                    <a:pt x="1040" y="3"/>
                  </a:lnTo>
                  <a:lnTo>
                    <a:pt x="1043" y="6"/>
                  </a:lnTo>
                  <a:lnTo>
                    <a:pt x="1043" y="6"/>
                  </a:lnTo>
                  <a:lnTo>
                    <a:pt x="1008" y="29"/>
                  </a:lnTo>
                  <a:lnTo>
                    <a:pt x="973" y="51"/>
                  </a:lnTo>
                  <a:lnTo>
                    <a:pt x="800" y="51"/>
                  </a:lnTo>
                  <a:lnTo>
                    <a:pt x="800" y="51"/>
                  </a:lnTo>
                  <a:lnTo>
                    <a:pt x="791" y="51"/>
                  </a:lnTo>
                  <a:lnTo>
                    <a:pt x="721" y="51"/>
                  </a:lnTo>
                  <a:lnTo>
                    <a:pt x="721" y="332"/>
                  </a:lnTo>
                  <a:lnTo>
                    <a:pt x="808" y="332"/>
                  </a:lnTo>
                  <a:lnTo>
                    <a:pt x="808" y="332"/>
                  </a:lnTo>
                  <a:lnTo>
                    <a:pt x="817" y="333"/>
                  </a:lnTo>
                  <a:lnTo>
                    <a:pt x="825" y="334"/>
                  </a:lnTo>
                  <a:lnTo>
                    <a:pt x="833" y="334"/>
                  </a:lnTo>
                  <a:lnTo>
                    <a:pt x="841" y="332"/>
                  </a:lnTo>
                  <a:lnTo>
                    <a:pt x="1001" y="332"/>
                  </a:lnTo>
                  <a:lnTo>
                    <a:pt x="1001" y="207"/>
                  </a:lnTo>
                  <a:lnTo>
                    <a:pt x="1001" y="207"/>
                  </a:lnTo>
                  <a:lnTo>
                    <a:pt x="1053" y="156"/>
                  </a:lnTo>
                  <a:lnTo>
                    <a:pt x="1053" y="357"/>
                  </a:lnTo>
                  <a:lnTo>
                    <a:pt x="1053" y="357"/>
                  </a:lnTo>
                  <a:lnTo>
                    <a:pt x="1053" y="363"/>
                  </a:lnTo>
                  <a:lnTo>
                    <a:pt x="1050" y="367"/>
                  </a:lnTo>
                  <a:lnTo>
                    <a:pt x="1048" y="372"/>
                  </a:lnTo>
                  <a:lnTo>
                    <a:pt x="1045" y="376"/>
                  </a:lnTo>
                  <a:lnTo>
                    <a:pt x="1041" y="379"/>
                  </a:lnTo>
                  <a:lnTo>
                    <a:pt x="1036" y="381"/>
                  </a:lnTo>
                  <a:lnTo>
                    <a:pt x="1032" y="382"/>
                  </a:lnTo>
                  <a:lnTo>
                    <a:pt x="1027" y="383"/>
                  </a:lnTo>
                  <a:lnTo>
                    <a:pt x="695" y="383"/>
                  </a:lnTo>
                  <a:lnTo>
                    <a:pt x="695" y="383"/>
                  </a:lnTo>
                  <a:lnTo>
                    <a:pt x="689" y="382"/>
                  </a:lnTo>
                  <a:lnTo>
                    <a:pt x="685" y="381"/>
                  </a:lnTo>
                  <a:lnTo>
                    <a:pt x="681" y="379"/>
                  </a:lnTo>
                  <a:lnTo>
                    <a:pt x="676" y="376"/>
                  </a:lnTo>
                  <a:lnTo>
                    <a:pt x="673" y="372"/>
                  </a:lnTo>
                  <a:lnTo>
                    <a:pt x="671" y="367"/>
                  </a:lnTo>
                  <a:lnTo>
                    <a:pt x="670" y="363"/>
                  </a:lnTo>
                  <a:lnTo>
                    <a:pt x="669" y="357"/>
                  </a:lnTo>
                  <a:lnTo>
                    <a:pt x="669" y="25"/>
                  </a:lnTo>
                  <a:lnTo>
                    <a:pt x="669" y="25"/>
                  </a:lnTo>
                  <a:lnTo>
                    <a:pt x="670" y="20"/>
                  </a:lnTo>
                  <a:lnTo>
                    <a:pt x="671" y="16"/>
                  </a:lnTo>
                  <a:lnTo>
                    <a:pt x="673" y="11"/>
                  </a:lnTo>
                  <a:lnTo>
                    <a:pt x="676" y="7"/>
                  </a:lnTo>
                  <a:lnTo>
                    <a:pt x="681" y="4"/>
                  </a:lnTo>
                  <a:lnTo>
                    <a:pt x="685" y="2"/>
                  </a:lnTo>
                  <a:lnTo>
                    <a:pt x="689" y="1"/>
                  </a:lnTo>
                  <a:lnTo>
                    <a:pt x="695" y="0"/>
                  </a:lnTo>
                  <a:lnTo>
                    <a:pt x="695" y="0"/>
                  </a:lnTo>
                  <a:close/>
                  <a:moveTo>
                    <a:pt x="334" y="1052"/>
                  </a:moveTo>
                  <a:lnTo>
                    <a:pt x="334" y="1052"/>
                  </a:lnTo>
                  <a:lnTo>
                    <a:pt x="334" y="1057"/>
                  </a:lnTo>
                  <a:lnTo>
                    <a:pt x="332" y="1063"/>
                  </a:lnTo>
                  <a:lnTo>
                    <a:pt x="328" y="1072"/>
                  </a:lnTo>
                  <a:lnTo>
                    <a:pt x="323" y="1081"/>
                  </a:lnTo>
                  <a:lnTo>
                    <a:pt x="315" y="1088"/>
                  </a:lnTo>
                  <a:lnTo>
                    <a:pt x="307" y="1095"/>
                  </a:lnTo>
                  <a:lnTo>
                    <a:pt x="298" y="1099"/>
                  </a:lnTo>
                  <a:lnTo>
                    <a:pt x="288" y="1102"/>
                  </a:lnTo>
                  <a:lnTo>
                    <a:pt x="278" y="1104"/>
                  </a:lnTo>
                  <a:lnTo>
                    <a:pt x="278" y="1104"/>
                  </a:lnTo>
                  <a:lnTo>
                    <a:pt x="265" y="1102"/>
                  </a:lnTo>
                  <a:lnTo>
                    <a:pt x="251" y="1098"/>
                  </a:lnTo>
                  <a:lnTo>
                    <a:pt x="244" y="1096"/>
                  </a:lnTo>
                  <a:lnTo>
                    <a:pt x="239" y="1093"/>
                  </a:lnTo>
                  <a:lnTo>
                    <a:pt x="233" y="1090"/>
                  </a:lnTo>
                  <a:lnTo>
                    <a:pt x="229" y="1085"/>
                  </a:lnTo>
                  <a:lnTo>
                    <a:pt x="229" y="1085"/>
                  </a:lnTo>
                  <a:lnTo>
                    <a:pt x="228" y="1083"/>
                  </a:lnTo>
                  <a:lnTo>
                    <a:pt x="225" y="1082"/>
                  </a:lnTo>
                  <a:lnTo>
                    <a:pt x="219" y="1081"/>
                  </a:lnTo>
                  <a:lnTo>
                    <a:pt x="215" y="1082"/>
                  </a:lnTo>
                  <a:lnTo>
                    <a:pt x="212" y="1083"/>
                  </a:lnTo>
                  <a:lnTo>
                    <a:pt x="210" y="1085"/>
                  </a:lnTo>
                  <a:lnTo>
                    <a:pt x="210" y="1085"/>
                  </a:lnTo>
                  <a:lnTo>
                    <a:pt x="206" y="1090"/>
                  </a:lnTo>
                  <a:lnTo>
                    <a:pt x="201" y="1093"/>
                  </a:lnTo>
                  <a:lnTo>
                    <a:pt x="196" y="1096"/>
                  </a:lnTo>
                  <a:lnTo>
                    <a:pt x="189" y="1098"/>
                  </a:lnTo>
                  <a:lnTo>
                    <a:pt x="175" y="1102"/>
                  </a:lnTo>
                  <a:lnTo>
                    <a:pt x="161" y="1104"/>
                  </a:lnTo>
                  <a:lnTo>
                    <a:pt x="161" y="1104"/>
                  </a:lnTo>
                  <a:lnTo>
                    <a:pt x="151" y="1102"/>
                  </a:lnTo>
                  <a:lnTo>
                    <a:pt x="142" y="1099"/>
                  </a:lnTo>
                  <a:lnTo>
                    <a:pt x="133" y="1095"/>
                  </a:lnTo>
                  <a:lnTo>
                    <a:pt x="124" y="1088"/>
                  </a:lnTo>
                  <a:lnTo>
                    <a:pt x="117" y="1081"/>
                  </a:lnTo>
                  <a:lnTo>
                    <a:pt x="111" y="1072"/>
                  </a:lnTo>
                  <a:lnTo>
                    <a:pt x="107" y="1063"/>
                  </a:lnTo>
                  <a:lnTo>
                    <a:pt x="105" y="1052"/>
                  </a:lnTo>
                  <a:lnTo>
                    <a:pt x="94" y="696"/>
                  </a:lnTo>
                  <a:lnTo>
                    <a:pt x="80" y="695"/>
                  </a:lnTo>
                  <a:lnTo>
                    <a:pt x="80" y="695"/>
                  </a:lnTo>
                  <a:lnTo>
                    <a:pt x="71" y="693"/>
                  </a:lnTo>
                  <a:lnTo>
                    <a:pt x="61" y="690"/>
                  </a:lnTo>
                  <a:lnTo>
                    <a:pt x="51" y="685"/>
                  </a:lnTo>
                  <a:lnTo>
                    <a:pt x="42" y="680"/>
                  </a:lnTo>
                  <a:lnTo>
                    <a:pt x="34" y="674"/>
                  </a:lnTo>
                  <a:lnTo>
                    <a:pt x="27" y="667"/>
                  </a:lnTo>
                  <a:lnTo>
                    <a:pt x="23" y="658"/>
                  </a:lnTo>
                  <a:lnTo>
                    <a:pt x="20" y="650"/>
                  </a:lnTo>
                  <a:lnTo>
                    <a:pt x="20" y="650"/>
                  </a:lnTo>
                  <a:lnTo>
                    <a:pt x="10" y="600"/>
                  </a:lnTo>
                  <a:lnTo>
                    <a:pt x="5" y="561"/>
                  </a:lnTo>
                  <a:lnTo>
                    <a:pt x="2" y="529"/>
                  </a:lnTo>
                  <a:lnTo>
                    <a:pt x="0" y="500"/>
                  </a:lnTo>
                  <a:lnTo>
                    <a:pt x="2" y="471"/>
                  </a:lnTo>
                  <a:lnTo>
                    <a:pt x="6" y="438"/>
                  </a:lnTo>
                  <a:lnTo>
                    <a:pt x="18" y="346"/>
                  </a:lnTo>
                  <a:lnTo>
                    <a:pt x="18" y="346"/>
                  </a:lnTo>
                  <a:lnTo>
                    <a:pt x="19" y="341"/>
                  </a:lnTo>
                  <a:lnTo>
                    <a:pt x="22" y="336"/>
                  </a:lnTo>
                  <a:lnTo>
                    <a:pt x="25" y="331"/>
                  </a:lnTo>
                  <a:lnTo>
                    <a:pt x="30" y="325"/>
                  </a:lnTo>
                  <a:lnTo>
                    <a:pt x="35" y="321"/>
                  </a:lnTo>
                  <a:lnTo>
                    <a:pt x="41" y="317"/>
                  </a:lnTo>
                  <a:lnTo>
                    <a:pt x="48" y="313"/>
                  </a:lnTo>
                  <a:lnTo>
                    <a:pt x="57" y="312"/>
                  </a:lnTo>
                  <a:lnTo>
                    <a:pt x="156" y="300"/>
                  </a:lnTo>
                  <a:lnTo>
                    <a:pt x="156" y="300"/>
                  </a:lnTo>
                  <a:lnTo>
                    <a:pt x="160" y="300"/>
                  </a:lnTo>
                  <a:lnTo>
                    <a:pt x="164" y="301"/>
                  </a:lnTo>
                  <a:lnTo>
                    <a:pt x="168" y="304"/>
                  </a:lnTo>
                  <a:lnTo>
                    <a:pt x="171" y="307"/>
                  </a:lnTo>
                  <a:lnTo>
                    <a:pt x="219" y="380"/>
                  </a:lnTo>
                  <a:lnTo>
                    <a:pt x="269" y="307"/>
                  </a:lnTo>
                  <a:lnTo>
                    <a:pt x="269" y="307"/>
                  </a:lnTo>
                  <a:lnTo>
                    <a:pt x="271" y="304"/>
                  </a:lnTo>
                  <a:lnTo>
                    <a:pt x="275" y="301"/>
                  </a:lnTo>
                  <a:lnTo>
                    <a:pt x="280" y="300"/>
                  </a:lnTo>
                  <a:lnTo>
                    <a:pt x="284" y="300"/>
                  </a:lnTo>
                  <a:lnTo>
                    <a:pt x="340" y="307"/>
                  </a:lnTo>
                  <a:lnTo>
                    <a:pt x="340" y="307"/>
                  </a:lnTo>
                  <a:lnTo>
                    <a:pt x="358" y="310"/>
                  </a:lnTo>
                  <a:lnTo>
                    <a:pt x="366" y="312"/>
                  </a:lnTo>
                  <a:lnTo>
                    <a:pt x="371" y="314"/>
                  </a:lnTo>
                  <a:lnTo>
                    <a:pt x="377" y="318"/>
                  </a:lnTo>
                  <a:lnTo>
                    <a:pt x="381" y="321"/>
                  </a:lnTo>
                  <a:lnTo>
                    <a:pt x="389" y="329"/>
                  </a:lnTo>
                  <a:lnTo>
                    <a:pt x="389" y="329"/>
                  </a:lnTo>
                  <a:lnTo>
                    <a:pt x="417" y="364"/>
                  </a:lnTo>
                  <a:lnTo>
                    <a:pt x="440" y="392"/>
                  </a:lnTo>
                  <a:lnTo>
                    <a:pt x="440" y="392"/>
                  </a:lnTo>
                  <a:lnTo>
                    <a:pt x="451" y="403"/>
                  </a:lnTo>
                  <a:lnTo>
                    <a:pt x="451" y="403"/>
                  </a:lnTo>
                  <a:lnTo>
                    <a:pt x="456" y="406"/>
                  </a:lnTo>
                  <a:lnTo>
                    <a:pt x="462" y="408"/>
                  </a:lnTo>
                  <a:lnTo>
                    <a:pt x="467" y="407"/>
                  </a:lnTo>
                  <a:lnTo>
                    <a:pt x="474" y="405"/>
                  </a:lnTo>
                  <a:lnTo>
                    <a:pt x="474" y="405"/>
                  </a:lnTo>
                  <a:lnTo>
                    <a:pt x="482" y="398"/>
                  </a:lnTo>
                  <a:lnTo>
                    <a:pt x="482" y="398"/>
                  </a:lnTo>
                  <a:lnTo>
                    <a:pt x="511" y="378"/>
                  </a:lnTo>
                  <a:lnTo>
                    <a:pt x="542" y="354"/>
                  </a:lnTo>
                  <a:lnTo>
                    <a:pt x="542" y="354"/>
                  </a:lnTo>
                  <a:lnTo>
                    <a:pt x="551" y="349"/>
                  </a:lnTo>
                  <a:lnTo>
                    <a:pt x="561" y="346"/>
                  </a:lnTo>
                  <a:lnTo>
                    <a:pt x="571" y="345"/>
                  </a:lnTo>
                  <a:lnTo>
                    <a:pt x="579" y="346"/>
                  </a:lnTo>
                  <a:lnTo>
                    <a:pt x="589" y="349"/>
                  </a:lnTo>
                  <a:lnTo>
                    <a:pt x="597" y="353"/>
                  </a:lnTo>
                  <a:lnTo>
                    <a:pt x="604" y="360"/>
                  </a:lnTo>
                  <a:lnTo>
                    <a:pt x="612" y="366"/>
                  </a:lnTo>
                  <a:lnTo>
                    <a:pt x="616" y="375"/>
                  </a:lnTo>
                  <a:lnTo>
                    <a:pt x="620" y="383"/>
                  </a:lnTo>
                  <a:lnTo>
                    <a:pt x="623" y="392"/>
                  </a:lnTo>
                  <a:lnTo>
                    <a:pt x="624" y="402"/>
                  </a:lnTo>
                  <a:lnTo>
                    <a:pt x="623" y="410"/>
                  </a:lnTo>
                  <a:lnTo>
                    <a:pt x="619" y="420"/>
                  </a:lnTo>
                  <a:lnTo>
                    <a:pt x="613" y="429"/>
                  </a:lnTo>
                  <a:lnTo>
                    <a:pt x="605" y="436"/>
                  </a:lnTo>
                  <a:lnTo>
                    <a:pt x="605" y="436"/>
                  </a:lnTo>
                  <a:lnTo>
                    <a:pt x="573" y="461"/>
                  </a:lnTo>
                  <a:lnTo>
                    <a:pt x="542" y="484"/>
                  </a:lnTo>
                  <a:lnTo>
                    <a:pt x="542" y="484"/>
                  </a:lnTo>
                  <a:lnTo>
                    <a:pt x="522" y="495"/>
                  </a:lnTo>
                  <a:lnTo>
                    <a:pt x="505" y="506"/>
                  </a:lnTo>
                  <a:lnTo>
                    <a:pt x="490" y="515"/>
                  </a:lnTo>
                  <a:lnTo>
                    <a:pt x="476" y="521"/>
                  </a:lnTo>
                  <a:lnTo>
                    <a:pt x="476" y="521"/>
                  </a:lnTo>
                  <a:lnTo>
                    <a:pt x="470" y="524"/>
                  </a:lnTo>
                  <a:lnTo>
                    <a:pt x="464" y="525"/>
                  </a:lnTo>
                  <a:lnTo>
                    <a:pt x="458" y="526"/>
                  </a:lnTo>
                  <a:lnTo>
                    <a:pt x="452" y="526"/>
                  </a:lnTo>
                  <a:lnTo>
                    <a:pt x="446" y="525"/>
                  </a:lnTo>
                  <a:lnTo>
                    <a:pt x="439" y="524"/>
                  </a:lnTo>
                  <a:lnTo>
                    <a:pt x="433" y="520"/>
                  </a:lnTo>
                  <a:lnTo>
                    <a:pt x="427" y="517"/>
                  </a:lnTo>
                  <a:lnTo>
                    <a:pt x="427" y="517"/>
                  </a:lnTo>
                  <a:lnTo>
                    <a:pt x="411" y="506"/>
                  </a:lnTo>
                  <a:lnTo>
                    <a:pt x="396" y="493"/>
                  </a:lnTo>
                  <a:lnTo>
                    <a:pt x="380" y="478"/>
                  </a:lnTo>
                  <a:lnTo>
                    <a:pt x="365" y="461"/>
                  </a:lnTo>
                  <a:lnTo>
                    <a:pt x="365" y="461"/>
                  </a:lnTo>
                  <a:lnTo>
                    <a:pt x="352" y="447"/>
                  </a:lnTo>
                  <a:lnTo>
                    <a:pt x="334" y="1052"/>
                  </a:lnTo>
                  <a:lnTo>
                    <a:pt x="334" y="1052"/>
                  </a:lnTo>
                  <a:close/>
                  <a:moveTo>
                    <a:pt x="221" y="52"/>
                  </a:moveTo>
                  <a:lnTo>
                    <a:pt x="221" y="52"/>
                  </a:lnTo>
                  <a:lnTo>
                    <a:pt x="231" y="53"/>
                  </a:lnTo>
                  <a:lnTo>
                    <a:pt x="240" y="55"/>
                  </a:lnTo>
                  <a:lnTo>
                    <a:pt x="248" y="58"/>
                  </a:lnTo>
                  <a:lnTo>
                    <a:pt x="257" y="61"/>
                  </a:lnTo>
                  <a:lnTo>
                    <a:pt x="266" y="65"/>
                  </a:lnTo>
                  <a:lnTo>
                    <a:pt x="273" y="70"/>
                  </a:lnTo>
                  <a:lnTo>
                    <a:pt x="280" y="76"/>
                  </a:lnTo>
                  <a:lnTo>
                    <a:pt x="286" y="83"/>
                  </a:lnTo>
                  <a:lnTo>
                    <a:pt x="292" y="89"/>
                  </a:lnTo>
                  <a:lnTo>
                    <a:pt x="297" y="97"/>
                  </a:lnTo>
                  <a:lnTo>
                    <a:pt x="301" y="105"/>
                  </a:lnTo>
                  <a:lnTo>
                    <a:pt x="306" y="114"/>
                  </a:lnTo>
                  <a:lnTo>
                    <a:pt x="309" y="122"/>
                  </a:lnTo>
                  <a:lnTo>
                    <a:pt x="310" y="132"/>
                  </a:lnTo>
                  <a:lnTo>
                    <a:pt x="312" y="141"/>
                  </a:lnTo>
                  <a:lnTo>
                    <a:pt x="312" y="152"/>
                  </a:lnTo>
                  <a:lnTo>
                    <a:pt x="312" y="152"/>
                  </a:lnTo>
                  <a:lnTo>
                    <a:pt x="311" y="161"/>
                  </a:lnTo>
                  <a:lnTo>
                    <a:pt x="310" y="172"/>
                  </a:lnTo>
                  <a:lnTo>
                    <a:pt x="308" y="182"/>
                  </a:lnTo>
                  <a:lnTo>
                    <a:pt x="303" y="193"/>
                  </a:lnTo>
                  <a:lnTo>
                    <a:pt x="300" y="202"/>
                  </a:lnTo>
                  <a:lnTo>
                    <a:pt x="295" y="212"/>
                  </a:lnTo>
                  <a:lnTo>
                    <a:pt x="289" y="221"/>
                  </a:lnTo>
                  <a:lnTo>
                    <a:pt x="284" y="230"/>
                  </a:lnTo>
                  <a:lnTo>
                    <a:pt x="276" y="238"/>
                  </a:lnTo>
                  <a:lnTo>
                    <a:pt x="270" y="245"/>
                  </a:lnTo>
                  <a:lnTo>
                    <a:pt x="261" y="252"/>
                  </a:lnTo>
                  <a:lnTo>
                    <a:pt x="254" y="257"/>
                  </a:lnTo>
                  <a:lnTo>
                    <a:pt x="245" y="262"/>
                  </a:lnTo>
                  <a:lnTo>
                    <a:pt x="237" y="265"/>
                  </a:lnTo>
                  <a:lnTo>
                    <a:pt x="227" y="267"/>
                  </a:lnTo>
                  <a:lnTo>
                    <a:pt x="217" y="268"/>
                  </a:lnTo>
                  <a:lnTo>
                    <a:pt x="217" y="268"/>
                  </a:lnTo>
                  <a:lnTo>
                    <a:pt x="209" y="267"/>
                  </a:lnTo>
                  <a:lnTo>
                    <a:pt x="199" y="265"/>
                  </a:lnTo>
                  <a:lnTo>
                    <a:pt x="190" y="260"/>
                  </a:lnTo>
                  <a:lnTo>
                    <a:pt x="182" y="256"/>
                  </a:lnTo>
                  <a:lnTo>
                    <a:pt x="174" y="250"/>
                  </a:lnTo>
                  <a:lnTo>
                    <a:pt x="166" y="243"/>
                  </a:lnTo>
                  <a:lnTo>
                    <a:pt x="160" y="236"/>
                  </a:lnTo>
                  <a:lnTo>
                    <a:pt x="154" y="227"/>
                  </a:lnTo>
                  <a:lnTo>
                    <a:pt x="147" y="218"/>
                  </a:lnTo>
                  <a:lnTo>
                    <a:pt x="143" y="209"/>
                  </a:lnTo>
                  <a:lnTo>
                    <a:pt x="137" y="199"/>
                  </a:lnTo>
                  <a:lnTo>
                    <a:pt x="134" y="188"/>
                  </a:lnTo>
                  <a:lnTo>
                    <a:pt x="131" y="179"/>
                  </a:lnTo>
                  <a:lnTo>
                    <a:pt x="129" y="168"/>
                  </a:lnTo>
                  <a:lnTo>
                    <a:pt x="128" y="158"/>
                  </a:lnTo>
                  <a:lnTo>
                    <a:pt x="128" y="147"/>
                  </a:lnTo>
                  <a:lnTo>
                    <a:pt x="128" y="147"/>
                  </a:lnTo>
                  <a:lnTo>
                    <a:pt x="129" y="138"/>
                  </a:lnTo>
                  <a:lnTo>
                    <a:pt x="130" y="128"/>
                  </a:lnTo>
                  <a:lnTo>
                    <a:pt x="132" y="119"/>
                  </a:lnTo>
                  <a:lnTo>
                    <a:pt x="135" y="110"/>
                  </a:lnTo>
                  <a:lnTo>
                    <a:pt x="140" y="102"/>
                  </a:lnTo>
                  <a:lnTo>
                    <a:pt x="144" y="93"/>
                  </a:lnTo>
                  <a:lnTo>
                    <a:pt x="150" y="87"/>
                  </a:lnTo>
                  <a:lnTo>
                    <a:pt x="156" y="79"/>
                  </a:lnTo>
                  <a:lnTo>
                    <a:pt x="162" y="74"/>
                  </a:lnTo>
                  <a:lnTo>
                    <a:pt x="170" y="69"/>
                  </a:lnTo>
                  <a:lnTo>
                    <a:pt x="177" y="63"/>
                  </a:lnTo>
                  <a:lnTo>
                    <a:pt x="186" y="60"/>
                  </a:lnTo>
                  <a:lnTo>
                    <a:pt x="195" y="57"/>
                  </a:lnTo>
                  <a:lnTo>
                    <a:pt x="203" y="55"/>
                  </a:lnTo>
                  <a:lnTo>
                    <a:pt x="212" y="52"/>
                  </a:lnTo>
                  <a:lnTo>
                    <a:pt x="221" y="52"/>
                  </a:lnTo>
                  <a:lnTo>
                    <a:pt x="221" y="52"/>
                  </a:lnTo>
                  <a:close/>
                  <a:moveTo>
                    <a:pt x="817" y="106"/>
                  </a:moveTo>
                  <a:lnTo>
                    <a:pt x="817" y="106"/>
                  </a:lnTo>
                  <a:lnTo>
                    <a:pt x="814" y="103"/>
                  </a:lnTo>
                  <a:lnTo>
                    <a:pt x="812" y="101"/>
                  </a:lnTo>
                  <a:lnTo>
                    <a:pt x="810" y="98"/>
                  </a:lnTo>
                  <a:lnTo>
                    <a:pt x="807" y="97"/>
                  </a:lnTo>
                  <a:lnTo>
                    <a:pt x="799" y="94"/>
                  </a:lnTo>
                  <a:lnTo>
                    <a:pt x="791" y="94"/>
                  </a:lnTo>
                  <a:lnTo>
                    <a:pt x="783" y="97"/>
                  </a:lnTo>
                  <a:lnTo>
                    <a:pt x="776" y="100"/>
                  </a:lnTo>
                  <a:lnTo>
                    <a:pt x="773" y="102"/>
                  </a:lnTo>
                  <a:lnTo>
                    <a:pt x="771" y="105"/>
                  </a:lnTo>
                  <a:lnTo>
                    <a:pt x="770" y="108"/>
                  </a:lnTo>
                  <a:lnTo>
                    <a:pt x="769" y="113"/>
                  </a:lnTo>
                  <a:lnTo>
                    <a:pt x="769" y="113"/>
                  </a:lnTo>
                  <a:lnTo>
                    <a:pt x="770" y="154"/>
                  </a:lnTo>
                  <a:lnTo>
                    <a:pt x="773" y="186"/>
                  </a:lnTo>
                  <a:lnTo>
                    <a:pt x="778" y="218"/>
                  </a:lnTo>
                  <a:lnTo>
                    <a:pt x="784" y="255"/>
                  </a:lnTo>
                  <a:lnTo>
                    <a:pt x="784" y="255"/>
                  </a:lnTo>
                  <a:lnTo>
                    <a:pt x="787" y="263"/>
                  </a:lnTo>
                  <a:lnTo>
                    <a:pt x="792" y="270"/>
                  </a:lnTo>
                  <a:lnTo>
                    <a:pt x="797" y="278"/>
                  </a:lnTo>
                  <a:lnTo>
                    <a:pt x="805" y="283"/>
                  </a:lnTo>
                  <a:lnTo>
                    <a:pt x="812" y="287"/>
                  </a:lnTo>
                  <a:lnTo>
                    <a:pt x="821" y="291"/>
                  </a:lnTo>
                  <a:lnTo>
                    <a:pt x="824" y="291"/>
                  </a:lnTo>
                  <a:lnTo>
                    <a:pt x="828" y="291"/>
                  </a:lnTo>
                  <a:lnTo>
                    <a:pt x="832" y="290"/>
                  </a:lnTo>
                  <a:lnTo>
                    <a:pt x="835" y="287"/>
                  </a:lnTo>
                  <a:lnTo>
                    <a:pt x="835" y="287"/>
                  </a:lnTo>
                  <a:lnTo>
                    <a:pt x="875" y="258"/>
                  </a:lnTo>
                  <a:lnTo>
                    <a:pt x="910" y="230"/>
                  </a:lnTo>
                  <a:lnTo>
                    <a:pt x="942" y="202"/>
                  </a:lnTo>
                  <a:lnTo>
                    <a:pt x="972" y="175"/>
                  </a:lnTo>
                  <a:lnTo>
                    <a:pt x="1001" y="146"/>
                  </a:lnTo>
                  <a:lnTo>
                    <a:pt x="1031" y="117"/>
                  </a:lnTo>
                  <a:lnTo>
                    <a:pt x="1099" y="50"/>
                  </a:lnTo>
                  <a:lnTo>
                    <a:pt x="1099" y="50"/>
                  </a:lnTo>
                  <a:lnTo>
                    <a:pt x="1103" y="45"/>
                  </a:lnTo>
                  <a:lnTo>
                    <a:pt x="1104" y="39"/>
                  </a:lnTo>
                  <a:lnTo>
                    <a:pt x="1103" y="35"/>
                  </a:lnTo>
                  <a:lnTo>
                    <a:pt x="1101" y="32"/>
                  </a:lnTo>
                  <a:lnTo>
                    <a:pt x="1097" y="30"/>
                  </a:lnTo>
                  <a:lnTo>
                    <a:pt x="1093" y="29"/>
                  </a:lnTo>
                  <a:lnTo>
                    <a:pt x="1087" y="29"/>
                  </a:lnTo>
                  <a:lnTo>
                    <a:pt x="1082" y="32"/>
                  </a:lnTo>
                  <a:lnTo>
                    <a:pt x="1082" y="32"/>
                  </a:lnTo>
                  <a:lnTo>
                    <a:pt x="1047" y="55"/>
                  </a:lnTo>
                  <a:lnTo>
                    <a:pt x="1016" y="75"/>
                  </a:lnTo>
                  <a:lnTo>
                    <a:pt x="960" y="110"/>
                  </a:lnTo>
                  <a:lnTo>
                    <a:pt x="905" y="142"/>
                  </a:lnTo>
                  <a:lnTo>
                    <a:pt x="841" y="181"/>
                  </a:lnTo>
                  <a:lnTo>
                    <a:pt x="841" y="181"/>
                  </a:lnTo>
                  <a:lnTo>
                    <a:pt x="832" y="160"/>
                  </a:lnTo>
                  <a:lnTo>
                    <a:pt x="825" y="142"/>
                  </a:lnTo>
                  <a:lnTo>
                    <a:pt x="817" y="106"/>
                  </a:lnTo>
                  <a:lnTo>
                    <a:pt x="817"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sp>
          <p:nvSpPr>
            <p:cNvPr id="14" name="Freeform: Shape 22"/>
            <p:cNvSpPr>
              <a:spLocks/>
            </p:cNvSpPr>
            <p:nvPr/>
          </p:nvSpPr>
          <p:spPr bwMode="auto">
            <a:xfrm>
              <a:off x="8308843" y="4139524"/>
              <a:ext cx="547015" cy="547015"/>
            </a:xfrm>
            <a:custGeom>
              <a:avLst/>
              <a:gdLst>
                <a:gd name="T0" fmla="*/ 497 w 1104"/>
                <a:gd name="T1" fmla="*/ 19 h 1104"/>
                <a:gd name="T2" fmla="*/ 458 w 1104"/>
                <a:gd name="T3" fmla="*/ 82 h 1104"/>
                <a:gd name="T4" fmla="*/ 469 w 1104"/>
                <a:gd name="T5" fmla="*/ 155 h 1104"/>
                <a:gd name="T6" fmla="*/ 526 w 1104"/>
                <a:gd name="T7" fmla="*/ 217 h 1104"/>
                <a:gd name="T8" fmla="*/ 591 w 1104"/>
                <a:gd name="T9" fmla="*/ 212 h 1104"/>
                <a:gd name="T10" fmla="*/ 640 w 1104"/>
                <a:gd name="T11" fmla="*/ 141 h 1104"/>
                <a:gd name="T12" fmla="*/ 642 w 1104"/>
                <a:gd name="T13" fmla="*/ 69 h 1104"/>
                <a:gd name="T14" fmla="*/ 596 w 1104"/>
                <a:gd name="T15" fmla="*/ 11 h 1104"/>
                <a:gd name="T16" fmla="*/ 615 w 1104"/>
                <a:gd name="T17" fmla="*/ 264 h 1104"/>
                <a:gd name="T18" fmla="*/ 708 w 1104"/>
                <a:gd name="T19" fmla="*/ 272 h 1104"/>
                <a:gd name="T20" fmla="*/ 741 w 1104"/>
                <a:gd name="T21" fmla="*/ 304 h 1104"/>
                <a:gd name="T22" fmla="*/ 749 w 1104"/>
                <a:gd name="T23" fmla="*/ 469 h 1104"/>
                <a:gd name="T24" fmla="*/ 371 w 1104"/>
                <a:gd name="T25" fmla="*/ 478 h 1104"/>
                <a:gd name="T26" fmla="*/ 347 w 1104"/>
                <a:gd name="T27" fmla="*/ 447 h 1104"/>
                <a:gd name="T28" fmla="*/ 372 w 1104"/>
                <a:gd name="T29" fmla="*/ 289 h 1104"/>
                <a:gd name="T30" fmla="*/ 476 w 1104"/>
                <a:gd name="T31" fmla="*/ 257 h 1104"/>
                <a:gd name="T32" fmla="*/ 194 w 1104"/>
                <a:gd name="T33" fmla="*/ 557 h 1104"/>
                <a:gd name="T34" fmla="*/ 131 w 1104"/>
                <a:gd name="T35" fmla="*/ 594 h 1104"/>
                <a:gd name="T36" fmla="*/ 110 w 1104"/>
                <a:gd name="T37" fmla="*/ 658 h 1104"/>
                <a:gd name="T38" fmla="*/ 140 w 1104"/>
                <a:gd name="T39" fmla="*/ 740 h 1104"/>
                <a:gd name="T40" fmla="*/ 208 w 1104"/>
                <a:gd name="T41" fmla="*/ 779 h 1104"/>
                <a:gd name="T42" fmla="*/ 268 w 1104"/>
                <a:gd name="T43" fmla="*/ 746 h 1104"/>
                <a:gd name="T44" fmla="*/ 301 w 1104"/>
                <a:gd name="T45" fmla="*/ 665 h 1104"/>
                <a:gd name="T46" fmla="*/ 285 w 1104"/>
                <a:gd name="T47" fmla="*/ 599 h 1104"/>
                <a:gd name="T48" fmla="*/ 223 w 1104"/>
                <a:gd name="T49" fmla="*/ 558 h 1104"/>
                <a:gd name="T50" fmla="*/ 277 w 1104"/>
                <a:gd name="T51" fmla="*/ 814 h 1104"/>
                <a:gd name="T52" fmla="*/ 382 w 1104"/>
                <a:gd name="T53" fmla="*/ 840 h 1104"/>
                <a:gd name="T54" fmla="*/ 412 w 1104"/>
                <a:gd name="T55" fmla="*/ 1009 h 1104"/>
                <a:gd name="T56" fmla="*/ 400 w 1104"/>
                <a:gd name="T57" fmla="*/ 1097 h 1104"/>
                <a:gd name="T58" fmla="*/ 21 w 1104"/>
                <a:gd name="T59" fmla="*/ 1102 h 1104"/>
                <a:gd name="T60" fmla="*/ 1 w 1104"/>
                <a:gd name="T61" fmla="*/ 1054 h 1104"/>
                <a:gd name="T62" fmla="*/ 21 w 1104"/>
                <a:gd name="T63" fmla="*/ 851 h 1104"/>
                <a:gd name="T64" fmla="*/ 126 w 1104"/>
                <a:gd name="T65" fmla="*/ 813 h 1104"/>
                <a:gd name="T66" fmla="*/ 526 w 1104"/>
                <a:gd name="T67" fmla="*/ 557 h 1104"/>
                <a:gd name="T68" fmla="*/ 552 w 1104"/>
                <a:gd name="T69" fmla="*/ 531 h 1104"/>
                <a:gd name="T70" fmla="*/ 578 w 1104"/>
                <a:gd name="T71" fmla="*/ 551 h 1104"/>
                <a:gd name="T72" fmla="*/ 689 w 1104"/>
                <a:gd name="T73" fmla="*/ 738 h 1104"/>
                <a:gd name="T74" fmla="*/ 676 w 1104"/>
                <a:gd name="T75" fmla="*/ 768 h 1104"/>
                <a:gd name="T76" fmla="*/ 453 w 1104"/>
                <a:gd name="T77" fmla="*/ 767 h 1104"/>
                <a:gd name="T78" fmla="*/ 417 w 1104"/>
                <a:gd name="T79" fmla="*/ 757 h 1104"/>
                <a:gd name="T80" fmla="*/ 423 w 1104"/>
                <a:gd name="T81" fmla="*/ 725 h 1104"/>
                <a:gd name="T82" fmla="*/ 876 w 1104"/>
                <a:gd name="T83" fmla="*/ 559 h 1104"/>
                <a:gd name="T84" fmla="*/ 817 w 1104"/>
                <a:gd name="T85" fmla="*/ 602 h 1104"/>
                <a:gd name="T86" fmla="*/ 803 w 1104"/>
                <a:gd name="T87" fmla="*/ 669 h 1104"/>
                <a:gd name="T88" fmla="*/ 839 w 1104"/>
                <a:gd name="T89" fmla="*/ 748 h 1104"/>
                <a:gd name="T90" fmla="*/ 900 w 1104"/>
                <a:gd name="T91" fmla="*/ 779 h 1104"/>
                <a:gd name="T92" fmla="*/ 967 w 1104"/>
                <a:gd name="T93" fmla="*/ 738 h 1104"/>
                <a:gd name="T94" fmla="*/ 994 w 1104"/>
                <a:gd name="T95" fmla="*/ 655 h 1104"/>
                <a:gd name="T96" fmla="*/ 970 w 1104"/>
                <a:gd name="T97" fmla="*/ 591 h 1104"/>
                <a:gd name="T98" fmla="*/ 905 w 1104"/>
                <a:gd name="T99" fmla="*/ 557 h 1104"/>
                <a:gd name="T100" fmla="*/ 973 w 1104"/>
                <a:gd name="T101" fmla="*/ 813 h 1104"/>
                <a:gd name="T102" fmla="*/ 1078 w 1104"/>
                <a:gd name="T103" fmla="*/ 845 h 1104"/>
                <a:gd name="T104" fmla="*/ 1104 w 1104"/>
                <a:gd name="T105" fmla="*/ 1032 h 1104"/>
                <a:gd name="T106" fmla="*/ 1087 w 1104"/>
                <a:gd name="T107" fmla="*/ 1100 h 1104"/>
                <a:gd name="T108" fmla="*/ 708 w 1104"/>
                <a:gd name="T109" fmla="*/ 1100 h 1104"/>
                <a:gd name="T110" fmla="*/ 692 w 1104"/>
                <a:gd name="T111" fmla="*/ 1032 h 1104"/>
                <a:gd name="T112" fmla="*/ 717 w 1104"/>
                <a:gd name="T113" fmla="*/ 845 h 1104"/>
                <a:gd name="T114" fmla="*/ 822 w 1104"/>
                <a:gd name="T115" fmla="*/ 81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4" h="1104">
                  <a:moveTo>
                    <a:pt x="550" y="0"/>
                  </a:moveTo>
                  <a:lnTo>
                    <a:pt x="550" y="0"/>
                  </a:lnTo>
                  <a:lnTo>
                    <a:pt x="540" y="1"/>
                  </a:lnTo>
                  <a:lnTo>
                    <a:pt x="530" y="2"/>
                  </a:lnTo>
                  <a:lnTo>
                    <a:pt x="522" y="6"/>
                  </a:lnTo>
                  <a:lnTo>
                    <a:pt x="513" y="9"/>
                  </a:lnTo>
                  <a:lnTo>
                    <a:pt x="504" y="13"/>
                  </a:lnTo>
                  <a:lnTo>
                    <a:pt x="497" y="19"/>
                  </a:lnTo>
                  <a:lnTo>
                    <a:pt x="489" y="24"/>
                  </a:lnTo>
                  <a:lnTo>
                    <a:pt x="483" y="31"/>
                  </a:lnTo>
                  <a:lnTo>
                    <a:pt x="478" y="38"/>
                  </a:lnTo>
                  <a:lnTo>
                    <a:pt x="472" y="47"/>
                  </a:lnTo>
                  <a:lnTo>
                    <a:pt x="467" y="54"/>
                  </a:lnTo>
                  <a:lnTo>
                    <a:pt x="463" y="64"/>
                  </a:lnTo>
                  <a:lnTo>
                    <a:pt x="460" y="72"/>
                  </a:lnTo>
                  <a:lnTo>
                    <a:pt x="458" y="82"/>
                  </a:lnTo>
                  <a:lnTo>
                    <a:pt x="457" y="92"/>
                  </a:lnTo>
                  <a:lnTo>
                    <a:pt x="456" y="103"/>
                  </a:lnTo>
                  <a:lnTo>
                    <a:pt x="456" y="103"/>
                  </a:lnTo>
                  <a:lnTo>
                    <a:pt x="457" y="113"/>
                  </a:lnTo>
                  <a:lnTo>
                    <a:pt x="458" y="124"/>
                  </a:lnTo>
                  <a:lnTo>
                    <a:pt x="461" y="134"/>
                  </a:lnTo>
                  <a:lnTo>
                    <a:pt x="465" y="145"/>
                  </a:lnTo>
                  <a:lnTo>
                    <a:pt x="469" y="155"/>
                  </a:lnTo>
                  <a:lnTo>
                    <a:pt x="474" y="165"/>
                  </a:lnTo>
                  <a:lnTo>
                    <a:pt x="480" y="175"/>
                  </a:lnTo>
                  <a:lnTo>
                    <a:pt x="486" y="185"/>
                  </a:lnTo>
                  <a:lnTo>
                    <a:pt x="493" y="192"/>
                  </a:lnTo>
                  <a:lnTo>
                    <a:pt x="500" y="200"/>
                  </a:lnTo>
                  <a:lnTo>
                    <a:pt x="508" y="207"/>
                  </a:lnTo>
                  <a:lnTo>
                    <a:pt x="516" y="213"/>
                  </a:lnTo>
                  <a:lnTo>
                    <a:pt x="526" y="217"/>
                  </a:lnTo>
                  <a:lnTo>
                    <a:pt x="535" y="220"/>
                  </a:lnTo>
                  <a:lnTo>
                    <a:pt x="544" y="222"/>
                  </a:lnTo>
                  <a:lnTo>
                    <a:pt x="554" y="223"/>
                  </a:lnTo>
                  <a:lnTo>
                    <a:pt x="554" y="223"/>
                  </a:lnTo>
                  <a:lnTo>
                    <a:pt x="564" y="222"/>
                  </a:lnTo>
                  <a:lnTo>
                    <a:pt x="573" y="220"/>
                  </a:lnTo>
                  <a:lnTo>
                    <a:pt x="582" y="216"/>
                  </a:lnTo>
                  <a:lnTo>
                    <a:pt x="591" y="212"/>
                  </a:lnTo>
                  <a:lnTo>
                    <a:pt x="599" y="205"/>
                  </a:lnTo>
                  <a:lnTo>
                    <a:pt x="607" y="198"/>
                  </a:lnTo>
                  <a:lnTo>
                    <a:pt x="614" y="190"/>
                  </a:lnTo>
                  <a:lnTo>
                    <a:pt x="621" y="181"/>
                  </a:lnTo>
                  <a:lnTo>
                    <a:pt x="627" y="172"/>
                  </a:lnTo>
                  <a:lnTo>
                    <a:pt x="633" y="162"/>
                  </a:lnTo>
                  <a:lnTo>
                    <a:pt x="637" y="152"/>
                  </a:lnTo>
                  <a:lnTo>
                    <a:pt x="640" y="141"/>
                  </a:lnTo>
                  <a:lnTo>
                    <a:pt x="644" y="131"/>
                  </a:lnTo>
                  <a:lnTo>
                    <a:pt x="646" y="120"/>
                  </a:lnTo>
                  <a:lnTo>
                    <a:pt x="647" y="109"/>
                  </a:lnTo>
                  <a:lnTo>
                    <a:pt x="648" y="98"/>
                  </a:lnTo>
                  <a:lnTo>
                    <a:pt x="648" y="98"/>
                  </a:lnTo>
                  <a:lnTo>
                    <a:pt x="647" y="89"/>
                  </a:lnTo>
                  <a:lnTo>
                    <a:pt x="646" y="79"/>
                  </a:lnTo>
                  <a:lnTo>
                    <a:pt x="642" y="69"/>
                  </a:lnTo>
                  <a:lnTo>
                    <a:pt x="639" y="60"/>
                  </a:lnTo>
                  <a:lnTo>
                    <a:pt x="635" y="51"/>
                  </a:lnTo>
                  <a:lnTo>
                    <a:pt x="631" y="43"/>
                  </a:lnTo>
                  <a:lnTo>
                    <a:pt x="624" y="36"/>
                  </a:lnTo>
                  <a:lnTo>
                    <a:pt x="619" y="28"/>
                  </a:lnTo>
                  <a:lnTo>
                    <a:pt x="611" y="22"/>
                  </a:lnTo>
                  <a:lnTo>
                    <a:pt x="604" y="16"/>
                  </a:lnTo>
                  <a:lnTo>
                    <a:pt x="596" y="11"/>
                  </a:lnTo>
                  <a:lnTo>
                    <a:pt x="587" y="8"/>
                  </a:lnTo>
                  <a:lnTo>
                    <a:pt x="579" y="5"/>
                  </a:lnTo>
                  <a:lnTo>
                    <a:pt x="569" y="2"/>
                  </a:lnTo>
                  <a:lnTo>
                    <a:pt x="559" y="0"/>
                  </a:lnTo>
                  <a:lnTo>
                    <a:pt x="550" y="0"/>
                  </a:lnTo>
                  <a:lnTo>
                    <a:pt x="550" y="0"/>
                  </a:lnTo>
                  <a:close/>
                  <a:moveTo>
                    <a:pt x="552" y="354"/>
                  </a:moveTo>
                  <a:lnTo>
                    <a:pt x="615" y="264"/>
                  </a:lnTo>
                  <a:lnTo>
                    <a:pt x="615" y="264"/>
                  </a:lnTo>
                  <a:lnTo>
                    <a:pt x="619" y="261"/>
                  </a:lnTo>
                  <a:lnTo>
                    <a:pt x="623" y="258"/>
                  </a:lnTo>
                  <a:lnTo>
                    <a:pt x="627" y="257"/>
                  </a:lnTo>
                  <a:lnTo>
                    <a:pt x="632" y="257"/>
                  </a:lnTo>
                  <a:lnTo>
                    <a:pt x="700" y="270"/>
                  </a:lnTo>
                  <a:lnTo>
                    <a:pt x="700" y="270"/>
                  </a:lnTo>
                  <a:lnTo>
                    <a:pt x="708" y="272"/>
                  </a:lnTo>
                  <a:lnTo>
                    <a:pt x="716" y="275"/>
                  </a:lnTo>
                  <a:lnTo>
                    <a:pt x="722" y="279"/>
                  </a:lnTo>
                  <a:lnTo>
                    <a:pt x="728" y="284"/>
                  </a:lnTo>
                  <a:lnTo>
                    <a:pt x="732" y="289"/>
                  </a:lnTo>
                  <a:lnTo>
                    <a:pt x="736" y="295"/>
                  </a:lnTo>
                  <a:lnTo>
                    <a:pt x="738" y="300"/>
                  </a:lnTo>
                  <a:lnTo>
                    <a:pt x="741" y="304"/>
                  </a:lnTo>
                  <a:lnTo>
                    <a:pt x="741" y="304"/>
                  </a:lnTo>
                  <a:lnTo>
                    <a:pt x="751" y="387"/>
                  </a:lnTo>
                  <a:lnTo>
                    <a:pt x="755" y="419"/>
                  </a:lnTo>
                  <a:lnTo>
                    <a:pt x="757" y="447"/>
                  </a:lnTo>
                  <a:lnTo>
                    <a:pt x="757" y="447"/>
                  </a:lnTo>
                  <a:lnTo>
                    <a:pt x="757" y="453"/>
                  </a:lnTo>
                  <a:lnTo>
                    <a:pt x="756" y="458"/>
                  </a:lnTo>
                  <a:lnTo>
                    <a:pt x="752" y="465"/>
                  </a:lnTo>
                  <a:lnTo>
                    <a:pt x="749" y="469"/>
                  </a:lnTo>
                  <a:lnTo>
                    <a:pt x="749" y="469"/>
                  </a:lnTo>
                  <a:lnTo>
                    <a:pt x="744" y="474"/>
                  </a:lnTo>
                  <a:lnTo>
                    <a:pt x="738" y="477"/>
                  </a:lnTo>
                  <a:lnTo>
                    <a:pt x="733" y="478"/>
                  </a:lnTo>
                  <a:lnTo>
                    <a:pt x="727" y="479"/>
                  </a:lnTo>
                  <a:lnTo>
                    <a:pt x="377" y="479"/>
                  </a:lnTo>
                  <a:lnTo>
                    <a:pt x="377" y="479"/>
                  </a:lnTo>
                  <a:lnTo>
                    <a:pt x="371" y="478"/>
                  </a:lnTo>
                  <a:lnTo>
                    <a:pt x="365" y="477"/>
                  </a:lnTo>
                  <a:lnTo>
                    <a:pt x="360" y="474"/>
                  </a:lnTo>
                  <a:lnTo>
                    <a:pt x="355" y="469"/>
                  </a:lnTo>
                  <a:lnTo>
                    <a:pt x="355" y="469"/>
                  </a:lnTo>
                  <a:lnTo>
                    <a:pt x="351" y="465"/>
                  </a:lnTo>
                  <a:lnTo>
                    <a:pt x="348" y="458"/>
                  </a:lnTo>
                  <a:lnTo>
                    <a:pt x="347" y="453"/>
                  </a:lnTo>
                  <a:lnTo>
                    <a:pt x="347" y="447"/>
                  </a:lnTo>
                  <a:lnTo>
                    <a:pt x="347" y="447"/>
                  </a:lnTo>
                  <a:lnTo>
                    <a:pt x="349" y="419"/>
                  </a:lnTo>
                  <a:lnTo>
                    <a:pt x="352" y="387"/>
                  </a:lnTo>
                  <a:lnTo>
                    <a:pt x="363" y="304"/>
                  </a:lnTo>
                  <a:lnTo>
                    <a:pt x="363" y="304"/>
                  </a:lnTo>
                  <a:lnTo>
                    <a:pt x="365" y="300"/>
                  </a:lnTo>
                  <a:lnTo>
                    <a:pt x="368" y="295"/>
                  </a:lnTo>
                  <a:lnTo>
                    <a:pt x="372" y="289"/>
                  </a:lnTo>
                  <a:lnTo>
                    <a:pt x="376" y="284"/>
                  </a:lnTo>
                  <a:lnTo>
                    <a:pt x="382" y="279"/>
                  </a:lnTo>
                  <a:lnTo>
                    <a:pt x="388" y="275"/>
                  </a:lnTo>
                  <a:lnTo>
                    <a:pt x="396" y="272"/>
                  </a:lnTo>
                  <a:lnTo>
                    <a:pt x="404" y="270"/>
                  </a:lnTo>
                  <a:lnTo>
                    <a:pt x="472" y="257"/>
                  </a:lnTo>
                  <a:lnTo>
                    <a:pt x="472" y="257"/>
                  </a:lnTo>
                  <a:lnTo>
                    <a:pt x="476" y="257"/>
                  </a:lnTo>
                  <a:lnTo>
                    <a:pt x="481" y="258"/>
                  </a:lnTo>
                  <a:lnTo>
                    <a:pt x="485" y="261"/>
                  </a:lnTo>
                  <a:lnTo>
                    <a:pt x="488" y="264"/>
                  </a:lnTo>
                  <a:lnTo>
                    <a:pt x="552" y="354"/>
                  </a:lnTo>
                  <a:lnTo>
                    <a:pt x="552" y="354"/>
                  </a:lnTo>
                  <a:close/>
                  <a:moveTo>
                    <a:pt x="204" y="557"/>
                  </a:moveTo>
                  <a:lnTo>
                    <a:pt x="204" y="557"/>
                  </a:lnTo>
                  <a:lnTo>
                    <a:pt x="194" y="557"/>
                  </a:lnTo>
                  <a:lnTo>
                    <a:pt x="185" y="559"/>
                  </a:lnTo>
                  <a:lnTo>
                    <a:pt x="176" y="561"/>
                  </a:lnTo>
                  <a:lnTo>
                    <a:pt x="167" y="565"/>
                  </a:lnTo>
                  <a:lnTo>
                    <a:pt x="158" y="569"/>
                  </a:lnTo>
                  <a:lnTo>
                    <a:pt x="151" y="574"/>
                  </a:lnTo>
                  <a:lnTo>
                    <a:pt x="143" y="580"/>
                  </a:lnTo>
                  <a:lnTo>
                    <a:pt x="137" y="587"/>
                  </a:lnTo>
                  <a:lnTo>
                    <a:pt x="131" y="594"/>
                  </a:lnTo>
                  <a:lnTo>
                    <a:pt x="126" y="602"/>
                  </a:lnTo>
                  <a:lnTo>
                    <a:pt x="121" y="610"/>
                  </a:lnTo>
                  <a:lnTo>
                    <a:pt x="117" y="619"/>
                  </a:lnTo>
                  <a:lnTo>
                    <a:pt x="114" y="629"/>
                  </a:lnTo>
                  <a:lnTo>
                    <a:pt x="112" y="638"/>
                  </a:lnTo>
                  <a:lnTo>
                    <a:pt x="111" y="648"/>
                  </a:lnTo>
                  <a:lnTo>
                    <a:pt x="110" y="658"/>
                  </a:lnTo>
                  <a:lnTo>
                    <a:pt x="110" y="658"/>
                  </a:lnTo>
                  <a:lnTo>
                    <a:pt x="111" y="669"/>
                  </a:lnTo>
                  <a:lnTo>
                    <a:pt x="113" y="679"/>
                  </a:lnTo>
                  <a:lnTo>
                    <a:pt x="115" y="690"/>
                  </a:lnTo>
                  <a:lnTo>
                    <a:pt x="119" y="701"/>
                  </a:lnTo>
                  <a:lnTo>
                    <a:pt x="123" y="711"/>
                  </a:lnTo>
                  <a:lnTo>
                    <a:pt x="128" y="721"/>
                  </a:lnTo>
                  <a:lnTo>
                    <a:pt x="134" y="731"/>
                  </a:lnTo>
                  <a:lnTo>
                    <a:pt x="140" y="740"/>
                  </a:lnTo>
                  <a:lnTo>
                    <a:pt x="147" y="748"/>
                  </a:lnTo>
                  <a:lnTo>
                    <a:pt x="154" y="756"/>
                  </a:lnTo>
                  <a:lnTo>
                    <a:pt x="163" y="762"/>
                  </a:lnTo>
                  <a:lnTo>
                    <a:pt x="170" y="769"/>
                  </a:lnTo>
                  <a:lnTo>
                    <a:pt x="180" y="773"/>
                  </a:lnTo>
                  <a:lnTo>
                    <a:pt x="189" y="776"/>
                  </a:lnTo>
                  <a:lnTo>
                    <a:pt x="198" y="779"/>
                  </a:lnTo>
                  <a:lnTo>
                    <a:pt x="208" y="779"/>
                  </a:lnTo>
                  <a:lnTo>
                    <a:pt x="208" y="779"/>
                  </a:lnTo>
                  <a:lnTo>
                    <a:pt x="218" y="779"/>
                  </a:lnTo>
                  <a:lnTo>
                    <a:pt x="227" y="775"/>
                  </a:lnTo>
                  <a:lnTo>
                    <a:pt x="236" y="772"/>
                  </a:lnTo>
                  <a:lnTo>
                    <a:pt x="245" y="767"/>
                  </a:lnTo>
                  <a:lnTo>
                    <a:pt x="253" y="761"/>
                  </a:lnTo>
                  <a:lnTo>
                    <a:pt x="261" y="754"/>
                  </a:lnTo>
                  <a:lnTo>
                    <a:pt x="268" y="746"/>
                  </a:lnTo>
                  <a:lnTo>
                    <a:pt x="275" y="738"/>
                  </a:lnTo>
                  <a:lnTo>
                    <a:pt x="281" y="728"/>
                  </a:lnTo>
                  <a:lnTo>
                    <a:pt x="287" y="718"/>
                  </a:lnTo>
                  <a:lnTo>
                    <a:pt x="291" y="707"/>
                  </a:lnTo>
                  <a:lnTo>
                    <a:pt x="294" y="698"/>
                  </a:lnTo>
                  <a:lnTo>
                    <a:pt x="297" y="687"/>
                  </a:lnTo>
                  <a:lnTo>
                    <a:pt x="300" y="676"/>
                  </a:lnTo>
                  <a:lnTo>
                    <a:pt x="301" y="665"/>
                  </a:lnTo>
                  <a:lnTo>
                    <a:pt x="302" y="655"/>
                  </a:lnTo>
                  <a:lnTo>
                    <a:pt x="302" y="655"/>
                  </a:lnTo>
                  <a:lnTo>
                    <a:pt x="301" y="644"/>
                  </a:lnTo>
                  <a:lnTo>
                    <a:pt x="300" y="634"/>
                  </a:lnTo>
                  <a:lnTo>
                    <a:pt x="296" y="624"/>
                  </a:lnTo>
                  <a:lnTo>
                    <a:pt x="293" y="616"/>
                  </a:lnTo>
                  <a:lnTo>
                    <a:pt x="289" y="607"/>
                  </a:lnTo>
                  <a:lnTo>
                    <a:pt x="285" y="599"/>
                  </a:lnTo>
                  <a:lnTo>
                    <a:pt x="278" y="591"/>
                  </a:lnTo>
                  <a:lnTo>
                    <a:pt x="273" y="585"/>
                  </a:lnTo>
                  <a:lnTo>
                    <a:pt x="265" y="578"/>
                  </a:lnTo>
                  <a:lnTo>
                    <a:pt x="258" y="572"/>
                  </a:lnTo>
                  <a:lnTo>
                    <a:pt x="250" y="567"/>
                  </a:lnTo>
                  <a:lnTo>
                    <a:pt x="241" y="563"/>
                  </a:lnTo>
                  <a:lnTo>
                    <a:pt x="233" y="560"/>
                  </a:lnTo>
                  <a:lnTo>
                    <a:pt x="223" y="558"/>
                  </a:lnTo>
                  <a:lnTo>
                    <a:pt x="213" y="557"/>
                  </a:lnTo>
                  <a:lnTo>
                    <a:pt x="204" y="557"/>
                  </a:lnTo>
                  <a:lnTo>
                    <a:pt x="204" y="557"/>
                  </a:lnTo>
                  <a:close/>
                  <a:moveTo>
                    <a:pt x="206" y="909"/>
                  </a:moveTo>
                  <a:lnTo>
                    <a:pt x="269" y="821"/>
                  </a:lnTo>
                  <a:lnTo>
                    <a:pt x="269" y="821"/>
                  </a:lnTo>
                  <a:lnTo>
                    <a:pt x="273" y="816"/>
                  </a:lnTo>
                  <a:lnTo>
                    <a:pt x="277" y="814"/>
                  </a:lnTo>
                  <a:lnTo>
                    <a:pt x="281" y="813"/>
                  </a:lnTo>
                  <a:lnTo>
                    <a:pt x="286" y="813"/>
                  </a:lnTo>
                  <a:lnTo>
                    <a:pt x="354" y="825"/>
                  </a:lnTo>
                  <a:lnTo>
                    <a:pt x="354" y="825"/>
                  </a:lnTo>
                  <a:lnTo>
                    <a:pt x="362" y="827"/>
                  </a:lnTo>
                  <a:lnTo>
                    <a:pt x="370" y="830"/>
                  </a:lnTo>
                  <a:lnTo>
                    <a:pt x="376" y="835"/>
                  </a:lnTo>
                  <a:lnTo>
                    <a:pt x="382" y="840"/>
                  </a:lnTo>
                  <a:lnTo>
                    <a:pt x="387" y="845"/>
                  </a:lnTo>
                  <a:lnTo>
                    <a:pt x="390" y="851"/>
                  </a:lnTo>
                  <a:lnTo>
                    <a:pt x="392" y="855"/>
                  </a:lnTo>
                  <a:lnTo>
                    <a:pt x="394" y="861"/>
                  </a:lnTo>
                  <a:lnTo>
                    <a:pt x="394" y="861"/>
                  </a:lnTo>
                  <a:lnTo>
                    <a:pt x="404" y="933"/>
                  </a:lnTo>
                  <a:lnTo>
                    <a:pt x="410" y="987"/>
                  </a:lnTo>
                  <a:lnTo>
                    <a:pt x="412" y="1009"/>
                  </a:lnTo>
                  <a:lnTo>
                    <a:pt x="412" y="1032"/>
                  </a:lnTo>
                  <a:lnTo>
                    <a:pt x="411" y="1054"/>
                  </a:lnTo>
                  <a:lnTo>
                    <a:pt x="410" y="1077"/>
                  </a:lnTo>
                  <a:lnTo>
                    <a:pt x="410" y="1077"/>
                  </a:lnTo>
                  <a:lnTo>
                    <a:pt x="409" y="1083"/>
                  </a:lnTo>
                  <a:lnTo>
                    <a:pt x="406" y="1088"/>
                  </a:lnTo>
                  <a:lnTo>
                    <a:pt x="403" y="1092"/>
                  </a:lnTo>
                  <a:lnTo>
                    <a:pt x="400" y="1097"/>
                  </a:lnTo>
                  <a:lnTo>
                    <a:pt x="396" y="1100"/>
                  </a:lnTo>
                  <a:lnTo>
                    <a:pt x="390" y="1102"/>
                  </a:lnTo>
                  <a:lnTo>
                    <a:pt x="385" y="1104"/>
                  </a:lnTo>
                  <a:lnTo>
                    <a:pt x="379" y="1104"/>
                  </a:lnTo>
                  <a:lnTo>
                    <a:pt x="32" y="1104"/>
                  </a:lnTo>
                  <a:lnTo>
                    <a:pt x="32" y="1104"/>
                  </a:lnTo>
                  <a:lnTo>
                    <a:pt x="27" y="1104"/>
                  </a:lnTo>
                  <a:lnTo>
                    <a:pt x="21" y="1102"/>
                  </a:lnTo>
                  <a:lnTo>
                    <a:pt x="17" y="1100"/>
                  </a:lnTo>
                  <a:lnTo>
                    <a:pt x="13" y="1097"/>
                  </a:lnTo>
                  <a:lnTo>
                    <a:pt x="9" y="1092"/>
                  </a:lnTo>
                  <a:lnTo>
                    <a:pt x="5" y="1088"/>
                  </a:lnTo>
                  <a:lnTo>
                    <a:pt x="4" y="1083"/>
                  </a:lnTo>
                  <a:lnTo>
                    <a:pt x="2" y="1077"/>
                  </a:lnTo>
                  <a:lnTo>
                    <a:pt x="2" y="1077"/>
                  </a:lnTo>
                  <a:lnTo>
                    <a:pt x="1" y="1054"/>
                  </a:lnTo>
                  <a:lnTo>
                    <a:pt x="0" y="1032"/>
                  </a:lnTo>
                  <a:lnTo>
                    <a:pt x="0" y="1009"/>
                  </a:lnTo>
                  <a:lnTo>
                    <a:pt x="2" y="987"/>
                  </a:lnTo>
                  <a:lnTo>
                    <a:pt x="9" y="933"/>
                  </a:lnTo>
                  <a:lnTo>
                    <a:pt x="17" y="861"/>
                  </a:lnTo>
                  <a:lnTo>
                    <a:pt x="17" y="861"/>
                  </a:lnTo>
                  <a:lnTo>
                    <a:pt x="19" y="855"/>
                  </a:lnTo>
                  <a:lnTo>
                    <a:pt x="21" y="851"/>
                  </a:lnTo>
                  <a:lnTo>
                    <a:pt x="26" y="845"/>
                  </a:lnTo>
                  <a:lnTo>
                    <a:pt x="30" y="840"/>
                  </a:lnTo>
                  <a:lnTo>
                    <a:pt x="35" y="835"/>
                  </a:lnTo>
                  <a:lnTo>
                    <a:pt x="42" y="830"/>
                  </a:lnTo>
                  <a:lnTo>
                    <a:pt x="50" y="827"/>
                  </a:lnTo>
                  <a:lnTo>
                    <a:pt x="58" y="825"/>
                  </a:lnTo>
                  <a:lnTo>
                    <a:pt x="126" y="813"/>
                  </a:lnTo>
                  <a:lnTo>
                    <a:pt x="126" y="813"/>
                  </a:lnTo>
                  <a:lnTo>
                    <a:pt x="130" y="813"/>
                  </a:lnTo>
                  <a:lnTo>
                    <a:pt x="136" y="814"/>
                  </a:lnTo>
                  <a:lnTo>
                    <a:pt x="139" y="816"/>
                  </a:lnTo>
                  <a:lnTo>
                    <a:pt x="142" y="821"/>
                  </a:lnTo>
                  <a:lnTo>
                    <a:pt x="206" y="909"/>
                  </a:lnTo>
                  <a:lnTo>
                    <a:pt x="206" y="909"/>
                  </a:lnTo>
                  <a:close/>
                  <a:moveTo>
                    <a:pt x="526" y="557"/>
                  </a:moveTo>
                  <a:lnTo>
                    <a:pt x="526" y="557"/>
                  </a:lnTo>
                  <a:lnTo>
                    <a:pt x="526" y="551"/>
                  </a:lnTo>
                  <a:lnTo>
                    <a:pt x="528" y="546"/>
                  </a:lnTo>
                  <a:lnTo>
                    <a:pt x="530" y="541"/>
                  </a:lnTo>
                  <a:lnTo>
                    <a:pt x="534" y="538"/>
                  </a:lnTo>
                  <a:lnTo>
                    <a:pt x="538" y="535"/>
                  </a:lnTo>
                  <a:lnTo>
                    <a:pt x="542" y="532"/>
                  </a:lnTo>
                  <a:lnTo>
                    <a:pt x="546" y="531"/>
                  </a:lnTo>
                  <a:lnTo>
                    <a:pt x="552" y="531"/>
                  </a:lnTo>
                  <a:lnTo>
                    <a:pt x="552" y="531"/>
                  </a:lnTo>
                  <a:lnTo>
                    <a:pt x="557" y="531"/>
                  </a:lnTo>
                  <a:lnTo>
                    <a:pt x="562" y="532"/>
                  </a:lnTo>
                  <a:lnTo>
                    <a:pt x="566" y="535"/>
                  </a:lnTo>
                  <a:lnTo>
                    <a:pt x="570" y="538"/>
                  </a:lnTo>
                  <a:lnTo>
                    <a:pt x="573" y="541"/>
                  </a:lnTo>
                  <a:lnTo>
                    <a:pt x="576" y="546"/>
                  </a:lnTo>
                  <a:lnTo>
                    <a:pt x="578" y="551"/>
                  </a:lnTo>
                  <a:lnTo>
                    <a:pt x="578" y="557"/>
                  </a:lnTo>
                  <a:lnTo>
                    <a:pt x="578" y="664"/>
                  </a:lnTo>
                  <a:lnTo>
                    <a:pt x="677" y="721"/>
                  </a:lnTo>
                  <a:lnTo>
                    <a:pt x="677" y="721"/>
                  </a:lnTo>
                  <a:lnTo>
                    <a:pt x="681" y="725"/>
                  </a:lnTo>
                  <a:lnTo>
                    <a:pt x="684" y="729"/>
                  </a:lnTo>
                  <a:lnTo>
                    <a:pt x="688" y="733"/>
                  </a:lnTo>
                  <a:lnTo>
                    <a:pt x="689" y="738"/>
                  </a:lnTo>
                  <a:lnTo>
                    <a:pt x="690" y="742"/>
                  </a:lnTo>
                  <a:lnTo>
                    <a:pt x="690" y="747"/>
                  </a:lnTo>
                  <a:lnTo>
                    <a:pt x="689" y="753"/>
                  </a:lnTo>
                  <a:lnTo>
                    <a:pt x="687" y="757"/>
                  </a:lnTo>
                  <a:lnTo>
                    <a:pt x="687" y="757"/>
                  </a:lnTo>
                  <a:lnTo>
                    <a:pt x="683" y="761"/>
                  </a:lnTo>
                  <a:lnTo>
                    <a:pt x="680" y="765"/>
                  </a:lnTo>
                  <a:lnTo>
                    <a:pt x="676" y="768"/>
                  </a:lnTo>
                  <a:lnTo>
                    <a:pt x="670" y="769"/>
                  </a:lnTo>
                  <a:lnTo>
                    <a:pt x="666" y="770"/>
                  </a:lnTo>
                  <a:lnTo>
                    <a:pt x="661" y="770"/>
                  </a:lnTo>
                  <a:lnTo>
                    <a:pt x="656" y="769"/>
                  </a:lnTo>
                  <a:lnTo>
                    <a:pt x="651" y="767"/>
                  </a:lnTo>
                  <a:lnTo>
                    <a:pt x="552" y="710"/>
                  </a:lnTo>
                  <a:lnTo>
                    <a:pt x="453" y="767"/>
                  </a:lnTo>
                  <a:lnTo>
                    <a:pt x="453" y="767"/>
                  </a:lnTo>
                  <a:lnTo>
                    <a:pt x="447" y="769"/>
                  </a:lnTo>
                  <a:lnTo>
                    <a:pt x="443" y="770"/>
                  </a:lnTo>
                  <a:lnTo>
                    <a:pt x="438" y="770"/>
                  </a:lnTo>
                  <a:lnTo>
                    <a:pt x="433" y="769"/>
                  </a:lnTo>
                  <a:lnTo>
                    <a:pt x="428" y="768"/>
                  </a:lnTo>
                  <a:lnTo>
                    <a:pt x="424" y="765"/>
                  </a:lnTo>
                  <a:lnTo>
                    <a:pt x="420" y="761"/>
                  </a:lnTo>
                  <a:lnTo>
                    <a:pt x="417" y="757"/>
                  </a:lnTo>
                  <a:lnTo>
                    <a:pt x="417" y="757"/>
                  </a:lnTo>
                  <a:lnTo>
                    <a:pt x="415" y="753"/>
                  </a:lnTo>
                  <a:lnTo>
                    <a:pt x="414" y="747"/>
                  </a:lnTo>
                  <a:lnTo>
                    <a:pt x="414" y="742"/>
                  </a:lnTo>
                  <a:lnTo>
                    <a:pt x="415" y="738"/>
                  </a:lnTo>
                  <a:lnTo>
                    <a:pt x="416" y="733"/>
                  </a:lnTo>
                  <a:lnTo>
                    <a:pt x="419" y="729"/>
                  </a:lnTo>
                  <a:lnTo>
                    <a:pt x="423" y="725"/>
                  </a:lnTo>
                  <a:lnTo>
                    <a:pt x="427" y="721"/>
                  </a:lnTo>
                  <a:lnTo>
                    <a:pt x="526" y="664"/>
                  </a:lnTo>
                  <a:lnTo>
                    <a:pt x="526" y="557"/>
                  </a:lnTo>
                  <a:lnTo>
                    <a:pt x="526" y="557"/>
                  </a:lnTo>
                  <a:close/>
                  <a:moveTo>
                    <a:pt x="896" y="557"/>
                  </a:moveTo>
                  <a:lnTo>
                    <a:pt x="896" y="557"/>
                  </a:lnTo>
                  <a:lnTo>
                    <a:pt x="886" y="557"/>
                  </a:lnTo>
                  <a:lnTo>
                    <a:pt x="876" y="559"/>
                  </a:lnTo>
                  <a:lnTo>
                    <a:pt x="868" y="561"/>
                  </a:lnTo>
                  <a:lnTo>
                    <a:pt x="859" y="565"/>
                  </a:lnTo>
                  <a:lnTo>
                    <a:pt x="851" y="569"/>
                  </a:lnTo>
                  <a:lnTo>
                    <a:pt x="843" y="574"/>
                  </a:lnTo>
                  <a:lnTo>
                    <a:pt x="835" y="580"/>
                  </a:lnTo>
                  <a:lnTo>
                    <a:pt x="829" y="587"/>
                  </a:lnTo>
                  <a:lnTo>
                    <a:pt x="822" y="594"/>
                  </a:lnTo>
                  <a:lnTo>
                    <a:pt x="817" y="602"/>
                  </a:lnTo>
                  <a:lnTo>
                    <a:pt x="813" y="610"/>
                  </a:lnTo>
                  <a:lnTo>
                    <a:pt x="810" y="619"/>
                  </a:lnTo>
                  <a:lnTo>
                    <a:pt x="806" y="629"/>
                  </a:lnTo>
                  <a:lnTo>
                    <a:pt x="804" y="638"/>
                  </a:lnTo>
                  <a:lnTo>
                    <a:pt x="803" y="648"/>
                  </a:lnTo>
                  <a:lnTo>
                    <a:pt x="802" y="658"/>
                  </a:lnTo>
                  <a:lnTo>
                    <a:pt x="802" y="658"/>
                  </a:lnTo>
                  <a:lnTo>
                    <a:pt x="803" y="669"/>
                  </a:lnTo>
                  <a:lnTo>
                    <a:pt x="804" y="679"/>
                  </a:lnTo>
                  <a:lnTo>
                    <a:pt x="807" y="690"/>
                  </a:lnTo>
                  <a:lnTo>
                    <a:pt x="811" y="701"/>
                  </a:lnTo>
                  <a:lnTo>
                    <a:pt x="815" y="711"/>
                  </a:lnTo>
                  <a:lnTo>
                    <a:pt x="819" y="721"/>
                  </a:lnTo>
                  <a:lnTo>
                    <a:pt x="826" y="731"/>
                  </a:lnTo>
                  <a:lnTo>
                    <a:pt x="832" y="740"/>
                  </a:lnTo>
                  <a:lnTo>
                    <a:pt x="839" y="748"/>
                  </a:lnTo>
                  <a:lnTo>
                    <a:pt x="846" y="756"/>
                  </a:lnTo>
                  <a:lnTo>
                    <a:pt x="854" y="762"/>
                  </a:lnTo>
                  <a:lnTo>
                    <a:pt x="862" y="769"/>
                  </a:lnTo>
                  <a:lnTo>
                    <a:pt x="872" y="773"/>
                  </a:lnTo>
                  <a:lnTo>
                    <a:pt x="881" y="776"/>
                  </a:lnTo>
                  <a:lnTo>
                    <a:pt x="890" y="779"/>
                  </a:lnTo>
                  <a:lnTo>
                    <a:pt x="900" y="779"/>
                  </a:lnTo>
                  <a:lnTo>
                    <a:pt x="900" y="779"/>
                  </a:lnTo>
                  <a:lnTo>
                    <a:pt x="910" y="779"/>
                  </a:lnTo>
                  <a:lnTo>
                    <a:pt x="920" y="775"/>
                  </a:lnTo>
                  <a:lnTo>
                    <a:pt x="928" y="772"/>
                  </a:lnTo>
                  <a:lnTo>
                    <a:pt x="937" y="767"/>
                  </a:lnTo>
                  <a:lnTo>
                    <a:pt x="945" y="761"/>
                  </a:lnTo>
                  <a:lnTo>
                    <a:pt x="953" y="754"/>
                  </a:lnTo>
                  <a:lnTo>
                    <a:pt x="960" y="746"/>
                  </a:lnTo>
                  <a:lnTo>
                    <a:pt x="967" y="738"/>
                  </a:lnTo>
                  <a:lnTo>
                    <a:pt x="973" y="728"/>
                  </a:lnTo>
                  <a:lnTo>
                    <a:pt x="979" y="718"/>
                  </a:lnTo>
                  <a:lnTo>
                    <a:pt x="983" y="707"/>
                  </a:lnTo>
                  <a:lnTo>
                    <a:pt x="986" y="698"/>
                  </a:lnTo>
                  <a:lnTo>
                    <a:pt x="990" y="687"/>
                  </a:lnTo>
                  <a:lnTo>
                    <a:pt x="992" y="676"/>
                  </a:lnTo>
                  <a:lnTo>
                    <a:pt x="993" y="665"/>
                  </a:lnTo>
                  <a:lnTo>
                    <a:pt x="994" y="655"/>
                  </a:lnTo>
                  <a:lnTo>
                    <a:pt x="994" y="655"/>
                  </a:lnTo>
                  <a:lnTo>
                    <a:pt x="993" y="644"/>
                  </a:lnTo>
                  <a:lnTo>
                    <a:pt x="991" y="634"/>
                  </a:lnTo>
                  <a:lnTo>
                    <a:pt x="989" y="624"/>
                  </a:lnTo>
                  <a:lnTo>
                    <a:pt x="985" y="616"/>
                  </a:lnTo>
                  <a:lnTo>
                    <a:pt x="981" y="607"/>
                  </a:lnTo>
                  <a:lnTo>
                    <a:pt x="977" y="599"/>
                  </a:lnTo>
                  <a:lnTo>
                    <a:pt x="970" y="591"/>
                  </a:lnTo>
                  <a:lnTo>
                    <a:pt x="964" y="585"/>
                  </a:lnTo>
                  <a:lnTo>
                    <a:pt x="957" y="578"/>
                  </a:lnTo>
                  <a:lnTo>
                    <a:pt x="950" y="572"/>
                  </a:lnTo>
                  <a:lnTo>
                    <a:pt x="942" y="567"/>
                  </a:lnTo>
                  <a:lnTo>
                    <a:pt x="934" y="563"/>
                  </a:lnTo>
                  <a:lnTo>
                    <a:pt x="925" y="560"/>
                  </a:lnTo>
                  <a:lnTo>
                    <a:pt x="915" y="558"/>
                  </a:lnTo>
                  <a:lnTo>
                    <a:pt x="905" y="557"/>
                  </a:lnTo>
                  <a:lnTo>
                    <a:pt x="896" y="557"/>
                  </a:lnTo>
                  <a:lnTo>
                    <a:pt x="896" y="557"/>
                  </a:lnTo>
                  <a:close/>
                  <a:moveTo>
                    <a:pt x="898" y="909"/>
                  </a:moveTo>
                  <a:lnTo>
                    <a:pt x="962" y="821"/>
                  </a:lnTo>
                  <a:lnTo>
                    <a:pt x="962" y="821"/>
                  </a:lnTo>
                  <a:lnTo>
                    <a:pt x="965" y="816"/>
                  </a:lnTo>
                  <a:lnTo>
                    <a:pt x="968" y="814"/>
                  </a:lnTo>
                  <a:lnTo>
                    <a:pt x="973" y="813"/>
                  </a:lnTo>
                  <a:lnTo>
                    <a:pt x="978" y="813"/>
                  </a:lnTo>
                  <a:lnTo>
                    <a:pt x="1046" y="825"/>
                  </a:lnTo>
                  <a:lnTo>
                    <a:pt x="1046" y="825"/>
                  </a:lnTo>
                  <a:lnTo>
                    <a:pt x="1054" y="827"/>
                  </a:lnTo>
                  <a:lnTo>
                    <a:pt x="1062" y="830"/>
                  </a:lnTo>
                  <a:lnTo>
                    <a:pt x="1068" y="835"/>
                  </a:lnTo>
                  <a:lnTo>
                    <a:pt x="1074" y="840"/>
                  </a:lnTo>
                  <a:lnTo>
                    <a:pt x="1078" y="845"/>
                  </a:lnTo>
                  <a:lnTo>
                    <a:pt x="1082" y="851"/>
                  </a:lnTo>
                  <a:lnTo>
                    <a:pt x="1084" y="855"/>
                  </a:lnTo>
                  <a:lnTo>
                    <a:pt x="1087" y="861"/>
                  </a:lnTo>
                  <a:lnTo>
                    <a:pt x="1087" y="861"/>
                  </a:lnTo>
                  <a:lnTo>
                    <a:pt x="1095" y="933"/>
                  </a:lnTo>
                  <a:lnTo>
                    <a:pt x="1102" y="987"/>
                  </a:lnTo>
                  <a:lnTo>
                    <a:pt x="1104" y="1009"/>
                  </a:lnTo>
                  <a:lnTo>
                    <a:pt x="1104" y="1032"/>
                  </a:lnTo>
                  <a:lnTo>
                    <a:pt x="1103" y="1054"/>
                  </a:lnTo>
                  <a:lnTo>
                    <a:pt x="1102" y="1077"/>
                  </a:lnTo>
                  <a:lnTo>
                    <a:pt x="1102" y="1077"/>
                  </a:lnTo>
                  <a:lnTo>
                    <a:pt x="1100" y="1083"/>
                  </a:lnTo>
                  <a:lnTo>
                    <a:pt x="1098" y="1088"/>
                  </a:lnTo>
                  <a:lnTo>
                    <a:pt x="1095" y="1092"/>
                  </a:lnTo>
                  <a:lnTo>
                    <a:pt x="1091" y="1097"/>
                  </a:lnTo>
                  <a:lnTo>
                    <a:pt x="1087" y="1100"/>
                  </a:lnTo>
                  <a:lnTo>
                    <a:pt x="1082" y="1102"/>
                  </a:lnTo>
                  <a:lnTo>
                    <a:pt x="1077" y="1104"/>
                  </a:lnTo>
                  <a:lnTo>
                    <a:pt x="1072" y="1104"/>
                  </a:lnTo>
                  <a:lnTo>
                    <a:pt x="724" y="1104"/>
                  </a:lnTo>
                  <a:lnTo>
                    <a:pt x="724" y="1104"/>
                  </a:lnTo>
                  <a:lnTo>
                    <a:pt x="719" y="1104"/>
                  </a:lnTo>
                  <a:lnTo>
                    <a:pt x="714" y="1102"/>
                  </a:lnTo>
                  <a:lnTo>
                    <a:pt x="708" y="1100"/>
                  </a:lnTo>
                  <a:lnTo>
                    <a:pt x="704" y="1097"/>
                  </a:lnTo>
                  <a:lnTo>
                    <a:pt x="701" y="1092"/>
                  </a:lnTo>
                  <a:lnTo>
                    <a:pt x="697" y="1088"/>
                  </a:lnTo>
                  <a:lnTo>
                    <a:pt x="695" y="1083"/>
                  </a:lnTo>
                  <a:lnTo>
                    <a:pt x="694" y="1077"/>
                  </a:lnTo>
                  <a:lnTo>
                    <a:pt x="694" y="1077"/>
                  </a:lnTo>
                  <a:lnTo>
                    <a:pt x="693" y="1054"/>
                  </a:lnTo>
                  <a:lnTo>
                    <a:pt x="692" y="1032"/>
                  </a:lnTo>
                  <a:lnTo>
                    <a:pt x="692" y="1009"/>
                  </a:lnTo>
                  <a:lnTo>
                    <a:pt x="694" y="987"/>
                  </a:lnTo>
                  <a:lnTo>
                    <a:pt x="700" y="933"/>
                  </a:lnTo>
                  <a:lnTo>
                    <a:pt x="709" y="861"/>
                  </a:lnTo>
                  <a:lnTo>
                    <a:pt x="709" y="861"/>
                  </a:lnTo>
                  <a:lnTo>
                    <a:pt x="711" y="855"/>
                  </a:lnTo>
                  <a:lnTo>
                    <a:pt x="714" y="851"/>
                  </a:lnTo>
                  <a:lnTo>
                    <a:pt x="717" y="845"/>
                  </a:lnTo>
                  <a:lnTo>
                    <a:pt x="722" y="840"/>
                  </a:lnTo>
                  <a:lnTo>
                    <a:pt x="728" y="835"/>
                  </a:lnTo>
                  <a:lnTo>
                    <a:pt x="734" y="830"/>
                  </a:lnTo>
                  <a:lnTo>
                    <a:pt x="742" y="827"/>
                  </a:lnTo>
                  <a:lnTo>
                    <a:pt x="750" y="825"/>
                  </a:lnTo>
                  <a:lnTo>
                    <a:pt x="818" y="813"/>
                  </a:lnTo>
                  <a:lnTo>
                    <a:pt x="818" y="813"/>
                  </a:lnTo>
                  <a:lnTo>
                    <a:pt x="822" y="813"/>
                  </a:lnTo>
                  <a:lnTo>
                    <a:pt x="827" y="814"/>
                  </a:lnTo>
                  <a:lnTo>
                    <a:pt x="831" y="816"/>
                  </a:lnTo>
                  <a:lnTo>
                    <a:pt x="834" y="821"/>
                  </a:lnTo>
                  <a:lnTo>
                    <a:pt x="898" y="909"/>
                  </a:lnTo>
                  <a:lnTo>
                    <a:pt x="898"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sp>
          <p:nvSpPr>
            <p:cNvPr id="15" name="Freeform: Shape 23"/>
            <p:cNvSpPr>
              <a:spLocks/>
            </p:cNvSpPr>
            <p:nvPr/>
          </p:nvSpPr>
          <p:spPr bwMode="auto">
            <a:xfrm>
              <a:off x="9502577" y="4139524"/>
              <a:ext cx="546024" cy="547015"/>
            </a:xfrm>
            <a:custGeom>
              <a:avLst/>
              <a:gdLst>
                <a:gd name="T0" fmla="*/ 600 w 1102"/>
                <a:gd name="T1" fmla="*/ 929 h 1104"/>
                <a:gd name="T2" fmla="*/ 809 w 1102"/>
                <a:gd name="T3" fmla="*/ 836 h 1104"/>
                <a:gd name="T4" fmla="*/ 830 w 1102"/>
                <a:gd name="T5" fmla="*/ 805 h 1104"/>
                <a:gd name="T6" fmla="*/ 1099 w 1102"/>
                <a:gd name="T7" fmla="*/ 858 h 1104"/>
                <a:gd name="T8" fmla="*/ 886 w 1102"/>
                <a:gd name="T9" fmla="*/ 879 h 1104"/>
                <a:gd name="T10" fmla="*/ 871 w 1102"/>
                <a:gd name="T11" fmla="*/ 986 h 1104"/>
                <a:gd name="T12" fmla="*/ 670 w 1102"/>
                <a:gd name="T13" fmla="*/ 1076 h 1104"/>
                <a:gd name="T14" fmla="*/ 636 w 1102"/>
                <a:gd name="T15" fmla="*/ 1104 h 1104"/>
                <a:gd name="T16" fmla="*/ 388 w 1102"/>
                <a:gd name="T17" fmla="*/ 1036 h 1104"/>
                <a:gd name="T18" fmla="*/ 199 w 1102"/>
                <a:gd name="T19" fmla="*/ 690 h 1104"/>
                <a:gd name="T20" fmla="*/ 236 w 1102"/>
                <a:gd name="T21" fmla="*/ 669 h 1104"/>
                <a:gd name="T22" fmla="*/ 244 w 1102"/>
                <a:gd name="T23" fmla="*/ 543 h 1104"/>
                <a:gd name="T24" fmla="*/ 50 w 1102"/>
                <a:gd name="T25" fmla="*/ 510 h 1104"/>
                <a:gd name="T26" fmla="*/ 10 w 1102"/>
                <a:gd name="T27" fmla="*/ 536 h 1104"/>
                <a:gd name="T28" fmla="*/ 10 w 1102"/>
                <a:gd name="T29" fmla="*/ 662 h 1104"/>
                <a:gd name="T30" fmla="*/ 211 w 1102"/>
                <a:gd name="T31" fmla="*/ 900 h 1104"/>
                <a:gd name="T32" fmla="*/ 315 w 1102"/>
                <a:gd name="T33" fmla="*/ 753 h 1104"/>
                <a:gd name="T34" fmla="*/ 463 w 1102"/>
                <a:gd name="T35" fmla="*/ 691 h 1104"/>
                <a:gd name="T36" fmla="*/ 398 w 1102"/>
                <a:gd name="T37" fmla="*/ 848 h 1104"/>
                <a:gd name="T38" fmla="*/ 282 w 1102"/>
                <a:gd name="T39" fmla="*/ 979 h 1104"/>
                <a:gd name="T40" fmla="*/ 216 w 1102"/>
                <a:gd name="T41" fmla="*/ 974 h 1104"/>
                <a:gd name="T42" fmla="*/ 204 w 1102"/>
                <a:gd name="T43" fmla="*/ 910 h 1104"/>
                <a:gd name="T44" fmla="*/ 536 w 1102"/>
                <a:gd name="T45" fmla="*/ 10 h 1104"/>
                <a:gd name="T46" fmla="*/ 573 w 1102"/>
                <a:gd name="T47" fmla="*/ 55 h 1104"/>
                <a:gd name="T48" fmla="*/ 577 w 1102"/>
                <a:gd name="T49" fmla="*/ 106 h 1104"/>
                <a:gd name="T50" fmla="*/ 545 w 1102"/>
                <a:gd name="T51" fmla="*/ 166 h 1104"/>
                <a:gd name="T52" fmla="*/ 489 w 1102"/>
                <a:gd name="T53" fmla="*/ 196 h 1104"/>
                <a:gd name="T54" fmla="*/ 441 w 1102"/>
                <a:gd name="T55" fmla="*/ 179 h 1104"/>
                <a:gd name="T56" fmla="*/ 412 w 1102"/>
                <a:gd name="T57" fmla="*/ 119 h 1104"/>
                <a:gd name="T58" fmla="*/ 413 w 1102"/>
                <a:gd name="T59" fmla="*/ 62 h 1104"/>
                <a:gd name="T60" fmla="*/ 449 w 1102"/>
                <a:gd name="T61" fmla="*/ 15 h 1104"/>
                <a:gd name="T62" fmla="*/ 504 w 1102"/>
                <a:gd name="T63" fmla="*/ 1 h 1104"/>
                <a:gd name="T64" fmla="*/ 534 w 1102"/>
                <a:gd name="T65" fmla="*/ 253 h 1104"/>
                <a:gd name="T66" fmla="*/ 647 w 1102"/>
                <a:gd name="T67" fmla="*/ 356 h 1104"/>
                <a:gd name="T68" fmla="*/ 778 w 1102"/>
                <a:gd name="T69" fmla="*/ 369 h 1104"/>
                <a:gd name="T70" fmla="*/ 813 w 1102"/>
                <a:gd name="T71" fmla="*/ 394 h 1104"/>
                <a:gd name="T72" fmla="*/ 805 w 1102"/>
                <a:gd name="T73" fmla="*/ 445 h 1104"/>
                <a:gd name="T74" fmla="*/ 686 w 1102"/>
                <a:gd name="T75" fmla="*/ 462 h 1104"/>
                <a:gd name="T76" fmla="*/ 599 w 1102"/>
                <a:gd name="T77" fmla="*/ 441 h 1104"/>
                <a:gd name="T78" fmla="*/ 518 w 1102"/>
                <a:gd name="T79" fmla="*/ 528 h 1104"/>
                <a:gd name="T80" fmla="*/ 646 w 1102"/>
                <a:gd name="T81" fmla="*/ 595 h 1104"/>
                <a:gd name="T82" fmla="*/ 727 w 1102"/>
                <a:gd name="T83" fmla="*/ 705 h 1104"/>
                <a:gd name="T84" fmla="*/ 761 w 1102"/>
                <a:gd name="T85" fmla="*/ 829 h 1104"/>
                <a:gd name="T86" fmla="*/ 712 w 1102"/>
                <a:gd name="T87" fmla="*/ 869 h 1104"/>
                <a:gd name="T88" fmla="*/ 662 w 1102"/>
                <a:gd name="T89" fmla="*/ 841 h 1104"/>
                <a:gd name="T90" fmla="*/ 556 w 1102"/>
                <a:gd name="T91" fmla="*/ 687 h 1104"/>
                <a:gd name="T92" fmla="*/ 314 w 1102"/>
                <a:gd name="T93" fmla="*/ 598 h 1104"/>
                <a:gd name="T94" fmla="*/ 276 w 1102"/>
                <a:gd name="T95" fmla="*/ 547 h 1104"/>
                <a:gd name="T96" fmla="*/ 253 w 1102"/>
                <a:gd name="T97" fmla="*/ 338 h 1104"/>
                <a:gd name="T98" fmla="*/ 222 w 1102"/>
                <a:gd name="T99" fmla="*/ 391 h 1104"/>
                <a:gd name="T100" fmla="*/ 193 w 1102"/>
                <a:gd name="T101" fmla="*/ 482 h 1104"/>
                <a:gd name="T102" fmla="*/ 143 w 1102"/>
                <a:gd name="T103" fmla="*/ 479 h 1104"/>
                <a:gd name="T104" fmla="*/ 130 w 1102"/>
                <a:gd name="T105" fmla="*/ 413 h 1104"/>
                <a:gd name="T106" fmla="*/ 175 w 1102"/>
                <a:gd name="T107" fmla="*/ 281 h 1104"/>
                <a:gd name="T108" fmla="*/ 333 w 1102"/>
                <a:gd name="T109" fmla="*/ 201 h 1104"/>
                <a:gd name="T110" fmla="*/ 423 w 1102"/>
                <a:gd name="T111" fmla="*/ 21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2" h="1104">
                  <a:moveTo>
                    <a:pt x="412" y="1026"/>
                  </a:moveTo>
                  <a:lnTo>
                    <a:pt x="593" y="1026"/>
                  </a:lnTo>
                  <a:lnTo>
                    <a:pt x="593" y="948"/>
                  </a:lnTo>
                  <a:lnTo>
                    <a:pt x="593" y="948"/>
                  </a:lnTo>
                  <a:lnTo>
                    <a:pt x="594" y="942"/>
                  </a:lnTo>
                  <a:lnTo>
                    <a:pt x="596" y="935"/>
                  </a:lnTo>
                  <a:lnTo>
                    <a:pt x="600" y="929"/>
                  </a:lnTo>
                  <a:lnTo>
                    <a:pt x="603" y="924"/>
                  </a:lnTo>
                  <a:lnTo>
                    <a:pt x="608" y="919"/>
                  </a:lnTo>
                  <a:lnTo>
                    <a:pt x="615" y="917"/>
                  </a:lnTo>
                  <a:lnTo>
                    <a:pt x="621" y="915"/>
                  </a:lnTo>
                  <a:lnTo>
                    <a:pt x="628" y="914"/>
                  </a:lnTo>
                  <a:lnTo>
                    <a:pt x="809" y="914"/>
                  </a:lnTo>
                  <a:lnTo>
                    <a:pt x="809" y="836"/>
                  </a:lnTo>
                  <a:lnTo>
                    <a:pt x="809" y="836"/>
                  </a:lnTo>
                  <a:lnTo>
                    <a:pt x="810" y="830"/>
                  </a:lnTo>
                  <a:lnTo>
                    <a:pt x="812" y="823"/>
                  </a:lnTo>
                  <a:lnTo>
                    <a:pt x="815" y="817"/>
                  </a:lnTo>
                  <a:lnTo>
                    <a:pt x="819" y="811"/>
                  </a:lnTo>
                  <a:lnTo>
                    <a:pt x="824" y="807"/>
                  </a:lnTo>
                  <a:lnTo>
                    <a:pt x="830" y="805"/>
                  </a:lnTo>
                  <a:lnTo>
                    <a:pt x="837" y="803"/>
                  </a:lnTo>
                  <a:lnTo>
                    <a:pt x="843" y="802"/>
                  </a:lnTo>
                  <a:lnTo>
                    <a:pt x="1102" y="802"/>
                  </a:lnTo>
                  <a:lnTo>
                    <a:pt x="1102" y="845"/>
                  </a:lnTo>
                  <a:lnTo>
                    <a:pt x="1102" y="845"/>
                  </a:lnTo>
                  <a:lnTo>
                    <a:pt x="1101" y="851"/>
                  </a:lnTo>
                  <a:lnTo>
                    <a:pt x="1099" y="858"/>
                  </a:lnTo>
                  <a:lnTo>
                    <a:pt x="1096" y="864"/>
                  </a:lnTo>
                  <a:lnTo>
                    <a:pt x="1092" y="870"/>
                  </a:lnTo>
                  <a:lnTo>
                    <a:pt x="1087" y="874"/>
                  </a:lnTo>
                  <a:lnTo>
                    <a:pt x="1081" y="876"/>
                  </a:lnTo>
                  <a:lnTo>
                    <a:pt x="1074" y="878"/>
                  </a:lnTo>
                  <a:lnTo>
                    <a:pt x="1068" y="879"/>
                  </a:lnTo>
                  <a:lnTo>
                    <a:pt x="886" y="879"/>
                  </a:lnTo>
                  <a:lnTo>
                    <a:pt x="886" y="957"/>
                  </a:lnTo>
                  <a:lnTo>
                    <a:pt x="886" y="957"/>
                  </a:lnTo>
                  <a:lnTo>
                    <a:pt x="885" y="963"/>
                  </a:lnTo>
                  <a:lnTo>
                    <a:pt x="883" y="970"/>
                  </a:lnTo>
                  <a:lnTo>
                    <a:pt x="881" y="976"/>
                  </a:lnTo>
                  <a:lnTo>
                    <a:pt x="877" y="982"/>
                  </a:lnTo>
                  <a:lnTo>
                    <a:pt x="871" y="986"/>
                  </a:lnTo>
                  <a:lnTo>
                    <a:pt x="865" y="988"/>
                  </a:lnTo>
                  <a:lnTo>
                    <a:pt x="858" y="990"/>
                  </a:lnTo>
                  <a:lnTo>
                    <a:pt x="852" y="991"/>
                  </a:lnTo>
                  <a:lnTo>
                    <a:pt x="671" y="991"/>
                  </a:lnTo>
                  <a:lnTo>
                    <a:pt x="671" y="1069"/>
                  </a:lnTo>
                  <a:lnTo>
                    <a:pt x="671" y="1069"/>
                  </a:lnTo>
                  <a:lnTo>
                    <a:pt x="670" y="1076"/>
                  </a:lnTo>
                  <a:lnTo>
                    <a:pt x="668" y="1082"/>
                  </a:lnTo>
                  <a:lnTo>
                    <a:pt x="664" y="1088"/>
                  </a:lnTo>
                  <a:lnTo>
                    <a:pt x="661" y="1094"/>
                  </a:lnTo>
                  <a:lnTo>
                    <a:pt x="656" y="1098"/>
                  </a:lnTo>
                  <a:lnTo>
                    <a:pt x="649" y="1100"/>
                  </a:lnTo>
                  <a:lnTo>
                    <a:pt x="643" y="1103"/>
                  </a:lnTo>
                  <a:lnTo>
                    <a:pt x="636" y="1104"/>
                  </a:lnTo>
                  <a:lnTo>
                    <a:pt x="378" y="1104"/>
                  </a:lnTo>
                  <a:lnTo>
                    <a:pt x="378" y="1060"/>
                  </a:lnTo>
                  <a:lnTo>
                    <a:pt x="378" y="1060"/>
                  </a:lnTo>
                  <a:lnTo>
                    <a:pt x="379" y="1054"/>
                  </a:lnTo>
                  <a:lnTo>
                    <a:pt x="381" y="1048"/>
                  </a:lnTo>
                  <a:lnTo>
                    <a:pt x="384" y="1041"/>
                  </a:lnTo>
                  <a:lnTo>
                    <a:pt x="388" y="1036"/>
                  </a:lnTo>
                  <a:lnTo>
                    <a:pt x="393" y="1031"/>
                  </a:lnTo>
                  <a:lnTo>
                    <a:pt x="399" y="1029"/>
                  </a:lnTo>
                  <a:lnTo>
                    <a:pt x="406" y="1027"/>
                  </a:lnTo>
                  <a:lnTo>
                    <a:pt x="412" y="1026"/>
                  </a:lnTo>
                  <a:lnTo>
                    <a:pt x="412" y="1026"/>
                  </a:lnTo>
                  <a:close/>
                  <a:moveTo>
                    <a:pt x="36" y="676"/>
                  </a:moveTo>
                  <a:lnTo>
                    <a:pt x="199" y="690"/>
                  </a:lnTo>
                  <a:lnTo>
                    <a:pt x="199" y="690"/>
                  </a:lnTo>
                  <a:lnTo>
                    <a:pt x="206" y="690"/>
                  </a:lnTo>
                  <a:lnTo>
                    <a:pt x="214" y="687"/>
                  </a:lnTo>
                  <a:lnTo>
                    <a:pt x="221" y="684"/>
                  </a:lnTo>
                  <a:lnTo>
                    <a:pt x="227" y="681"/>
                  </a:lnTo>
                  <a:lnTo>
                    <a:pt x="232" y="676"/>
                  </a:lnTo>
                  <a:lnTo>
                    <a:pt x="236" y="669"/>
                  </a:lnTo>
                  <a:lnTo>
                    <a:pt x="240" y="662"/>
                  </a:lnTo>
                  <a:lnTo>
                    <a:pt x="241" y="654"/>
                  </a:lnTo>
                  <a:lnTo>
                    <a:pt x="248" y="566"/>
                  </a:lnTo>
                  <a:lnTo>
                    <a:pt x="248" y="566"/>
                  </a:lnTo>
                  <a:lnTo>
                    <a:pt x="248" y="557"/>
                  </a:lnTo>
                  <a:lnTo>
                    <a:pt x="247" y="549"/>
                  </a:lnTo>
                  <a:lnTo>
                    <a:pt x="244" y="543"/>
                  </a:lnTo>
                  <a:lnTo>
                    <a:pt x="240" y="536"/>
                  </a:lnTo>
                  <a:lnTo>
                    <a:pt x="234" y="531"/>
                  </a:lnTo>
                  <a:lnTo>
                    <a:pt x="228" y="528"/>
                  </a:lnTo>
                  <a:lnTo>
                    <a:pt x="221" y="525"/>
                  </a:lnTo>
                  <a:lnTo>
                    <a:pt x="213" y="524"/>
                  </a:lnTo>
                  <a:lnTo>
                    <a:pt x="50" y="510"/>
                  </a:lnTo>
                  <a:lnTo>
                    <a:pt x="50" y="510"/>
                  </a:lnTo>
                  <a:lnTo>
                    <a:pt x="42" y="510"/>
                  </a:lnTo>
                  <a:lnTo>
                    <a:pt x="35" y="511"/>
                  </a:lnTo>
                  <a:lnTo>
                    <a:pt x="28" y="514"/>
                  </a:lnTo>
                  <a:lnTo>
                    <a:pt x="22" y="518"/>
                  </a:lnTo>
                  <a:lnTo>
                    <a:pt x="16" y="524"/>
                  </a:lnTo>
                  <a:lnTo>
                    <a:pt x="12" y="530"/>
                  </a:lnTo>
                  <a:lnTo>
                    <a:pt x="10" y="536"/>
                  </a:lnTo>
                  <a:lnTo>
                    <a:pt x="8" y="544"/>
                  </a:lnTo>
                  <a:lnTo>
                    <a:pt x="0" y="634"/>
                  </a:lnTo>
                  <a:lnTo>
                    <a:pt x="0" y="634"/>
                  </a:lnTo>
                  <a:lnTo>
                    <a:pt x="0" y="641"/>
                  </a:lnTo>
                  <a:lnTo>
                    <a:pt x="2" y="649"/>
                  </a:lnTo>
                  <a:lnTo>
                    <a:pt x="6" y="655"/>
                  </a:lnTo>
                  <a:lnTo>
                    <a:pt x="10" y="662"/>
                  </a:lnTo>
                  <a:lnTo>
                    <a:pt x="15" y="667"/>
                  </a:lnTo>
                  <a:lnTo>
                    <a:pt x="21" y="671"/>
                  </a:lnTo>
                  <a:lnTo>
                    <a:pt x="28" y="674"/>
                  </a:lnTo>
                  <a:lnTo>
                    <a:pt x="36" y="676"/>
                  </a:lnTo>
                  <a:lnTo>
                    <a:pt x="36" y="676"/>
                  </a:lnTo>
                  <a:close/>
                  <a:moveTo>
                    <a:pt x="211" y="900"/>
                  </a:moveTo>
                  <a:lnTo>
                    <a:pt x="211" y="900"/>
                  </a:lnTo>
                  <a:lnTo>
                    <a:pt x="263" y="839"/>
                  </a:lnTo>
                  <a:lnTo>
                    <a:pt x="282" y="815"/>
                  </a:lnTo>
                  <a:lnTo>
                    <a:pt x="289" y="804"/>
                  </a:lnTo>
                  <a:lnTo>
                    <a:pt x="297" y="792"/>
                  </a:lnTo>
                  <a:lnTo>
                    <a:pt x="303" y="780"/>
                  </a:lnTo>
                  <a:lnTo>
                    <a:pt x="310" y="767"/>
                  </a:lnTo>
                  <a:lnTo>
                    <a:pt x="315" y="753"/>
                  </a:lnTo>
                  <a:lnTo>
                    <a:pt x="320" y="737"/>
                  </a:lnTo>
                  <a:lnTo>
                    <a:pt x="331" y="700"/>
                  </a:lnTo>
                  <a:lnTo>
                    <a:pt x="342" y="653"/>
                  </a:lnTo>
                  <a:lnTo>
                    <a:pt x="342" y="653"/>
                  </a:lnTo>
                  <a:lnTo>
                    <a:pt x="451" y="687"/>
                  </a:lnTo>
                  <a:lnTo>
                    <a:pt x="451" y="687"/>
                  </a:lnTo>
                  <a:lnTo>
                    <a:pt x="463" y="691"/>
                  </a:lnTo>
                  <a:lnTo>
                    <a:pt x="463" y="691"/>
                  </a:lnTo>
                  <a:lnTo>
                    <a:pt x="444" y="745"/>
                  </a:lnTo>
                  <a:lnTo>
                    <a:pt x="428" y="786"/>
                  </a:lnTo>
                  <a:lnTo>
                    <a:pt x="421" y="804"/>
                  </a:lnTo>
                  <a:lnTo>
                    <a:pt x="413" y="820"/>
                  </a:lnTo>
                  <a:lnTo>
                    <a:pt x="406" y="834"/>
                  </a:lnTo>
                  <a:lnTo>
                    <a:pt x="398" y="848"/>
                  </a:lnTo>
                  <a:lnTo>
                    <a:pt x="388" y="861"/>
                  </a:lnTo>
                  <a:lnTo>
                    <a:pt x="379" y="874"/>
                  </a:lnTo>
                  <a:lnTo>
                    <a:pt x="356" y="901"/>
                  </a:lnTo>
                  <a:lnTo>
                    <a:pt x="328" y="932"/>
                  </a:lnTo>
                  <a:lnTo>
                    <a:pt x="291" y="971"/>
                  </a:lnTo>
                  <a:lnTo>
                    <a:pt x="291" y="971"/>
                  </a:lnTo>
                  <a:lnTo>
                    <a:pt x="282" y="979"/>
                  </a:lnTo>
                  <a:lnTo>
                    <a:pt x="272" y="985"/>
                  </a:lnTo>
                  <a:lnTo>
                    <a:pt x="262" y="988"/>
                  </a:lnTo>
                  <a:lnTo>
                    <a:pt x="251" y="988"/>
                  </a:lnTo>
                  <a:lnTo>
                    <a:pt x="242" y="988"/>
                  </a:lnTo>
                  <a:lnTo>
                    <a:pt x="232" y="985"/>
                  </a:lnTo>
                  <a:lnTo>
                    <a:pt x="223" y="981"/>
                  </a:lnTo>
                  <a:lnTo>
                    <a:pt x="216" y="974"/>
                  </a:lnTo>
                  <a:lnTo>
                    <a:pt x="208" y="968"/>
                  </a:lnTo>
                  <a:lnTo>
                    <a:pt x="203" y="959"/>
                  </a:lnTo>
                  <a:lnTo>
                    <a:pt x="199" y="950"/>
                  </a:lnTo>
                  <a:lnTo>
                    <a:pt x="198" y="941"/>
                  </a:lnTo>
                  <a:lnTo>
                    <a:pt x="197" y="931"/>
                  </a:lnTo>
                  <a:lnTo>
                    <a:pt x="199" y="920"/>
                  </a:lnTo>
                  <a:lnTo>
                    <a:pt x="204" y="910"/>
                  </a:lnTo>
                  <a:lnTo>
                    <a:pt x="211" y="900"/>
                  </a:lnTo>
                  <a:lnTo>
                    <a:pt x="211" y="900"/>
                  </a:lnTo>
                  <a:close/>
                  <a:moveTo>
                    <a:pt x="512" y="2"/>
                  </a:moveTo>
                  <a:lnTo>
                    <a:pt x="512" y="2"/>
                  </a:lnTo>
                  <a:lnTo>
                    <a:pt x="521" y="4"/>
                  </a:lnTo>
                  <a:lnTo>
                    <a:pt x="529" y="7"/>
                  </a:lnTo>
                  <a:lnTo>
                    <a:pt x="536" y="10"/>
                  </a:lnTo>
                  <a:lnTo>
                    <a:pt x="544" y="16"/>
                  </a:lnTo>
                  <a:lnTo>
                    <a:pt x="550" y="20"/>
                  </a:lnTo>
                  <a:lnTo>
                    <a:pt x="556" y="27"/>
                  </a:lnTo>
                  <a:lnTo>
                    <a:pt x="561" y="33"/>
                  </a:lnTo>
                  <a:lnTo>
                    <a:pt x="565" y="39"/>
                  </a:lnTo>
                  <a:lnTo>
                    <a:pt x="570" y="47"/>
                  </a:lnTo>
                  <a:lnTo>
                    <a:pt x="573" y="55"/>
                  </a:lnTo>
                  <a:lnTo>
                    <a:pt x="576" y="62"/>
                  </a:lnTo>
                  <a:lnTo>
                    <a:pt x="577" y="71"/>
                  </a:lnTo>
                  <a:lnTo>
                    <a:pt x="578" y="79"/>
                  </a:lnTo>
                  <a:lnTo>
                    <a:pt x="579" y="88"/>
                  </a:lnTo>
                  <a:lnTo>
                    <a:pt x="578" y="98"/>
                  </a:lnTo>
                  <a:lnTo>
                    <a:pt x="577" y="106"/>
                  </a:lnTo>
                  <a:lnTo>
                    <a:pt x="577" y="106"/>
                  </a:lnTo>
                  <a:lnTo>
                    <a:pt x="575" y="115"/>
                  </a:lnTo>
                  <a:lnTo>
                    <a:pt x="572" y="125"/>
                  </a:lnTo>
                  <a:lnTo>
                    <a:pt x="567" y="133"/>
                  </a:lnTo>
                  <a:lnTo>
                    <a:pt x="563" y="142"/>
                  </a:lnTo>
                  <a:lnTo>
                    <a:pt x="558" y="149"/>
                  </a:lnTo>
                  <a:lnTo>
                    <a:pt x="551" y="158"/>
                  </a:lnTo>
                  <a:lnTo>
                    <a:pt x="545" y="166"/>
                  </a:lnTo>
                  <a:lnTo>
                    <a:pt x="538" y="172"/>
                  </a:lnTo>
                  <a:lnTo>
                    <a:pt x="531" y="179"/>
                  </a:lnTo>
                  <a:lnTo>
                    <a:pt x="522" y="184"/>
                  </a:lnTo>
                  <a:lnTo>
                    <a:pt x="515" y="188"/>
                  </a:lnTo>
                  <a:lnTo>
                    <a:pt x="506" y="192"/>
                  </a:lnTo>
                  <a:lnTo>
                    <a:pt x="497" y="195"/>
                  </a:lnTo>
                  <a:lnTo>
                    <a:pt x="489" y="196"/>
                  </a:lnTo>
                  <a:lnTo>
                    <a:pt x="480" y="196"/>
                  </a:lnTo>
                  <a:lnTo>
                    <a:pt x="471" y="195"/>
                  </a:lnTo>
                  <a:lnTo>
                    <a:pt x="471" y="195"/>
                  </a:lnTo>
                  <a:lnTo>
                    <a:pt x="464" y="193"/>
                  </a:lnTo>
                  <a:lnTo>
                    <a:pt x="455" y="188"/>
                  </a:lnTo>
                  <a:lnTo>
                    <a:pt x="449" y="184"/>
                  </a:lnTo>
                  <a:lnTo>
                    <a:pt x="441" y="179"/>
                  </a:lnTo>
                  <a:lnTo>
                    <a:pt x="436" y="171"/>
                  </a:lnTo>
                  <a:lnTo>
                    <a:pt x="430" y="165"/>
                  </a:lnTo>
                  <a:lnTo>
                    <a:pt x="425" y="156"/>
                  </a:lnTo>
                  <a:lnTo>
                    <a:pt x="421" y="147"/>
                  </a:lnTo>
                  <a:lnTo>
                    <a:pt x="418" y="139"/>
                  </a:lnTo>
                  <a:lnTo>
                    <a:pt x="414" y="129"/>
                  </a:lnTo>
                  <a:lnTo>
                    <a:pt x="412" y="119"/>
                  </a:lnTo>
                  <a:lnTo>
                    <a:pt x="410" y="110"/>
                  </a:lnTo>
                  <a:lnTo>
                    <a:pt x="409" y="100"/>
                  </a:lnTo>
                  <a:lnTo>
                    <a:pt x="409" y="90"/>
                  </a:lnTo>
                  <a:lnTo>
                    <a:pt x="410" y="80"/>
                  </a:lnTo>
                  <a:lnTo>
                    <a:pt x="411" y="71"/>
                  </a:lnTo>
                  <a:lnTo>
                    <a:pt x="411" y="71"/>
                  </a:lnTo>
                  <a:lnTo>
                    <a:pt x="413" y="62"/>
                  </a:lnTo>
                  <a:lnTo>
                    <a:pt x="416" y="54"/>
                  </a:lnTo>
                  <a:lnTo>
                    <a:pt x="421" y="46"/>
                  </a:lnTo>
                  <a:lnTo>
                    <a:pt x="425" y="38"/>
                  </a:lnTo>
                  <a:lnTo>
                    <a:pt x="430" y="32"/>
                  </a:lnTo>
                  <a:lnTo>
                    <a:pt x="436" y="25"/>
                  </a:lnTo>
                  <a:lnTo>
                    <a:pt x="442" y="20"/>
                  </a:lnTo>
                  <a:lnTo>
                    <a:pt x="449" y="15"/>
                  </a:lnTo>
                  <a:lnTo>
                    <a:pt x="455" y="10"/>
                  </a:lnTo>
                  <a:lnTo>
                    <a:pt x="463" y="7"/>
                  </a:lnTo>
                  <a:lnTo>
                    <a:pt x="470" y="4"/>
                  </a:lnTo>
                  <a:lnTo>
                    <a:pt x="479" y="2"/>
                  </a:lnTo>
                  <a:lnTo>
                    <a:pt x="487" y="1"/>
                  </a:lnTo>
                  <a:lnTo>
                    <a:pt x="495" y="0"/>
                  </a:lnTo>
                  <a:lnTo>
                    <a:pt x="504" y="1"/>
                  </a:lnTo>
                  <a:lnTo>
                    <a:pt x="512" y="2"/>
                  </a:lnTo>
                  <a:lnTo>
                    <a:pt x="512" y="2"/>
                  </a:lnTo>
                  <a:close/>
                  <a:moveTo>
                    <a:pt x="503" y="239"/>
                  </a:moveTo>
                  <a:lnTo>
                    <a:pt x="503" y="239"/>
                  </a:lnTo>
                  <a:lnTo>
                    <a:pt x="510" y="242"/>
                  </a:lnTo>
                  <a:lnTo>
                    <a:pt x="522" y="246"/>
                  </a:lnTo>
                  <a:lnTo>
                    <a:pt x="534" y="253"/>
                  </a:lnTo>
                  <a:lnTo>
                    <a:pt x="539" y="257"/>
                  </a:lnTo>
                  <a:lnTo>
                    <a:pt x="545" y="262"/>
                  </a:lnTo>
                  <a:lnTo>
                    <a:pt x="545" y="262"/>
                  </a:lnTo>
                  <a:lnTo>
                    <a:pt x="614" y="330"/>
                  </a:lnTo>
                  <a:lnTo>
                    <a:pt x="627" y="340"/>
                  </a:lnTo>
                  <a:lnTo>
                    <a:pt x="637" y="349"/>
                  </a:lnTo>
                  <a:lnTo>
                    <a:pt x="647" y="356"/>
                  </a:lnTo>
                  <a:lnTo>
                    <a:pt x="657" y="362"/>
                  </a:lnTo>
                  <a:lnTo>
                    <a:pt x="667" y="366"/>
                  </a:lnTo>
                  <a:lnTo>
                    <a:pt x="677" y="368"/>
                  </a:lnTo>
                  <a:lnTo>
                    <a:pt x="688" y="370"/>
                  </a:lnTo>
                  <a:lnTo>
                    <a:pt x="701" y="372"/>
                  </a:lnTo>
                  <a:lnTo>
                    <a:pt x="733" y="372"/>
                  </a:lnTo>
                  <a:lnTo>
                    <a:pt x="778" y="369"/>
                  </a:lnTo>
                  <a:lnTo>
                    <a:pt x="778" y="369"/>
                  </a:lnTo>
                  <a:lnTo>
                    <a:pt x="786" y="370"/>
                  </a:lnTo>
                  <a:lnTo>
                    <a:pt x="794" y="373"/>
                  </a:lnTo>
                  <a:lnTo>
                    <a:pt x="800" y="376"/>
                  </a:lnTo>
                  <a:lnTo>
                    <a:pt x="807" y="381"/>
                  </a:lnTo>
                  <a:lnTo>
                    <a:pt x="810" y="388"/>
                  </a:lnTo>
                  <a:lnTo>
                    <a:pt x="813" y="394"/>
                  </a:lnTo>
                  <a:lnTo>
                    <a:pt x="815" y="402"/>
                  </a:lnTo>
                  <a:lnTo>
                    <a:pt x="816" y="409"/>
                  </a:lnTo>
                  <a:lnTo>
                    <a:pt x="816" y="418"/>
                  </a:lnTo>
                  <a:lnTo>
                    <a:pt x="814" y="425"/>
                  </a:lnTo>
                  <a:lnTo>
                    <a:pt x="812" y="432"/>
                  </a:lnTo>
                  <a:lnTo>
                    <a:pt x="809" y="438"/>
                  </a:lnTo>
                  <a:lnTo>
                    <a:pt x="805" y="445"/>
                  </a:lnTo>
                  <a:lnTo>
                    <a:pt x="798" y="449"/>
                  </a:lnTo>
                  <a:lnTo>
                    <a:pt x="792" y="452"/>
                  </a:lnTo>
                  <a:lnTo>
                    <a:pt x="784" y="453"/>
                  </a:lnTo>
                  <a:lnTo>
                    <a:pt x="784" y="453"/>
                  </a:lnTo>
                  <a:lnTo>
                    <a:pt x="738" y="459"/>
                  </a:lnTo>
                  <a:lnTo>
                    <a:pt x="701" y="462"/>
                  </a:lnTo>
                  <a:lnTo>
                    <a:pt x="686" y="462"/>
                  </a:lnTo>
                  <a:lnTo>
                    <a:pt x="671" y="462"/>
                  </a:lnTo>
                  <a:lnTo>
                    <a:pt x="658" y="462"/>
                  </a:lnTo>
                  <a:lnTo>
                    <a:pt x="646" y="460"/>
                  </a:lnTo>
                  <a:lnTo>
                    <a:pt x="634" y="457"/>
                  </a:lnTo>
                  <a:lnTo>
                    <a:pt x="622" y="452"/>
                  </a:lnTo>
                  <a:lnTo>
                    <a:pt x="610" y="447"/>
                  </a:lnTo>
                  <a:lnTo>
                    <a:pt x="599" y="441"/>
                  </a:lnTo>
                  <a:lnTo>
                    <a:pt x="586" y="431"/>
                  </a:lnTo>
                  <a:lnTo>
                    <a:pt x="571" y="421"/>
                  </a:lnTo>
                  <a:lnTo>
                    <a:pt x="538" y="393"/>
                  </a:lnTo>
                  <a:lnTo>
                    <a:pt x="516" y="514"/>
                  </a:lnTo>
                  <a:lnTo>
                    <a:pt x="516" y="514"/>
                  </a:lnTo>
                  <a:lnTo>
                    <a:pt x="516" y="521"/>
                  </a:lnTo>
                  <a:lnTo>
                    <a:pt x="518" y="528"/>
                  </a:lnTo>
                  <a:lnTo>
                    <a:pt x="521" y="533"/>
                  </a:lnTo>
                  <a:lnTo>
                    <a:pt x="526" y="538"/>
                  </a:lnTo>
                  <a:lnTo>
                    <a:pt x="526" y="538"/>
                  </a:lnTo>
                  <a:lnTo>
                    <a:pt x="575" y="558"/>
                  </a:lnTo>
                  <a:lnTo>
                    <a:pt x="614" y="576"/>
                  </a:lnTo>
                  <a:lnTo>
                    <a:pt x="631" y="585"/>
                  </a:lnTo>
                  <a:lnTo>
                    <a:pt x="646" y="595"/>
                  </a:lnTo>
                  <a:lnTo>
                    <a:pt x="660" y="604"/>
                  </a:lnTo>
                  <a:lnTo>
                    <a:pt x="673" y="616"/>
                  </a:lnTo>
                  <a:lnTo>
                    <a:pt x="685" y="629"/>
                  </a:lnTo>
                  <a:lnTo>
                    <a:pt x="696" y="644"/>
                  </a:lnTo>
                  <a:lnTo>
                    <a:pt x="706" y="662"/>
                  </a:lnTo>
                  <a:lnTo>
                    <a:pt x="716" y="682"/>
                  </a:lnTo>
                  <a:lnTo>
                    <a:pt x="727" y="705"/>
                  </a:lnTo>
                  <a:lnTo>
                    <a:pt x="738" y="732"/>
                  </a:lnTo>
                  <a:lnTo>
                    <a:pt x="748" y="762"/>
                  </a:lnTo>
                  <a:lnTo>
                    <a:pt x="759" y="796"/>
                  </a:lnTo>
                  <a:lnTo>
                    <a:pt x="759" y="796"/>
                  </a:lnTo>
                  <a:lnTo>
                    <a:pt x="762" y="808"/>
                  </a:lnTo>
                  <a:lnTo>
                    <a:pt x="764" y="819"/>
                  </a:lnTo>
                  <a:lnTo>
                    <a:pt x="761" y="829"/>
                  </a:lnTo>
                  <a:lnTo>
                    <a:pt x="758" y="837"/>
                  </a:lnTo>
                  <a:lnTo>
                    <a:pt x="753" y="846"/>
                  </a:lnTo>
                  <a:lnTo>
                    <a:pt x="746" y="852"/>
                  </a:lnTo>
                  <a:lnTo>
                    <a:pt x="739" y="859"/>
                  </a:lnTo>
                  <a:lnTo>
                    <a:pt x="730" y="863"/>
                  </a:lnTo>
                  <a:lnTo>
                    <a:pt x="722" y="866"/>
                  </a:lnTo>
                  <a:lnTo>
                    <a:pt x="712" y="869"/>
                  </a:lnTo>
                  <a:lnTo>
                    <a:pt x="702" y="869"/>
                  </a:lnTo>
                  <a:lnTo>
                    <a:pt x="692" y="866"/>
                  </a:lnTo>
                  <a:lnTo>
                    <a:pt x="684" y="863"/>
                  </a:lnTo>
                  <a:lnTo>
                    <a:pt x="675" y="858"/>
                  </a:lnTo>
                  <a:lnTo>
                    <a:pt x="669" y="850"/>
                  </a:lnTo>
                  <a:lnTo>
                    <a:pt x="662" y="841"/>
                  </a:lnTo>
                  <a:lnTo>
                    <a:pt x="662" y="841"/>
                  </a:lnTo>
                  <a:lnTo>
                    <a:pt x="645" y="807"/>
                  </a:lnTo>
                  <a:lnTo>
                    <a:pt x="629" y="778"/>
                  </a:lnTo>
                  <a:lnTo>
                    <a:pt x="614" y="754"/>
                  </a:lnTo>
                  <a:lnTo>
                    <a:pt x="600" y="733"/>
                  </a:lnTo>
                  <a:lnTo>
                    <a:pt x="586" y="715"/>
                  </a:lnTo>
                  <a:lnTo>
                    <a:pt x="571" y="700"/>
                  </a:lnTo>
                  <a:lnTo>
                    <a:pt x="556" y="687"/>
                  </a:lnTo>
                  <a:lnTo>
                    <a:pt x="539" y="677"/>
                  </a:lnTo>
                  <a:lnTo>
                    <a:pt x="521" y="668"/>
                  </a:lnTo>
                  <a:lnTo>
                    <a:pt x="502" y="659"/>
                  </a:lnTo>
                  <a:lnTo>
                    <a:pt x="479" y="651"/>
                  </a:lnTo>
                  <a:lnTo>
                    <a:pt x="453" y="642"/>
                  </a:lnTo>
                  <a:lnTo>
                    <a:pt x="393" y="624"/>
                  </a:lnTo>
                  <a:lnTo>
                    <a:pt x="314" y="598"/>
                  </a:lnTo>
                  <a:lnTo>
                    <a:pt x="314" y="598"/>
                  </a:lnTo>
                  <a:lnTo>
                    <a:pt x="303" y="591"/>
                  </a:lnTo>
                  <a:lnTo>
                    <a:pt x="296" y="584"/>
                  </a:lnTo>
                  <a:lnTo>
                    <a:pt x="288" y="576"/>
                  </a:lnTo>
                  <a:lnTo>
                    <a:pt x="283" y="567"/>
                  </a:lnTo>
                  <a:lnTo>
                    <a:pt x="278" y="557"/>
                  </a:lnTo>
                  <a:lnTo>
                    <a:pt x="276" y="547"/>
                  </a:lnTo>
                  <a:lnTo>
                    <a:pt x="274" y="535"/>
                  </a:lnTo>
                  <a:lnTo>
                    <a:pt x="274" y="525"/>
                  </a:lnTo>
                  <a:lnTo>
                    <a:pt x="312" y="317"/>
                  </a:lnTo>
                  <a:lnTo>
                    <a:pt x="312" y="317"/>
                  </a:lnTo>
                  <a:lnTo>
                    <a:pt x="283" y="326"/>
                  </a:lnTo>
                  <a:lnTo>
                    <a:pt x="261" y="334"/>
                  </a:lnTo>
                  <a:lnTo>
                    <a:pt x="253" y="338"/>
                  </a:lnTo>
                  <a:lnTo>
                    <a:pt x="245" y="344"/>
                  </a:lnTo>
                  <a:lnTo>
                    <a:pt x="240" y="349"/>
                  </a:lnTo>
                  <a:lnTo>
                    <a:pt x="235" y="354"/>
                  </a:lnTo>
                  <a:lnTo>
                    <a:pt x="231" y="362"/>
                  </a:lnTo>
                  <a:lnTo>
                    <a:pt x="228" y="370"/>
                  </a:lnTo>
                  <a:lnTo>
                    <a:pt x="225" y="380"/>
                  </a:lnTo>
                  <a:lnTo>
                    <a:pt x="222" y="391"/>
                  </a:lnTo>
                  <a:lnTo>
                    <a:pt x="217" y="420"/>
                  </a:lnTo>
                  <a:lnTo>
                    <a:pt x="211" y="458"/>
                  </a:lnTo>
                  <a:lnTo>
                    <a:pt x="211" y="458"/>
                  </a:lnTo>
                  <a:lnTo>
                    <a:pt x="208" y="465"/>
                  </a:lnTo>
                  <a:lnTo>
                    <a:pt x="205" y="472"/>
                  </a:lnTo>
                  <a:lnTo>
                    <a:pt x="200" y="477"/>
                  </a:lnTo>
                  <a:lnTo>
                    <a:pt x="193" y="482"/>
                  </a:lnTo>
                  <a:lnTo>
                    <a:pt x="187" y="485"/>
                  </a:lnTo>
                  <a:lnTo>
                    <a:pt x="179" y="487"/>
                  </a:lnTo>
                  <a:lnTo>
                    <a:pt x="172" y="488"/>
                  </a:lnTo>
                  <a:lnTo>
                    <a:pt x="164" y="487"/>
                  </a:lnTo>
                  <a:lnTo>
                    <a:pt x="157" y="486"/>
                  </a:lnTo>
                  <a:lnTo>
                    <a:pt x="149" y="483"/>
                  </a:lnTo>
                  <a:lnTo>
                    <a:pt x="143" y="479"/>
                  </a:lnTo>
                  <a:lnTo>
                    <a:pt x="136" y="474"/>
                  </a:lnTo>
                  <a:lnTo>
                    <a:pt x="132" y="467"/>
                  </a:lnTo>
                  <a:lnTo>
                    <a:pt x="129" y="461"/>
                  </a:lnTo>
                  <a:lnTo>
                    <a:pt x="126" y="452"/>
                  </a:lnTo>
                  <a:lnTo>
                    <a:pt x="126" y="443"/>
                  </a:lnTo>
                  <a:lnTo>
                    <a:pt x="126" y="443"/>
                  </a:lnTo>
                  <a:lnTo>
                    <a:pt x="130" y="413"/>
                  </a:lnTo>
                  <a:lnTo>
                    <a:pt x="134" y="386"/>
                  </a:lnTo>
                  <a:lnTo>
                    <a:pt x="138" y="362"/>
                  </a:lnTo>
                  <a:lnTo>
                    <a:pt x="143" y="341"/>
                  </a:lnTo>
                  <a:lnTo>
                    <a:pt x="149" y="323"/>
                  </a:lnTo>
                  <a:lnTo>
                    <a:pt x="157" y="307"/>
                  </a:lnTo>
                  <a:lnTo>
                    <a:pt x="165" y="293"/>
                  </a:lnTo>
                  <a:lnTo>
                    <a:pt x="175" y="281"/>
                  </a:lnTo>
                  <a:lnTo>
                    <a:pt x="187" y="269"/>
                  </a:lnTo>
                  <a:lnTo>
                    <a:pt x="201" y="259"/>
                  </a:lnTo>
                  <a:lnTo>
                    <a:pt x="216" y="250"/>
                  </a:lnTo>
                  <a:lnTo>
                    <a:pt x="234" y="241"/>
                  </a:lnTo>
                  <a:lnTo>
                    <a:pt x="255" y="231"/>
                  </a:lnTo>
                  <a:lnTo>
                    <a:pt x="278" y="223"/>
                  </a:lnTo>
                  <a:lnTo>
                    <a:pt x="333" y="201"/>
                  </a:lnTo>
                  <a:lnTo>
                    <a:pt x="333" y="201"/>
                  </a:lnTo>
                  <a:lnTo>
                    <a:pt x="343" y="199"/>
                  </a:lnTo>
                  <a:lnTo>
                    <a:pt x="355" y="199"/>
                  </a:lnTo>
                  <a:lnTo>
                    <a:pt x="369" y="200"/>
                  </a:lnTo>
                  <a:lnTo>
                    <a:pt x="382" y="202"/>
                  </a:lnTo>
                  <a:lnTo>
                    <a:pt x="407" y="208"/>
                  </a:lnTo>
                  <a:lnTo>
                    <a:pt x="423" y="213"/>
                  </a:lnTo>
                  <a:lnTo>
                    <a:pt x="472" y="300"/>
                  </a:lnTo>
                  <a:lnTo>
                    <a:pt x="503" y="239"/>
                  </a:lnTo>
                  <a:lnTo>
                    <a:pt x="503"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grpSp>
      <p:grpSp>
        <p:nvGrpSpPr>
          <p:cNvPr id="25" name="组合 24"/>
          <p:cNvGrpSpPr/>
          <p:nvPr/>
        </p:nvGrpSpPr>
        <p:grpSpPr>
          <a:xfrm>
            <a:off x="4268417" y="1864517"/>
            <a:ext cx="2391517" cy="989514"/>
            <a:chOff x="874713" y="3039438"/>
            <a:chExt cx="2848186" cy="1759138"/>
          </a:xfrm>
        </p:grpSpPr>
        <p:sp>
          <p:nvSpPr>
            <p:cNvPr id="26" name="矩形 25"/>
            <p:cNvSpPr/>
            <p:nvPr/>
          </p:nvSpPr>
          <p:spPr>
            <a:xfrm>
              <a:off x="874713" y="3677812"/>
              <a:ext cx="2848186" cy="1120764"/>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000" b="1" dirty="0">
                  <a:latin typeface="Arial"/>
                  <a:ea typeface="微软雅黑"/>
                </a:rPr>
                <a:t>  针对机器学习本身的安全问题，即人工智能对开放空间的认知问题，对世界认知、人性弱点、创造力等</a:t>
              </a:r>
            </a:p>
          </p:txBody>
        </p:sp>
        <p:sp>
          <p:nvSpPr>
            <p:cNvPr id="27" name="矩形 26"/>
            <p:cNvSpPr/>
            <p:nvPr/>
          </p:nvSpPr>
          <p:spPr>
            <a:xfrm>
              <a:off x="900238" y="3039438"/>
              <a:ext cx="2241974" cy="1023644"/>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100" b="1" dirty="0">
                  <a:latin typeface="Arial"/>
                  <a:ea typeface="微软雅黑"/>
                </a:rPr>
                <a:t>人工智能本身的安全问</a:t>
              </a:r>
              <a:endParaRPr lang="en-US" altLang="zh-CN" sz="1100" b="1" dirty="0">
                <a:latin typeface="Arial"/>
                <a:ea typeface="微软雅黑"/>
              </a:endParaRPr>
            </a:p>
            <a:p>
              <a:pPr algn="just" defTabSz="514350">
                <a:lnSpc>
                  <a:spcPct val="120000"/>
                </a:lnSpc>
                <a:defRPr/>
              </a:pPr>
              <a:endParaRPr lang="en-US" altLang="zh-CN" sz="759" b="1" dirty="0">
                <a:solidFill>
                  <a:prstClr val="white"/>
                </a:solidFill>
                <a:latin typeface="Arial"/>
                <a:ea typeface="微软雅黑"/>
              </a:endParaRPr>
            </a:p>
            <a:p>
              <a:pPr algn="just" defTabSz="514350">
                <a:lnSpc>
                  <a:spcPct val="120000"/>
                </a:lnSpc>
                <a:defRPr/>
              </a:pPr>
              <a:endParaRPr lang="en-US" altLang="zh-CN" sz="759" b="1" dirty="0">
                <a:solidFill>
                  <a:prstClr val="white"/>
                </a:solidFill>
                <a:latin typeface="Arial"/>
                <a:ea typeface="微软雅黑"/>
              </a:endParaRPr>
            </a:p>
          </p:txBody>
        </p:sp>
      </p:grpSp>
      <p:grpSp>
        <p:nvGrpSpPr>
          <p:cNvPr id="37" name="组合 36"/>
          <p:cNvGrpSpPr/>
          <p:nvPr/>
        </p:nvGrpSpPr>
        <p:grpSpPr>
          <a:xfrm>
            <a:off x="253999" y="1864517"/>
            <a:ext cx="2312394" cy="1086136"/>
            <a:chOff x="874713" y="3325188"/>
            <a:chExt cx="3404942" cy="1413065"/>
          </a:xfrm>
        </p:grpSpPr>
        <p:sp>
          <p:nvSpPr>
            <p:cNvPr id="38" name="矩形 37"/>
            <p:cNvSpPr/>
            <p:nvPr/>
          </p:nvSpPr>
          <p:spPr>
            <a:xfrm>
              <a:off x="874713" y="3677813"/>
              <a:ext cx="3395864" cy="1060440"/>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000" b="1" dirty="0">
                  <a:latin typeface="Arial"/>
                  <a:ea typeface="微软雅黑"/>
                </a:rPr>
                <a:t>             网络安全问题有态势感知、协议分析、漏洞挖掘、黑客攻击、计算机病毒、垃圾邮件、网络诈骗等</a:t>
              </a:r>
            </a:p>
          </p:txBody>
        </p:sp>
        <p:sp>
          <p:nvSpPr>
            <p:cNvPr id="39" name="矩形 38"/>
            <p:cNvSpPr/>
            <p:nvPr/>
          </p:nvSpPr>
          <p:spPr>
            <a:xfrm>
              <a:off x="1634066" y="3325188"/>
              <a:ext cx="2645589" cy="625904"/>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100" b="1" dirty="0">
                  <a:latin typeface="Arial"/>
                  <a:ea typeface="微软雅黑"/>
                </a:rPr>
                <a:t>应用的深度和广度不够</a:t>
              </a:r>
              <a:endParaRPr lang="en-US" altLang="zh-CN" sz="1100" b="1" dirty="0">
                <a:latin typeface="Arial"/>
                <a:ea typeface="微软雅黑"/>
              </a:endParaRPr>
            </a:p>
          </p:txBody>
        </p:sp>
      </p:grpSp>
      <p:pic>
        <p:nvPicPr>
          <p:cNvPr id="41" name="图片占位符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0723" y="2303859"/>
            <a:ext cx="942975" cy="953691"/>
          </a:xfrm>
          <a:custGeom>
            <a:avLst/>
            <a:gdLst>
              <a:gd name="connsiteX0" fmla="*/ 837000 w 1674000"/>
              <a:gd name="connsiteY0" fmla="*/ 0 h 1674002"/>
              <a:gd name="connsiteX1" fmla="*/ 1674000 w 1674000"/>
              <a:gd name="connsiteY1" fmla="*/ 837001 h 1674002"/>
              <a:gd name="connsiteX2" fmla="*/ 837000 w 1674000"/>
              <a:gd name="connsiteY2" fmla="*/ 1674002 h 1674002"/>
              <a:gd name="connsiteX3" fmla="*/ 0 w 1674000"/>
              <a:gd name="connsiteY3" fmla="*/ 837001 h 1674002"/>
              <a:gd name="connsiteX4" fmla="*/ 837000 w 1674000"/>
              <a:gd name="connsiteY4" fmla="*/ 0 h 167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000" h="1674002">
                <a:moveTo>
                  <a:pt x="837000" y="0"/>
                </a:moveTo>
                <a:cubicBezTo>
                  <a:pt x="1299262" y="0"/>
                  <a:pt x="1674000" y="374738"/>
                  <a:pt x="1674000" y="837001"/>
                </a:cubicBezTo>
                <a:cubicBezTo>
                  <a:pt x="1674000" y="1299264"/>
                  <a:pt x="1299262" y="1674002"/>
                  <a:pt x="837000" y="1674002"/>
                </a:cubicBezTo>
                <a:cubicBezTo>
                  <a:pt x="374738" y="1674002"/>
                  <a:pt x="0" y="1299264"/>
                  <a:pt x="0" y="837001"/>
                </a:cubicBezTo>
                <a:cubicBezTo>
                  <a:pt x="0" y="374738"/>
                  <a:pt x="374738" y="0"/>
                  <a:pt x="837000" y="0"/>
                </a:cubicBezTo>
                <a:close/>
              </a:path>
            </a:pathLst>
          </a:custGeom>
        </p:spPr>
      </p:pic>
      <p:grpSp>
        <p:nvGrpSpPr>
          <p:cNvPr id="40" name="组合 39">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42" name="直接连接符 41">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存在的问题</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5248435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0-#ppt_w/2"/>
                                          </p:val>
                                        </p:tav>
                                        <p:tav tm="100000">
                                          <p:val>
                                            <p:strVal val="#ppt_x"/>
                                          </p:val>
                                        </p:tav>
                                      </p:tavLst>
                                    </p:anim>
                                    <p:anim calcmode="lin" valueType="num">
                                      <p:cBhvr additive="base">
                                        <p:cTn id="15" dur="5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fltVal val="0"/>
                                          </p:val>
                                        </p:tav>
                                        <p:tav tm="100000">
                                          <p:val>
                                            <p:strVal val="#ppt_w"/>
                                          </p:val>
                                        </p:tav>
                                      </p:tavLst>
                                    </p:anim>
                                    <p:anim calcmode="lin" valueType="num">
                                      <p:cBhvr>
                                        <p:cTn id="24" dur="500" fill="hold"/>
                                        <p:tgtEl>
                                          <p:spTgt spid="41"/>
                                        </p:tgtEl>
                                        <p:attrNameLst>
                                          <p:attrName>ppt_h</p:attrName>
                                        </p:attrNameLst>
                                      </p:cBhvr>
                                      <p:tavLst>
                                        <p:tav tm="0">
                                          <p:val>
                                            <p:fltVal val="0"/>
                                          </p:val>
                                        </p:tav>
                                        <p:tav tm="100000">
                                          <p:val>
                                            <p:strVal val="#ppt_h"/>
                                          </p:val>
                                        </p:tav>
                                      </p:tavLst>
                                    </p:anim>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67ea1a4-08e3-4b07-ab7d-646249f5c792"/>
          <p:cNvGrpSpPr>
            <a:grpSpLocks noChangeAspect="1"/>
          </p:cNvGrpSpPr>
          <p:nvPr/>
        </p:nvGrpSpPr>
        <p:grpSpPr>
          <a:xfrm>
            <a:off x="1557337" y="2021582"/>
            <a:ext cx="3743326" cy="1371894"/>
            <a:chOff x="3381688" y="2526946"/>
            <a:chExt cx="5962705" cy="2185276"/>
          </a:xfrm>
        </p:grpSpPr>
        <p:cxnSp>
          <p:nvCxnSpPr>
            <p:cNvPr id="4" name="Straight Arrow Connector 2"/>
            <p:cNvCxnSpPr/>
            <p:nvPr/>
          </p:nvCxnSpPr>
          <p:spPr>
            <a:xfrm>
              <a:off x="5027872" y="4202411"/>
              <a:ext cx="0" cy="509811"/>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Arrow Connector 3"/>
            <p:cNvCxnSpPr/>
            <p:nvPr/>
          </p:nvCxnSpPr>
          <p:spPr>
            <a:xfrm>
              <a:off x="7653322" y="4187162"/>
              <a:ext cx="0" cy="525060"/>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6" name="Freeform: Shape 4"/>
            <p:cNvSpPr>
              <a:spLocks/>
            </p:cNvSpPr>
            <p:nvPr/>
          </p:nvSpPr>
          <p:spPr bwMode="auto">
            <a:xfrm>
              <a:off x="4587172" y="3018120"/>
              <a:ext cx="922766" cy="1399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1"/>
            </a:solidFill>
            <a:ln w="15875">
              <a:noFill/>
              <a:miter lim="800000"/>
              <a:headEnd/>
              <a:tailEnd/>
            </a:ln>
          </p:spPr>
          <p:txBody>
            <a:bodyPr anchor="ctr"/>
            <a:lstStyle/>
            <a:p>
              <a:pPr algn="ctr"/>
              <a:endParaRPr sz="759"/>
            </a:p>
          </p:txBody>
        </p:sp>
        <p:sp>
          <p:nvSpPr>
            <p:cNvPr id="7" name="Freeform: Shape 5"/>
            <p:cNvSpPr>
              <a:spLocks/>
            </p:cNvSpPr>
            <p:nvPr/>
          </p:nvSpPr>
          <p:spPr bwMode="auto">
            <a:xfrm>
              <a:off x="7192444" y="3018120"/>
              <a:ext cx="922766" cy="1399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3"/>
            </a:solidFill>
            <a:ln w="15875">
              <a:noFill/>
              <a:miter lim="800000"/>
              <a:headEnd/>
              <a:tailEnd/>
            </a:ln>
          </p:spPr>
          <p:txBody>
            <a:bodyPr anchor="ctr"/>
            <a:lstStyle/>
            <a:p>
              <a:pPr algn="ctr"/>
              <a:endParaRPr sz="759"/>
            </a:p>
          </p:txBody>
        </p:sp>
        <p:sp>
          <p:nvSpPr>
            <p:cNvPr id="8" name="Freeform: Shape 6"/>
            <p:cNvSpPr>
              <a:spLocks/>
            </p:cNvSpPr>
            <p:nvPr/>
          </p:nvSpPr>
          <p:spPr bwMode="auto">
            <a:xfrm>
              <a:off x="8670223" y="3206671"/>
              <a:ext cx="674170" cy="102266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A6A6A6"/>
            </a:solidFill>
            <a:ln w="15875">
              <a:noFill/>
              <a:miter lim="800000"/>
              <a:headEnd/>
              <a:tailEnd/>
            </a:ln>
          </p:spPr>
          <p:txBody>
            <a:bodyPr anchor="ctr"/>
            <a:lstStyle/>
            <a:p>
              <a:pPr algn="ctr"/>
              <a:endParaRPr sz="759"/>
            </a:p>
          </p:txBody>
        </p:sp>
        <p:sp>
          <p:nvSpPr>
            <p:cNvPr id="9" name="Freeform: Shape 7"/>
            <p:cNvSpPr>
              <a:spLocks/>
            </p:cNvSpPr>
            <p:nvPr/>
          </p:nvSpPr>
          <p:spPr bwMode="auto">
            <a:xfrm>
              <a:off x="3381688" y="3206671"/>
              <a:ext cx="674170" cy="102266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A6A6A6"/>
            </a:solidFill>
            <a:ln w="15875">
              <a:noFill/>
              <a:miter lim="800000"/>
              <a:headEnd/>
              <a:tailEnd/>
            </a:ln>
          </p:spPr>
          <p:txBody>
            <a:bodyPr anchor="ctr"/>
            <a:lstStyle/>
            <a:p>
              <a:pPr algn="ctr"/>
              <a:endParaRPr sz="759"/>
            </a:p>
          </p:txBody>
        </p:sp>
        <p:cxnSp>
          <p:nvCxnSpPr>
            <p:cNvPr id="10" name="Straight Arrow Connector 8"/>
            <p:cNvCxnSpPr/>
            <p:nvPr/>
          </p:nvCxnSpPr>
          <p:spPr>
            <a:xfrm flipV="1">
              <a:off x="5941158" y="2526946"/>
              <a:ext cx="0" cy="423241"/>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1" name="Freeform: Shape 9"/>
            <p:cNvSpPr>
              <a:spLocks/>
            </p:cNvSpPr>
            <p:nvPr/>
          </p:nvSpPr>
          <p:spPr bwMode="auto">
            <a:xfrm>
              <a:off x="5656317" y="2879972"/>
              <a:ext cx="1104907" cy="1676065"/>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759"/>
            </a:p>
          </p:txBody>
        </p:sp>
      </p:grpSp>
      <p:grpSp>
        <p:nvGrpSpPr>
          <p:cNvPr id="21" name="组合 20"/>
          <p:cNvGrpSpPr/>
          <p:nvPr/>
        </p:nvGrpSpPr>
        <p:grpSpPr>
          <a:xfrm>
            <a:off x="3229652" y="1692409"/>
            <a:ext cx="2658368" cy="644114"/>
            <a:chOff x="874712" y="3325188"/>
            <a:chExt cx="4725987" cy="1145092"/>
          </a:xfrm>
        </p:grpSpPr>
        <p:sp>
          <p:nvSpPr>
            <p:cNvPr id="22" name="矩形 21"/>
            <p:cNvSpPr/>
            <p:nvPr/>
          </p:nvSpPr>
          <p:spPr>
            <a:xfrm>
              <a:off x="874712" y="3677812"/>
              <a:ext cx="4725987" cy="79246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1000" b="1" dirty="0">
                  <a:latin typeface="Arial"/>
                  <a:ea typeface="微软雅黑"/>
                </a:rPr>
                <a:t>就整个网络安全领域而言，人工智能相关技术的应用目前还是处于比较初级的阶段</a:t>
              </a:r>
            </a:p>
          </p:txBody>
        </p:sp>
        <p:sp>
          <p:nvSpPr>
            <p:cNvPr id="23" name="矩形 22"/>
            <p:cNvSpPr/>
            <p:nvPr/>
          </p:nvSpPr>
          <p:spPr>
            <a:xfrm>
              <a:off x="874714" y="3325188"/>
              <a:ext cx="2241975" cy="494153"/>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100" b="1" dirty="0">
                  <a:latin typeface="Arial"/>
                  <a:ea typeface="微软雅黑"/>
                </a:rPr>
                <a:t>初级阶段</a:t>
              </a:r>
            </a:p>
          </p:txBody>
        </p:sp>
      </p:grpSp>
      <p:grpSp>
        <p:nvGrpSpPr>
          <p:cNvPr id="33" name="组合 32"/>
          <p:cNvGrpSpPr/>
          <p:nvPr/>
        </p:nvGrpSpPr>
        <p:grpSpPr>
          <a:xfrm>
            <a:off x="181155" y="3438469"/>
            <a:ext cx="2840103" cy="832692"/>
            <a:chOff x="2418008" y="3325188"/>
            <a:chExt cx="2301677" cy="1480341"/>
          </a:xfrm>
        </p:grpSpPr>
        <p:sp>
          <p:nvSpPr>
            <p:cNvPr id="34" name="矩形 33"/>
            <p:cNvSpPr/>
            <p:nvPr/>
          </p:nvSpPr>
          <p:spPr>
            <a:xfrm>
              <a:off x="2418008" y="3677812"/>
              <a:ext cx="2301677" cy="1127717"/>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1000" b="1" dirty="0"/>
                <a:t>随着数据量、数据传输速度以及监控和管理的数量以指数速度加速，</a:t>
              </a:r>
              <a:r>
                <a:rPr lang="en-US" altLang="zh-CN" sz="1000" b="1" dirty="0"/>
                <a:t>AI</a:t>
              </a:r>
              <a:r>
                <a:rPr lang="zh-CN" altLang="en-US" sz="1000" b="1" dirty="0"/>
                <a:t>将是未来网络安全的关键组成部分</a:t>
              </a:r>
            </a:p>
          </p:txBody>
        </p:sp>
        <p:sp>
          <p:nvSpPr>
            <p:cNvPr id="35" name="矩形 34"/>
            <p:cNvSpPr/>
            <p:nvPr/>
          </p:nvSpPr>
          <p:spPr>
            <a:xfrm>
              <a:off x="2477711" y="3325188"/>
              <a:ext cx="2241974" cy="494153"/>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100" b="1" dirty="0">
                  <a:latin typeface="Arial"/>
                  <a:ea typeface="微软雅黑"/>
                </a:rPr>
                <a:t>关键组成部分</a:t>
              </a:r>
            </a:p>
          </p:txBody>
        </p:sp>
      </p:grpSp>
      <p:grpSp>
        <p:nvGrpSpPr>
          <p:cNvPr id="36" name="组合 35"/>
          <p:cNvGrpSpPr/>
          <p:nvPr/>
        </p:nvGrpSpPr>
        <p:grpSpPr>
          <a:xfrm>
            <a:off x="3838777" y="3438469"/>
            <a:ext cx="2697755" cy="828780"/>
            <a:chOff x="1755727" y="3325188"/>
            <a:chExt cx="2963958" cy="1473387"/>
          </a:xfrm>
        </p:grpSpPr>
        <p:sp>
          <p:nvSpPr>
            <p:cNvPr id="37" name="矩形 36"/>
            <p:cNvSpPr/>
            <p:nvPr/>
          </p:nvSpPr>
          <p:spPr>
            <a:xfrm>
              <a:off x="1755727" y="3677812"/>
              <a:ext cx="2963958" cy="1120763"/>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1000" b="1" dirty="0">
                  <a:latin typeface="Arial"/>
                  <a:ea typeface="微软雅黑"/>
                </a:rPr>
                <a:t>从影响力和科技力水平来看，</a:t>
              </a:r>
              <a:r>
                <a:rPr lang="en-US" altLang="zh-CN" sz="1000" b="1" dirty="0">
                  <a:latin typeface="Arial"/>
                  <a:ea typeface="微软雅黑"/>
                </a:rPr>
                <a:t>AI</a:t>
              </a:r>
              <a:r>
                <a:rPr lang="zh-CN" altLang="en-US" sz="1000" b="1" dirty="0">
                  <a:latin typeface="Arial"/>
                  <a:ea typeface="微软雅黑"/>
                </a:rPr>
                <a:t>的下一个机会是网络安全。但是仍然还有很多不确定性，人工智能在网络安全中的发展任重而道远</a:t>
              </a:r>
            </a:p>
          </p:txBody>
        </p:sp>
        <p:sp>
          <p:nvSpPr>
            <p:cNvPr id="38" name="矩形 37"/>
            <p:cNvSpPr/>
            <p:nvPr/>
          </p:nvSpPr>
          <p:spPr>
            <a:xfrm>
              <a:off x="1755727" y="3325188"/>
              <a:ext cx="2241974" cy="494153"/>
            </a:xfrm>
            <a:prstGeom prst="rect">
              <a:avLst/>
            </a:prstGeom>
          </p:spPr>
          <p:txBody>
            <a:bodyPr wrap="square">
              <a:spAutoFit/>
              <a:scene3d>
                <a:camera prst="orthographicFront"/>
                <a:lightRig rig="threePt" dir="t"/>
              </a:scene3d>
              <a:sp3d contourW="12700"/>
            </a:bodyPr>
            <a:lstStyle/>
            <a:p>
              <a:pPr defTabSz="514350">
                <a:lnSpc>
                  <a:spcPct val="120000"/>
                </a:lnSpc>
                <a:defRPr/>
              </a:pPr>
              <a:r>
                <a:rPr lang="zh-CN" altLang="en-US" sz="1100" b="1" dirty="0">
                  <a:latin typeface="Arial"/>
                  <a:ea typeface="微软雅黑"/>
                </a:rPr>
                <a:t>机遇与挑战并存</a:t>
              </a:r>
            </a:p>
          </p:txBody>
        </p:sp>
      </p:grpSp>
      <p:grpSp>
        <p:nvGrpSpPr>
          <p:cNvPr id="42" name="组合 41">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43" name="直接连接符 42">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发展趋势</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6134188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randombar(horizontal)">
                                      <p:cBhvr>
                                        <p:cTn id="12" dur="500"/>
                                        <p:tgtEl>
                                          <p:spTgt spid="33"/>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randombar(horizontal)">
                                      <p:cBhvr>
                                        <p:cTn id="16" dur="500"/>
                                        <p:tgtEl>
                                          <p:spTgt spid="36"/>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randombar(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CAB4326E-B128-45DD-A65F-E42C1AC5871E}"/>
              </a:ext>
            </a:extLst>
          </p:cNvPr>
          <p:cNvGrpSpPr/>
          <p:nvPr/>
        </p:nvGrpSpPr>
        <p:grpSpPr>
          <a:xfrm>
            <a:off x="253998" y="510170"/>
            <a:ext cx="6604002" cy="400110"/>
            <a:chOff x="254000" y="646164"/>
            <a:chExt cx="6604002" cy="400110"/>
          </a:xfrm>
        </p:grpSpPr>
        <p:cxnSp>
          <p:nvCxnSpPr>
            <p:cNvPr id="14" name="直接连接符 13">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现代社会，人工智能无处不在</a:t>
              </a:r>
              <a:endParaRPr lang="zh-CN" altLang="en-US" sz="2000" b="1" dirty="0">
                <a:solidFill>
                  <a:srgbClr val="42BAC8"/>
                </a:solidFill>
                <a:latin typeface="微软雅黑" pitchFamily="34" charset="-122"/>
                <a:ea typeface="微软雅黑" pitchFamily="34" charset="-122"/>
              </a:endParaRPr>
            </a:p>
          </p:txBody>
        </p:sp>
      </p:grpSp>
      <p:sp>
        <p:nvSpPr>
          <p:cNvPr id="2" name="内容占位符 1"/>
          <p:cNvSpPr>
            <a:spLocks noGrp="1"/>
          </p:cNvSpPr>
          <p:nvPr>
            <p:ph idx="1"/>
          </p:nvPr>
        </p:nvSpPr>
        <p:spPr>
          <a:xfrm>
            <a:off x="511610" y="1206131"/>
            <a:ext cx="5915025" cy="3263504"/>
          </a:xfrm>
        </p:spPr>
        <p:txBody>
          <a:bodyPr/>
          <a:lstStyle/>
          <a:p>
            <a:r>
              <a:rPr lang="zh-CN" altLang="en-US" dirty="0" smtClean="0"/>
              <a:t>解决了常规技术难以处理的众多问题</a:t>
            </a:r>
            <a:endParaRPr lang="en-US" altLang="zh-CN" dirty="0" smtClean="0"/>
          </a:p>
          <a:p>
            <a:r>
              <a:rPr lang="zh-CN" altLang="en-US" dirty="0"/>
              <a:t>极</a:t>
            </a:r>
            <a:r>
              <a:rPr lang="zh-CN" altLang="en-US" dirty="0" smtClean="0"/>
              <a:t>大地提升社会的劳动生产率，促进社会的繁荣 与发展</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98" y="2474636"/>
            <a:ext cx="3114464" cy="193284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374" y="2536790"/>
            <a:ext cx="2693234" cy="1808538"/>
          </a:xfrm>
          <a:prstGeom prst="rect">
            <a:avLst/>
          </a:prstGeom>
        </p:spPr>
      </p:pic>
    </p:spTree>
    <p:extLst>
      <p:ext uri="{BB962C8B-B14F-4D97-AF65-F5344CB8AC3E}">
        <p14:creationId xmlns:p14="http://schemas.microsoft.com/office/powerpoint/2010/main" val="73883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Quad 5"/>
          <p:cNvSpPr/>
          <p:nvPr/>
        </p:nvSpPr>
        <p:spPr>
          <a:xfrm>
            <a:off x="2621258" y="1433133"/>
            <a:ext cx="2123480" cy="2123479"/>
          </a:xfrm>
          <a:prstGeom prst="quadArrow">
            <a:avLst>
              <a:gd name="adj1" fmla="val 2000"/>
              <a:gd name="adj2" fmla="val 4000"/>
              <a:gd name="adj3" fmla="val 5000"/>
            </a:avLst>
          </a:prstGeom>
          <a:solidFill>
            <a:srgbClr val="C00000"/>
          </a:solidFill>
          <a:ln>
            <a:solidFill>
              <a:srgbClr val="C00000"/>
            </a:solidFill>
          </a:ln>
          <a:effectLst/>
        </p:spPr>
        <p:style>
          <a:lnRef idx="0">
            <a:scrgbClr r="0" g="0" b="0"/>
          </a:lnRef>
          <a:fillRef idx="1">
            <a:scrgbClr r="0" g="0" b="0"/>
          </a:fillRef>
          <a:effectRef idx="2">
            <a:scrgbClr r="0" g="0" b="0"/>
          </a:effectRef>
          <a:fontRef idx="minor">
            <a:schemeClr val="dk1">
              <a:hueOff val="0"/>
              <a:satOff val="0"/>
              <a:lumOff val="0"/>
              <a:alphaOff val="0"/>
            </a:schemeClr>
          </a:fontRef>
        </p:style>
        <p:txBody>
          <a:bodyPr anchor="ctr"/>
          <a:lstStyle/>
          <a:p>
            <a:pPr algn="ctr"/>
            <a:endParaRPr sz="759"/>
          </a:p>
        </p:txBody>
      </p:sp>
      <p:grpSp>
        <p:nvGrpSpPr>
          <p:cNvPr id="25" name="组合 24"/>
          <p:cNvGrpSpPr/>
          <p:nvPr/>
        </p:nvGrpSpPr>
        <p:grpSpPr>
          <a:xfrm>
            <a:off x="4737532" y="1647540"/>
            <a:ext cx="2102646" cy="1202024"/>
            <a:chOff x="874712" y="3325188"/>
            <a:chExt cx="3173587" cy="2136933"/>
          </a:xfrm>
        </p:grpSpPr>
        <p:sp>
          <p:nvSpPr>
            <p:cNvPr id="26" name="矩形 25"/>
            <p:cNvSpPr/>
            <p:nvPr/>
          </p:nvSpPr>
          <p:spPr>
            <a:xfrm>
              <a:off x="874712" y="3677812"/>
              <a:ext cx="3173587" cy="1784309"/>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1000" b="1" dirty="0"/>
                <a:t>自我学习能力使得对海量复杂的网络信息进行筛选，根据简单信息来推理高层的信息，从而用推理出来的高层信息对网络进行管理和控制。</a:t>
              </a:r>
            </a:p>
          </p:txBody>
        </p:sp>
        <p:sp>
          <p:nvSpPr>
            <p:cNvPr id="27" name="矩形 26"/>
            <p:cNvSpPr/>
            <p:nvPr/>
          </p:nvSpPr>
          <p:spPr>
            <a:xfrm>
              <a:off x="874714" y="3325188"/>
              <a:ext cx="2241975" cy="524132"/>
            </a:xfrm>
            <a:prstGeom prst="rect">
              <a:avLst/>
            </a:prstGeom>
          </p:spPr>
          <p:txBody>
            <a:bodyPr wrap="square">
              <a:spAutoFit/>
              <a:scene3d>
                <a:camera prst="orthographicFront"/>
                <a:lightRig rig="threePt" dir="t"/>
              </a:scene3d>
              <a:sp3d contourW="12700"/>
            </a:bodyPr>
            <a:lstStyle/>
            <a:p>
              <a:pPr algn="just" defTabSz="514350">
                <a:lnSpc>
                  <a:spcPct val="120000"/>
                </a:lnSpc>
                <a:defRPr/>
              </a:pPr>
              <a:r>
                <a:rPr lang="zh-CN" altLang="en-US" sz="1200" b="1" dirty="0">
                  <a:solidFill>
                    <a:srgbClr val="FF0000"/>
                  </a:solidFill>
                  <a:latin typeface="Arial"/>
                  <a:ea typeface="微软雅黑"/>
                </a:rPr>
                <a:t>一定的学习能力</a:t>
              </a:r>
            </a:p>
          </p:txBody>
        </p:sp>
      </p:grpSp>
      <p:grpSp>
        <p:nvGrpSpPr>
          <p:cNvPr id="28" name="组合 27"/>
          <p:cNvGrpSpPr/>
          <p:nvPr/>
        </p:nvGrpSpPr>
        <p:grpSpPr>
          <a:xfrm>
            <a:off x="492026" y="909022"/>
            <a:ext cx="5361078" cy="369332"/>
            <a:chOff x="1516380" y="416171"/>
            <a:chExt cx="9530805" cy="656591"/>
          </a:xfrm>
        </p:grpSpPr>
        <p:sp>
          <p:nvSpPr>
            <p:cNvPr id="29" name="文本框 28"/>
            <p:cNvSpPr txBox="1"/>
            <p:nvPr/>
          </p:nvSpPr>
          <p:spPr>
            <a:xfrm>
              <a:off x="1516380" y="416171"/>
              <a:ext cx="4457699" cy="656591"/>
            </a:xfrm>
            <a:prstGeom prst="rect">
              <a:avLst/>
            </a:prstGeom>
            <a:noFill/>
          </p:spPr>
          <p:txBody>
            <a:bodyPr wrap="square" rtlCol="0">
              <a:spAutoFit/>
              <a:scene3d>
                <a:camera prst="orthographicFront"/>
                <a:lightRig rig="threePt" dir="t"/>
              </a:scene3d>
              <a:sp3d contourW="12700"/>
            </a:bodyPr>
            <a:lstStyle/>
            <a:p>
              <a:pPr defTabSz="514350">
                <a:defRPr/>
              </a:pPr>
              <a:r>
                <a:rPr lang="zh-CN" altLang="en-US" sz="1800" b="1" dirty="0">
                  <a:solidFill>
                    <a:prstClr val="white"/>
                  </a:solidFill>
                  <a:latin typeface="碳纤维正粗黑简体" panose="02010601030101010101" pitchFamily="2" charset="-122"/>
                  <a:ea typeface="碳纤维正粗黑简体" panose="02010601030101010101" pitchFamily="2" charset="-122"/>
                </a:rPr>
                <a:t>人工智能的优势</a:t>
              </a:r>
            </a:p>
          </p:txBody>
        </p:sp>
        <p:sp>
          <p:nvSpPr>
            <p:cNvPr id="30" name="文本框 29"/>
            <p:cNvSpPr txBox="1"/>
            <p:nvPr/>
          </p:nvSpPr>
          <p:spPr>
            <a:xfrm>
              <a:off x="4989285" y="580404"/>
              <a:ext cx="6057900" cy="374690"/>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675" b="1" dirty="0">
                  <a:solidFill>
                    <a:prstClr val="white"/>
                  </a:solidFill>
                  <a:latin typeface="微软雅黑"/>
                </a:rPr>
                <a:t>The advantages of Artificial Intelligence</a:t>
              </a:r>
            </a:p>
          </p:txBody>
        </p:sp>
      </p:grpSp>
      <p:grpSp>
        <p:nvGrpSpPr>
          <p:cNvPr id="37" name="组合 36"/>
          <p:cNvGrpSpPr/>
          <p:nvPr/>
        </p:nvGrpSpPr>
        <p:grpSpPr>
          <a:xfrm>
            <a:off x="4755354" y="2656020"/>
            <a:ext cx="2084824" cy="1017358"/>
            <a:chOff x="874712" y="3325188"/>
            <a:chExt cx="3173587" cy="1808637"/>
          </a:xfrm>
        </p:grpSpPr>
        <p:sp>
          <p:nvSpPr>
            <p:cNvPr id="38" name="矩形 37"/>
            <p:cNvSpPr/>
            <p:nvPr/>
          </p:nvSpPr>
          <p:spPr>
            <a:xfrm>
              <a:off x="874712" y="3677812"/>
              <a:ext cx="3173587" cy="1456013"/>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1000" b="1" dirty="0"/>
                <a:t>人工智能理论是一门通过模拟人类智能而形成和发展起来的技术，它具有极强的处理非线性问题的能力</a:t>
              </a:r>
            </a:p>
          </p:txBody>
        </p:sp>
        <p:sp>
          <p:nvSpPr>
            <p:cNvPr id="39" name="矩形 38"/>
            <p:cNvSpPr/>
            <p:nvPr/>
          </p:nvSpPr>
          <p:spPr>
            <a:xfrm>
              <a:off x="874714" y="3325188"/>
              <a:ext cx="2241975" cy="530402"/>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1200" b="1" dirty="0">
                  <a:solidFill>
                    <a:srgbClr val="FF0000"/>
                  </a:solidFill>
                </a:rPr>
                <a:t>处理非线性问题</a:t>
              </a:r>
              <a:endParaRPr lang="zh-CN" altLang="en-US" sz="1800" b="1" dirty="0">
                <a:solidFill>
                  <a:srgbClr val="FF0000"/>
                </a:solidFill>
                <a:latin typeface="Arial"/>
                <a:ea typeface="微软雅黑"/>
              </a:endParaRPr>
            </a:p>
          </p:txBody>
        </p:sp>
      </p:grpSp>
      <p:grpSp>
        <p:nvGrpSpPr>
          <p:cNvPr id="40" name="组合 39"/>
          <p:cNvGrpSpPr/>
          <p:nvPr/>
        </p:nvGrpSpPr>
        <p:grpSpPr>
          <a:xfrm>
            <a:off x="133731" y="1709241"/>
            <a:ext cx="2349500" cy="1025910"/>
            <a:chOff x="874712" y="3309984"/>
            <a:chExt cx="3173587" cy="1823840"/>
          </a:xfrm>
        </p:grpSpPr>
        <p:sp>
          <p:nvSpPr>
            <p:cNvPr id="41" name="矩形 40"/>
            <p:cNvSpPr/>
            <p:nvPr/>
          </p:nvSpPr>
          <p:spPr>
            <a:xfrm>
              <a:off x="874712" y="3677812"/>
              <a:ext cx="3173587" cy="1456012"/>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sz="1000" b="1" dirty="0"/>
                <a:t>人工智能具有处理不确定信息的能力，能根据这些不确定、不准确信息管理和控制网络资源，提高处理信息的能力。</a:t>
              </a:r>
            </a:p>
          </p:txBody>
        </p:sp>
        <p:sp>
          <p:nvSpPr>
            <p:cNvPr id="42" name="矩形 41"/>
            <p:cNvSpPr/>
            <p:nvPr/>
          </p:nvSpPr>
          <p:spPr>
            <a:xfrm>
              <a:off x="1046916" y="3309984"/>
              <a:ext cx="2880653" cy="532455"/>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sz="1200" b="1" dirty="0">
                  <a:solidFill>
                    <a:srgbClr val="FF0000"/>
                  </a:solidFill>
                </a:rPr>
                <a:t>处理不确定性问题</a:t>
              </a:r>
            </a:p>
          </p:txBody>
        </p:sp>
      </p:grpSp>
      <p:grpSp>
        <p:nvGrpSpPr>
          <p:cNvPr id="43" name="组合 42"/>
          <p:cNvGrpSpPr/>
          <p:nvPr/>
        </p:nvGrpSpPr>
        <p:grpSpPr>
          <a:xfrm>
            <a:off x="159310" y="2709124"/>
            <a:ext cx="2349499" cy="1202024"/>
            <a:chOff x="874712" y="3325188"/>
            <a:chExt cx="3173587" cy="2136931"/>
          </a:xfrm>
        </p:grpSpPr>
        <p:sp>
          <p:nvSpPr>
            <p:cNvPr id="44" name="矩形 43"/>
            <p:cNvSpPr/>
            <p:nvPr/>
          </p:nvSpPr>
          <p:spPr>
            <a:xfrm>
              <a:off x="874712" y="3677812"/>
              <a:ext cx="3173587" cy="1784307"/>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sz="1000" b="1" dirty="0"/>
                <a:t>传统网络安全技术耗费巨大的资源。人工智能的一些控制算法，速度非常快。这种算法可以利用最优解一次性完成计算任务，有效减少资源消耗。</a:t>
              </a:r>
            </a:p>
          </p:txBody>
        </p:sp>
        <p:sp>
          <p:nvSpPr>
            <p:cNvPr id="45" name="矩形 44"/>
            <p:cNvSpPr/>
            <p:nvPr/>
          </p:nvSpPr>
          <p:spPr>
            <a:xfrm>
              <a:off x="1806325" y="3325188"/>
              <a:ext cx="2241974" cy="524131"/>
            </a:xfrm>
            <a:prstGeom prst="rect">
              <a:avLst/>
            </a:prstGeom>
          </p:spPr>
          <p:txBody>
            <a:bodyPr wrap="square">
              <a:spAutoFit/>
              <a:scene3d>
                <a:camera prst="orthographicFront"/>
                <a:lightRig rig="threePt" dir="t"/>
              </a:scene3d>
              <a:sp3d contourW="12700"/>
            </a:bodyPr>
            <a:lstStyle/>
            <a:p>
              <a:pPr algn="r" defTabSz="514350">
                <a:lnSpc>
                  <a:spcPct val="120000"/>
                </a:lnSpc>
                <a:defRPr/>
              </a:pPr>
              <a:r>
                <a:rPr lang="zh-CN" altLang="en-US" sz="1200" b="1" dirty="0">
                  <a:solidFill>
                    <a:srgbClr val="FF0000"/>
                  </a:solidFill>
                  <a:latin typeface="Arial"/>
                  <a:ea typeface="微软雅黑"/>
                </a:rPr>
                <a:t>计算机耗费低</a:t>
              </a:r>
            </a:p>
          </p:txBody>
        </p:sp>
      </p:grpSp>
      <p:pic>
        <p:nvPicPr>
          <p:cNvPr id="50" name="图片占位符 49"/>
          <p:cNvPicPr>
            <a:picLocks noGrp="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2514118" y="1285770"/>
            <a:ext cx="1100210" cy="1136616"/>
          </a:xfrm>
        </p:spPr>
      </p:pic>
      <p:pic>
        <p:nvPicPr>
          <p:cNvPr id="51" name="图片占位符 50"/>
          <p:cNvPicPr>
            <a:picLocks noGrp="1"/>
          </p:cNvPicPr>
          <p:nvPr>
            <p:ph type="pic" sz="quarter" idx="11"/>
          </p:nvPr>
        </p:nvPicPr>
        <p:blipFill>
          <a:blip r:embed="rId4" cstate="print">
            <a:extLst>
              <a:ext uri="{28A0092B-C50C-407E-A947-70E740481C1C}">
                <a14:useLocalDpi xmlns:a14="http://schemas.microsoft.com/office/drawing/2010/main" val="0"/>
              </a:ext>
            </a:extLst>
          </a:blip>
          <a:stretch>
            <a:fillRect/>
          </a:stretch>
        </p:blipFill>
        <p:spPr>
          <a:xfrm>
            <a:off x="3757319" y="1285770"/>
            <a:ext cx="1005180" cy="1130082"/>
          </a:xfrm>
        </p:spPr>
      </p:pic>
      <p:pic>
        <p:nvPicPr>
          <p:cNvPr id="52" name="图片占位符 51"/>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5000" r="15000"/>
          <a:stretch>
            <a:fillRect/>
          </a:stretch>
        </p:blipFill>
        <p:spPr>
          <a:xfrm>
            <a:off x="2514118" y="2637856"/>
            <a:ext cx="1094558" cy="1156202"/>
          </a:xfrm>
        </p:spPr>
      </p:pic>
      <p:pic>
        <p:nvPicPr>
          <p:cNvPr id="53" name="图片占位符 52"/>
          <p:cNvPicPr>
            <a:picLocks noGrp="1"/>
          </p:cNvPicPr>
          <p:nvPr>
            <p:ph type="pic" sz="quarter" idx="13"/>
          </p:nvPr>
        </p:nvPicPr>
        <p:blipFill>
          <a:blip r:embed="rId6" cstate="print">
            <a:extLst>
              <a:ext uri="{28A0092B-C50C-407E-A947-70E740481C1C}">
                <a14:useLocalDpi xmlns:a14="http://schemas.microsoft.com/office/drawing/2010/main" val="0"/>
              </a:ext>
            </a:extLst>
          </a:blip>
          <a:stretch>
            <a:fillRect/>
          </a:stretch>
        </p:blipFill>
        <p:spPr>
          <a:xfrm>
            <a:off x="3715817" y="2636819"/>
            <a:ext cx="1136062" cy="977177"/>
          </a:xfrm>
        </p:spPr>
      </p:pic>
      <p:grpSp>
        <p:nvGrpSpPr>
          <p:cNvPr id="46" name="组合 45">
            <a:extLst>
              <a:ext uri="{FF2B5EF4-FFF2-40B4-BE49-F238E27FC236}">
                <a16:creationId xmlns:a16="http://schemas.microsoft.com/office/drawing/2014/main" xmlns="" id="{CAB4326E-B128-45DD-A65F-E42C1AC5871E}"/>
              </a:ext>
            </a:extLst>
          </p:cNvPr>
          <p:cNvGrpSpPr/>
          <p:nvPr/>
        </p:nvGrpSpPr>
        <p:grpSpPr>
          <a:xfrm>
            <a:off x="253998" y="314295"/>
            <a:ext cx="6604002" cy="400110"/>
            <a:chOff x="254000" y="646164"/>
            <a:chExt cx="6604002" cy="400110"/>
          </a:xfrm>
        </p:grpSpPr>
        <p:cxnSp>
          <p:nvCxnSpPr>
            <p:cNvPr id="47" name="直接连接符 46">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人工智能的优势</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2299169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53" presetClass="entr" presetSubtype="52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anim calcmode="lin" valueType="num">
                                      <p:cBhvr>
                                        <p:cTn id="15" dur="500" fill="hold"/>
                                        <p:tgtEl>
                                          <p:spTgt spid="4"/>
                                        </p:tgtEl>
                                        <p:attrNameLst>
                                          <p:attrName>ppt_x</p:attrName>
                                        </p:attrNameLst>
                                      </p:cBhvr>
                                      <p:tavLst>
                                        <p:tav tm="0">
                                          <p:val>
                                            <p:fltVal val="0.5"/>
                                          </p:val>
                                        </p:tav>
                                        <p:tav tm="100000">
                                          <p:val>
                                            <p:strVal val="#ppt_x"/>
                                          </p:val>
                                        </p:tav>
                                      </p:tavLst>
                                    </p:anim>
                                    <p:anim calcmode="lin" valueType="num">
                                      <p:cBhvr>
                                        <p:cTn id="16" dur="500" fill="hold"/>
                                        <p:tgtEl>
                                          <p:spTgt spid="4"/>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anim calcmode="lin" valueType="num">
                                      <p:cBhvr>
                                        <p:cTn id="22" dur="500" fill="hold"/>
                                        <p:tgtEl>
                                          <p:spTgt spid="50"/>
                                        </p:tgtEl>
                                        <p:attrNameLst>
                                          <p:attrName>ppt_x</p:attrName>
                                        </p:attrNameLst>
                                      </p:cBhvr>
                                      <p:tavLst>
                                        <p:tav tm="0">
                                          <p:val>
                                            <p:fltVal val="0.5"/>
                                          </p:val>
                                        </p:tav>
                                        <p:tav tm="100000">
                                          <p:val>
                                            <p:strVal val="#ppt_x"/>
                                          </p:val>
                                        </p:tav>
                                      </p:tavLst>
                                    </p:anim>
                                    <p:anim calcmode="lin" valueType="num">
                                      <p:cBhvr>
                                        <p:cTn id="23" dur="500" fill="hold"/>
                                        <p:tgtEl>
                                          <p:spTgt spid="50"/>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Effect transition="in" filter="fade">
                                      <p:cBhvr>
                                        <p:cTn id="28" dur="500"/>
                                        <p:tgtEl>
                                          <p:spTgt spid="51"/>
                                        </p:tgtEl>
                                      </p:cBhvr>
                                    </p:animEffect>
                                    <p:anim calcmode="lin" valueType="num">
                                      <p:cBhvr>
                                        <p:cTn id="29" dur="500" fill="hold"/>
                                        <p:tgtEl>
                                          <p:spTgt spid="51"/>
                                        </p:tgtEl>
                                        <p:attrNameLst>
                                          <p:attrName>ppt_x</p:attrName>
                                        </p:attrNameLst>
                                      </p:cBhvr>
                                      <p:tavLst>
                                        <p:tav tm="0">
                                          <p:val>
                                            <p:fltVal val="0.5"/>
                                          </p:val>
                                        </p:tav>
                                        <p:tav tm="100000">
                                          <p:val>
                                            <p:strVal val="#ppt_x"/>
                                          </p:val>
                                        </p:tav>
                                      </p:tavLst>
                                    </p:anim>
                                    <p:anim calcmode="lin" valueType="num">
                                      <p:cBhvr>
                                        <p:cTn id="30" dur="500" fill="hold"/>
                                        <p:tgtEl>
                                          <p:spTgt spid="51"/>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500" fill="hold"/>
                                        <p:tgtEl>
                                          <p:spTgt spid="52"/>
                                        </p:tgtEl>
                                        <p:attrNameLst>
                                          <p:attrName>ppt_w</p:attrName>
                                        </p:attrNameLst>
                                      </p:cBhvr>
                                      <p:tavLst>
                                        <p:tav tm="0">
                                          <p:val>
                                            <p:fltVal val="0"/>
                                          </p:val>
                                        </p:tav>
                                        <p:tav tm="100000">
                                          <p:val>
                                            <p:strVal val="#ppt_w"/>
                                          </p:val>
                                        </p:tav>
                                      </p:tavLst>
                                    </p:anim>
                                    <p:anim calcmode="lin" valueType="num">
                                      <p:cBhvr>
                                        <p:cTn id="34" dur="500" fill="hold"/>
                                        <p:tgtEl>
                                          <p:spTgt spid="52"/>
                                        </p:tgtEl>
                                        <p:attrNameLst>
                                          <p:attrName>ppt_h</p:attrName>
                                        </p:attrNameLst>
                                      </p:cBhvr>
                                      <p:tavLst>
                                        <p:tav tm="0">
                                          <p:val>
                                            <p:fltVal val="0"/>
                                          </p:val>
                                        </p:tav>
                                        <p:tav tm="100000">
                                          <p:val>
                                            <p:strVal val="#ppt_h"/>
                                          </p:val>
                                        </p:tav>
                                      </p:tavLst>
                                    </p:anim>
                                    <p:animEffect transition="in" filter="fade">
                                      <p:cBhvr>
                                        <p:cTn id="35" dur="500"/>
                                        <p:tgtEl>
                                          <p:spTgt spid="52"/>
                                        </p:tgtEl>
                                      </p:cBhvr>
                                    </p:animEffect>
                                    <p:anim calcmode="lin" valueType="num">
                                      <p:cBhvr>
                                        <p:cTn id="36" dur="500" fill="hold"/>
                                        <p:tgtEl>
                                          <p:spTgt spid="52"/>
                                        </p:tgtEl>
                                        <p:attrNameLst>
                                          <p:attrName>ppt_x</p:attrName>
                                        </p:attrNameLst>
                                      </p:cBhvr>
                                      <p:tavLst>
                                        <p:tav tm="0">
                                          <p:val>
                                            <p:fltVal val="0.5"/>
                                          </p:val>
                                        </p:tav>
                                        <p:tav tm="100000">
                                          <p:val>
                                            <p:strVal val="#ppt_x"/>
                                          </p:val>
                                        </p:tav>
                                      </p:tavLst>
                                    </p:anim>
                                    <p:anim calcmode="lin" valueType="num">
                                      <p:cBhvr>
                                        <p:cTn id="37" dur="500" fill="hold"/>
                                        <p:tgtEl>
                                          <p:spTgt spid="52"/>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0"/>
                                  </p:stCondLst>
                                  <p:childTnLst>
                                    <p:set>
                                      <p:cBhvr>
                                        <p:cTn id="39" dur="1" fill="hold">
                                          <p:stCondLst>
                                            <p:cond delay="0"/>
                                          </p:stCondLst>
                                        </p:cTn>
                                        <p:tgtEl>
                                          <p:spTgt spid="53"/>
                                        </p:tgtEl>
                                        <p:attrNameLst>
                                          <p:attrName>style.visibility</p:attrName>
                                        </p:attrNameLst>
                                      </p:cBhvr>
                                      <p:to>
                                        <p:strVal val="visible"/>
                                      </p:to>
                                    </p:set>
                                    <p:anim calcmode="lin" valueType="num">
                                      <p:cBhvr>
                                        <p:cTn id="40" dur="500" fill="hold"/>
                                        <p:tgtEl>
                                          <p:spTgt spid="53"/>
                                        </p:tgtEl>
                                        <p:attrNameLst>
                                          <p:attrName>ppt_w</p:attrName>
                                        </p:attrNameLst>
                                      </p:cBhvr>
                                      <p:tavLst>
                                        <p:tav tm="0">
                                          <p:val>
                                            <p:fltVal val="0"/>
                                          </p:val>
                                        </p:tav>
                                        <p:tav tm="100000">
                                          <p:val>
                                            <p:strVal val="#ppt_w"/>
                                          </p:val>
                                        </p:tav>
                                      </p:tavLst>
                                    </p:anim>
                                    <p:anim calcmode="lin" valueType="num">
                                      <p:cBhvr>
                                        <p:cTn id="41" dur="500" fill="hold"/>
                                        <p:tgtEl>
                                          <p:spTgt spid="53"/>
                                        </p:tgtEl>
                                        <p:attrNameLst>
                                          <p:attrName>ppt_h</p:attrName>
                                        </p:attrNameLst>
                                      </p:cBhvr>
                                      <p:tavLst>
                                        <p:tav tm="0">
                                          <p:val>
                                            <p:fltVal val="0"/>
                                          </p:val>
                                        </p:tav>
                                        <p:tav tm="100000">
                                          <p:val>
                                            <p:strVal val="#ppt_h"/>
                                          </p:val>
                                        </p:tav>
                                      </p:tavLst>
                                    </p:anim>
                                    <p:animEffect transition="in" filter="fade">
                                      <p:cBhvr>
                                        <p:cTn id="42" dur="500"/>
                                        <p:tgtEl>
                                          <p:spTgt spid="53"/>
                                        </p:tgtEl>
                                      </p:cBhvr>
                                    </p:animEffect>
                                    <p:anim calcmode="lin" valueType="num">
                                      <p:cBhvr>
                                        <p:cTn id="43" dur="500" fill="hold"/>
                                        <p:tgtEl>
                                          <p:spTgt spid="53"/>
                                        </p:tgtEl>
                                        <p:attrNameLst>
                                          <p:attrName>ppt_x</p:attrName>
                                        </p:attrNameLst>
                                      </p:cBhvr>
                                      <p:tavLst>
                                        <p:tav tm="0">
                                          <p:val>
                                            <p:fltVal val="0.5"/>
                                          </p:val>
                                        </p:tav>
                                        <p:tav tm="100000">
                                          <p:val>
                                            <p:strVal val="#ppt_x"/>
                                          </p:val>
                                        </p:tav>
                                      </p:tavLst>
                                    </p:anim>
                                    <p:anim calcmode="lin" valueType="num">
                                      <p:cBhvr>
                                        <p:cTn id="44" dur="500" fill="hold"/>
                                        <p:tgtEl>
                                          <p:spTgt spid="53"/>
                                        </p:tgtEl>
                                        <p:attrNameLst>
                                          <p:attrName>ppt_y</p:attrName>
                                        </p:attrNameLst>
                                      </p:cBhvr>
                                      <p:tavLst>
                                        <p:tav tm="0">
                                          <p:val>
                                            <p:fltVal val="0.5"/>
                                          </p:val>
                                        </p:tav>
                                        <p:tav tm="100000">
                                          <p:val>
                                            <p:strVal val="#ppt_y"/>
                                          </p:val>
                                        </p:tav>
                                      </p:tavLst>
                                    </p:anim>
                                  </p:childTnLst>
                                </p:cTn>
                              </p:par>
                            </p:childTnLst>
                          </p:cTn>
                        </p:par>
                        <p:par>
                          <p:cTn id="45" fill="hold">
                            <p:stCondLst>
                              <p:cond delay="1000"/>
                            </p:stCondLst>
                            <p:childTnLst>
                              <p:par>
                                <p:cTn id="46" presetID="2" presetClass="entr" presetSubtype="8" fill="hold"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fill="hold"/>
                                        <p:tgtEl>
                                          <p:spTgt spid="40"/>
                                        </p:tgtEl>
                                        <p:attrNameLst>
                                          <p:attrName>ppt_x</p:attrName>
                                        </p:attrNameLst>
                                      </p:cBhvr>
                                      <p:tavLst>
                                        <p:tav tm="0">
                                          <p:val>
                                            <p:strVal val="0-#ppt_w/2"/>
                                          </p:val>
                                        </p:tav>
                                        <p:tav tm="100000">
                                          <p:val>
                                            <p:strVal val="#ppt_x"/>
                                          </p:val>
                                        </p:tav>
                                      </p:tavLst>
                                    </p:anim>
                                    <p:anim calcmode="lin" valueType="num">
                                      <p:cBhvr additive="base">
                                        <p:cTn id="49" dur="500" fill="hold"/>
                                        <p:tgtEl>
                                          <p:spTgt spid="40"/>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0-#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1+#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additive="base">
                                        <p:cTn id="60" dur="500" fill="hold"/>
                                        <p:tgtEl>
                                          <p:spTgt spid="37"/>
                                        </p:tgtEl>
                                        <p:attrNameLst>
                                          <p:attrName>ppt_x</p:attrName>
                                        </p:attrNameLst>
                                      </p:cBhvr>
                                      <p:tavLst>
                                        <p:tav tm="0">
                                          <p:val>
                                            <p:strVal val="1+#ppt_w/2"/>
                                          </p:val>
                                        </p:tav>
                                        <p:tav tm="100000">
                                          <p:val>
                                            <p:strVal val="#ppt_x"/>
                                          </p:val>
                                        </p:tav>
                                      </p:tavLst>
                                    </p:anim>
                                    <p:anim calcmode="lin" valueType="num">
                                      <p:cBhvr additive="base">
                                        <p:cTn id="6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smtClean="0">
                <a:solidFill>
                  <a:schemeClr val="bg1"/>
                </a:solidFill>
                <a:effectLst>
                  <a:outerShdw blurRad="50800" algn="ctr" rotWithShape="0">
                    <a:prstClr val="black">
                      <a:alpha val="40000"/>
                    </a:prstClr>
                  </a:outerShdw>
                </a:effectLst>
                <a:latin typeface="Impact" panose="020B0806030902050204" pitchFamily="34" charset="0"/>
              </a:rPr>
              <a:t>02</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smtClean="0">
                <a:solidFill>
                  <a:srgbClr val="08181A"/>
                </a:solidFill>
                <a:latin typeface="微软雅黑" panose="020B0503020204020204" pitchFamily="34" charset="-122"/>
                <a:ea typeface="微软雅黑" panose="020B0503020204020204" pitchFamily="34" charset="-122"/>
                <a:cs typeface="+mj-cs"/>
              </a:rPr>
              <a:t>网络安全中的</a:t>
            </a:r>
            <a:r>
              <a:rPr lang="en-US" altLang="zh-CN" sz="2700" b="1" dirty="0" smtClean="0">
                <a:solidFill>
                  <a:srgbClr val="08181A"/>
                </a:solidFill>
                <a:latin typeface="微软雅黑" panose="020B0503020204020204" pitchFamily="34" charset="-122"/>
                <a:ea typeface="微软雅黑" panose="020B0503020204020204" pitchFamily="34" charset="-122"/>
                <a:cs typeface="+mj-cs"/>
              </a:rPr>
              <a:t>AI</a:t>
            </a:r>
            <a:endParaRPr lang="zh-CN" altLang="en-US" sz="2700" b="1" dirty="0">
              <a:solidFill>
                <a:srgbClr val="08181A"/>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a:t>
            </a:fld>
            <a:endParaRPr lang="zh-CN" altLang="en-US"/>
          </a:p>
        </p:txBody>
      </p:sp>
    </p:spTree>
    <p:extLst>
      <p:ext uri="{BB962C8B-B14F-4D97-AF65-F5344CB8AC3E}">
        <p14:creationId xmlns:p14="http://schemas.microsoft.com/office/powerpoint/2010/main" val="403400457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28135" y="3221312"/>
            <a:ext cx="5131569" cy="1384253"/>
            <a:chOff x="-115094" y="3325188"/>
            <a:chExt cx="6705600" cy="2460895"/>
          </a:xfrm>
        </p:grpSpPr>
        <p:sp>
          <p:nvSpPr>
            <p:cNvPr id="19" name="矩形 18"/>
            <p:cNvSpPr/>
            <p:nvPr/>
          </p:nvSpPr>
          <p:spPr>
            <a:xfrm>
              <a:off x="-115094" y="3677812"/>
              <a:ext cx="6705600" cy="2108271"/>
            </a:xfrm>
            <a:prstGeom prst="rect">
              <a:avLst/>
            </a:prstGeom>
          </p:spPr>
          <p:txBody>
            <a:bodyPr wrap="square">
              <a:spAutoFit/>
              <a:scene3d>
                <a:camera prst="orthographicFront"/>
                <a:lightRig rig="threePt" dir="t"/>
              </a:scene3d>
              <a:sp3d contourW="12700"/>
            </a:bodyPr>
            <a:lstStyle/>
            <a:p>
              <a:pPr lvl="0" algn="ctr">
                <a:lnSpc>
                  <a:spcPct val="120000"/>
                </a:lnSpc>
                <a:defRPr/>
              </a:pPr>
              <a:r>
                <a:rPr lang="zh-CN" altLang="en-US" sz="1200" b="1" dirty="0"/>
                <a:t>神经网络这些特点尤其适合网络安全领域中模式识别学习、分类以及对攻击事件应对手段的选择等方面的应用，如态势感知、</a:t>
              </a:r>
              <a:r>
                <a:rPr lang="en-US" altLang="zh-CN" sz="1200" b="1" dirty="0" err="1"/>
                <a:t>DDoS</a:t>
              </a:r>
              <a:r>
                <a:rPr lang="en-US" altLang="zh-CN" sz="1200" b="1" dirty="0"/>
                <a:t> </a:t>
              </a:r>
              <a:r>
                <a:rPr lang="zh-CN" altLang="en-US" sz="1200" b="1" dirty="0"/>
                <a:t>检测、计算机蠕虫检测、垃圾邮件检测、僵尸检测、恶意软件分类和法理调查等方面。</a:t>
              </a:r>
            </a:p>
          </p:txBody>
        </p:sp>
        <p:sp>
          <p:nvSpPr>
            <p:cNvPr id="20" name="矩形 19"/>
            <p:cNvSpPr/>
            <p:nvPr/>
          </p:nvSpPr>
          <p:spPr>
            <a:xfrm>
              <a:off x="2116718" y="3325188"/>
              <a:ext cx="2241973" cy="468048"/>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013" b="1" dirty="0">
                  <a:latin typeface="Arial"/>
                  <a:ea typeface="微软雅黑"/>
                </a:rPr>
                <a:t>具体应用</a:t>
              </a:r>
            </a:p>
          </p:txBody>
        </p:sp>
      </p:grpSp>
      <p:sp>
        <p:nvSpPr>
          <p:cNvPr id="30" name="椭圆 29"/>
          <p:cNvSpPr/>
          <p:nvPr/>
        </p:nvSpPr>
        <p:spPr>
          <a:xfrm>
            <a:off x="713343" y="1414995"/>
            <a:ext cx="1200150" cy="120015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dirty="0">
              <a:solidFill>
                <a:prstClr val="white"/>
              </a:solidFill>
              <a:latin typeface="Calibri" panose="020F0502020204030204"/>
              <a:ea typeface="宋体" panose="02010600030101010101" pitchFamily="2" charset="-122"/>
            </a:endParaRPr>
          </a:p>
        </p:txBody>
      </p:sp>
      <p:sp>
        <p:nvSpPr>
          <p:cNvPr id="31" name="椭圆 30"/>
          <p:cNvSpPr/>
          <p:nvPr/>
        </p:nvSpPr>
        <p:spPr>
          <a:xfrm>
            <a:off x="2710022" y="1414995"/>
            <a:ext cx="1200150" cy="120015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32" name="椭圆 31"/>
          <p:cNvSpPr/>
          <p:nvPr/>
        </p:nvSpPr>
        <p:spPr>
          <a:xfrm>
            <a:off x="4768485" y="1414995"/>
            <a:ext cx="1200150" cy="1200150"/>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33" name="矩形 32"/>
          <p:cNvSpPr/>
          <p:nvPr/>
        </p:nvSpPr>
        <p:spPr>
          <a:xfrm>
            <a:off x="380376" y="2750308"/>
            <a:ext cx="1980029" cy="246221"/>
          </a:xfrm>
          <a:prstGeom prst="rect">
            <a:avLst/>
          </a:prstGeom>
        </p:spPr>
        <p:txBody>
          <a:bodyPr wrap="none">
            <a:spAutoFit/>
          </a:bodyPr>
          <a:lstStyle/>
          <a:p>
            <a:pPr defTabSz="385763" eaLnBrk="0" fontAlgn="base" hangingPunct="0">
              <a:spcBef>
                <a:spcPct val="0"/>
              </a:spcBef>
              <a:spcAft>
                <a:spcPct val="0"/>
              </a:spcAft>
              <a:defRPr/>
            </a:pPr>
            <a:r>
              <a:rPr lang="zh-CN" altLang="en-US" sz="1000" b="1" dirty="0">
                <a:latin typeface="微软雅黑" panose="020B0503020204020204" pitchFamily="34" charset="-122"/>
                <a:ea typeface="微软雅黑" panose="020B0503020204020204" pitchFamily="34" charset="-122"/>
              </a:rPr>
              <a:t>信息分布存储，有较强容错能力</a:t>
            </a:r>
          </a:p>
        </p:txBody>
      </p:sp>
      <p:sp>
        <p:nvSpPr>
          <p:cNvPr id="34" name="矩形 33"/>
          <p:cNvSpPr/>
          <p:nvPr/>
        </p:nvSpPr>
        <p:spPr>
          <a:xfrm>
            <a:off x="2414754" y="2673363"/>
            <a:ext cx="1860338" cy="400110"/>
          </a:xfrm>
          <a:prstGeom prst="rect">
            <a:avLst/>
          </a:prstGeom>
        </p:spPr>
        <p:txBody>
          <a:bodyPr wrap="square">
            <a:spAutoFit/>
          </a:bodyPr>
          <a:lstStyle/>
          <a:p>
            <a:pPr defTabSz="385763" eaLnBrk="0" fontAlgn="base" hangingPunct="0">
              <a:spcBef>
                <a:spcPct val="0"/>
              </a:spcBef>
              <a:spcAft>
                <a:spcPct val="0"/>
              </a:spcAft>
              <a:defRPr/>
            </a:pPr>
            <a:r>
              <a:rPr lang="zh-CN" altLang="en-US" sz="1000" b="1" dirty="0">
                <a:latin typeface="微软雅黑" panose="020B0503020204020204" pitchFamily="34" charset="-122"/>
                <a:ea typeface="微软雅黑" panose="020B0503020204020204" pitchFamily="34" charset="-122"/>
              </a:rPr>
              <a:t>学习能力强，知识的自我组织，适应不同信息处理的要求</a:t>
            </a:r>
          </a:p>
        </p:txBody>
      </p:sp>
      <p:sp>
        <p:nvSpPr>
          <p:cNvPr id="35" name="矩形 34"/>
          <p:cNvSpPr/>
          <p:nvPr/>
        </p:nvSpPr>
        <p:spPr>
          <a:xfrm>
            <a:off x="5103824" y="2722474"/>
            <a:ext cx="723275" cy="253916"/>
          </a:xfrm>
          <a:prstGeom prst="rect">
            <a:avLst/>
          </a:prstGeom>
        </p:spPr>
        <p:txBody>
          <a:bodyPr wrap="none">
            <a:spAutoFit/>
          </a:bodyPr>
          <a:lstStyle/>
          <a:p>
            <a:pPr defTabSz="385763" eaLnBrk="0" fontAlgn="base" hangingPunct="0">
              <a:spcBef>
                <a:spcPct val="0"/>
              </a:spcBef>
              <a:spcAft>
                <a:spcPct val="0"/>
              </a:spcAft>
              <a:defRPr/>
            </a:pPr>
            <a:r>
              <a:rPr lang="zh-CN" altLang="en-US" sz="1050" b="1" dirty="0">
                <a:latin typeface="微软雅黑" panose="020B0503020204020204" pitchFamily="34" charset="-122"/>
                <a:ea typeface="微软雅黑" panose="020B0503020204020204" pitchFamily="34" charset="-122"/>
              </a:rPr>
              <a:t>并行处理</a:t>
            </a:r>
          </a:p>
        </p:txBody>
      </p:sp>
      <p:grpSp>
        <p:nvGrpSpPr>
          <p:cNvPr id="36" name="组合 35"/>
          <p:cNvGrpSpPr>
            <a:grpSpLocks/>
          </p:cNvGrpSpPr>
          <p:nvPr/>
        </p:nvGrpSpPr>
        <p:grpSpPr bwMode="auto">
          <a:xfrm>
            <a:off x="1214092" y="3058419"/>
            <a:ext cx="144661" cy="37505"/>
            <a:chOff x="1695000" y="4256700"/>
            <a:chExt cx="408900" cy="106500"/>
          </a:xfrm>
        </p:grpSpPr>
        <p:sp>
          <p:nvSpPr>
            <p:cNvPr id="37" name="椭圆 36"/>
            <p:cNvSpPr/>
            <p:nvPr/>
          </p:nvSpPr>
          <p:spPr>
            <a:xfrm>
              <a:off x="1695000" y="4256700"/>
              <a:ext cx="106011" cy="106500"/>
            </a:xfrm>
            <a:prstGeom prst="ellipse">
              <a:avLst/>
            </a:prstGeom>
            <a:solidFill>
              <a:sysClr val="window" lastClr="FFFFFF">
                <a:lumMod val="85000"/>
              </a:sysClr>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41" name="椭圆 40"/>
            <p:cNvSpPr/>
            <p:nvPr/>
          </p:nvSpPr>
          <p:spPr>
            <a:xfrm>
              <a:off x="1838871" y="4256700"/>
              <a:ext cx="106011" cy="106500"/>
            </a:xfrm>
            <a:prstGeom prst="ellipse">
              <a:avLst/>
            </a:prstGeom>
            <a:solidFill>
              <a:srgbClr val="81B747"/>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42" name="椭圆 41"/>
            <p:cNvSpPr/>
            <p:nvPr/>
          </p:nvSpPr>
          <p:spPr>
            <a:xfrm>
              <a:off x="1997889" y="4256700"/>
              <a:ext cx="106011" cy="106500"/>
            </a:xfrm>
            <a:prstGeom prst="ellipse">
              <a:avLst/>
            </a:prstGeom>
            <a:solidFill>
              <a:srgbClr val="81B747"/>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grpSp>
      <p:grpSp>
        <p:nvGrpSpPr>
          <p:cNvPr id="43" name="组合 42"/>
          <p:cNvGrpSpPr>
            <a:grpSpLocks/>
          </p:cNvGrpSpPr>
          <p:nvPr/>
        </p:nvGrpSpPr>
        <p:grpSpPr bwMode="auto">
          <a:xfrm>
            <a:off x="3272592" y="3084632"/>
            <a:ext cx="144661" cy="37505"/>
            <a:chOff x="1695000" y="4256700"/>
            <a:chExt cx="408900" cy="106500"/>
          </a:xfrm>
        </p:grpSpPr>
        <p:sp>
          <p:nvSpPr>
            <p:cNvPr id="44" name="椭圆 43"/>
            <p:cNvSpPr/>
            <p:nvPr/>
          </p:nvSpPr>
          <p:spPr>
            <a:xfrm>
              <a:off x="1695000" y="4256700"/>
              <a:ext cx="106011" cy="106500"/>
            </a:xfrm>
            <a:prstGeom prst="ellipse">
              <a:avLst/>
            </a:prstGeom>
            <a:solidFill>
              <a:sysClr val="window" lastClr="FFFFFF">
                <a:lumMod val="85000"/>
              </a:sysClr>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45" name="椭圆 44"/>
            <p:cNvSpPr/>
            <p:nvPr/>
          </p:nvSpPr>
          <p:spPr>
            <a:xfrm>
              <a:off x="1838871" y="4256700"/>
              <a:ext cx="106011" cy="106500"/>
            </a:xfrm>
            <a:prstGeom prst="ellipse">
              <a:avLst/>
            </a:prstGeom>
            <a:solidFill>
              <a:sysClr val="window" lastClr="FFFFFF">
                <a:lumMod val="85000"/>
              </a:sysClr>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46" name="椭圆 45"/>
            <p:cNvSpPr/>
            <p:nvPr/>
          </p:nvSpPr>
          <p:spPr>
            <a:xfrm>
              <a:off x="1997889" y="4256700"/>
              <a:ext cx="106011" cy="106500"/>
            </a:xfrm>
            <a:prstGeom prst="ellipse">
              <a:avLst/>
            </a:prstGeom>
            <a:solidFill>
              <a:srgbClr val="81B747"/>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grpSp>
      <p:grpSp>
        <p:nvGrpSpPr>
          <p:cNvPr id="47" name="组合 46"/>
          <p:cNvGrpSpPr>
            <a:grpSpLocks/>
          </p:cNvGrpSpPr>
          <p:nvPr/>
        </p:nvGrpSpPr>
        <p:grpSpPr bwMode="auto">
          <a:xfrm>
            <a:off x="5384702" y="3054720"/>
            <a:ext cx="144661" cy="37505"/>
            <a:chOff x="1695000" y="4256700"/>
            <a:chExt cx="408900" cy="106500"/>
          </a:xfrm>
        </p:grpSpPr>
        <p:sp>
          <p:nvSpPr>
            <p:cNvPr id="48" name="椭圆 47"/>
            <p:cNvSpPr/>
            <p:nvPr/>
          </p:nvSpPr>
          <p:spPr>
            <a:xfrm>
              <a:off x="1695000" y="4256700"/>
              <a:ext cx="106011" cy="106500"/>
            </a:xfrm>
            <a:prstGeom prst="ellipse">
              <a:avLst/>
            </a:prstGeom>
            <a:solidFill>
              <a:sysClr val="window" lastClr="FFFFFF">
                <a:lumMod val="85000"/>
              </a:sysClr>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49" name="椭圆 48"/>
            <p:cNvSpPr/>
            <p:nvPr/>
          </p:nvSpPr>
          <p:spPr>
            <a:xfrm>
              <a:off x="1838871" y="4256700"/>
              <a:ext cx="106011" cy="106500"/>
            </a:xfrm>
            <a:prstGeom prst="ellipse">
              <a:avLst/>
            </a:prstGeom>
            <a:solidFill>
              <a:sysClr val="window" lastClr="FFFFFF">
                <a:lumMod val="85000"/>
              </a:sysClr>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50" name="椭圆 49"/>
            <p:cNvSpPr/>
            <p:nvPr/>
          </p:nvSpPr>
          <p:spPr>
            <a:xfrm>
              <a:off x="1997889" y="4256700"/>
              <a:ext cx="106011" cy="106500"/>
            </a:xfrm>
            <a:prstGeom prst="ellipse">
              <a:avLst/>
            </a:prstGeom>
            <a:solidFill>
              <a:sysClr val="window" lastClr="FFFFFF">
                <a:lumMod val="85000"/>
              </a:sysClr>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grpSp>
      <p:grpSp>
        <p:nvGrpSpPr>
          <p:cNvPr id="51" name="组合 50"/>
          <p:cNvGrpSpPr>
            <a:grpSpLocks/>
          </p:cNvGrpSpPr>
          <p:nvPr/>
        </p:nvGrpSpPr>
        <p:grpSpPr bwMode="auto">
          <a:xfrm>
            <a:off x="1596490" y="1497148"/>
            <a:ext cx="332637" cy="266105"/>
            <a:chOff x="2484120" y="1661160"/>
            <a:chExt cx="592551" cy="472440"/>
          </a:xfrm>
        </p:grpSpPr>
        <p:sp>
          <p:nvSpPr>
            <p:cNvPr id="52" name="椭圆 51"/>
            <p:cNvSpPr/>
            <p:nvPr/>
          </p:nvSpPr>
          <p:spPr>
            <a:xfrm>
              <a:off x="2484120" y="1661160"/>
              <a:ext cx="472440" cy="472440"/>
            </a:xfrm>
            <a:prstGeom prst="ellipse">
              <a:avLst/>
            </a:prstGeom>
            <a:solidFill>
              <a:srgbClr val="81B747"/>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53" name="矩形 26"/>
            <p:cNvSpPr>
              <a:spLocks noChangeArrowheads="1"/>
            </p:cNvSpPr>
            <p:nvPr/>
          </p:nvSpPr>
          <p:spPr bwMode="auto">
            <a:xfrm>
              <a:off x="2547824" y="1745731"/>
              <a:ext cx="528847" cy="37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385763" eaLnBrk="0" fontAlgn="base" hangingPunct="0">
                <a:spcBef>
                  <a:spcPct val="0"/>
                </a:spcBef>
                <a:spcAft>
                  <a:spcPct val="0"/>
                </a:spcAft>
                <a:defRPr/>
              </a:pPr>
              <a:r>
                <a:rPr lang="en-US" altLang="zh-CN" sz="788" b="1" kern="0">
                  <a:solidFill>
                    <a:prstClr val="white"/>
                  </a:solidFill>
                  <a:latin typeface="Helvetica" panose="020B0604020202020204" pitchFamily="34" charset="0"/>
                  <a:ea typeface="宋体" panose="02010600030101010101" pitchFamily="2" charset="-122"/>
                </a:rPr>
                <a:t>01</a:t>
              </a:r>
              <a:endParaRPr lang="zh-CN" altLang="en-US" sz="731" kern="0">
                <a:solidFill>
                  <a:prstClr val="white"/>
                </a:solidFill>
                <a:latin typeface="Calibri" panose="020F0502020204030204" pitchFamily="34" charset="0"/>
                <a:ea typeface="宋体" panose="02010600030101010101" pitchFamily="2" charset="-122"/>
              </a:endParaRPr>
            </a:p>
          </p:txBody>
        </p:sp>
      </p:grpSp>
      <p:grpSp>
        <p:nvGrpSpPr>
          <p:cNvPr id="54" name="组合 53"/>
          <p:cNvGrpSpPr>
            <a:grpSpLocks/>
          </p:cNvGrpSpPr>
          <p:nvPr/>
        </p:nvGrpSpPr>
        <p:grpSpPr bwMode="auto">
          <a:xfrm>
            <a:off x="3593169" y="1454286"/>
            <a:ext cx="324082" cy="266105"/>
            <a:chOff x="5151120" y="1661160"/>
            <a:chExt cx="577311" cy="472440"/>
          </a:xfrm>
        </p:grpSpPr>
        <p:sp>
          <p:nvSpPr>
            <p:cNvPr id="55" name="椭圆 54"/>
            <p:cNvSpPr/>
            <p:nvPr/>
          </p:nvSpPr>
          <p:spPr>
            <a:xfrm>
              <a:off x="5151120" y="1661160"/>
              <a:ext cx="472440" cy="472440"/>
            </a:xfrm>
            <a:prstGeom prst="ellipse">
              <a:avLst/>
            </a:prstGeom>
            <a:solidFill>
              <a:srgbClr val="81B747"/>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56" name="矩形 27"/>
            <p:cNvSpPr>
              <a:spLocks noChangeArrowheads="1"/>
            </p:cNvSpPr>
            <p:nvPr/>
          </p:nvSpPr>
          <p:spPr bwMode="auto">
            <a:xfrm>
              <a:off x="5199584" y="1745731"/>
              <a:ext cx="528847" cy="37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385763" eaLnBrk="0" fontAlgn="base" hangingPunct="0">
                <a:spcBef>
                  <a:spcPct val="0"/>
                </a:spcBef>
                <a:spcAft>
                  <a:spcPct val="0"/>
                </a:spcAft>
                <a:defRPr/>
              </a:pPr>
              <a:r>
                <a:rPr lang="en-US" altLang="zh-CN" sz="788" b="1" kern="0">
                  <a:solidFill>
                    <a:prstClr val="white"/>
                  </a:solidFill>
                  <a:latin typeface="Helvetica" panose="020B0604020202020204" pitchFamily="34" charset="0"/>
                  <a:ea typeface="宋体" panose="02010600030101010101" pitchFamily="2" charset="-122"/>
                </a:rPr>
                <a:t>02</a:t>
              </a:r>
              <a:endParaRPr lang="zh-CN" altLang="en-US" sz="731" kern="0">
                <a:solidFill>
                  <a:prstClr val="white"/>
                </a:solidFill>
                <a:latin typeface="Calibri" panose="020F0502020204030204" pitchFamily="34" charset="0"/>
                <a:ea typeface="宋体" panose="02010600030101010101" pitchFamily="2" charset="-122"/>
              </a:endParaRPr>
            </a:p>
          </p:txBody>
        </p:sp>
      </p:grpSp>
      <p:grpSp>
        <p:nvGrpSpPr>
          <p:cNvPr id="57" name="组合 56"/>
          <p:cNvGrpSpPr>
            <a:grpSpLocks/>
          </p:cNvGrpSpPr>
          <p:nvPr/>
        </p:nvGrpSpPr>
        <p:grpSpPr bwMode="auto">
          <a:xfrm>
            <a:off x="5694494" y="1454286"/>
            <a:ext cx="328360" cy="266105"/>
            <a:chOff x="7856220" y="1661160"/>
            <a:chExt cx="584932" cy="472440"/>
          </a:xfrm>
        </p:grpSpPr>
        <p:sp>
          <p:nvSpPr>
            <p:cNvPr id="58" name="椭圆 57"/>
            <p:cNvSpPr/>
            <p:nvPr/>
          </p:nvSpPr>
          <p:spPr>
            <a:xfrm>
              <a:off x="7856220" y="1661160"/>
              <a:ext cx="472440" cy="472440"/>
            </a:xfrm>
            <a:prstGeom prst="ellipse">
              <a:avLst/>
            </a:prstGeom>
            <a:solidFill>
              <a:srgbClr val="81B747"/>
            </a:solidFill>
            <a:ln w="12700" cap="flat" cmpd="sng" algn="ctr">
              <a:noFill/>
              <a:prstDash val="solid"/>
              <a:miter lim="800000"/>
            </a:ln>
            <a:effectLst/>
          </p:spPr>
          <p:txBody>
            <a:bodyPr anchor="ctr"/>
            <a:lstStyle/>
            <a:p>
              <a:pPr algn="ctr" defTabSz="385763" eaLnBrk="0" fontAlgn="base" hangingPunct="0">
                <a:spcBef>
                  <a:spcPct val="0"/>
                </a:spcBef>
                <a:spcAft>
                  <a:spcPct val="0"/>
                </a:spcAft>
                <a:defRPr/>
              </a:pPr>
              <a:endParaRPr lang="zh-CN" altLang="en-US" sz="731" kern="0">
                <a:solidFill>
                  <a:prstClr val="white"/>
                </a:solidFill>
                <a:latin typeface="Calibri" panose="020F0502020204030204"/>
                <a:ea typeface="宋体" panose="02010600030101010101" pitchFamily="2" charset="-122"/>
              </a:endParaRPr>
            </a:p>
          </p:txBody>
        </p:sp>
        <p:sp>
          <p:nvSpPr>
            <p:cNvPr id="59" name="矩形 28"/>
            <p:cNvSpPr>
              <a:spLocks noChangeArrowheads="1"/>
            </p:cNvSpPr>
            <p:nvPr/>
          </p:nvSpPr>
          <p:spPr bwMode="auto">
            <a:xfrm>
              <a:off x="7912305" y="1745731"/>
              <a:ext cx="528847" cy="37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385763" eaLnBrk="0" fontAlgn="base" hangingPunct="0">
                <a:spcBef>
                  <a:spcPct val="0"/>
                </a:spcBef>
                <a:spcAft>
                  <a:spcPct val="0"/>
                </a:spcAft>
                <a:defRPr/>
              </a:pPr>
              <a:r>
                <a:rPr lang="en-US" altLang="zh-CN" sz="788" b="1" kern="0">
                  <a:solidFill>
                    <a:prstClr val="white"/>
                  </a:solidFill>
                  <a:latin typeface="Helvetica" panose="020B0604020202020204" pitchFamily="34" charset="0"/>
                  <a:ea typeface="宋体" panose="02010600030101010101" pitchFamily="2" charset="-122"/>
                </a:rPr>
                <a:t>03</a:t>
              </a:r>
              <a:endParaRPr lang="zh-CN" altLang="en-US" sz="731" kern="0">
                <a:solidFill>
                  <a:prstClr val="white"/>
                </a:solidFill>
                <a:latin typeface="Calibri" panose="020F0502020204030204" pitchFamily="34" charset="0"/>
                <a:ea typeface="宋体" panose="02010600030101010101" pitchFamily="2" charset="-122"/>
              </a:endParaRPr>
            </a:p>
          </p:txBody>
        </p:sp>
      </p:grpSp>
      <p:grpSp>
        <p:nvGrpSpPr>
          <p:cNvPr id="60" name="组合 59">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61" name="直接连接符 60">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2"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神经网络</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2856878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53" presetClass="entr" presetSubtype="16" fill="hold" nodeType="withEffect">
                                  <p:stCondLst>
                                    <p:cond delay="700"/>
                                  </p:stCondLst>
                                  <p:childTnLst>
                                    <p:set>
                                      <p:cBhvr>
                                        <p:cTn id="26" dur="1" fill="hold">
                                          <p:stCondLst>
                                            <p:cond delay="0"/>
                                          </p:stCondLst>
                                        </p:cTn>
                                        <p:tgtEl>
                                          <p:spTgt spid="51"/>
                                        </p:tgtEl>
                                        <p:attrNameLst>
                                          <p:attrName>style.visibility</p:attrName>
                                        </p:attrNameLst>
                                      </p:cBhvr>
                                      <p:to>
                                        <p:strVal val="visible"/>
                                      </p:to>
                                    </p:set>
                                    <p:anim calcmode="lin" valueType="num">
                                      <p:cBhvr>
                                        <p:cTn id="27" dur="750" fill="hold"/>
                                        <p:tgtEl>
                                          <p:spTgt spid="51"/>
                                        </p:tgtEl>
                                        <p:attrNameLst>
                                          <p:attrName>ppt_w</p:attrName>
                                        </p:attrNameLst>
                                      </p:cBhvr>
                                      <p:tavLst>
                                        <p:tav tm="0">
                                          <p:val>
                                            <p:fltVal val="0"/>
                                          </p:val>
                                        </p:tav>
                                        <p:tav tm="100000">
                                          <p:val>
                                            <p:strVal val="#ppt_w"/>
                                          </p:val>
                                        </p:tav>
                                      </p:tavLst>
                                    </p:anim>
                                    <p:anim calcmode="lin" valueType="num">
                                      <p:cBhvr>
                                        <p:cTn id="28" dur="750" fill="hold"/>
                                        <p:tgtEl>
                                          <p:spTgt spid="51"/>
                                        </p:tgtEl>
                                        <p:attrNameLst>
                                          <p:attrName>ppt_h</p:attrName>
                                        </p:attrNameLst>
                                      </p:cBhvr>
                                      <p:tavLst>
                                        <p:tav tm="0">
                                          <p:val>
                                            <p:fltVal val="0"/>
                                          </p:val>
                                        </p:tav>
                                        <p:tav tm="100000">
                                          <p:val>
                                            <p:strVal val="#ppt_h"/>
                                          </p:val>
                                        </p:tav>
                                      </p:tavLst>
                                    </p:anim>
                                    <p:animEffect transition="in" filter="fade">
                                      <p:cBhvr>
                                        <p:cTn id="29" dur="750"/>
                                        <p:tgtEl>
                                          <p:spTgt spid="51"/>
                                        </p:tgtEl>
                                      </p:cBhvr>
                                    </p:animEffect>
                                  </p:childTnLst>
                                </p:cTn>
                              </p:par>
                              <p:par>
                                <p:cTn id="30" presetID="53" presetClass="entr" presetSubtype="16" fill="hold" nodeType="withEffect">
                                  <p:stCondLst>
                                    <p:cond delay="9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750" fill="hold"/>
                                        <p:tgtEl>
                                          <p:spTgt spid="54"/>
                                        </p:tgtEl>
                                        <p:attrNameLst>
                                          <p:attrName>ppt_w</p:attrName>
                                        </p:attrNameLst>
                                      </p:cBhvr>
                                      <p:tavLst>
                                        <p:tav tm="0">
                                          <p:val>
                                            <p:fltVal val="0"/>
                                          </p:val>
                                        </p:tav>
                                        <p:tav tm="100000">
                                          <p:val>
                                            <p:strVal val="#ppt_w"/>
                                          </p:val>
                                        </p:tav>
                                      </p:tavLst>
                                    </p:anim>
                                    <p:anim calcmode="lin" valueType="num">
                                      <p:cBhvr>
                                        <p:cTn id="33" dur="750" fill="hold"/>
                                        <p:tgtEl>
                                          <p:spTgt spid="54"/>
                                        </p:tgtEl>
                                        <p:attrNameLst>
                                          <p:attrName>ppt_h</p:attrName>
                                        </p:attrNameLst>
                                      </p:cBhvr>
                                      <p:tavLst>
                                        <p:tav tm="0">
                                          <p:val>
                                            <p:fltVal val="0"/>
                                          </p:val>
                                        </p:tav>
                                        <p:tav tm="100000">
                                          <p:val>
                                            <p:strVal val="#ppt_h"/>
                                          </p:val>
                                        </p:tav>
                                      </p:tavLst>
                                    </p:anim>
                                    <p:animEffect transition="in" filter="fade">
                                      <p:cBhvr>
                                        <p:cTn id="34" dur="750"/>
                                        <p:tgtEl>
                                          <p:spTgt spid="54"/>
                                        </p:tgtEl>
                                      </p:cBhvr>
                                    </p:animEffect>
                                  </p:childTnLst>
                                </p:cTn>
                              </p:par>
                              <p:par>
                                <p:cTn id="35" presetID="53" presetClass="entr" presetSubtype="16" fill="hold" nodeType="withEffect">
                                  <p:stCondLst>
                                    <p:cond delay="1100"/>
                                  </p:stCondLst>
                                  <p:childTnLst>
                                    <p:set>
                                      <p:cBhvr>
                                        <p:cTn id="36" dur="1" fill="hold">
                                          <p:stCondLst>
                                            <p:cond delay="0"/>
                                          </p:stCondLst>
                                        </p:cTn>
                                        <p:tgtEl>
                                          <p:spTgt spid="57"/>
                                        </p:tgtEl>
                                        <p:attrNameLst>
                                          <p:attrName>style.visibility</p:attrName>
                                        </p:attrNameLst>
                                      </p:cBhvr>
                                      <p:to>
                                        <p:strVal val="visible"/>
                                      </p:to>
                                    </p:set>
                                    <p:anim calcmode="lin" valueType="num">
                                      <p:cBhvr>
                                        <p:cTn id="37" dur="750" fill="hold"/>
                                        <p:tgtEl>
                                          <p:spTgt spid="57"/>
                                        </p:tgtEl>
                                        <p:attrNameLst>
                                          <p:attrName>ppt_w</p:attrName>
                                        </p:attrNameLst>
                                      </p:cBhvr>
                                      <p:tavLst>
                                        <p:tav tm="0">
                                          <p:val>
                                            <p:fltVal val="0"/>
                                          </p:val>
                                        </p:tav>
                                        <p:tav tm="100000">
                                          <p:val>
                                            <p:strVal val="#ppt_w"/>
                                          </p:val>
                                        </p:tav>
                                      </p:tavLst>
                                    </p:anim>
                                    <p:anim calcmode="lin" valueType="num">
                                      <p:cBhvr>
                                        <p:cTn id="38" dur="750" fill="hold"/>
                                        <p:tgtEl>
                                          <p:spTgt spid="57"/>
                                        </p:tgtEl>
                                        <p:attrNameLst>
                                          <p:attrName>ppt_h</p:attrName>
                                        </p:attrNameLst>
                                      </p:cBhvr>
                                      <p:tavLst>
                                        <p:tav tm="0">
                                          <p:val>
                                            <p:fltVal val="0"/>
                                          </p:val>
                                        </p:tav>
                                        <p:tav tm="100000">
                                          <p:val>
                                            <p:strVal val="#ppt_h"/>
                                          </p:val>
                                        </p:tav>
                                      </p:tavLst>
                                    </p:anim>
                                    <p:animEffect transition="in" filter="fade">
                                      <p:cBhvr>
                                        <p:cTn id="39" dur="750"/>
                                        <p:tgtEl>
                                          <p:spTgt spid="57"/>
                                        </p:tgtEl>
                                      </p:cBhvr>
                                    </p:animEffect>
                                  </p:childTnLst>
                                </p:cTn>
                              </p:par>
                              <p:par>
                                <p:cTn id="40" presetID="22" presetClass="entr" presetSubtype="8" fill="hold" grpId="0" nodeType="withEffect">
                                  <p:stCondLst>
                                    <p:cond delay="11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750"/>
                                        <p:tgtEl>
                                          <p:spTgt spid="33"/>
                                        </p:tgtEl>
                                      </p:cBhvr>
                                    </p:animEffect>
                                  </p:childTnLst>
                                </p:cTn>
                              </p:par>
                              <p:par>
                                <p:cTn id="43" presetID="22" presetClass="entr" presetSubtype="8" fill="hold" grpId="0" nodeType="withEffect">
                                  <p:stCondLst>
                                    <p:cond delay="140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750"/>
                                        <p:tgtEl>
                                          <p:spTgt spid="34"/>
                                        </p:tgtEl>
                                      </p:cBhvr>
                                    </p:animEffect>
                                  </p:childTnLst>
                                </p:cTn>
                              </p:par>
                              <p:par>
                                <p:cTn id="46" presetID="22" presetClass="entr" presetSubtype="8" fill="hold" grpId="0" nodeType="withEffect">
                                  <p:stCondLst>
                                    <p:cond delay="16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750"/>
                                        <p:tgtEl>
                                          <p:spTgt spid="35"/>
                                        </p:tgtEl>
                                      </p:cBhvr>
                                    </p:animEffect>
                                  </p:childTnLst>
                                </p:cTn>
                              </p:par>
                              <p:par>
                                <p:cTn id="49" presetID="22" presetClass="entr" presetSubtype="8" fill="hold" nodeType="withEffect">
                                  <p:stCondLst>
                                    <p:cond delay="160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750"/>
                                        <p:tgtEl>
                                          <p:spTgt spid="36"/>
                                        </p:tgtEl>
                                      </p:cBhvr>
                                    </p:animEffect>
                                  </p:childTnLst>
                                </p:cTn>
                              </p:par>
                              <p:par>
                                <p:cTn id="52" presetID="22" presetClass="entr" presetSubtype="8" fill="hold" nodeType="withEffect">
                                  <p:stCondLst>
                                    <p:cond delay="190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750"/>
                                        <p:tgtEl>
                                          <p:spTgt spid="43"/>
                                        </p:tgtEl>
                                      </p:cBhvr>
                                    </p:animEffect>
                                  </p:childTnLst>
                                </p:cTn>
                              </p:par>
                              <p:par>
                                <p:cTn id="55" presetID="22" presetClass="entr" presetSubtype="8" fill="hold" nodeType="withEffect">
                                  <p:stCondLst>
                                    <p:cond delay="220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8608"/>
          <p:cNvGrpSpPr>
            <a:grpSpLocks/>
          </p:cNvGrpSpPr>
          <p:nvPr/>
        </p:nvGrpSpPr>
        <p:grpSpPr bwMode="auto">
          <a:xfrm>
            <a:off x="1858254" y="2285528"/>
            <a:ext cx="3222765" cy="1845816"/>
            <a:chOff x="2007319" y="1438225"/>
            <a:chExt cx="8493749" cy="4865200"/>
          </a:xfrm>
        </p:grpSpPr>
        <p:sp>
          <p:nvSpPr>
            <p:cNvPr id="34" name="Freeform: Shape 68638"/>
            <p:cNvSpPr>
              <a:spLocks/>
            </p:cNvSpPr>
            <p:nvPr/>
          </p:nvSpPr>
          <p:spPr bwMode="auto">
            <a:xfrm>
              <a:off x="2007319" y="6114624"/>
              <a:ext cx="4278332" cy="188801"/>
            </a:xfrm>
            <a:custGeom>
              <a:avLst/>
              <a:gdLst>
                <a:gd name="T0" fmla="*/ 0 w 885"/>
                <a:gd name="T1" fmla="*/ 77457 h 39"/>
                <a:gd name="T2" fmla="*/ 377073 w 885"/>
                <a:gd name="T3" fmla="*/ 188801 h 39"/>
                <a:gd name="T4" fmla="*/ 4278332 w 885"/>
                <a:gd name="T5" fmla="*/ 188801 h 39"/>
                <a:gd name="T6" fmla="*/ 4278332 w 885"/>
                <a:gd name="T7" fmla="*/ 0 h 39"/>
                <a:gd name="T8" fmla="*/ 0 w 885"/>
                <a:gd name="T9" fmla="*/ 0 h 39"/>
                <a:gd name="T10" fmla="*/ 0 w 885"/>
                <a:gd name="T11" fmla="*/ 77457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sp>
          <p:nvSpPr>
            <p:cNvPr id="35" name="Freeform: Shape 68639"/>
            <p:cNvSpPr>
              <a:spLocks/>
            </p:cNvSpPr>
            <p:nvPr/>
          </p:nvSpPr>
          <p:spPr bwMode="auto">
            <a:xfrm>
              <a:off x="6222734" y="6114624"/>
              <a:ext cx="4278332" cy="188801"/>
            </a:xfrm>
            <a:custGeom>
              <a:avLst/>
              <a:gdLst>
                <a:gd name="T0" fmla="*/ 4278332 w 884"/>
                <a:gd name="T1" fmla="*/ 77457 h 39"/>
                <a:gd name="T2" fmla="*/ 3900832 w 884"/>
                <a:gd name="T3" fmla="*/ 188801 h 39"/>
                <a:gd name="T4" fmla="*/ 0 w 884"/>
                <a:gd name="T5" fmla="*/ 188801 h 39"/>
                <a:gd name="T6" fmla="*/ 0 w 884"/>
                <a:gd name="T7" fmla="*/ 0 h 39"/>
                <a:gd name="T8" fmla="*/ 4278332 w 884"/>
                <a:gd name="T9" fmla="*/ 0 h 39"/>
                <a:gd name="T10" fmla="*/ 4278332 w 884"/>
                <a:gd name="T11" fmla="*/ 77457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sp>
          <p:nvSpPr>
            <p:cNvPr id="36" name="Freeform: Shape 41"/>
            <p:cNvSpPr>
              <a:spLocks/>
            </p:cNvSpPr>
            <p:nvPr/>
          </p:nvSpPr>
          <p:spPr bwMode="auto">
            <a:xfrm>
              <a:off x="2868228" y="1438225"/>
              <a:ext cx="6839899" cy="4667461"/>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lumMod val="75000"/>
                <a:lumOff val="25000"/>
              </a:schemeClr>
            </a:solidFill>
            <a:ln w="31750">
              <a:solidFill>
                <a:schemeClr val="bg1">
                  <a:lumMod val="75000"/>
                </a:schemeClr>
              </a:solidFill>
            </a:ln>
            <a:extLst>
              <a:ext uri="{91240B29-F687-4f45-9708-019B960494DF}"/>
            </a:extLst>
          </p:spPr>
          <p:txBody>
            <a:bodyPr anchor="ctr"/>
            <a:lstStyle/>
            <a:p>
              <a:pPr algn="ctr"/>
              <a:endParaRPr sz="759"/>
            </a:p>
          </p:txBody>
        </p:sp>
        <p:sp>
          <p:nvSpPr>
            <p:cNvPr id="37" name="Rectangle 42"/>
            <p:cNvSpPr>
              <a:spLocks/>
            </p:cNvSpPr>
            <p:nvPr/>
          </p:nvSpPr>
          <p:spPr bwMode="auto">
            <a:xfrm>
              <a:off x="2007319" y="6037714"/>
              <a:ext cx="8493749" cy="154483"/>
            </a:xfrm>
            <a:prstGeom prst="rect">
              <a:avLst/>
            </a:prstGeom>
            <a:solidFill>
              <a:schemeClr val="bg1">
                <a:lumMod val="95000"/>
              </a:schemeClr>
            </a:solidFill>
            <a:ln>
              <a:noFill/>
            </a:ln>
            <a:extLst>
              <a:ext uri="{91240B29-F687-4f45-9708-019B960494DF}"/>
            </a:extLst>
          </p:spPr>
          <p:txBody>
            <a:bodyPr anchor="ctr"/>
            <a:lstStyle/>
            <a:p>
              <a:pPr algn="ctr"/>
              <a:endParaRPr sz="759"/>
            </a:p>
          </p:txBody>
        </p:sp>
        <p:sp>
          <p:nvSpPr>
            <p:cNvPr id="38" name="Freeform: Shape 68642"/>
            <p:cNvSpPr>
              <a:spLocks/>
            </p:cNvSpPr>
            <p:nvPr/>
          </p:nvSpPr>
          <p:spPr bwMode="auto">
            <a:xfrm>
              <a:off x="5641962" y="6037170"/>
              <a:ext cx="1219614" cy="87138"/>
            </a:xfrm>
            <a:custGeom>
              <a:avLst/>
              <a:gdLst>
                <a:gd name="T0" fmla="*/ 0 w 252"/>
                <a:gd name="T1" fmla="*/ 0 h 18"/>
                <a:gd name="T2" fmla="*/ 106474 w 252"/>
                <a:gd name="T3" fmla="*/ 87138 h 18"/>
                <a:gd name="T4" fmla="*/ 1113140 w 252"/>
                <a:gd name="T5" fmla="*/ 87138 h 18"/>
                <a:gd name="T6" fmla="*/ 1219614 w 252"/>
                <a:gd name="T7" fmla="*/ 0 h 18"/>
                <a:gd name="T8" fmla="*/ 0 w 252"/>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759"/>
            </a:p>
          </p:txBody>
        </p:sp>
        <p:sp>
          <p:nvSpPr>
            <p:cNvPr id="40" name="Oval 45"/>
            <p:cNvSpPr/>
            <p:nvPr/>
          </p:nvSpPr>
          <p:spPr>
            <a:xfrm>
              <a:off x="6252135" y="1545334"/>
              <a:ext cx="78264" cy="803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grpSp>
      <p:grpSp>
        <p:nvGrpSpPr>
          <p:cNvPr id="6" name="Group 68609"/>
          <p:cNvGrpSpPr>
            <a:grpSpLocks/>
          </p:cNvGrpSpPr>
          <p:nvPr/>
        </p:nvGrpSpPr>
        <p:grpSpPr bwMode="auto">
          <a:xfrm>
            <a:off x="4740299" y="3128731"/>
            <a:ext cx="472787" cy="993242"/>
            <a:chOff x="3835384" y="1981165"/>
            <a:chExt cx="1711044" cy="3597978"/>
          </a:xfrm>
        </p:grpSpPr>
        <p:sp>
          <p:nvSpPr>
            <p:cNvPr id="18" name="Freeform: Shape 19"/>
            <p:cNvSpPr>
              <a:spLocks/>
            </p:cNvSpPr>
            <p:nvPr/>
          </p:nvSpPr>
          <p:spPr bwMode="auto">
            <a:xfrm>
              <a:off x="3835384" y="1981165"/>
              <a:ext cx="1711044" cy="3597978"/>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chemeClr val="tx1">
                <a:lumMod val="75000"/>
                <a:lumOff val="25000"/>
              </a:schemeClr>
            </a:solidFill>
            <a:ln w="31750">
              <a:solidFill>
                <a:schemeClr val="bg1">
                  <a:lumMod val="75000"/>
                </a:schemeClr>
              </a:solidFill>
            </a:ln>
            <a:extLst>
              <a:ext uri="{91240B29-F687-4f45-9708-019B960494DF}"/>
            </a:extLst>
          </p:spPr>
          <p:txBody>
            <a:bodyPr anchor="ctr"/>
            <a:lstStyle/>
            <a:p>
              <a:pPr algn="ctr"/>
              <a:endParaRPr sz="759"/>
            </a:p>
          </p:txBody>
        </p:sp>
        <p:sp>
          <p:nvSpPr>
            <p:cNvPr id="19" name="Oval 20"/>
            <p:cNvSpPr>
              <a:spLocks/>
            </p:cNvSpPr>
            <p:nvPr/>
          </p:nvSpPr>
          <p:spPr bwMode="auto">
            <a:xfrm>
              <a:off x="4666866" y="2134030"/>
              <a:ext cx="50907" cy="50955"/>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0" name="Oval 21"/>
            <p:cNvSpPr>
              <a:spLocks/>
            </p:cNvSpPr>
            <p:nvPr/>
          </p:nvSpPr>
          <p:spPr bwMode="auto">
            <a:xfrm>
              <a:off x="4683835" y="2151015"/>
              <a:ext cx="14142" cy="14153"/>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1" name="Oval 22"/>
            <p:cNvSpPr>
              <a:spLocks/>
            </p:cNvSpPr>
            <p:nvPr/>
          </p:nvSpPr>
          <p:spPr bwMode="auto">
            <a:xfrm>
              <a:off x="4666866" y="2131198"/>
              <a:ext cx="50907" cy="50955"/>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2" name="Oval 23"/>
            <p:cNvSpPr>
              <a:spLocks/>
            </p:cNvSpPr>
            <p:nvPr/>
          </p:nvSpPr>
          <p:spPr bwMode="auto">
            <a:xfrm>
              <a:off x="4683835" y="2148183"/>
              <a:ext cx="14142" cy="11323"/>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3" name="Oval 24"/>
            <p:cNvSpPr>
              <a:spLocks/>
            </p:cNvSpPr>
            <p:nvPr/>
          </p:nvSpPr>
          <p:spPr bwMode="auto">
            <a:xfrm>
              <a:off x="4675352" y="2139691"/>
              <a:ext cx="33938" cy="33970"/>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4" name="Oval 25"/>
            <p:cNvSpPr>
              <a:spLocks/>
            </p:cNvSpPr>
            <p:nvPr/>
          </p:nvSpPr>
          <p:spPr bwMode="auto">
            <a:xfrm>
              <a:off x="4675352" y="2139691"/>
              <a:ext cx="33938" cy="33970"/>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5" name="Oval 26"/>
            <p:cNvSpPr>
              <a:spLocks/>
            </p:cNvSpPr>
            <p:nvPr/>
          </p:nvSpPr>
          <p:spPr bwMode="auto">
            <a:xfrm>
              <a:off x="4683835" y="2148183"/>
              <a:ext cx="16969" cy="16985"/>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6" name="Oval 27"/>
            <p:cNvSpPr>
              <a:spLocks/>
            </p:cNvSpPr>
            <p:nvPr/>
          </p:nvSpPr>
          <p:spPr bwMode="auto">
            <a:xfrm>
              <a:off x="4683835" y="2148183"/>
              <a:ext cx="16969" cy="16985"/>
            </a:xfrm>
            <a:prstGeom prst="ellipse">
              <a:avLst/>
            </a:prstGeom>
            <a:solidFill>
              <a:schemeClr val="bg1">
                <a:lumMod val="95000"/>
              </a:schemeClr>
            </a:solidFill>
            <a:ln>
              <a:noFill/>
            </a:ln>
            <a:extLst>
              <a:ext uri="{91240B29-F687-4f45-9708-019B960494DF}"/>
            </a:extLst>
          </p:spPr>
          <p:txBody>
            <a:bodyPr anchor="ctr"/>
            <a:lstStyle/>
            <a:p>
              <a:pPr algn="ctr"/>
              <a:endParaRPr sz="759"/>
            </a:p>
          </p:txBody>
        </p:sp>
        <p:sp>
          <p:nvSpPr>
            <p:cNvPr id="27" name="Freeform: Shape 28"/>
            <p:cNvSpPr>
              <a:spLocks/>
            </p:cNvSpPr>
            <p:nvPr/>
          </p:nvSpPr>
          <p:spPr bwMode="auto">
            <a:xfrm>
              <a:off x="4689491" y="2151015"/>
              <a:ext cx="2829" cy="5662"/>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chemeClr val="bg1">
                <a:lumMod val="95000"/>
              </a:schemeClr>
            </a:solidFill>
            <a:ln>
              <a:noFill/>
            </a:ln>
            <a:extLst>
              <a:ext uri="{91240B29-F687-4f45-9708-019B960494DF}"/>
            </a:extLst>
          </p:spPr>
          <p:txBody>
            <a:bodyPr anchor="ctr"/>
            <a:lstStyle/>
            <a:p>
              <a:pPr algn="ctr"/>
              <a:endParaRPr sz="759"/>
            </a:p>
          </p:txBody>
        </p:sp>
        <p:sp>
          <p:nvSpPr>
            <p:cNvPr id="28" name="Freeform: Shape 29"/>
            <p:cNvSpPr>
              <a:spLocks/>
            </p:cNvSpPr>
            <p:nvPr/>
          </p:nvSpPr>
          <p:spPr bwMode="auto">
            <a:xfrm>
              <a:off x="4689491" y="2151015"/>
              <a:ext cx="2829" cy="5662"/>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chemeClr val="bg1">
                <a:lumMod val="95000"/>
              </a:schemeClr>
            </a:solidFill>
            <a:ln>
              <a:noFill/>
            </a:ln>
            <a:extLst>
              <a:ext uri="{91240B29-F687-4f45-9708-019B960494DF}"/>
            </a:extLst>
          </p:spPr>
          <p:txBody>
            <a:bodyPr anchor="ctr"/>
            <a:lstStyle/>
            <a:p>
              <a:pPr algn="ctr"/>
              <a:endParaRPr sz="759"/>
            </a:p>
          </p:txBody>
        </p:sp>
        <p:sp>
          <p:nvSpPr>
            <p:cNvPr id="29" name="Oval 30"/>
            <p:cNvSpPr>
              <a:spLocks/>
            </p:cNvSpPr>
            <p:nvPr/>
          </p:nvSpPr>
          <p:spPr bwMode="auto">
            <a:xfrm>
              <a:off x="4550912" y="5216797"/>
              <a:ext cx="279988" cy="277421"/>
            </a:xfrm>
            <a:prstGeom prst="ellipse">
              <a:avLst/>
            </a:prstGeom>
            <a:noFill/>
            <a:ln>
              <a:solidFill>
                <a:schemeClr val="bg1">
                  <a:lumMod val="95000"/>
                </a:schemeClr>
              </a:solidFill>
            </a:ln>
            <a:extLst>
              <a:ext uri="{91240B29-F687-4f45-9708-019B960494DF}"/>
            </a:extLst>
          </p:spPr>
          <p:txBody>
            <a:bodyPr anchor="ctr"/>
            <a:lstStyle/>
            <a:p>
              <a:pPr algn="ctr"/>
              <a:endParaRPr sz="759"/>
            </a:p>
          </p:txBody>
        </p:sp>
        <p:sp>
          <p:nvSpPr>
            <p:cNvPr id="31" name="Freeform: Shape 33"/>
            <p:cNvSpPr>
              <a:spLocks/>
            </p:cNvSpPr>
            <p:nvPr/>
          </p:nvSpPr>
          <p:spPr bwMode="auto">
            <a:xfrm>
              <a:off x="4559396" y="2258586"/>
              <a:ext cx="313928" cy="73601"/>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chemeClr val="bg1">
                <a:lumMod val="95000"/>
              </a:schemeClr>
            </a:solidFill>
            <a:ln>
              <a:noFill/>
            </a:ln>
            <a:extLst>
              <a:ext uri="{91240B29-F687-4f45-9708-019B960494DF}"/>
            </a:extLst>
          </p:spPr>
          <p:txBody>
            <a:bodyPr anchor="ctr"/>
            <a:lstStyle/>
            <a:p>
              <a:pPr algn="ctr"/>
              <a:endParaRPr sz="759"/>
            </a:p>
          </p:txBody>
        </p:sp>
        <p:sp>
          <p:nvSpPr>
            <p:cNvPr id="32" name="Freeform: Shape 34"/>
            <p:cNvSpPr>
              <a:spLocks/>
            </p:cNvSpPr>
            <p:nvPr/>
          </p:nvSpPr>
          <p:spPr bwMode="auto">
            <a:xfrm>
              <a:off x="4579194" y="2281232"/>
              <a:ext cx="277161" cy="28308"/>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chemeClr val="tx1">
                <a:lumMod val="75000"/>
                <a:lumOff val="25000"/>
              </a:schemeClr>
            </a:solidFill>
            <a:ln>
              <a:noFill/>
            </a:ln>
            <a:extLst>
              <a:ext uri="{91240B29-F687-4f45-9708-019B960494DF}"/>
            </a:extLst>
          </p:spPr>
          <p:txBody>
            <a:bodyPr anchor="ctr"/>
            <a:lstStyle/>
            <a:p>
              <a:pPr algn="ctr"/>
              <a:endParaRPr sz="759"/>
            </a:p>
          </p:txBody>
        </p:sp>
        <p:sp>
          <p:nvSpPr>
            <p:cNvPr id="33" name="Oval 35"/>
            <p:cNvSpPr>
              <a:spLocks/>
            </p:cNvSpPr>
            <p:nvPr/>
          </p:nvSpPr>
          <p:spPr bwMode="auto">
            <a:xfrm>
              <a:off x="4457581" y="2272739"/>
              <a:ext cx="48080" cy="45293"/>
            </a:xfrm>
            <a:prstGeom prst="ellipse">
              <a:avLst/>
            </a:prstGeom>
            <a:solidFill>
              <a:schemeClr val="bg1">
                <a:lumMod val="95000"/>
              </a:schemeClr>
            </a:solidFill>
            <a:ln>
              <a:noFill/>
            </a:ln>
            <a:extLst>
              <a:ext uri="{91240B29-F687-4f45-9708-019B960494DF}"/>
            </a:extLst>
          </p:spPr>
          <p:txBody>
            <a:bodyPr anchor="ctr"/>
            <a:lstStyle/>
            <a:p>
              <a:pPr algn="ctr"/>
              <a:endParaRPr sz="759"/>
            </a:p>
          </p:txBody>
        </p:sp>
      </p:grpSp>
      <p:grpSp>
        <p:nvGrpSpPr>
          <p:cNvPr id="8" name="Group 68611"/>
          <p:cNvGrpSpPr>
            <a:grpSpLocks/>
          </p:cNvGrpSpPr>
          <p:nvPr/>
        </p:nvGrpSpPr>
        <p:grpSpPr bwMode="auto">
          <a:xfrm>
            <a:off x="1467520" y="2668449"/>
            <a:ext cx="977614" cy="1454308"/>
            <a:chOff x="6355336" y="926969"/>
            <a:chExt cx="3439889" cy="5114261"/>
          </a:xfrm>
        </p:grpSpPr>
        <p:sp>
          <p:nvSpPr>
            <p:cNvPr id="14" name="Freeform: Shape 3"/>
            <p:cNvSpPr>
              <a:spLocks/>
            </p:cNvSpPr>
            <p:nvPr/>
          </p:nvSpPr>
          <p:spPr bwMode="auto">
            <a:xfrm>
              <a:off x="6355336" y="926969"/>
              <a:ext cx="3439889" cy="5114261"/>
            </a:xfrm>
            <a:custGeom>
              <a:avLst/>
              <a:gdLst>
                <a:gd name="T0" fmla="*/ 3197735 w 8992"/>
                <a:gd name="T1" fmla="*/ 0 h 13368"/>
                <a:gd name="T2" fmla="*/ 3439506 w 8992"/>
                <a:gd name="T3" fmla="*/ 244465 h 13368"/>
                <a:gd name="T4" fmla="*/ 3439506 w 8992"/>
                <a:gd name="T5" fmla="*/ 4871708 h 13368"/>
                <a:gd name="T6" fmla="*/ 3195440 w 8992"/>
                <a:gd name="T7" fmla="*/ 5113877 h 13368"/>
                <a:gd name="T8" fmla="*/ 242154 w 8992"/>
                <a:gd name="T9" fmla="*/ 5111582 h 13368"/>
                <a:gd name="T10" fmla="*/ 0 w 8992"/>
                <a:gd name="T11" fmla="*/ 4869412 h 13368"/>
                <a:gd name="T12" fmla="*/ 0 w 8992"/>
                <a:gd name="T13" fmla="*/ 242170 h 13368"/>
                <a:gd name="T14" fmla="*/ 244449 w 8992"/>
                <a:gd name="T15" fmla="*/ 0 h 13368"/>
                <a:gd name="T16" fmla="*/ 3197735 w 8992"/>
                <a:gd name="T17" fmla="*/ 0 h 13368"/>
                <a:gd name="T18" fmla="*/ 3197735 w 8992"/>
                <a:gd name="T19" fmla="*/ 0 h 133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92" h="13368">
                  <a:moveTo>
                    <a:pt x="8359" y="0"/>
                  </a:moveTo>
                  <a:cubicBezTo>
                    <a:pt x="8710" y="0"/>
                    <a:pt x="8991" y="287"/>
                    <a:pt x="8991" y="639"/>
                  </a:cubicBezTo>
                  <a:cubicBezTo>
                    <a:pt x="8991" y="639"/>
                    <a:pt x="8991" y="639"/>
                    <a:pt x="8991" y="12734"/>
                  </a:cubicBezTo>
                  <a:cubicBezTo>
                    <a:pt x="8991" y="13081"/>
                    <a:pt x="8704" y="13367"/>
                    <a:pt x="8353" y="13367"/>
                  </a:cubicBezTo>
                  <a:cubicBezTo>
                    <a:pt x="8353" y="13367"/>
                    <a:pt x="8353" y="13367"/>
                    <a:pt x="633" y="13361"/>
                  </a:cubicBezTo>
                  <a:cubicBezTo>
                    <a:pt x="281" y="13361"/>
                    <a:pt x="0" y="13081"/>
                    <a:pt x="0" y="12728"/>
                  </a:cubicBezTo>
                  <a:cubicBezTo>
                    <a:pt x="0" y="12728"/>
                    <a:pt x="0" y="12728"/>
                    <a:pt x="0" y="633"/>
                  </a:cubicBezTo>
                  <a:cubicBezTo>
                    <a:pt x="6" y="287"/>
                    <a:pt x="286" y="0"/>
                    <a:pt x="639" y="0"/>
                  </a:cubicBezTo>
                  <a:cubicBezTo>
                    <a:pt x="639" y="0"/>
                    <a:pt x="639" y="0"/>
                    <a:pt x="8359" y="0"/>
                  </a:cubicBezTo>
                </a:path>
              </a:pathLst>
            </a:custGeom>
            <a:solidFill>
              <a:schemeClr val="tx1">
                <a:lumMod val="85000"/>
                <a:lumOff val="15000"/>
              </a:schemeClr>
            </a:solidFill>
            <a:ln w="31750" cap="flat">
              <a:solidFill>
                <a:srgbClr val="BFBFBF"/>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759"/>
            </a:p>
          </p:txBody>
        </p:sp>
        <p:sp>
          <p:nvSpPr>
            <p:cNvPr id="16" name="Oval 14"/>
            <p:cNvSpPr/>
            <p:nvPr/>
          </p:nvSpPr>
          <p:spPr>
            <a:xfrm>
              <a:off x="8035412" y="1163307"/>
              <a:ext cx="79741" cy="824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17" name="Oval 15"/>
            <p:cNvSpPr/>
            <p:nvPr/>
          </p:nvSpPr>
          <p:spPr>
            <a:xfrm>
              <a:off x="7963920" y="5675727"/>
              <a:ext cx="222726" cy="22534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grpSp>
      <p:sp>
        <p:nvSpPr>
          <p:cNvPr id="10" name="Cross 48"/>
          <p:cNvSpPr/>
          <p:nvPr/>
        </p:nvSpPr>
        <p:spPr>
          <a:xfrm>
            <a:off x="5344372" y="2605931"/>
            <a:ext cx="306335" cy="306335"/>
          </a:xfrm>
          <a:prstGeom prst="plus">
            <a:avLst>
              <a:gd name="adj" fmla="val 42526"/>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sp>
        <p:nvSpPr>
          <p:cNvPr id="11" name="Cross 49"/>
          <p:cNvSpPr/>
          <p:nvPr/>
        </p:nvSpPr>
        <p:spPr>
          <a:xfrm>
            <a:off x="1207294" y="2419942"/>
            <a:ext cx="101590" cy="101590"/>
          </a:xfrm>
          <a:prstGeom prst="plus">
            <a:avLst>
              <a:gd name="adj" fmla="val 42526"/>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759"/>
          </a:p>
        </p:txBody>
      </p:sp>
      <p:grpSp>
        <p:nvGrpSpPr>
          <p:cNvPr id="41" name="组合 40"/>
          <p:cNvGrpSpPr/>
          <p:nvPr/>
        </p:nvGrpSpPr>
        <p:grpSpPr>
          <a:xfrm>
            <a:off x="388190" y="1136031"/>
            <a:ext cx="6055742" cy="1384253"/>
            <a:chOff x="601088" y="3325188"/>
            <a:chExt cx="5273236" cy="2460894"/>
          </a:xfrm>
        </p:grpSpPr>
        <p:sp>
          <p:nvSpPr>
            <p:cNvPr id="42" name="矩形 41"/>
            <p:cNvSpPr/>
            <p:nvPr/>
          </p:nvSpPr>
          <p:spPr>
            <a:xfrm>
              <a:off x="601088" y="3677812"/>
              <a:ext cx="5273236" cy="2108270"/>
            </a:xfrm>
            <a:prstGeom prst="rect">
              <a:avLst/>
            </a:prstGeom>
          </p:spPr>
          <p:txBody>
            <a:bodyPr wrap="square">
              <a:spAutoFit/>
              <a:scene3d>
                <a:camera prst="orthographicFront"/>
                <a:lightRig rig="threePt" dir="t"/>
              </a:scene3d>
              <a:sp3d contourW="12700"/>
            </a:bodyPr>
            <a:lstStyle/>
            <a:p>
              <a:pPr lvl="0" algn="ctr">
                <a:lnSpc>
                  <a:spcPct val="120000"/>
                </a:lnSpc>
                <a:defRPr/>
              </a:pPr>
              <a:r>
                <a:rPr lang="zh-CN" altLang="en-US" sz="1200" b="1" dirty="0"/>
                <a:t>智能防火墙技术主要的特征是利用统训、记忆、概率和决策的智能方法来识别数据，并达到访问控制的目的。这种智能化的防火墙技术，大大提高了防火墙的防护效果，保障了用户的用网安全。</a:t>
              </a:r>
            </a:p>
          </p:txBody>
        </p:sp>
        <p:sp>
          <p:nvSpPr>
            <p:cNvPr id="43" name="矩形 42"/>
            <p:cNvSpPr/>
            <p:nvPr/>
          </p:nvSpPr>
          <p:spPr>
            <a:xfrm>
              <a:off x="2116718" y="3325188"/>
              <a:ext cx="2241974" cy="524132"/>
            </a:xfrm>
            <a:prstGeom prst="rect">
              <a:avLst/>
            </a:prstGeom>
          </p:spPr>
          <p:txBody>
            <a:bodyPr wrap="square">
              <a:spAutoFit/>
              <a:scene3d>
                <a:camera prst="orthographicFront"/>
                <a:lightRig rig="threePt" dir="t"/>
              </a:scene3d>
              <a:sp3d contourW="12700"/>
            </a:bodyPr>
            <a:lstStyle/>
            <a:p>
              <a:pPr algn="ctr" defTabSz="514350">
                <a:lnSpc>
                  <a:spcPct val="120000"/>
                </a:lnSpc>
                <a:defRPr/>
              </a:pPr>
              <a:r>
                <a:rPr lang="zh-CN" altLang="en-US" sz="1200" b="1" dirty="0">
                  <a:latin typeface="Arial"/>
                  <a:ea typeface="微软雅黑"/>
                </a:rPr>
                <a:t>特征</a:t>
              </a:r>
            </a:p>
          </p:txBody>
        </p:sp>
      </p:grpSp>
      <p:pic>
        <p:nvPicPr>
          <p:cNvPr id="60" name="图片占位符 5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533108" y="2802136"/>
            <a:ext cx="846340" cy="1162645"/>
          </a:xfrm>
        </p:spPr>
      </p:pic>
      <p:pic>
        <p:nvPicPr>
          <p:cNvPr id="59" name="图片占位符 5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31070" r="31070"/>
          <a:stretch>
            <a:fillRect/>
          </a:stretch>
        </p:blipFill>
        <p:spPr/>
      </p:pic>
      <p:grpSp>
        <p:nvGrpSpPr>
          <p:cNvPr id="53" name="组合 52">
            <a:extLst>
              <a:ext uri="{FF2B5EF4-FFF2-40B4-BE49-F238E27FC236}">
                <a16:creationId xmlns:a16="http://schemas.microsoft.com/office/drawing/2014/main" xmlns="" id="{CAB4326E-B128-45DD-A65F-E42C1AC5871E}"/>
              </a:ext>
            </a:extLst>
          </p:cNvPr>
          <p:cNvGrpSpPr/>
          <p:nvPr/>
        </p:nvGrpSpPr>
        <p:grpSpPr>
          <a:xfrm>
            <a:off x="253998" y="515356"/>
            <a:ext cx="6604002" cy="400110"/>
            <a:chOff x="254000" y="646164"/>
            <a:chExt cx="6604002" cy="400110"/>
          </a:xfrm>
        </p:grpSpPr>
        <p:cxnSp>
          <p:nvCxnSpPr>
            <p:cNvPr id="54" name="直接连接符 53">
              <a:extLst>
                <a:ext uri="{FF2B5EF4-FFF2-40B4-BE49-F238E27FC236}">
                  <a16:creationId xmlns:a16="http://schemas.microsoft.com/office/drawing/2014/main" xmlns=""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原创设计师QQ598969553            _19">
              <a:extLst>
                <a:ext uri="{FF2B5EF4-FFF2-40B4-BE49-F238E27FC236}">
                  <a16:creationId xmlns:a16="http://schemas.microsoft.com/office/drawing/2014/main" xmlns=""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smtClean="0">
                  <a:solidFill>
                    <a:srgbClr val="42BAC8"/>
                  </a:solidFill>
                  <a:latin typeface="微软雅黑" pitchFamily="34" charset="-122"/>
                  <a:ea typeface="微软雅黑" pitchFamily="34" charset="-122"/>
                </a:rPr>
                <a:t>智能防火墙</a:t>
              </a:r>
              <a:endParaRPr lang="zh-CN" altLang="en-US" sz="2000" b="1" dirty="0">
                <a:solidFill>
                  <a:srgbClr val="42BAC8"/>
                </a:solidFill>
                <a:latin typeface="微软雅黑" pitchFamily="34" charset="-122"/>
                <a:ea typeface="微软雅黑" pitchFamily="34" charset="-122"/>
              </a:endParaRPr>
            </a:p>
          </p:txBody>
        </p:sp>
      </p:grpSp>
      <p:pic>
        <p:nvPicPr>
          <p:cNvPr id="3" name="图片 2" descr="Firewall by cyberscooty - a firewall ic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1758" y="2470737"/>
            <a:ext cx="2311413" cy="1441744"/>
          </a:xfrm>
          <a:prstGeom prst="rect">
            <a:avLst/>
          </a:prstGeom>
        </p:spPr>
      </p:pic>
    </p:spTree>
    <p:extLst>
      <p:ext uri="{BB962C8B-B14F-4D97-AF65-F5344CB8AC3E}">
        <p14:creationId xmlns:p14="http://schemas.microsoft.com/office/powerpoint/2010/main" val="156024932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1000"/>
                                        <p:tgtEl>
                                          <p:spTgt spid="60"/>
                                        </p:tgtEl>
                                      </p:cBhvr>
                                    </p:animEffect>
                                    <p:anim calcmode="lin" valueType="num">
                                      <p:cBhvr>
                                        <p:cTn id="33" dur="1000" fill="hold"/>
                                        <p:tgtEl>
                                          <p:spTgt spid="60"/>
                                        </p:tgtEl>
                                        <p:attrNameLst>
                                          <p:attrName>ppt_x</p:attrName>
                                        </p:attrNameLst>
                                      </p:cBhvr>
                                      <p:tavLst>
                                        <p:tav tm="0">
                                          <p:val>
                                            <p:strVal val="#ppt_x"/>
                                          </p:val>
                                        </p:tav>
                                        <p:tav tm="100000">
                                          <p:val>
                                            <p:strVal val="#ppt_x"/>
                                          </p:val>
                                        </p:tav>
                                      </p:tavLst>
                                    </p:anim>
                                    <p:anim calcmode="lin" valueType="num">
                                      <p:cBhvr>
                                        <p:cTn id="34" dur="1000" fill="hold"/>
                                        <p:tgtEl>
                                          <p:spTgt spid="6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000"/>
                                        <p:tgtEl>
                                          <p:spTgt spid="59"/>
                                        </p:tgtEl>
                                      </p:cBhvr>
                                    </p:animEffect>
                                    <p:anim calcmode="lin" valueType="num">
                                      <p:cBhvr>
                                        <p:cTn id="38" dur="1000" fill="hold"/>
                                        <p:tgtEl>
                                          <p:spTgt spid="59"/>
                                        </p:tgtEl>
                                        <p:attrNameLst>
                                          <p:attrName>ppt_x</p:attrName>
                                        </p:attrNameLst>
                                      </p:cBhvr>
                                      <p:tavLst>
                                        <p:tav tm="0">
                                          <p:val>
                                            <p:strVal val="#ppt_x"/>
                                          </p:val>
                                        </p:tav>
                                        <p:tav tm="100000">
                                          <p:val>
                                            <p:strVal val="#ppt_x"/>
                                          </p:val>
                                        </p:tav>
                                      </p:tavLst>
                                    </p:anim>
                                    <p:anim calcmode="lin" valueType="num">
                                      <p:cBhvr>
                                        <p:cTn id="39" dur="1000" fill="hold"/>
                                        <p:tgtEl>
                                          <p:spTgt spid="59"/>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53" presetClass="entr" presetSubtype="16"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2875</TotalTime>
  <Words>2685</Words>
  <Application>Microsoft Macintosh PowerPoint</Application>
  <PresentationFormat>自定义</PresentationFormat>
  <Paragraphs>219</Paragraphs>
  <Slides>43</Slides>
  <Notes>12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43</vt:i4>
      </vt:variant>
    </vt:vector>
  </HeadingPairs>
  <TitlesOfParts>
    <vt:vector size="62" baseType="lpstr">
      <vt:lpstr>Arial Unicode MS</vt:lpstr>
      <vt:lpstr>Calibri</vt:lpstr>
      <vt:lpstr>Calibri Light</vt:lpstr>
      <vt:lpstr>Cambria Math</vt:lpstr>
      <vt:lpstr>Copperplate Gothic Bold</vt:lpstr>
      <vt:lpstr>Helvetica</vt:lpstr>
      <vt:lpstr>Helvetica Neue</vt:lpstr>
      <vt:lpstr>Impact</vt:lpstr>
      <vt:lpstr>Times New Roman</vt:lpstr>
      <vt:lpstr>等线</vt:lpstr>
      <vt:lpstr>等线 Light</vt:lpstr>
      <vt:lpstr>宋体</vt:lpstr>
      <vt:lpstr>碳纤维正粗黑简体</vt:lpstr>
      <vt:lpstr>微软雅黑</vt:lpstr>
      <vt:lpstr>新宋体</vt:lpstr>
      <vt:lpstr>幼圆</vt:lpstr>
      <vt:lpstr>Arial</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Jask</vt:lpstr>
      <vt:lpstr>DeepInstinct</vt:lpstr>
      <vt:lpstr>Harvest.ai</vt:lpstr>
      <vt:lpstr>PatternEx</vt:lpstr>
      <vt:lpstr>Vectra Networks</vt:lpstr>
      <vt:lpstr>Status Today</vt:lpstr>
      <vt:lpstr>PowerPoint 演示文稿</vt:lpstr>
      <vt:lpstr>PowerPoint 演示文稿</vt:lpstr>
      <vt:lpstr>Fortscale</vt:lpstr>
      <vt:lpstr>PowerPoint 演示文稿</vt:lpstr>
      <vt:lpstr>阿里巴巴</vt:lpstr>
      <vt:lpstr>360</vt:lpstr>
      <vt:lpstr>腾讯</vt:lpstr>
      <vt:lpstr>瑞星</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智能安全</dc:title>
  <dc:subject/>
  <dc:creator>李涛</dc:creator>
  <cp:keywords/>
  <dc:description/>
  <cp:lastModifiedBy>DTT0131</cp:lastModifiedBy>
  <cp:revision>417</cp:revision>
  <dcterms:created xsi:type="dcterms:W3CDTF">2016-10-13T11:36:15Z</dcterms:created>
  <dcterms:modified xsi:type="dcterms:W3CDTF">2017-12-15T04:31:30Z</dcterms:modified>
  <cp:category/>
</cp:coreProperties>
</file>