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80" r:id="rId7"/>
    <p:sldId id="261" r:id="rId8"/>
    <p:sldId id="262" r:id="rId9"/>
    <p:sldId id="274" r:id="rId10"/>
    <p:sldId id="275" r:id="rId11"/>
    <p:sldId id="263" r:id="rId12"/>
    <p:sldId id="276" r:id="rId13"/>
    <p:sldId id="272" r:id="rId14"/>
    <p:sldId id="264" r:id="rId15"/>
    <p:sldId id="268" r:id="rId16"/>
    <p:sldId id="265" r:id="rId17"/>
    <p:sldId id="277" r:id="rId18"/>
    <p:sldId id="278" r:id="rId19"/>
    <p:sldId id="279" r:id="rId20"/>
    <p:sldId id="281" r:id="rId21"/>
    <p:sldId id="266" r:id="rId22"/>
    <p:sldId id="282" r:id="rId23"/>
    <p:sldId id="283" r:id="rId24"/>
    <p:sldId id="284" r:id="rId25"/>
    <p:sldId id="285" r:id="rId26"/>
    <p:sldId id="286" r:id="rId27"/>
    <p:sldId id="271" r:id="rId28"/>
    <p:sldId id="269" r:id="rId29"/>
    <p:sldId id="270" r:id="rId30"/>
    <p:sldId id="267" r:id="rId31"/>
    <p:sldId id="287" r:id="rId3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4"/>
  </p:normalViewPr>
  <p:slideViewPr>
    <p:cSldViewPr>
      <p:cViewPr varScale="1">
        <p:scale>
          <a:sx n="106" d="100"/>
          <a:sy n="106" d="100"/>
        </p:scale>
        <p:origin x="1800" y="17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8AF248E-250D-4016-BBC4-5B7C9E44126A}" type="datetimeFigureOut">
              <a:rPr lang="zh-CN" altLang="en-US" smtClean="0"/>
              <a:t>2017/12/22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616073B-02AC-41BF-8B5C-1A593DDA7E95}" type="slidenum">
              <a:rPr lang="zh-CN" altLang="en-US" smtClean="0"/>
              <a:t>‹#›</a:t>
            </a:fld>
            <a:endParaRPr lang="zh-CN" altLang="en-US"/>
          </a:p>
        </p:txBody>
      </p:sp>
    </p:spTree>
    <p:extLst>
      <p:ext uri="{BB962C8B-B14F-4D97-AF65-F5344CB8AC3E}">
        <p14:creationId xmlns:p14="http://schemas.microsoft.com/office/powerpoint/2010/main" val="3651254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8AF248E-250D-4016-BBC4-5B7C9E44126A}" type="datetimeFigureOut">
              <a:rPr lang="zh-CN" altLang="en-US" smtClean="0"/>
              <a:t>2017/12/22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616073B-02AC-41BF-8B5C-1A593DDA7E95}" type="slidenum">
              <a:rPr lang="zh-CN" altLang="en-US" smtClean="0"/>
              <a:t>‹#›</a:t>
            </a:fld>
            <a:endParaRPr lang="zh-CN" altLang="en-US"/>
          </a:p>
        </p:txBody>
      </p:sp>
    </p:spTree>
    <p:extLst>
      <p:ext uri="{BB962C8B-B14F-4D97-AF65-F5344CB8AC3E}">
        <p14:creationId xmlns:p14="http://schemas.microsoft.com/office/powerpoint/2010/main" val="1457986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8AF248E-250D-4016-BBC4-5B7C9E44126A}" type="datetimeFigureOut">
              <a:rPr lang="zh-CN" altLang="en-US" smtClean="0"/>
              <a:t>2017/12/22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616073B-02AC-41BF-8B5C-1A593DDA7E95}" type="slidenum">
              <a:rPr lang="zh-CN" altLang="en-US" smtClean="0"/>
              <a:t>‹#›</a:t>
            </a:fld>
            <a:endParaRPr lang="zh-CN" altLang="en-US"/>
          </a:p>
        </p:txBody>
      </p:sp>
    </p:spTree>
    <p:extLst>
      <p:ext uri="{BB962C8B-B14F-4D97-AF65-F5344CB8AC3E}">
        <p14:creationId xmlns:p14="http://schemas.microsoft.com/office/powerpoint/2010/main" val="3051350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8AF248E-250D-4016-BBC4-5B7C9E44126A}" type="datetimeFigureOut">
              <a:rPr lang="zh-CN" altLang="en-US" smtClean="0"/>
              <a:t>2017/12/22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616073B-02AC-41BF-8B5C-1A593DDA7E95}" type="slidenum">
              <a:rPr lang="zh-CN" altLang="en-US" smtClean="0"/>
              <a:t>‹#›</a:t>
            </a:fld>
            <a:endParaRPr lang="zh-CN" altLang="en-US"/>
          </a:p>
        </p:txBody>
      </p:sp>
    </p:spTree>
    <p:extLst>
      <p:ext uri="{BB962C8B-B14F-4D97-AF65-F5344CB8AC3E}">
        <p14:creationId xmlns:p14="http://schemas.microsoft.com/office/powerpoint/2010/main" val="1742638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8AF248E-250D-4016-BBC4-5B7C9E44126A}" type="datetimeFigureOut">
              <a:rPr lang="zh-CN" altLang="en-US" smtClean="0"/>
              <a:t>2017/12/22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616073B-02AC-41BF-8B5C-1A593DDA7E95}" type="slidenum">
              <a:rPr lang="zh-CN" altLang="en-US" smtClean="0"/>
              <a:t>‹#›</a:t>
            </a:fld>
            <a:endParaRPr lang="zh-CN" altLang="en-US"/>
          </a:p>
        </p:txBody>
      </p:sp>
    </p:spTree>
    <p:extLst>
      <p:ext uri="{BB962C8B-B14F-4D97-AF65-F5344CB8AC3E}">
        <p14:creationId xmlns:p14="http://schemas.microsoft.com/office/powerpoint/2010/main" val="759899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8AF248E-250D-4016-BBC4-5B7C9E44126A}" type="datetimeFigureOut">
              <a:rPr lang="zh-CN" altLang="en-US" smtClean="0"/>
              <a:t>2017/12/22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616073B-02AC-41BF-8B5C-1A593DDA7E95}" type="slidenum">
              <a:rPr lang="zh-CN" altLang="en-US" smtClean="0"/>
              <a:t>‹#›</a:t>
            </a:fld>
            <a:endParaRPr lang="zh-CN" altLang="en-US"/>
          </a:p>
        </p:txBody>
      </p:sp>
    </p:spTree>
    <p:extLst>
      <p:ext uri="{BB962C8B-B14F-4D97-AF65-F5344CB8AC3E}">
        <p14:creationId xmlns:p14="http://schemas.microsoft.com/office/powerpoint/2010/main" val="2644069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8AF248E-250D-4016-BBC4-5B7C9E44126A}" type="datetimeFigureOut">
              <a:rPr lang="zh-CN" altLang="en-US" smtClean="0"/>
              <a:t>2017/12/22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616073B-02AC-41BF-8B5C-1A593DDA7E95}" type="slidenum">
              <a:rPr lang="zh-CN" altLang="en-US" smtClean="0"/>
              <a:t>‹#›</a:t>
            </a:fld>
            <a:endParaRPr lang="zh-CN" altLang="en-US"/>
          </a:p>
        </p:txBody>
      </p:sp>
    </p:spTree>
    <p:extLst>
      <p:ext uri="{BB962C8B-B14F-4D97-AF65-F5344CB8AC3E}">
        <p14:creationId xmlns:p14="http://schemas.microsoft.com/office/powerpoint/2010/main" val="2168830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8AF248E-250D-4016-BBC4-5B7C9E44126A}" type="datetimeFigureOut">
              <a:rPr lang="zh-CN" altLang="en-US" smtClean="0"/>
              <a:t>2017/12/22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616073B-02AC-41BF-8B5C-1A593DDA7E95}" type="slidenum">
              <a:rPr lang="zh-CN" altLang="en-US" smtClean="0"/>
              <a:t>‹#›</a:t>
            </a:fld>
            <a:endParaRPr lang="zh-CN" altLang="en-US"/>
          </a:p>
        </p:txBody>
      </p:sp>
    </p:spTree>
    <p:extLst>
      <p:ext uri="{BB962C8B-B14F-4D97-AF65-F5344CB8AC3E}">
        <p14:creationId xmlns:p14="http://schemas.microsoft.com/office/powerpoint/2010/main" val="3433348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8AF248E-250D-4016-BBC4-5B7C9E44126A}" type="datetimeFigureOut">
              <a:rPr lang="zh-CN" altLang="en-US" smtClean="0"/>
              <a:t>2017/12/22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616073B-02AC-41BF-8B5C-1A593DDA7E95}" type="slidenum">
              <a:rPr lang="zh-CN" altLang="en-US" smtClean="0"/>
              <a:t>‹#›</a:t>
            </a:fld>
            <a:endParaRPr lang="zh-CN" altLang="en-US"/>
          </a:p>
        </p:txBody>
      </p:sp>
    </p:spTree>
    <p:extLst>
      <p:ext uri="{BB962C8B-B14F-4D97-AF65-F5344CB8AC3E}">
        <p14:creationId xmlns:p14="http://schemas.microsoft.com/office/powerpoint/2010/main" val="2752940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8AF248E-250D-4016-BBC4-5B7C9E44126A}" type="datetimeFigureOut">
              <a:rPr lang="zh-CN" altLang="en-US" smtClean="0"/>
              <a:t>2017/12/22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616073B-02AC-41BF-8B5C-1A593DDA7E95}" type="slidenum">
              <a:rPr lang="zh-CN" altLang="en-US" smtClean="0"/>
              <a:t>‹#›</a:t>
            </a:fld>
            <a:endParaRPr lang="zh-CN" altLang="en-US"/>
          </a:p>
        </p:txBody>
      </p:sp>
    </p:spTree>
    <p:extLst>
      <p:ext uri="{BB962C8B-B14F-4D97-AF65-F5344CB8AC3E}">
        <p14:creationId xmlns:p14="http://schemas.microsoft.com/office/powerpoint/2010/main" val="1097456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8AF248E-250D-4016-BBC4-5B7C9E44126A}" type="datetimeFigureOut">
              <a:rPr lang="zh-CN" altLang="en-US" smtClean="0"/>
              <a:t>2017/12/22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616073B-02AC-41BF-8B5C-1A593DDA7E95}" type="slidenum">
              <a:rPr lang="zh-CN" altLang="en-US" smtClean="0"/>
              <a:t>‹#›</a:t>
            </a:fld>
            <a:endParaRPr lang="zh-CN" altLang="en-US"/>
          </a:p>
        </p:txBody>
      </p:sp>
    </p:spTree>
    <p:extLst>
      <p:ext uri="{BB962C8B-B14F-4D97-AF65-F5344CB8AC3E}">
        <p14:creationId xmlns:p14="http://schemas.microsoft.com/office/powerpoint/2010/main" val="243079894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AF248E-250D-4016-BBC4-5B7C9E44126A}" type="datetimeFigureOut">
              <a:rPr lang="zh-CN" altLang="en-US" smtClean="0"/>
              <a:t>2017/12/22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16073B-02AC-41BF-8B5C-1A593DDA7E95}" type="slidenum">
              <a:rPr lang="zh-CN" altLang="en-US" smtClean="0"/>
              <a:t>‹#›</a:t>
            </a:fld>
            <a:endParaRPr lang="zh-CN" altLang="en-US"/>
          </a:p>
        </p:txBody>
      </p:sp>
    </p:spTree>
    <p:extLst>
      <p:ext uri="{BB962C8B-B14F-4D97-AF65-F5344CB8AC3E}">
        <p14:creationId xmlns:p14="http://schemas.microsoft.com/office/powerpoint/2010/main" val="12571956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wding@njnet.edu.c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7.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solidFill>
                  <a:srgbClr val="FF0000"/>
                </a:solidFill>
              </a:rPr>
              <a:t>互联网中的</a:t>
            </a:r>
            <a:r>
              <a:rPr lang="en-US" altLang="zh-CN" dirty="0" smtClean="0">
                <a:solidFill>
                  <a:srgbClr val="FF0000"/>
                </a:solidFill>
              </a:rPr>
              <a:t>DDOS</a:t>
            </a:r>
            <a:r>
              <a:rPr lang="zh-CN" altLang="en-US" dirty="0" smtClean="0">
                <a:solidFill>
                  <a:srgbClr val="FF0000"/>
                </a:solidFill>
              </a:rPr>
              <a:t>攻击</a:t>
            </a:r>
            <a:endParaRPr lang="zh-CN" altLang="en-US" dirty="0">
              <a:solidFill>
                <a:srgbClr val="FF0000"/>
              </a:solidFill>
            </a:endParaRPr>
          </a:p>
        </p:txBody>
      </p:sp>
      <p:sp>
        <p:nvSpPr>
          <p:cNvPr id="3" name="副标题 2"/>
          <p:cNvSpPr>
            <a:spLocks noGrp="1"/>
          </p:cNvSpPr>
          <p:nvPr>
            <p:ph type="subTitle" idx="1"/>
          </p:nvPr>
        </p:nvSpPr>
        <p:spPr/>
        <p:txBody>
          <a:bodyPr/>
          <a:lstStyle/>
          <a:p>
            <a:r>
              <a:rPr lang="zh-CN" altLang="en-US" dirty="0" smtClean="0"/>
              <a:t>丁伟</a:t>
            </a:r>
            <a:endParaRPr lang="en-US" altLang="zh-CN" dirty="0" smtClean="0"/>
          </a:p>
          <a:p>
            <a:r>
              <a:rPr lang="en-US" altLang="zh-CN" dirty="0" smtClean="0">
                <a:hlinkClick r:id="rId2"/>
              </a:rPr>
              <a:t>wding@njnet.edu.cn</a:t>
            </a:r>
            <a:endParaRPr lang="en-US" altLang="zh-CN" dirty="0" smtClean="0"/>
          </a:p>
          <a:p>
            <a:endParaRPr lang="zh-CN" altLang="en-US" dirty="0"/>
          </a:p>
        </p:txBody>
      </p:sp>
    </p:spTree>
    <p:extLst>
      <p:ext uri="{BB962C8B-B14F-4D97-AF65-F5344CB8AC3E}">
        <p14:creationId xmlns:p14="http://schemas.microsoft.com/office/powerpoint/2010/main" val="502546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2708920"/>
            <a:ext cx="8229600" cy="3744416"/>
          </a:xfrm>
        </p:spPr>
        <p:txBody>
          <a:bodyPr>
            <a:normAutofit/>
          </a:bodyPr>
          <a:lstStyle/>
          <a:p>
            <a:r>
              <a:rPr lang="en-US" altLang="zh-CN" dirty="0" smtClean="0"/>
              <a:t>  		100				101</a:t>
            </a:r>
          </a:p>
          <a:p>
            <a:endParaRPr lang="en-US" altLang="zh-CN" dirty="0"/>
          </a:p>
          <a:p>
            <a:endParaRPr lang="en-US" altLang="zh-CN" dirty="0" smtClean="0"/>
          </a:p>
          <a:p>
            <a:endParaRPr lang="en-US" altLang="zh-CN" dirty="0"/>
          </a:p>
          <a:p>
            <a:endParaRPr lang="en-US" altLang="zh-CN" dirty="0" smtClean="0"/>
          </a:p>
          <a:p>
            <a:r>
              <a:rPr lang="en-US" altLang="zh-CN" dirty="0" smtClean="0"/>
              <a:t>  		110				111</a:t>
            </a:r>
            <a:endParaRPr lang="zh-CN" altLang="en-US" dirty="0"/>
          </a:p>
        </p:txBody>
      </p:sp>
      <p:pic>
        <p:nvPicPr>
          <p:cNvPr id="4" name="图片 3"/>
          <p:cNvPicPr/>
          <p:nvPr/>
        </p:nvPicPr>
        <p:blipFill rotWithShape="1">
          <a:blip r:embed="rId2"/>
          <a:srcRect l="-17554" t="-54" r="-7553" b="-54"/>
          <a:stretch/>
        </p:blipFill>
        <p:spPr bwMode="auto">
          <a:xfrm>
            <a:off x="899592" y="375026"/>
            <a:ext cx="3168352" cy="2376264"/>
          </a:xfrm>
          <a:prstGeom prst="rect">
            <a:avLst/>
          </a:prstGeom>
          <a:ln>
            <a:noFill/>
          </a:ln>
          <a:extLst>
            <a:ext uri="{53640926-AAD7-44D8-BBD7-CCE9431645EC}">
              <a14:shadowObscured xmlns:a14="http://schemas.microsoft.com/office/drawing/2010/main"/>
            </a:ext>
          </a:extLst>
        </p:spPr>
      </p:pic>
      <p:pic>
        <p:nvPicPr>
          <p:cNvPr id="5" name="图片 4"/>
          <p:cNvPicPr/>
          <p:nvPr/>
        </p:nvPicPr>
        <p:blipFill rotWithShape="1">
          <a:blip r:embed="rId3"/>
          <a:srcRect l="-17653" t="-135" r="-7654" b="-135"/>
          <a:stretch/>
        </p:blipFill>
        <p:spPr bwMode="auto">
          <a:xfrm>
            <a:off x="4932040" y="375026"/>
            <a:ext cx="2664296" cy="2261886"/>
          </a:xfrm>
          <a:prstGeom prst="rect">
            <a:avLst/>
          </a:prstGeom>
          <a:ln>
            <a:noFill/>
          </a:ln>
          <a:extLst>
            <a:ext uri="{53640926-AAD7-44D8-BBD7-CCE9431645EC}">
              <a14:shadowObscured xmlns:a14="http://schemas.microsoft.com/office/drawing/2010/main"/>
            </a:ext>
          </a:extLst>
        </p:spPr>
      </p:pic>
      <p:pic>
        <p:nvPicPr>
          <p:cNvPr id="6" name="图片 5"/>
          <p:cNvPicPr/>
          <p:nvPr/>
        </p:nvPicPr>
        <p:blipFill rotWithShape="1">
          <a:blip r:embed="rId4"/>
          <a:srcRect l="-17602" t="-93" r="-7600" b="-93"/>
          <a:stretch/>
        </p:blipFill>
        <p:spPr bwMode="auto">
          <a:xfrm>
            <a:off x="899592" y="3356992"/>
            <a:ext cx="3096344" cy="2304256"/>
          </a:xfrm>
          <a:prstGeom prst="rect">
            <a:avLst/>
          </a:prstGeom>
          <a:ln>
            <a:noFill/>
          </a:ln>
          <a:extLst>
            <a:ext uri="{53640926-AAD7-44D8-BBD7-CCE9431645EC}">
              <a14:shadowObscured xmlns:a14="http://schemas.microsoft.com/office/drawing/2010/main"/>
            </a:ext>
          </a:extLst>
        </p:spPr>
      </p:pic>
      <p:pic>
        <p:nvPicPr>
          <p:cNvPr id="7" name="图片 6"/>
          <p:cNvPicPr/>
          <p:nvPr/>
        </p:nvPicPr>
        <p:blipFill rotWithShape="1">
          <a:blip r:embed="rId5"/>
          <a:srcRect l="-17553" t="-54" r="-7552" b="-54"/>
          <a:stretch/>
        </p:blipFill>
        <p:spPr bwMode="auto">
          <a:xfrm>
            <a:off x="5004048" y="3356992"/>
            <a:ext cx="2808312" cy="216023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661345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70C0"/>
                </a:solidFill>
              </a:rPr>
              <a:t>SYN Flood </a:t>
            </a:r>
            <a:r>
              <a:rPr lang="zh-CN" altLang="en-US" dirty="0" smtClean="0">
                <a:solidFill>
                  <a:srgbClr val="0070C0"/>
                </a:solidFill>
              </a:rPr>
              <a:t>攻击</a:t>
            </a:r>
            <a:r>
              <a:rPr lang="en-US" altLang="zh-CN" dirty="0" smtClean="0">
                <a:solidFill>
                  <a:srgbClr val="0070C0"/>
                </a:solidFill>
              </a:rPr>
              <a:t>-</a:t>
            </a:r>
            <a:r>
              <a:rPr lang="zh-CN" altLang="en-US" dirty="0" smtClean="0">
                <a:solidFill>
                  <a:srgbClr val="0070C0"/>
                </a:solidFill>
              </a:rPr>
              <a:t>检测</a:t>
            </a:r>
            <a:endParaRPr lang="zh-CN" altLang="en-US" dirty="0">
              <a:solidFill>
                <a:srgbClr val="0070C0"/>
              </a:solidFill>
            </a:endParaRPr>
          </a:p>
        </p:txBody>
      </p:sp>
      <p:sp>
        <p:nvSpPr>
          <p:cNvPr id="3" name="内容占位符 2"/>
          <p:cNvSpPr>
            <a:spLocks noGrp="1"/>
          </p:cNvSpPr>
          <p:nvPr>
            <p:ph idx="1"/>
          </p:nvPr>
        </p:nvSpPr>
        <p:spPr/>
        <p:txBody>
          <a:bodyPr/>
          <a:lstStyle/>
          <a:p>
            <a:r>
              <a:rPr lang="zh-CN" altLang="en-US" dirty="0" smtClean="0"/>
              <a:t>分析数据源</a:t>
            </a:r>
            <a:endParaRPr lang="en-US" altLang="zh-CN" dirty="0" smtClean="0"/>
          </a:p>
          <a:p>
            <a:r>
              <a:rPr lang="zh-CN" altLang="en-US" dirty="0" smtClean="0"/>
              <a:t>检测规则</a:t>
            </a:r>
            <a:endParaRPr lang="en-US" altLang="zh-CN" dirty="0" smtClean="0"/>
          </a:p>
          <a:p>
            <a:r>
              <a:rPr lang="zh-CN" altLang="en-US" dirty="0" smtClean="0"/>
              <a:t>学术角度</a:t>
            </a:r>
            <a:endParaRPr lang="en-US" altLang="zh-CN" dirty="0" smtClean="0"/>
          </a:p>
          <a:p>
            <a:r>
              <a:rPr lang="zh-CN" altLang="en-US" dirty="0" smtClean="0"/>
              <a:t>工程角度</a:t>
            </a:r>
            <a:endParaRPr lang="en-US" altLang="zh-CN" dirty="0" smtClean="0"/>
          </a:p>
          <a:p>
            <a:endParaRPr lang="zh-CN" altLang="en-US" dirty="0"/>
          </a:p>
        </p:txBody>
      </p:sp>
    </p:spTree>
    <p:extLst>
      <p:ext uri="{BB962C8B-B14F-4D97-AF65-F5344CB8AC3E}">
        <p14:creationId xmlns:p14="http://schemas.microsoft.com/office/powerpoint/2010/main" val="33279329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4" name="内容占位符 3"/>
          <p:cNvGraphicFramePr>
            <a:graphicFrameLocks noGrp="1"/>
          </p:cNvGraphicFramePr>
          <p:nvPr>
            <p:ph idx="1"/>
            <p:extLst>
              <p:ext uri="{D42A27DB-BD31-4B8C-83A1-F6EECF244321}">
                <p14:modId xmlns:p14="http://schemas.microsoft.com/office/powerpoint/2010/main" val="2038193798"/>
              </p:ext>
            </p:extLst>
          </p:nvPr>
        </p:nvGraphicFramePr>
        <p:xfrm>
          <a:off x="179513" y="332655"/>
          <a:ext cx="8964487" cy="5976664"/>
        </p:xfrm>
        <a:graphic>
          <a:graphicData uri="http://schemas.openxmlformats.org/drawingml/2006/table">
            <a:tbl>
              <a:tblPr firstRow="1" firstCol="1" bandRow="1">
                <a:tableStyleId>{5C22544A-7EE6-4342-B048-85BDC9FD1C3A}</a:tableStyleId>
              </a:tblPr>
              <a:tblGrid>
                <a:gridCol w="1397839"/>
                <a:gridCol w="1512904"/>
                <a:gridCol w="1512904"/>
                <a:gridCol w="1512904"/>
                <a:gridCol w="1513968"/>
                <a:gridCol w="1513968"/>
              </a:tblGrid>
              <a:tr h="744707">
                <a:tc>
                  <a:txBody>
                    <a:bodyPr/>
                    <a:lstStyle/>
                    <a:p>
                      <a:pPr indent="266700" algn="ctr">
                        <a:lnSpc>
                          <a:spcPct val="120000"/>
                        </a:lnSpc>
                        <a:spcAft>
                          <a:spcPts val="0"/>
                        </a:spcAft>
                      </a:pPr>
                      <a:r>
                        <a:rPr lang="zh-CN" sz="1000" kern="0" dirty="0">
                          <a:effectLst/>
                        </a:rPr>
                        <a:t>攻击类型</a:t>
                      </a:r>
                      <a:endParaRPr lang="zh-CN" sz="1050" kern="100" dirty="0">
                        <a:effectLst/>
                        <a:latin typeface="Times New Roman"/>
                        <a:ea typeface="宋体"/>
                        <a:cs typeface="Times New Roman"/>
                      </a:endParaRPr>
                    </a:p>
                  </a:txBody>
                  <a:tcPr marL="68580" marR="68580" marT="0" marB="0"/>
                </a:tc>
                <a:tc>
                  <a:txBody>
                    <a:bodyPr/>
                    <a:lstStyle/>
                    <a:p>
                      <a:pPr indent="266700" algn="ctr">
                        <a:lnSpc>
                          <a:spcPct val="120000"/>
                        </a:lnSpc>
                        <a:spcAft>
                          <a:spcPts val="0"/>
                        </a:spcAft>
                      </a:pPr>
                      <a:r>
                        <a:rPr lang="zh-CN" sz="1000" kern="0">
                          <a:effectLst/>
                        </a:rPr>
                        <a:t>组成</a:t>
                      </a:r>
                      <a:endParaRPr lang="zh-CN" sz="1050" kern="100">
                        <a:effectLst/>
                        <a:latin typeface="Times New Roman"/>
                        <a:ea typeface="宋体"/>
                        <a:cs typeface="Times New Roman"/>
                      </a:endParaRPr>
                    </a:p>
                  </a:txBody>
                  <a:tcPr marL="68580" marR="68580" marT="0" marB="0"/>
                </a:tc>
                <a:tc>
                  <a:txBody>
                    <a:bodyPr/>
                    <a:lstStyle/>
                    <a:p>
                      <a:pPr indent="266700" algn="ctr">
                        <a:lnSpc>
                          <a:spcPct val="120000"/>
                        </a:lnSpc>
                        <a:spcAft>
                          <a:spcPts val="0"/>
                        </a:spcAft>
                      </a:pPr>
                      <a:r>
                        <a:rPr lang="zh-CN" sz="1000" kern="0">
                          <a:effectLst/>
                        </a:rPr>
                        <a:t>组合</a:t>
                      </a:r>
                      <a:endParaRPr lang="zh-CN" sz="1050" kern="100">
                        <a:effectLst/>
                        <a:latin typeface="Times New Roman"/>
                        <a:ea typeface="宋体"/>
                        <a:cs typeface="Times New Roman"/>
                      </a:endParaRPr>
                    </a:p>
                  </a:txBody>
                  <a:tcPr marL="68580" marR="68580" marT="0" marB="0"/>
                </a:tc>
                <a:tc>
                  <a:txBody>
                    <a:bodyPr/>
                    <a:lstStyle/>
                    <a:p>
                      <a:pPr indent="266700" algn="ctr">
                        <a:lnSpc>
                          <a:spcPct val="120000"/>
                        </a:lnSpc>
                        <a:spcAft>
                          <a:spcPts val="0"/>
                        </a:spcAft>
                      </a:pPr>
                      <a:r>
                        <a:rPr lang="zh-CN" sz="1000" kern="0">
                          <a:effectLst/>
                        </a:rPr>
                        <a:t>攻击类型</a:t>
                      </a:r>
                      <a:endParaRPr lang="zh-CN" sz="1050" kern="100">
                        <a:effectLst/>
                        <a:latin typeface="Times New Roman"/>
                        <a:ea typeface="宋体"/>
                        <a:cs typeface="Times New Roman"/>
                      </a:endParaRPr>
                    </a:p>
                  </a:txBody>
                  <a:tcPr marL="68580" marR="68580" marT="0" marB="0"/>
                </a:tc>
                <a:tc>
                  <a:txBody>
                    <a:bodyPr/>
                    <a:lstStyle/>
                    <a:p>
                      <a:pPr indent="266700" algn="ctr">
                        <a:lnSpc>
                          <a:spcPct val="120000"/>
                        </a:lnSpc>
                        <a:spcAft>
                          <a:spcPts val="0"/>
                        </a:spcAft>
                      </a:pPr>
                      <a:r>
                        <a:rPr lang="zh-CN" sz="1000" kern="0">
                          <a:effectLst/>
                        </a:rPr>
                        <a:t>组成</a:t>
                      </a:r>
                      <a:endParaRPr lang="zh-CN" sz="1050" kern="100">
                        <a:effectLst/>
                        <a:latin typeface="Times New Roman"/>
                        <a:ea typeface="宋体"/>
                        <a:cs typeface="Times New Roman"/>
                      </a:endParaRPr>
                    </a:p>
                  </a:txBody>
                  <a:tcPr marL="68580" marR="68580" marT="0" marB="0"/>
                </a:tc>
                <a:tc>
                  <a:txBody>
                    <a:bodyPr/>
                    <a:lstStyle/>
                    <a:p>
                      <a:pPr indent="266700" algn="ctr">
                        <a:lnSpc>
                          <a:spcPct val="120000"/>
                        </a:lnSpc>
                        <a:spcAft>
                          <a:spcPts val="0"/>
                        </a:spcAft>
                      </a:pPr>
                      <a:r>
                        <a:rPr lang="zh-CN" sz="1000" kern="0">
                          <a:effectLst/>
                        </a:rPr>
                        <a:t>组合</a:t>
                      </a:r>
                      <a:endParaRPr lang="zh-CN" sz="1050" kern="100">
                        <a:effectLst/>
                        <a:latin typeface="Times New Roman"/>
                        <a:ea typeface="宋体"/>
                        <a:cs typeface="Times New Roman"/>
                      </a:endParaRPr>
                    </a:p>
                  </a:txBody>
                  <a:tcPr marL="68580" marR="68580" marT="0" marB="0"/>
                </a:tc>
              </a:tr>
              <a:tr h="744707">
                <a:tc>
                  <a:txBody>
                    <a:bodyPr/>
                    <a:lstStyle/>
                    <a:p>
                      <a:pPr indent="266700" algn="ctr">
                        <a:lnSpc>
                          <a:spcPct val="120000"/>
                        </a:lnSpc>
                        <a:spcAft>
                          <a:spcPts val="0"/>
                        </a:spcAft>
                      </a:pPr>
                      <a:r>
                        <a:rPr lang="en-US" sz="1000" kern="0">
                          <a:effectLst/>
                        </a:rPr>
                        <a:t>T</a:t>
                      </a:r>
                      <a:r>
                        <a:rPr lang="en-US" sz="1000" kern="0" baseline="-25000">
                          <a:effectLst/>
                        </a:rPr>
                        <a:t>1</a:t>
                      </a:r>
                      <a:endParaRPr lang="zh-CN" sz="1050" kern="100">
                        <a:effectLst/>
                        <a:latin typeface="Times New Roman"/>
                        <a:ea typeface="宋体"/>
                        <a:cs typeface="Times New Roman"/>
                      </a:endParaRPr>
                    </a:p>
                  </a:txBody>
                  <a:tcPr marL="68580" marR="68580" marT="0" marB="0"/>
                </a:tc>
                <a:tc>
                  <a:txBody>
                    <a:bodyPr/>
                    <a:lstStyle/>
                    <a:p>
                      <a:pPr indent="266700" algn="ctr">
                        <a:lnSpc>
                          <a:spcPct val="120000"/>
                        </a:lnSpc>
                        <a:spcAft>
                          <a:spcPts val="0"/>
                        </a:spcAft>
                      </a:pPr>
                      <a:r>
                        <a:rPr lang="en-US" sz="1000" kern="0">
                          <a:effectLst/>
                        </a:rPr>
                        <a:t>{S1}</a:t>
                      </a:r>
                      <a:endParaRPr lang="zh-CN" sz="1050" kern="100">
                        <a:effectLst/>
                        <a:latin typeface="Times New Roman"/>
                        <a:ea typeface="宋体"/>
                        <a:cs typeface="Times New Roman"/>
                      </a:endParaRPr>
                    </a:p>
                  </a:txBody>
                  <a:tcPr marL="68580" marR="68580" marT="0" marB="0"/>
                </a:tc>
                <a:tc>
                  <a:txBody>
                    <a:bodyPr/>
                    <a:lstStyle/>
                    <a:p>
                      <a:pPr indent="266700" algn="ctr">
                        <a:lnSpc>
                          <a:spcPct val="120000"/>
                        </a:lnSpc>
                        <a:spcAft>
                          <a:spcPts val="0"/>
                        </a:spcAft>
                      </a:pPr>
                      <a:r>
                        <a:rPr lang="zh-CN" sz="1000" kern="0">
                          <a:effectLst/>
                        </a:rPr>
                        <a:t>单独检测</a:t>
                      </a:r>
                      <a:endParaRPr lang="zh-CN" sz="1050" kern="100">
                        <a:effectLst/>
                        <a:latin typeface="Times New Roman"/>
                        <a:ea typeface="宋体"/>
                        <a:cs typeface="Times New Roman"/>
                      </a:endParaRPr>
                    </a:p>
                  </a:txBody>
                  <a:tcPr marL="68580" marR="68580" marT="0" marB="0"/>
                </a:tc>
                <a:tc>
                  <a:txBody>
                    <a:bodyPr/>
                    <a:lstStyle/>
                    <a:p>
                      <a:pPr indent="266700" algn="ctr">
                        <a:lnSpc>
                          <a:spcPct val="120000"/>
                        </a:lnSpc>
                        <a:spcAft>
                          <a:spcPts val="0"/>
                        </a:spcAft>
                      </a:pPr>
                      <a:r>
                        <a:rPr lang="en-US" sz="1000" kern="0">
                          <a:effectLst/>
                        </a:rPr>
                        <a:t>T</a:t>
                      </a:r>
                      <a:r>
                        <a:rPr lang="en-US" sz="1000" kern="0" baseline="-25000">
                          <a:effectLst/>
                        </a:rPr>
                        <a:t>8</a:t>
                      </a:r>
                      <a:endParaRPr lang="zh-CN" sz="1050" kern="100">
                        <a:effectLst/>
                        <a:latin typeface="Times New Roman"/>
                        <a:ea typeface="宋体"/>
                        <a:cs typeface="Times New Roman"/>
                      </a:endParaRPr>
                    </a:p>
                  </a:txBody>
                  <a:tcPr marL="68580" marR="68580" marT="0" marB="0"/>
                </a:tc>
                <a:tc>
                  <a:txBody>
                    <a:bodyPr/>
                    <a:lstStyle/>
                    <a:p>
                      <a:pPr indent="266700" algn="ctr">
                        <a:lnSpc>
                          <a:spcPct val="120000"/>
                        </a:lnSpc>
                        <a:spcAft>
                          <a:spcPts val="0"/>
                        </a:spcAft>
                      </a:pPr>
                      <a:r>
                        <a:rPr lang="en-US" sz="1000" kern="0">
                          <a:effectLst/>
                        </a:rPr>
                        <a:t>{S1,S5}</a:t>
                      </a:r>
                      <a:endParaRPr lang="zh-CN" sz="1050" kern="100">
                        <a:effectLst/>
                        <a:latin typeface="Times New Roman"/>
                        <a:ea typeface="宋体"/>
                        <a:cs typeface="Times New Roman"/>
                      </a:endParaRPr>
                    </a:p>
                  </a:txBody>
                  <a:tcPr marL="68580" marR="68580" marT="0" marB="0"/>
                </a:tc>
                <a:tc>
                  <a:txBody>
                    <a:bodyPr/>
                    <a:lstStyle/>
                    <a:p>
                      <a:pPr indent="266700" algn="ctr">
                        <a:lnSpc>
                          <a:spcPct val="120000"/>
                        </a:lnSpc>
                        <a:spcAft>
                          <a:spcPts val="0"/>
                        </a:spcAft>
                      </a:pPr>
                      <a:r>
                        <a:rPr lang="zh-CN" sz="1000" kern="0">
                          <a:effectLst/>
                        </a:rPr>
                        <a:t>单独检测</a:t>
                      </a:r>
                      <a:endParaRPr lang="zh-CN" sz="1050" kern="100">
                        <a:effectLst/>
                        <a:latin typeface="Times New Roman"/>
                        <a:ea typeface="宋体"/>
                        <a:cs typeface="Times New Roman"/>
                      </a:endParaRPr>
                    </a:p>
                  </a:txBody>
                  <a:tcPr marL="68580" marR="68580" marT="0" marB="0"/>
                </a:tc>
              </a:tr>
              <a:tr h="744707">
                <a:tc>
                  <a:txBody>
                    <a:bodyPr/>
                    <a:lstStyle/>
                    <a:p>
                      <a:pPr indent="266700" algn="ctr">
                        <a:lnSpc>
                          <a:spcPct val="120000"/>
                        </a:lnSpc>
                        <a:spcAft>
                          <a:spcPts val="0"/>
                        </a:spcAft>
                      </a:pPr>
                      <a:r>
                        <a:rPr lang="en-US" sz="1000" kern="0">
                          <a:effectLst/>
                        </a:rPr>
                        <a:t>T</a:t>
                      </a:r>
                      <a:r>
                        <a:rPr lang="en-US" sz="1000" kern="0" baseline="-25000">
                          <a:effectLst/>
                        </a:rPr>
                        <a:t>2</a:t>
                      </a:r>
                      <a:endParaRPr lang="zh-CN" sz="1050" kern="100">
                        <a:effectLst/>
                        <a:latin typeface="Times New Roman"/>
                        <a:ea typeface="宋体"/>
                        <a:cs typeface="Times New Roman"/>
                      </a:endParaRPr>
                    </a:p>
                  </a:txBody>
                  <a:tcPr marL="68580" marR="68580" marT="0" marB="0"/>
                </a:tc>
                <a:tc>
                  <a:txBody>
                    <a:bodyPr/>
                    <a:lstStyle/>
                    <a:p>
                      <a:pPr indent="266700" algn="ctr">
                        <a:lnSpc>
                          <a:spcPct val="120000"/>
                        </a:lnSpc>
                        <a:spcAft>
                          <a:spcPts val="0"/>
                        </a:spcAft>
                      </a:pPr>
                      <a:r>
                        <a:rPr lang="en-US" sz="1000" kern="0">
                          <a:effectLst/>
                        </a:rPr>
                        <a:t>{S2}</a:t>
                      </a:r>
                      <a:endParaRPr lang="zh-CN" sz="1050" kern="100">
                        <a:effectLst/>
                        <a:latin typeface="Times New Roman"/>
                        <a:ea typeface="宋体"/>
                        <a:cs typeface="Times New Roman"/>
                      </a:endParaRPr>
                    </a:p>
                  </a:txBody>
                  <a:tcPr marL="68580" marR="68580" marT="0" marB="0"/>
                </a:tc>
                <a:tc>
                  <a:txBody>
                    <a:bodyPr/>
                    <a:lstStyle/>
                    <a:p>
                      <a:pPr indent="266700" algn="ctr">
                        <a:lnSpc>
                          <a:spcPct val="120000"/>
                        </a:lnSpc>
                        <a:spcAft>
                          <a:spcPts val="0"/>
                        </a:spcAft>
                      </a:pPr>
                      <a:r>
                        <a:rPr lang="zh-CN" sz="1000" kern="0">
                          <a:effectLst/>
                        </a:rPr>
                        <a:t>单独检测</a:t>
                      </a:r>
                      <a:endParaRPr lang="zh-CN" sz="1050" kern="100">
                        <a:effectLst/>
                        <a:latin typeface="Times New Roman"/>
                        <a:ea typeface="宋体"/>
                        <a:cs typeface="Times New Roman"/>
                      </a:endParaRPr>
                    </a:p>
                  </a:txBody>
                  <a:tcPr marL="68580" marR="68580" marT="0" marB="0"/>
                </a:tc>
                <a:tc>
                  <a:txBody>
                    <a:bodyPr/>
                    <a:lstStyle/>
                    <a:p>
                      <a:pPr indent="266700" algn="ctr">
                        <a:lnSpc>
                          <a:spcPct val="120000"/>
                        </a:lnSpc>
                        <a:spcAft>
                          <a:spcPts val="0"/>
                        </a:spcAft>
                      </a:pPr>
                      <a:r>
                        <a:rPr lang="en-US" sz="1000" kern="0">
                          <a:effectLst/>
                        </a:rPr>
                        <a:t>T</a:t>
                      </a:r>
                      <a:r>
                        <a:rPr lang="en-US" sz="1000" kern="0" baseline="-25000">
                          <a:effectLst/>
                        </a:rPr>
                        <a:t>9</a:t>
                      </a:r>
                      <a:endParaRPr lang="zh-CN" sz="1050" kern="100">
                        <a:effectLst/>
                        <a:latin typeface="Times New Roman"/>
                        <a:ea typeface="宋体"/>
                        <a:cs typeface="Times New Roman"/>
                      </a:endParaRPr>
                    </a:p>
                  </a:txBody>
                  <a:tcPr marL="68580" marR="68580" marT="0" marB="0"/>
                </a:tc>
                <a:tc>
                  <a:txBody>
                    <a:bodyPr/>
                    <a:lstStyle/>
                    <a:p>
                      <a:pPr indent="266700" algn="ctr">
                        <a:lnSpc>
                          <a:spcPct val="120000"/>
                        </a:lnSpc>
                        <a:spcAft>
                          <a:spcPts val="0"/>
                        </a:spcAft>
                      </a:pPr>
                      <a:r>
                        <a:rPr lang="en-US" sz="1000" kern="0">
                          <a:effectLst/>
                        </a:rPr>
                        <a:t>{S4,S5}</a:t>
                      </a:r>
                      <a:endParaRPr lang="zh-CN" sz="1050" kern="100">
                        <a:effectLst/>
                        <a:latin typeface="Times New Roman"/>
                        <a:ea typeface="宋体"/>
                        <a:cs typeface="Times New Roman"/>
                      </a:endParaRPr>
                    </a:p>
                  </a:txBody>
                  <a:tcPr marL="68580" marR="68580" marT="0" marB="0"/>
                </a:tc>
                <a:tc>
                  <a:txBody>
                    <a:bodyPr/>
                    <a:lstStyle/>
                    <a:p>
                      <a:pPr indent="266700" algn="ctr">
                        <a:lnSpc>
                          <a:spcPct val="120000"/>
                        </a:lnSpc>
                        <a:spcAft>
                          <a:spcPts val="0"/>
                        </a:spcAft>
                      </a:pPr>
                      <a:r>
                        <a:rPr lang="en-US" sz="1000" kern="0">
                          <a:effectLst/>
                        </a:rPr>
                        <a:t>T</a:t>
                      </a:r>
                      <a:r>
                        <a:rPr lang="en-US" sz="1000" kern="0" baseline="-25000">
                          <a:effectLst/>
                        </a:rPr>
                        <a:t>4</a:t>
                      </a:r>
                      <a:r>
                        <a:rPr lang="en-US" sz="1000" kern="0">
                          <a:effectLst/>
                        </a:rPr>
                        <a:t>&amp;T</a:t>
                      </a:r>
                      <a:r>
                        <a:rPr lang="en-US" sz="1000" kern="0" baseline="-25000">
                          <a:effectLst/>
                        </a:rPr>
                        <a:t>5</a:t>
                      </a:r>
                      <a:endParaRPr lang="zh-CN" sz="1050" kern="100">
                        <a:effectLst/>
                        <a:latin typeface="Times New Roman"/>
                        <a:ea typeface="宋体"/>
                        <a:cs typeface="Times New Roman"/>
                      </a:endParaRPr>
                    </a:p>
                  </a:txBody>
                  <a:tcPr marL="68580" marR="68580" marT="0" marB="0"/>
                </a:tc>
              </a:tr>
              <a:tr h="754211">
                <a:tc>
                  <a:txBody>
                    <a:bodyPr/>
                    <a:lstStyle/>
                    <a:p>
                      <a:pPr indent="266700" algn="ctr">
                        <a:lnSpc>
                          <a:spcPct val="120000"/>
                        </a:lnSpc>
                        <a:spcAft>
                          <a:spcPts val="0"/>
                        </a:spcAft>
                      </a:pPr>
                      <a:r>
                        <a:rPr lang="en-US" sz="1000" kern="0">
                          <a:effectLst/>
                        </a:rPr>
                        <a:t>T</a:t>
                      </a:r>
                      <a:r>
                        <a:rPr lang="en-US" sz="1000" kern="0" baseline="-25000">
                          <a:effectLst/>
                        </a:rPr>
                        <a:t>3</a:t>
                      </a:r>
                      <a:endParaRPr lang="zh-CN" sz="1050" kern="100">
                        <a:effectLst/>
                        <a:latin typeface="Times New Roman"/>
                        <a:ea typeface="宋体"/>
                        <a:cs typeface="Times New Roman"/>
                      </a:endParaRPr>
                    </a:p>
                  </a:txBody>
                  <a:tcPr marL="68580" marR="68580" marT="0" marB="0"/>
                </a:tc>
                <a:tc>
                  <a:txBody>
                    <a:bodyPr/>
                    <a:lstStyle/>
                    <a:p>
                      <a:pPr indent="266700" algn="ctr">
                        <a:lnSpc>
                          <a:spcPct val="120000"/>
                        </a:lnSpc>
                        <a:spcAft>
                          <a:spcPts val="0"/>
                        </a:spcAft>
                      </a:pPr>
                      <a:r>
                        <a:rPr lang="en-US" sz="1000" kern="0">
                          <a:effectLst/>
                        </a:rPr>
                        <a:t>{S3}</a:t>
                      </a:r>
                      <a:endParaRPr lang="zh-CN" sz="1050" kern="100">
                        <a:effectLst/>
                        <a:latin typeface="Times New Roman"/>
                        <a:ea typeface="宋体"/>
                        <a:cs typeface="Times New Roman"/>
                      </a:endParaRPr>
                    </a:p>
                  </a:txBody>
                  <a:tcPr marL="68580" marR="68580" marT="0" marB="0"/>
                </a:tc>
                <a:tc>
                  <a:txBody>
                    <a:bodyPr/>
                    <a:lstStyle/>
                    <a:p>
                      <a:pPr indent="266700" algn="ctr">
                        <a:lnSpc>
                          <a:spcPct val="120000"/>
                        </a:lnSpc>
                        <a:spcAft>
                          <a:spcPts val="0"/>
                        </a:spcAft>
                      </a:pPr>
                      <a:r>
                        <a:rPr lang="zh-CN" sz="1000" kern="0">
                          <a:effectLst/>
                        </a:rPr>
                        <a:t>单独检测</a:t>
                      </a:r>
                      <a:endParaRPr lang="zh-CN" sz="1050" kern="100">
                        <a:effectLst/>
                        <a:latin typeface="Times New Roman"/>
                        <a:ea typeface="宋体"/>
                        <a:cs typeface="Times New Roman"/>
                      </a:endParaRPr>
                    </a:p>
                  </a:txBody>
                  <a:tcPr marL="68580" marR="68580" marT="0" marB="0"/>
                </a:tc>
                <a:tc>
                  <a:txBody>
                    <a:bodyPr/>
                    <a:lstStyle/>
                    <a:p>
                      <a:pPr indent="266700" algn="ctr">
                        <a:lnSpc>
                          <a:spcPct val="120000"/>
                        </a:lnSpc>
                        <a:spcAft>
                          <a:spcPts val="0"/>
                        </a:spcAft>
                      </a:pPr>
                      <a:r>
                        <a:rPr lang="en-US" sz="1000" kern="0">
                          <a:effectLst/>
                        </a:rPr>
                        <a:t>T</a:t>
                      </a:r>
                      <a:r>
                        <a:rPr lang="en-US" sz="1000" kern="0" baseline="-25000">
                          <a:effectLst/>
                        </a:rPr>
                        <a:t>10</a:t>
                      </a:r>
                      <a:endParaRPr lang="zh-CN" sz="1050" kern="100">
                        <a:effectLst/>
                        <a:latin typeface="Times New Roman"/>
                        <a:ea typeface="宋体"/>
                        <a:cs typeface="Times New Roman"/>
                      </a:endParaRPr>
                    </a:p>
                  </a:txBody>
                  <a:tcPr marL="68580" marR="68580" marT="0" marB="0"/>
                </a:tc>
                <a:tc>
                  <a:txBody>
                    <a:bodyPr/>
                    <a:lstStyle/>
                    <a:p>
                      <a:pPr indent="266700" algn="ctr">
                        <a:lnSpc>
                          <a:spcPct val="120000"/>
                        </a:lnSpc>
                        <a:spcAft>
                          <a:spcPts val="0"/>
                        </a:spcAft>
                      </a:pPr>
                      <a:r>
                        <a:rPr lang="en-US" sz="1000" kern="0">
                          <a:effectLst/>
                        </a:rPr>
                        <a:t>{S1,S4,S5}</a:t>
                      </a:r>
                      <a:endParaRPr lang="zh-CN" sz="1050" kern="100">
                        <a:effectLst/>
                        <a:latin typeface="Times New Roman"/>
                        <a:ea typeface="宋体"/>
                        <a:cs typeface="Times New Roman"/>
                      </a:endParaRPr>
                    </a:p>
                  </a:txBody>
                  <a:tcPr marL="68580" marR="68580" marT="0" marB="0"/>
                </a:tc>
                <a:tc>
                  <a:txBody>
                    <a:bodyPr/>
                    <a:lstStyle/>
                    <a:p>
                      <a:pPr indent="266700" algn="ctr">
                        <a:lnSpc>
                          <a:spcPct val="120000"/>
                        </a:lnSpc>
                        <a:spcAft>
                          <a:spcPts val="0"/>
                        </a:spcAft>
                      </a:pPr>
                      <a:r>
                        <a:rPr lang="en-US" sz="1000" kern="0">
                          <a:effectLst/>
                        </a:rPr>
                        <a:t>T</a:t>
                      </a:r>
                      <a:r>
                        <a:rPr lang="en-US" sz="1000" kern="0" baseline="-25000">
                          <a:effectLst/>
                        </a:rPr>
                        <a:t>4</a:t>
                      </a:r>
                      <a:r>
                        <a:rPr lang="en-US" sz="1000" kern="0">
                          <a:effectLst/>
                        </a:rPr>
                        <a:t>&amp;T</a:t>
                      </a:r>
                      <a:r>
                        <a:rPr lang="en-US" sz="1000" kern="0" baseline="-25000">
                          <a:effectLst/>
                        </a:rPr>
                        <a:t>8</a:t>
                      </a:r>
                      <a:endParaRPr lang="zh-CN" sz="1050" kern="100">
                        <a:effectLst/>
                        <a:latin typeface="Times New Roman"/>
                        <a:ea typeface="宋体"/>
                        <a:cs typeface="Times New Roman"/>
                      </a:endParaRPr>
                    </a:p>
                  </a:txBody>
                  <a:tcPr marL="68580" marR="68580" marT="0" marB="0"/>
                </a:tc>
              </a:tr>
              <a:tr h="744707">
                <a:tc>
                  <a:txBody>
                    <a:bodyPr/>
                    <a:lstStyle/>
                    <a:p>
                      <a:pPr indent="266700" algn="ctr">
                        <a:lnSpc>
                          <a:spcPct val="120000"/>
                        </a:lnSpc>
                        <a:spcAft>
                          <a:spcPts val="0"/>
                        </a:spcAft>
                      </a:pPr>
                      <a:r>
                        <a:rPr lang="en-US" sz="1000" kern="0">
                          <a:effectLst/>
                        </a:rPr>
                        <a:t>T</a:t>
                      </a:r>
                      <a:r>
                        <a:rPr lang="en-US" sz="1000" kern="0" baseline="-25000">
                          <a:effectLst/>
                        </a:rPr>
                        <a:t>4</a:t>
                      </a:r>
                      <a:endParaRPr lang="zh-CN" sz="1050" kern="100">
                        <a:effectLst/>
                        <a:latin typeface="Times New Roman"/>
                        <a:ea typeface="宋体"/>
                        <a:cs typeface="Times New Roman"/>
                      </a:endParaRPr>
                    </a:p>
                  </a:txBody>
                  <a:tcPr marL="68580" marR="68580" marT="0" marB="0"/>
                </a:tc>
                <a:tc>
                  <a:txBody>
                    <a:bodyPr/>
                    <a:lstStyle/>
                    <a:p>
                      <a:pPr indent="266700" algn="ctr">
                        <a:lnSpc>
                          <a:spcPct val="120000"/>
                        </a:lnSpc>
                        <a:spcAft>
                          <a:spcPts val="0"/>
                        </a:spcAft>
                      </a:pPr>
                      <a:r>
                        <a:rPr lang="en-US" sz="1000" kern="0">
                          <a:effectLst/>
                        </a:rPr>
                        <a:t>{S4}</a:t>
                      </a:r>
                      <a:endParaRPr lang="zh-CN" sz="1050" kern="100">
                        <a:effectLst/>
                        <a:latin typeface="Times New Roman"/>
                        <a:ea typeface="宋体"/>
                        <a:cs typeface="Times New Roman"/>
                      </a:endParaRPr>
                    </a:p>
                  </a:txBody>
                  <a:tcPr marL="68580" marR="68580" marT="0" marB="0"/>
                </a:tc>
                <a:tc>
                  <a:txBody>
                    <a:bodyPr/>
                    <a:lstStyle/>
                    <a:p>
                      <a:pPr indent="266700" algn="ctr">
                        <a:lnSpc>
                          <a:spcPct val="120000"/>
                        </a:lnSpc>
                        <a:spcAft>
                          <a:spcPts val="0"/>
                        </a:spcAft>
                      </a:pPr>
                      <a:r>
                        <a:rPr lang="zh-CN" sz="1000" kern="0" dirty="0">
                          <a:effectLst/>
                        </a:rPr>
                        <a:t>单独检测</a:t>
                      </a:r>
                      <a:endParaRPr lang="zh-CN" sz="1050" kern="100" dirty="0">
                        <a:effectLst/>
                        <a:latin typeface="Times New Roman"/>
                        <a:ea typeface="宋体"/>
                        <a:cs typeface="Times New Roman"/>
                      </a:endParaRPr>
                    </a:p>
                  </a:txBody>
                  <a:tcPr marL="68580" marR="68580" marT="0" marB="0"/>
                </a:tc>
                <a:tc>
                  <a:txBody>
                    <a:bodyPr/>
                    <a:lstStyle/>
                    <a:p>
                      <a:pPr indent="266700" algn="ctr">
                        <a:lnSpc>
                          <a:spcPct val="120000"/>
                        </a:lnSpc>
                        <a:spcAft>
                          <a:spcPts val="0"/>
                        </a:spcAft>
                      </a:pPr>
                      <a:r>
                        <a:rPr lang="en-US" sz="1000" kern="0">
                          <a:effectLst/>
                        </a:rPr>
                        <a:t>T</a:t>
                      </a:r>
                      <a:r>
                        <a:rPr lang="en-US" sz="1000" kern="0" baseline="-25000">
                          <a:effectLst/>
                        </a:rPr>
                        <a:t>11</a:t>
                      </a:r>
                      <a:endParaRPr lang="zh-CN" sz="1050" kern="100">
                        <a:effectLst/>
                        <a:latin typeface="Times New Roman"/>
                        <a:ea typeface="宋体"/>
                        <a:cs typeface="Times New Roman"/>
                      </a:endParaRPr>
                    </a:p>
                  </a:txBody>
                  <a:tcPr marL="68580" marR="68580" marT="0" marB="0"/>
                </a:tc>
                <a:tc>
                  <a:txBody>
                    <a:bodyPr/>
                    <a:lstStyle/>
                    <a:p>
                      <a:pPr indent="266700" algn="ctr">
                        <a:lnSpc>
                          <a:spcPct val="120000"/>
                        </a:lnSpc>
                        <a:spcAft>
                          <a:spcPts val="0"/>
                        </a:spcAft>
                      </a:pPr>
                      <a:r>
                        <a:rPr lang="en-US" sz="1000" kern="0">
                          <a:effectLst/>
                        </a:rPr>
                        <a:t>{S2,S3}</a:t>
                      </a:r>
                      <a:endParaRPr lang="zh-CN" sz="1050" kern="100">
                        <a:effectLst/>
                        <a:latin typeface="Times New Roman"/>
                        <a:ea typeface="宋体"/>
                        <a:cs typeface="Times New Roman"/>
                      </a:endParaRPr>
                    </a:p>
                  </a:txBody>
                  <a:tcPr marL="68580" marR="68580" marT="0" marB="0"/>
                </a:tc>
                <a:tc>
                  <a:txBody>
                    <a:bodyPr/>
                    <a:lstStyle/>
                    <a:p>
                      <a:pPr indent="266700" algn="ctr">
                        <a:lnSpc>
                          <a:spcPct val="120000"/>
                        </a:lnSpc>
                        <a:spcAft>
                          <a:spcPts val="0"/>
                        </a:spcAft>
                      </a:pPr>
                      <a:r>
                        <a:rPr lang="en-US" sz="1000" kern="0">
                          <a:effectLst/>
                        </a:rPr>
                        <a:t>T</a:t>
                      </a:r>
                      <a:r>
                        <a:rPr lang="en-US" sz="1000" kern="0" baseline="-25000">
                          <a:effectLst/>
                        </a:rPr>
                        <a:t>2</a:t>
                      </a:r>
                      <a:r>
                        <a:rPr lang="en-US" sz="1000" kern="0">
                          <a:effectLst/>
                        </a:rPr>
                        <a:t>&amp;T</a:t>
                      </a:r>
                      <a:r>
                        <a:rPr lang="en-US" sz="1000" kern="0" baseline="-25000">
                          <a:effectLst/>
                        </a:rPr>
                        <a:t>3</a:t>
                      </a:r>
                      <a:endParaRPr lang="zh-CN" sz="1050" kern="100">
                        <a:effectLst/>
                        <a:latin typeface="Times New Roman"/>
                        <a:ea typeface="宋体"/>
                        <a:cs typeface="Times New Roman"/>
                      </a:endParaRPr>
                    </a:p>
                  </a:txBody>
                  <a:tcPr marL="68580" marR="68580" marT="0" marB="0"/>
                </a:tc>
              </a:tr>
              <a:tr h="744707">
                <a:tc>
                  <a:txBody>
                    <a:bodyPr/>
                    <a:lstStyle/>
                    <a:p>
                      <a:pPr indent="266700" algn="ctr">
                        <a:lnSpc>
                          <a:spcPct val="120000"/>
                        </a:lnSpc>
                        <a:spcAft>
                          <a:spcPts val="0"/>
                        </a:spcAft>
                      </a:pPr>
                      <a:r>
                        <a:rPr lang="en-US" sz="1000" kern="0">
                          <a:effectLst/>
                        </a:rPr>
                        <a:t>T</a:t>
                      </a:r>
                      <a:r>
                        <a:rPr lang="en-US" sz="1000" kern="0" baseline="-25000">
                          <a:effectLst/>
                        </a:rPr>
                        <a:t>5</a:t>
                      </a:r>
                      <a:endParaRPr lang="zh-CN" sz="1050" kern="100">
                        <a:effectLst/>
                        <a:latin typeface="Times New Roman"/>
                        <a:ea typeface="宋体"/>
                        <a:cs typeface="Times New Roman"/>
                      </a:endParaRPr>
                    </a:p>
                  </a:txBody>
                  <a:tcPr marL="68580" marR="68580" marT="0" marB="0"/>
                </a:tc>
                <a:tc>
                  <a:txBody>
                    <a:bodyPr/>
                    <a:lstStyle/>
                    <a:p>
                      <a:pPr indent="266700" algn="ctr">
                        <a:lnSpc>
                          <a:spcPct val="120000"/>
                        </a:lnSpc>
                        <a:spcAft>
                          <a:spcPts val="0"/>
                        </a:spcAft>
                      </a:pPr>
                      <a:r>
                        <a:rPr lang="en-US" sz="1000" kern="0">
                          <a:effectLst/>
                        </a:rPr>
                        <a:t>{S5}</a:t>
                      </a:r>
                      <a:endParaRPr lang="zh-CN" sz="1050" kern="100">
                        <a:effectLst/>
                        <a:latin typeface="Times New Roman"/>
                        <a:ea typeface="宋体"/>
                        <a:cs typeface="Times New Roman"/>
                      </a:endParaRPr>
                    </a:p>
                  </a:txBody>
                  <a:tcPr marL="68580" marR="68580" marT="0" marB="0"/>
                </a:tc>
                <a:tc>
                  <a:txBody>
                    <a:bodyPr/>
                    <a:lstStyle/>
                    <a:p>
                      <a:pPr indent="266700" algn="ctr">
                        <a:lnSpc>
                          <a:spcPct val="120000"/>
                        </a:lnSpc>
                        <a:spcAft>
                          <a:spcPts val="0"/>
                        </a:spcAft>
                      </a:pPr>
                      <a:r>
                        <a:rPr lang="zh-CN" sz="1000" kern="0">
                          <a:effectLst/>
                        </a:rPr>
                        <a:t>单独检测</a:t>
                      </a:r>
                      <a:endParaRPr lang="zh-CN" sz="1050" kern="100">
                        <a:effectLst/>
                        <a:latin typeface="Times New Roman"/>
                        <a:ea typeface="宋体"/>
                        <a:cs typeface="Times New Roman"/>
                      </a:endParaRPr>
                    </a:p>
                  </a:txBody>
                  <a:tcPr marL="68580" marR="68580" marT="0" marB="0"/>
                </a:tc>
                <a:tc>
                  <a:txBody>
                    <a:bodyPr/>
                    <a:lstStyle/>
                    <a:p>
                      <a:pPr indent="266700" algn="ctr">
                        <a:lnSpc>
                          <a:spcPct val="120000"/>
                        </a:lnSpc>
                        <a:spcAft>
                          <a:spcPts val="0"/>
                        </a:spcAft>
                      </a:pPr>
                      <a:r>
                        <a:rPr lang="en-US" sz="1000" kern="0">
                          <a:effectLst/>
                        </a:rPr>
                        <a:t>T</a:t>
                      </a:r>
                      <a:r>
                        <a:rPr lang="en-US" sz="1000" kern="0" baseline="-25000">
                          <a:effectLst/>
                        </a:rPr>
                        <a:t>12</a:t>
                      </a:r>
                      <a:endParaRPr lang="zh-CN" sz="1050" kern="100">
                        <a:effectLst/>
                        <a:latin typeface="Times New Roman"/>
                        <a:ea typeface="宋体"/>
                        <a:cs typeface="Times New Roman"/>
                      </a:endParaRPr>
                    </a:p>
                  </a:txBody>
                  <a:tcPr marL="68580" marR="68580" marT="0" marB="0"/>
                </a:tc>
                <a:tc>
                  <a:txBody>
                    <a:bodyPr/>
                    <a:lstStyle/>
                    <a:p>
                      <a:pPr indent="266700" algn="ctr">
                        <a:lnSpc>
                          <a:spcPct val="120000"/>
                        </a:lnSpc>
                        <a:spcAft>
                          <a:spcPts val="0"/>
                        </a:spcAft>
                      </a:pPr>
                      <a:r>
                        <a:rPr lang="en-US" sz="1000" kern="0">
                          <a:effectLst/>
                        </a:rPr>
                        <a:t>{S2,S6}</a:t>
                      </a:r>
                      <a:endParaRPr lang="zh-CN" sz="1050" kern="100">
                        <a:effectLst/>
                        <a:latin typeface="Times New Roman"/>
                        <a:ea typeface="宋体"/>
                        <a:cs typeface="Times New Roman"/>
                      </a:endParaRPr>
                    </a:p>
                  </a:txBody>
                  <a:tcPr marL="68580" marR="68580" marT="0" marB="0"/>
                </a:tc>
                <a:tc>
                  <a:txBody>
                    <a:bodyPr/>
                    <a:lstStyle/>
                    <a:p>
                      <a:pPr indent="266700" algn="ctr">
                        <a:lnSpc>
                          <a:spcPct val="120000"/>
                        </a:lnSpc>
                        <a:spcAft>
                          <a:spcPts val="0"/>
                        </a:spcAft>
                      </a:pPr>
                      <a:r>
                        <a:rPr lang="zh-CN" sz="1000" kern="0">
                          <a:effectLst/>
                        </a:rPr>
                        <a:t>单独检测</a:t>
                      </a:r>
                      <a:endParaRPr lang="zh-CN" sz="1050" kern="100">
                        <a:effectLst/>
                        <a:latin typeface="Times New Roman"/>
                        <a:ea typeface="宋体"/>
                        <a:cs typeface="Times New Roman"/>
                      </a:endParaRPr>
                    </a:p>
                  </a:txBody>
                  <a:tcPr marL="68580" marR="68580" marT="0" marB="0"/>
                </a:tc>
              </a:tr>
              <a:tr h="744707">
                <a:tc>
                  <a:txBody>
                    <a:bodyPr/>
                    <a:lstStyle/>
                    <a:p>
                      <a:pPr indent="266700" algn="ctr">
                        <a:lnSpc>
                          <a:spcPct val="120000"/>
                        </a:lnSpc>
                        <a:spcAft>
                          <a:spcPts val="0"/>
                        </a:spcAft>
                      </a:pPr>
                      <a:r>
                        <a:rPr lang="en-US" sz="1000" kern="0">
                          <a:effectLst/>
                        </a:rPr>
                        <a:t>T</a:t>
                      </a:r>
                      <a:r>
                        <a:rPr lang="en-US" sz="1000" kern="0" baseline="-25000">
                          <a:effectLst/>
                        </a:rPr>
                        <a:t>6</a:t>
                      </a:r>
                      <a:endParaRPr lang="zh-CN" sz="1050" kern="100">
                        <a:effectLst/>
                        <a:latin typeface="Times New Roman"/>
                        <a:ea typeface="宋体"/>
                        <a:cs typeface="Times New Roman"/>
                      </a:endParaRPr>
                    </a:p>
                  </a:txBody>
                  <a:tcPr marL="68580" marR="68580" marT="0" marB="0"/>
                </a:tc>
                <a:tc>
                  <a:txBody>
                    <a:bodyPr/>
                    <a:lstStyle/>
                    <a:p>
                      <a:pPr indent="266700" algn="ctr">
                        <a:lnSpc>
                          <a:spcPct val="120000"/>
                        </a:lnSpc>
                        <a:spcAft>
                          <a:spcPts val="0"/>
                        </a:spcAft>
                      </a:pPr>
                      <a:r>
                        <a:rPr lang="en-US" sz="1000" kern="0">
                          <a:effectLst/>
                        </a:rPr>
                        <a:t>{S6}</a:t>
                      </a:r>
                      <a:endParaRPr lang="zh-CN" sz="1050" kern="100">
                        <a:effectLst/>
                        <a:latin typeface="Times New Roman"/>
                        <a:ea typeface="宋体"/>
                        <a:cs typeface="Times New Roman"/>
                      </a:endParaRPr>
                    </a:p>
                  </a:txBody>
                  <a:tcPr marL="68580" marR="68580" marT="0" marB="0"/>
                </a:tc>
                <a:tc>
                  <a:txBody>
                    <a:bodyPr/>
                    <a:lstStyle/>
                    <a:p>
                      <a:pPr indent="266700" algn="ctr">
                        <a:lnSpc>
                          <a:spcPct val="120000"/>
                        </a:lnSpc>
                        <a:spcAft>
                          <a:spcPts val="0"/>
                        </a:spcAft>
                      </a:pPr>
                      <a:r>
                        <a:rPr lang="zh-CN" sz="1000" kern="0">
                          <a:effectLst/>
                        </a:rPr>
                        <a:t>单独检测</a:t>
                      </a:r>
                      <a:endParaRPr lang="zh-CN" sz="1050" kern="100">
                        <a:effectLst/>
                        <a:latin typeface="Times New Roman"/>
                        <a:ea typeface="宋体"/>
                        <a:cs typeface="Times New Roman"/>
                      </a:endParaRPr>
                    </a:p>
                  </a:txBody>
                  <a:tcPr marL="68580" marR="68580" marT="0" marB="0"/>
                </a:tc>
                <a:tc>
                  <a:txBody>
                    <a:bodyPr/>
                    <a:lstStyle/>
                    <a:p>
                      <a:pPr indent="266700" algn="ctr">
                        <a:lnSpc>
                          <a:spcPct val="120000"/>
                        </a:lnSpc>
                        <a:spcAft>
                          <a:spcPts val="0"/>
                        </a:spcAft>
                      </a:pPr>
                      <a:r>
                        <a:rPr lang="en-US" sz="1000" kern="0">
                          <a:effectLst/>
                        </a:rPr>
                        <a:t>T</a:t>
                      </a:r>
                      <a:r>
                        <a:rPr lang="en-US" sz="1000" kern="0" baseline="-25000">
                          <a:effectLst/>
                        </a:rPr>
                        <a:t>13</a:t>
                      </a:r>
                      <a:endParaRPr lang="zh-CN" sz="1050" kern="100">
                        <a:effectLst/>
                        <a:latin typeface="Times New Roman"/>
                        <a:ea typeface="宋体"/>
                        <a:cs typeface="Times New Roman"/>
                      </a:endParaRPr>
                    </a:p>
                  </a:txBody>
                  <a:tcPr marL="68580" marR="68580" marT="0" marB="0"/>
                </a:tc>
                <a:tc>
                  <a:txBody>
                    <a:bodyPr/>
                    <a:lstStyle/>
                    <a:p>
                      <a:pPr indent="266700" algn="ctr">
                        <a:lnSpc>
                          <a:spcPct val="120000"/>
                        </a:lnSpc>
                        <a:spcAft>
                          <a:spcPts val="0"/>
                        </a:spcAft>
                      </a:pPr>
                      <a:r>
                        <a:rPr lang="en-US" sz="1000" kern="0">
                          <a:effectLst/>
                        </a:rPr>
                        <a:t>{S3,S6}</a:t>
                      </a:r>
                      <a:endParaRPr lang="zh-CN" sz="1050" kern="100">
                        <a:effectLst/>
                        <a:latin typeface="Times New Roman"/>
                        <a:ea typeface="宋体"/>
                        <a:cs typeface="Times New Roman"/>
                      </a:endParaRPr>
                    </a:p>
                  </a:txBody>
                  <a:tcPr marL="68580" marR="68580" marT="0" marB="0"/>
                </a:tc>
                <a:tc>
                  <a:txBody>
                    <a:bodyPr/>
                    <a:lstStyle/>
                    <a:p>
                      <a:pPr indent="266700" algn="ctr">
                        <a:lnSpc>
                          <a:spcPct val="120000"/>
                        </a:lnSpc>
                        <a:spcAft>
                          <a:spcPts val="0"/>
                        </a:spcAft>
                      </a:pPr>
                      <a:r>
                        <a:rPr lang="en-US" sz="1000" kern="0">
                          <a:effectLst/>
                        </a:rPr>
                        <a:t>T</a:t>
                      </a:r>
                      <a:r>
                        <a:rPr lang="en-US" sz="1000" kern="0" baseline="-25000">
                          <a:effectLst/>
                        </a:rPr>
                        <a:t>3</a:t>
                      </a:r>
                      <a:r>
                        <a:rPr lang="en-US" sz="1000" kern="0">
                          <a:effectLst/>
                        </a:rPr>
                        <a:t>&amp;T</a:t>
                      </a:r>
                      <a:r>
                        <a:rPr lang="en-US" sz="1000" kern="0" baseline="-25000">
                          <a:effectLst/>
                        </a:rPr>
                        <a:t>6</a:t>
                      </a:r>
                      <a:endParaRPr lang="zh-CN" sz="1050" kern="100">
                        <a:effectLst/>
                        <a:latin typeface="Times New Roman"/>
                        <a:ea typeface="宋体"/>
                        <a:cs typeface="Times New Roman"/>
                      </a:endParaRPr>
                    </a:p>
                  </a:txBody>
                  <a:tcPr marL="68580" marR="68580" marT="0" marB="0"/>
                </a:tc>
              </a:tr>
              <a:tr h="754211">
                <a:tc>
                  <a:txBody>
                    <a:bodyPr/>
                    <a:lstStyle/>
                    <a:p>
                      <a:pPr indent="266700" algn="ctr">
                        <a:lnSpc>
                          <a:spcPct val="120000"/>
                        </a:lnSpc>
                        <a:spcAft>
                          <a:spcPts val="0"/>
                        </a:spcAft>
                      </a:pPr>
                      <a:r>
                        <a:rPr lang="en-US" sz="1000" kern="0">
                          <a:effectLst/>
                        </a:rPr>
                        <a:t>T</a:t>
                      </a:r>
                      <a:r>
                        <a:rPr lang="en-US" sz="1000" kern="0" baseline="-25000">
                          <a:effectLst/>
                        </a:rPr>
                        <a:t>7</a:t>
                      </a:r>
                      <a:endParaRPr lang="zh-CN" sz="1050" kern="100">
                        <a:effectLst/>
                        <a:latin typeface="Times New Roman"/>
                        <a:ea typeface="宋体"/>
                        <a:cs typeface="Times New Roman"/>
                      </a:endParaRPr>
                    </a:p>
                  </a:txBody>
                  <a:tcPr marL="68580" marR="68580" marT="0" marB="0"/>
                </a:tc>
                <a:tc>
                  <a:txBody>
                    <a:bodyPr/>
                    <a:lstStyle/>
                    <a:p>
                      <a:pPr indent="266700" algn="ctr">
                        <a:lnSpc>
                          <a:spcPct val="120000"/>
                        </a:lnSpc>
                        <a:spcAft>
                          <a:spcPts val="0"/>
                        </a:spcAft>
                      </a:pPr>
                      <a:r>
                        <a:rPr lang="en-US" sz="1000" kern="0">
                          <a:effectLst/>
                        </a:rPr>
                        <a:t>{S1,S4}</a:t>
                      </a:r>
                      <a:endParaRPr lang="zh-CN" sz="1050" kern="100">
                        <a:effectLst/>
                        <a:latin typeface="Times New Roman"/>
                        <a:ea typeface="宋体"/>
                        <a:cs typeface="Times New Roman"/>
                      </a:endParaRPr>
                    </a:p>
                  </a:txBody>
                  <a:tcPr marL="68580" marR="68580" marT="0" marB="0"/>
                </a:tc>
                <a:tc>
                  <a:txBody>
                    <a:bodyPr/>
                    <a:lstStyle/>
                    <a:p>
                      <a:pPr indent="266700" algn="ctr">
                        <a:lnSpc>
                          <a:spcPct val="120000"/>
                        </a:lnSpc>
                        <a:spcAft>
                          <a:spcPts val="0"/>
                        </a:spcAft>
                      </a:pPr>
                      <a:r>
                        <a:rPr lang="en-US" sz="1000" kern="0">
                          <a:effectLst/>
                        </a:rPr>
                        <a:t>T</a:t>
                      </a:r>
                      <a:r>
                        <a:rPr lang="en-US" sz="1000" kern="0" baseline="-25000">
                          <a:effectLst/>
                        </a:rPr>
                        <a:t>1</a:t>
                      </a:r>
                      <a:r>
                        <a:rPr lang="en-US" sz="1000" kern="0">
                          <a:effectLst/>
                        </a:rPr>
                        <a:t>&amp;T</a:t>
                      </a:r>
                      <a:r>
                        <a:rPr lang="en-US" sz="1000" kern="0" baseline="-25000">
                          <a:effectLst/>
                        </a:rPr>
                        <a:t>4</a:t>
                      </a:r>
                      <a:endParaRPr lang="zh-CN" sz="1050" kern="100">
                        <a:effectLst/>
                        <a:latin typeface="Times New Roman"/>
                        <a:ea typeface="宋体"/>
                        <a:cs typeface="Times New Roman"/>
                      </a:endParaRPr>
                    </a:p>
                  </a:txBody>
                  <a:tcPr marL="68580" marR="68580" marT="0" marB="0"/>
                </a:tc>
                <a:tc>
                  <a:txBody>
                    <a:bodyPr/>
                    <a:lstStyle/>
                    <a:p>
                      <a:pPr indent="266700" algn="ctr">
                        <a:lnSpc>
                          <a:spcPct val="120000"/>
                        </a:lnSpc>
                        <a:spcAft>
                          <a:spcPts val="0"/>
                        </a:spcAft>
                      </a:pPr>
                      <a:r>
                        <a:rPr lang="en-US" sz="1000" kern="0">
                          <a:effectLst/>
                        </a:rPr>
                        <a:t>T</a:t>
                      </a:r>
                      <a:r>
                        <a:rPr lang="en-US" sz="1000" kern="0" baseline="-25000">
                          <a:effectLst/>
                        </a:rPr>
                        <a:t>14</a:t>
                      </a:r>
                      <a:endParaRPr lang="zh-CN" sz="1050" kern="100">
                        <a:effectLst/>
                        <a:latin typeface="Times New Roman"/>
                        <a:ea typeface="宋体"/>
                        <a:cs typeface="Times New Roman"/>
                      </a:endParaRPr>
                    </a:p>
                  </a:txBody>
                  <a:tcPr marL="68580" marR="68580" marT="0" marB="0"/>
                </a:tc>
                <a:tc>
                  <a:txBody>
                    <a:bodyPr/>
                    <a:lstStyle/>
                    <a:p>
                      <a:pPr indent="266700" algn="ctr">
                        <a:lnSpc>
                          <a:spcPct val="120000"/>
                        </a:lnSpc>
                        <a:spcAft>
                          <a:spcPts val="0"/>
                        </a:spcAft>
                      </a:pPr>
                      <a:r>
                        <a:rPr lang="en-US" sz="1000" kern="0">
                          <a:effectLst/>
                        </a:rPr>
                        <a:t>{S2,S3,S6}</a:t>
                      </a:r>
                      <a:endParaRPr lang="zh-CN" sz="1050" kern="100">
                        <a:effectLst/>
                        <a:latin typeface="Times New Roman"/>
                        <a:ea typeface="宋体"/>
                        <a:cs typeface="Times New Roman"/>
                      </a:endParaRPr>
                    </a:p>
                  </a:txBody>
                  <a:tcPr marL="68580" marR="68580" marT="0" marB="0"/>
                </a:tc>
                <a:tc>
                  <a:txBody>
                    <a:bodyPr/>
                    <a:lstStyle/>
                    <a:p>
                      <a:pPr indent="266700" algn="ctr">
                        <a:lnSpc>
                          <a:spcPct val="120000"/>
                        </a:lnSpc>
                        <a:spcAft>
                          <a:spcPts val="0"/>
                        </a:spcAft>
                      </a:pPr>
                      <a:r>
                        <a:rPr lang="en-US" sz="1000" kern="0" dirty="0">
                          <a:effectLst/>
                        </a:rPr>
                        <a:t>T</a:t>
                      </a:r>
                      <a:r>
                        <a:rPr lang="en-US" sz="1000" kern="0" baseline="-25000" dirty="0">
                          <a:effectLst/>
                        </a:rPr>
                        <a:t>3</a:t>
                      </a:r>
                      <a:r>
                        <a:rPr lang="en-US" sz="1000" kern="0" dirty="0">
                          <a:effectLst/>
                        </a:rPr>
                        <a:t>&amp;T</a:t>
                      </a:r>
                      <a:r>
                        <a:rPr lang="en-US" sz="1000" kern="0" baseline="-25000" dirty="0">
                          <a:effectLst/>
                        </a:rPr>
                        <a:t>12</a:t>
                      </a:r>
                      <a:endParaRPr lang="zh-CN" sz="1050" kern="100" dirty="0">
                        <a:effectLst/>
                        <a:latin typeface="Times New Roman"/>
                        <a:ea typeface="宋体"/>
                        <a:cs typeface="Times New Roman"/>
                      </a:endParaRPr>
                    </a:p>
                  </a:txBody>
                  <a:tcPr marL="68580" marR="68580" marT="0" marB="0"/>
                </a:tc>
              </a:tr>
            </a:tbl>
          </a:graphicData>
        </a:graphic>
      </p:graphicFrame>
    </p:spTree>
    <p:extLst>
      <p:ext uri="{BB962C8B-B14F-4D97-AF65-F5344CB8AC3E}">
        <p14:creationId xmlns:p14="http://schemas.microsoft.com/office/powerpoint/2010/main" val="40409252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1488"/>
            <a:ext cx="12030075" cy="591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49308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SYN Flood </a:t>
            </a:r>
            <a:r>
              <a:rPr lang="zh-CN" altLang="en-US" dirty="0" smtClean="0"/>
              <a:t>攻击</a:t>
            </a:r>
            <a:r>
              <a:rPr lang="en-US" altLang="zh-CN" dirty="0" smtClean="0"/>
              <a:t>-</a:t>
            </a:r>
            <a:r>
              <a:rPr lang="zh-CN" altLang="en-US" dirty="0" smtClean="0"/>
              <a:t>案例</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14488"/>
            <a:ext cx="12792075" cy="362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2001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90538"/>
            <a:ext cx="11172825" cy="587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54714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SYN Flood </a:t>
            </a:r>
            <a:r>
              <a:rPr lang="zh-CN" altLang="en-US" dirty="0" smtClean="0"/>
              <a:t>攻击检测的误报</a:t>
            </a:r>
            <a:endParaRPr lang="zh-CN" altLang="en-US" dirty="0"/>
          </a:p>
        </p:txBody>
      </p:sp>
      <p:sp>
        <p:nvSpPr>
          <p:cNvPr id="3" name="内容占位符 2"/>
          <p:cNvSpPr>
            <a:spLocks noGrp="1"/>
          </p:cNvSpPr>
          <p:nvPr>
            <p:ph idx="1"/>
          </p:nvPr>
        </p:nvSpPr>
        <p:spPr>
          <a:xfrm>
            <a:off x="457200" y="1484784"/>
            <a:ext cx="8229600" cy="4641379"/>
          </a:xfrm>
        </p:spPr>
        <p:txBody>
          <a:bodyPr/>
          <a:lstStyle/>
          <a:p>
            <a:r>
              <a:rPr lang="zh-CN" altLang="en-US" dirty="0" smtClean="0"/>
              <a:t>同一款检测软件在相同阀值条件下的两个检测案例</a:t>
            </a:r>
            <a:endParaRPr lang="zh-CN" altLang="en-US" dirty="0"/>
          </a:p>
        </p:txBody>
      </p:sp>
      <p:pic>
        <p:nvPicPr>
          <p:cNvPr id="6" name="图片 5"/>
          <p:cNvPicPr/>
          <p:nvPr/>
        </p:nvPicPr>
        <p:blipFill>
          <a:blip r:embed="rId2" cstate="print"/>
          <a:stretch>
            <a:fillRect/>
          </a:stretch>
        </p:blipFill>
        <p:spPr>
          <a:xfrm>
            <a:off x="755576" y="2564904"/>
            <a:ext cx="7416824" cy="1224136"/>
          </a:xfrm>
          <a:prstGeom prst="rect">
            <a:avLst/>
          </a:prstGeom>
        </p:spPr>
      </p:pic>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4221088"/>
            <a:ext cx="7416824" cy="936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35499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源地址分析表明案例</a:t>
            </a:r>
            <a:r>
              <a:rPr lang="en-US" altLang="zh-CN" dirty="0" smtClean="0"/>
              <a:t>1</a:t>
            </a:r>
            <a:r>
              <a:rPr lang="zh-CN" altLang="en-US" dirty="0" smtClean="0"/>
              <a:t>为误报</a:t>
            </a:r>
            <a:endParaRPr lang="zh-CN" altLang="en-US" dirty="0"/>
          </a:p>
        </p:txBody>
      </p:sp>
      <p:pic>
        <p:nvPicPr>
          <p:cNvPr id="4" name="内容占位符 3"/>
          <p:cNvPicPr>
            <a:picLocks noGrp="1"/>
          </p:cNvPicPr>
          <p:nvPr>
            <p:ph idx="1"/>
          </p:nvPr>
        </p:nvPicPr>
        <p:blipFill>
          <a:blip r:embed="rId2" cstate="print"/>
          <a:stretch>
            <a:fillRect/>
          </a:stretch>
        </p:blipFill>
        <p:spPr>
          <a:xfrm>
            <a:off x="1259632" y="1484784"/>
            <a:ext cx="6840760" cy="3600400"/>
          </a:xfrm>
          <a:prstGeom prst="rect">
            <a:avLst/>
          </a:prstGeom>
        </p:spPr>
      </p:pic>
    </p:spTree>
    <p:extLst>
      <p:ext uri="{BB962C8B-B14F-4D97-AF65-F5344CB8AC3E}">
        <p14:creationId xmlns:p14="http://schemas.microsoft.com/office/powerpoint/2010/main" val="34807287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a:t>
            </a:r>
            <a:r>
              <a:rPr lang="en-US" altLang="zh-CN" dirty="0" smtClean="0"/>
              <a:t>2</a:t>
            </a:r>
            <a:r>
              <a:rPr lang="zh-CN" altLang="en-US" dirty="0" smtClean="0"/>
              <a:t>为真实的攻击</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772817"/>
            <a:ext cx="5688631"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74402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51520" y="2852936"/>
            <a:ext cx="8229600" cy="1143000"/>
          </a:xfrm>
        </p:spPr>
        <p:txBody>
          <a:bodyPr/>
          <a:lstStyle/>
          <a:p>
            <a:r>
              <a:rPr lang="en-US" altLang="zh-CN" dirty="0" smtClean="0">
                <a:solidFill>
                  <a:srgbClr val="FF0000"/>
                </a:solidFill>
              </a:rPr>
              <a:t>UDP Flood</a:t>
            </a:r>
            <a:r>
              <a:rPr lang="zh-CN" altLang="en-US" dirty="0" smtClean="0">
                <a:solidFill>
                  <a:srgbClr val="FF0000"/>
                </a:solidFill>
              </a:rPr>
              <a:t>攻击简介</a:t>
            </a:r>
            <a:endParaRPr lang="zh-CN" altLang="en-US" dirty="0">
              <a:solidFill>
                <a:srgbClr val="FF0000"/>
              </a:solidFill>
            </a:endParaRPr>
          </a:p>
        </p:txBody>
      </p:sp>
    </p:spTree>
    <p:extLst>
      <p:ext uri="{BB962C8B-B14F-4D97-AF65-F5344CB8AC3E}">
        <p14:creationId xmlns:p14="http://schemas.microsoft.com/office/powerpoint/2010/main" val="1608591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70C0"/>
                </a:solidFill>
              </a:rPr>
              <a:t>2</a:t>
            </a:r>
            <a:r>
              <a:rPr lang="zh-CN" altLang="en-US" dirty="0" smtClean="0">
                <a:solidFill>
                  <a:srgbClr val="0070C0"/>
                </a:solidFill>
              </a:rPr>
              <a:t>个简单的问题请你思考</a:t>
            </a:r>
            <a:endParaRPr lang="zh-CN" altLang="en-US" dirty="0">
              <a:solidFill>
                <a:srgbClr val="0070C0"/>
              </a:solidFill>
            </a:endParaRPr>
          </a:p>
        </p:txBody>
      </p:sp>
      <p:sp>
        <p:nvSpPr>
          <p:cNvPr id="3" name="内容占位符 2"/>
          <p:cNvSpPr>
            <a:spLocks noGrp="1"/>
          </p:cNvSpPr>
          <p:nvPr>
            <p:ph idx="1"/>
          </p:nvPr>
        </p:nvSpPr>
        <p:spPr/>
        <p:txBody>
          <a:bodyPr/>
          <a:lstStyle/>
          <a:p>
            <a:r>
              <a:rPr lang="zh-CN" altLang="en-US" dirty="0" smtClean="0"/>
              <a:t>工科与理科最本质的区别是什么？</a:t>
            </a:r>
            <a:endParaRPr lang="en-US" altLang="zh-CN" dirty="0" smtClean="0"/>
          </a:p>
          <a:p>
            <a:endParaRPr lang="en-US" altLang="zh-CN" dirty="0"/>
          </a:p>
          <a:p>
            <a:endParaRPr lang="en-US" altLang="zh-CN" dirty="0" smtClean="0"/>
          </a:p>
          <a:p>
            <a:endParaRPr lang="en-US" altLang="zh-CN" dirty="0"/>
          </a:p>
          <a:p>
            <a:r>
              <a:rPr lang="zh-CN" altLang="en-US" dirty="0" smtClean="0"/>
              <a:t>计算机工程核心问题是什么？</a:t>
            </a:r>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35741977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0070C0"/>
                </a:solidFill>
              </a:rPr>
              <a:t>什么是</a:t>
            </a:r>
            <a:r>
              <a:rPr lang="en-US" altLang="zh-CN" dirty="0" smtClean="0">
                <a:solidFill>
                  <a:srgbClr val="0070C0"/>
                </a:solidFill>
              </a:rPr>
              <a:t>UDP</a:t>
            </a:r>
            <a:r>
              <a:rPr lang="zh-CN" altLang="en-US" dirty="0" smtClean="0">
                <a:solidFill>
                  <a:srgbClr val="0070C0"/>
                </a:solidFill>
              </a:rPr>
              <a:t>反射</a:t>
            </a:r>
            <a:r>
              <a:rPr lang="en-US" altLang="zh-CN" dirty="0" smtClean="0">
                <a:solidFill>
                  <a:srgbClr val="0070C0"/>
                </a:solidFill>
              </a:rPr>
              <a:t>DDOS</a:t>
            </a:r>
            <a:r>
              <a:rPr lang="zh-CN" altLang="en-US" dirty="0" smtClean="0">
                <a:solidFill>
                  <a:srgbClr val="0070C0"/>
                </a:solidFill>
              </a:rPr>
              <a:t>攻击</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攻击者利用</a:t>
            </a:r>
            <a:r>
              <a:rPr lang="en-US" altLang="zh-CN" dirty="0" smtClean="0"/>
              <a:t>UDP</a:t>
            </a:r>
            <a:r>
              <a:rPr lang="zh-CN" altLang="en-US" dirty="0" smtClean="0"/>
              <a:t>协议无连接的特性，通过伪造被攻击主机地址向有服务缺陷（漏洞）的主机发送某些基于</a:t>
            </a:r>
            <a:r>
              <a:rPr lang="en-US" altLang="zh-CN" dirty="0" smtClean="0"/>
              <a:t>UDP </a:t>
            </a:r>
            <a:r>
              <a:rPr lang="zh-CN" altLang="en-US" dirty="0" smtClean="0"/>
              <a:t>服务的特殊请求报文，这些请求的回复会被放大数倍后发送到被攻击主机从而达到攻击目的</a:t>
            </a:r>
            <a:endParaRPr lang="en-US" altLang="zh-CN" dirty="0" smtClean="0"/>
          </a:p>
          <a:p>
            <a:endParaRPr lang="en-US" altLang="zh-CN" dirty="0" smtClean="0"/>
          </a:p>
          <a:p>
            <a:r>
              <a:rPr lang="zh-CN" altLang="en-US" dirty="0" smtClean="0"/>
              <a:t>例如：</a:t>
            </a:r>
            <a:endParaRPr lang="en-US" altLang="zh-CN" dirty="0" smtClean="0"/>
          </a:p>
          <a:p>
            <a:pPr lvl="1"/>
            <a:r>
              <a:rPr lang="en-US" altLang="zh-CN" dirty="0" smtClean="0"/>
              <a:t>NTP-</a:t>
            </a:r>
            <a:r>
              <a:rPr lang="en-US" altLang="zh-CN" dirty="0" err="1" smtClean="0"/>
              <a:t>monlist</a:t>
            </a:r>
            <a:r>
              <a:rPr lang="zh-CN" altLang="en-US" dirty="0" smtClean="0"/>
              <a:t>：回复最多</a:t>
            </a:r>
            <a:r>
              <a:rPr lang="en-US" altLang="zh-CN" dirty="0" smtClean="0"/>
              <a:t>600</a:t>
            </a:r>
            <a:r>
              <a:rPr lang="zh-CN" altLang="en-US" dirty="0" smtClean="0"/>
              <a:t>个</a:t>
            </a:r>
            <a:r>
              <a:rPr lang="en-US" altLang="zh-CN" dirty="0" smtClean="0"/>
              <a:t>IP</a:t>
            </a:r>
            <a:r>
              <a:rPr lang="zh-CN" altLang="en-US" dirty="0" smtClean="0"/>
              <a:t>地址</a:t>
            </a:r>
            <a:endParaRPr lang="en-US" altLang="zh-CN" dirty="0" smtClean="0"/>
          </a:p>
          <a:p>
            <a:pPr lvl="1"/>
            <a:r>
              <a:rPr lang="en-US" altLang="zh-CN" dirty="0" smtClean="0"/>
              <a:t>Character Generator Protocol</a:t>
            </a:r>
          </a:p>
          <a:p>
            <a:endParaRPr lang="zh-CN" altLang="en-US" dirty="0"/>
          </a:p>
        </p:txBody>
      </p:sp>
    </p:spTree>
    <p:extLst>
      <p:ext uri="{BB962C8B-B14F-4D97-AF65-F5344CB8AC3E}">
        <p14:creationId xmlns:p14="http://schemas.microsoft.com/office/powerpoint/2010/main" val="11160279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UDP</a:t>
            </a:r>
            <a:r>
              <a:rPr lang="zh-CN" altLang="en-US" dirty="0" smtClean="0"/>
              <a:t>反射攻击</a:t>
            </a:r>
            <a:r>
              <a:rPr lang="en-US" altLang="zh-CN" dirty="0" smtClean="0"/>
              <a:t>-</a:t>
            </a:r>
            <a:r>
              <a:rPr lang="zh-CN" altLang="en-US" dirty="0" smtClean="0"/>
              <a:t>原理</a:t>
            </a:r>
            <a:endParaRPr lang="zh-CN" altLang="en-US" dirty="0"/>
          </a:p>
        </p:txBody>
      </p:sp>
      <p:graphicFrame>
        <p:nvGraphicFramePr>
          <p:cNvPr id="4" name="内容占位符 3"/>
          <p:cNvGraphicFramePr>
            <a:graphicFrameLocks noGrp="1" noChangeAspect="1"/>
          </p:cNvGraphicFramePr>
          <p:nvPr>
            <p:ph idx="1"/>
          </p:nvPr>
        </p:nvGraphicFramePr>
        <p:xfrm>
          <a:off x="1210095" y="1600200"/>
          <a:ext cx="6723810" cy="4525963"/>
        </p:xfrm>
        <a:graphic>
          <a:graphicData uri="http://schemas.openxmlformats.org/presentationml/2006/ole">
            <mc:AlternateContent xmlns:mc="http://schemas.openxmlformats.org/markup-compatibility/2006">
              <mc:Choice xmlns:v="urn:schemas-microsoft-com:vml" Requires="v">
                <p:oleObj spid="_x0000_s12299" r:id="rId3" imgW="9587687" imgH="6452816" progId="">
                  <p:embed/>
                </p:oleObj>
              </mc:Choice>
              <mc:Fallback>
                <p:oleObj r:id="rId3" imgW="9587687" imgH="6452816" progId="">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0095" y="1600200"/>
                        <a:ext cx="672381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7861379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F0000"/>
                </a:solidFill>
              </a:rPr>
              <a:t>2013</a:t>
            </a:r>
            <a:r>
              <a:rPr lang="zh-CN" altLang="en-US" dirty="0" smtClean="0">
                <a:solidFill>
                  <a:srgbClr val="FF0000"/>
                </a:solidFill>
              </a:rPr>
              <a:t>年以来</a:t>
            </a:r>
            <a:r>
              <a:rPr lang="en-US" altLang="zh-CN" dirty="0" smtClean="0">
                <a:solidFill>
                  <a:srgbClr val="FF0000"/>
                </a:solidFill>
              </a:rPr>
              <a:t>UDP DRDOS</a:t>
            </a:r>
            <a:r>
              <a:rPr lang="zh-CN" altLang="en-US" dirty="0" smtClean="0">
                <a:solidFill>
                  <a:srgbClr val="FF0000"/>
                </a:solidFill>
              </a:rPr>
              <a:t>快速发展</a:t>
            </a:r>
            <a:endParaRPr lang="zh-CN" altLang="en-US" dirty="0"/>
          </a:p>
        </p:txBody>
      </p:sp>
      <p:sp>
        <p:nvSpPr>
          <p:cNvPr id="3" name="内容占位符 2"/>
          <p:cNvSpPr>
            <a:spLocks noGrp="1"/>
          </p:cNvSpPr>
          <p:nvPr>
            <p:ph idx="1"/>
          </p:nvPr>
        </p:nvSpPr>
        <p:spPr/>
        <p:txBody>
          <a:bodyPr/>
          <a:lstStyle/>
          <a:p>
            <a:r>
              <a:rPr lang="en-US" altLang="zh-CN" dirty="0" smtClean="0"/>
              <a:t>2013</a:t>
            </a:r>
            <a:r>
              <a:rPr lang="zh-CN" altLang="en-US" dirty="0" smtClean="0"/>
              <a:t>年</a:t>
            </a:r>
            <a:r>
              <a:rPr lang="en-US" altLang="zh-CN" dirty="0" smtClean="0"/>
              <a:t>3</a:t>
            </a:r>
            <a:r>
              <a:rPr lang="zh-CN" altLang="en-US" dirty="0" smtClean="0"/>
              <a:t>月，国际反垃圾邮件组织</a:t>
            </a:r>
            <a:r>
              <a:rPr lang="en-US" altLang="zh-CN" dirty="0" err="1" smtClean="0"/>
              <a:t>Spamhaus</a:t>
            </a:r>
            <a:r>
              <a:rPr lang="zh-CN" altLang="en-US" dirty="0" smtClean="0"/>
              <a:t>遭受攻击，攻击者借助</a:t>
            </a:r>
            <a:r>
              <a:rPr lang="en-US" altLang="zh-CN" dirty="0" smtClean="0"/>
              <a:t>DNS</a:t>
            </a:r>
            <a:r>
              <a:rPr lang="zh-CN" altLang="en-US" dirty="0" smtClean="0"/>
              <a:t>群，利用</a:t>
            </a:r>
            <a:r>
              <a:rPr lang="en-US" altLang="zh-CN" dirty="0" smtClean="0"/>
              <a:t>DNS</a:t>
            </a:r>
            <a:r>
              <a:rPr lang="zh-CN" altLang="en-US" dirty="0" smtClean="0"/>
              <a:t>反射技术，将攻击流量轻松放大约</a:t>
            </a:r>
            <a:r>
              <a:rPr lang="en-US" altLang="zh-CN" dirty="0" smtClean="0"/>
              <a:t>100</a:t>
            </a:r>
            <a:r>
              <a:rPr lang="zh-CN" altLang="en-US" dirty="0" smtClean="0"/>
              <a:t>倍，峰值达</a:t>
            </a:r>
            <a:r>
              <a:rPr lang="en-US" altLang="zh-CN" dirty="0" smtClean="0"/>
              <a:t>300Gbit/s</a:t>
            </a:r>
            <a:r>
              <a:rPr lang="zh-CN" altLang="en-US" dirty="0" smtClean="0"/>
              <a:t>；</a:t>
            </a:r>
            <a:endParaRPr lang="en-US" altLang="zh-CN" dirty="0" smtClean="0"/>
          </a:p>
          <a:p>
            <a:r>
              <a:rPr lang="en-US" altLang="zh-CN" dirty="0" smtClean="0"/>
              <a:t>2014</a:t>
            </a:r>
            <a:r>
              <a:rPr lang="zh-CN" altLang="en-US" dirty="0" smtClean="0"/>
              <a:t>年初，黑客利用时间同步服务</a:t>
            </a:r>
            <a:r>
              <a:rPr lang="en-US" altLang="zh-CN" dirty="0" smtClean="0"/>
              <a:t>NTP</a:t>
            </a:r>
            <a:r>
              <a:rPr lang="zh-CN" altLang="en-US" dirty="0" smtClean="0"/>
              <a:t>对</a:t>
            </a:r>
            <a:r>
              <a:rPr lang="en-US" altLang="zh-CN" dirty="0" smtClean="0"/>
              <a:t>EA</a:t>
            </a:r>
            <a:r>
              <a:rPr lang="zh-CN" altLang="en-US" dirty="0" smtClean="0"/>
              <a:t>等大型游戏网站发动</a:t>
            </a:r>
            <a:r>
              <a:rPr lang="en-US" altLang="zh-CN" dirty="0" err="1" smtClean="0"/>
              <a:t>DDoS</a:t>
            </a:r>
            <a:r>
              <a:rPr lang="zh-CN" altLang="en-US" dirty="0" smtClean="0"/>
              <a:t>攻击；</a:t>
            </a:r>
            <a:endParaRPr lang="en-US" altLang="zh-CN" dirty="0" smtClean="0"/>
          </a:p>
          <a:p>
            <a:r>
              <a:rPr lang="en-US" altLang="zh-CN" dirty="0" smtClean="0"/>
              <a:t>2014</a:t>
            </a:r>
            <a:r>
              <a:rPr lang="zh-CN" altLang="en-US" dirty="0" smtClean="0"/>
              <a:t>年初，美国</a:t>
            </a:r>
            <a:r>
              <a:rPr lang="en-US" altLang="zh-CN" dirty="0" smtClean="0"/>
              <a:t>CDN</a:t>
            </a:r>
            <a:r>
              <a:rPr lang="zh-CN" altLang="en-US" dirty="0" smtClean="0"/>
              <a:t>服务商</a:t>
            </a:r>
            <a:r>
              <a:rPr lang="en-US" altLang="zh-CN" dirty="0" err="1" smtClean="0"/>
              <a:t>CloudFlare</a:t>
            </a:r>
            <a:r>
              <a:rPr lang="zh-CN" altLang="en-US" dirty="0" smtClean="0"/>
              <a:t>遭受过高达</a:t>
            </a:r>
            <a:r>
              <a:rPr lang="en-US" altLang="zh-CN" dirty="0" smtClean="0"/>
              <a:t>400Gbit/s</a:t>
            </a:r>
            <a:r>
              <a:rPr lang="zh-CN" altLang="en-US" dirty="0" smtClean="0"/>
              <a:t>流量的</a:t>
            </a:r>
            <a:r>
              <a:rPr lang="en-US" altLang="zh-CN" dirty="0" smtClean="0"/>
              <a:t>NTP</a:t>
            </a:r>
            <a:r>
              <a:rPr lang="zh-CN" altLang="en-US" dirty="0" smtClean="0"/>
              <a:t>反射攻击。</a:t>
            </a:r>
          </a:p>
          <a:p>
            <a:endParaRPr lang="zh-CN" altLang="en-US" dirty="0"/>
          </a:p>
        </p:txBody>
      </p:sp>
    </p:spTree>
    <p:extLst>
      <p:ext uri="{BB962C8B-B14F-4D97-AF65-F5344CB8AC3E}">
        <p14:creationId xmlns:p14="http://schemas.microsoft.com/office/powerpoint/2010/main" val="9649926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70C0"/>
                </a:solidFill>
              </a:rPr>
              <a:t>UDP</a:t>
            </a:r>
            <a:r>
              <a:rPr lang="zh-CN" altLang="en-US" dirty="0" smtClean="0">
                <a:solidFill>
                  <a:srgbClr val="0070C0"/>
                </a:solidFill>
              </a:rPr>
              <a:t>反射</a:t>
            </a:r>
            <a:r>
              <a:rPr lang="en-US" altLang="zh-CN" dirty="0" smtClean="0">
                <a:solidFill>
                  <a:srgbClr val="0070C0"/>
                </a:solidFill>
              </a:rPr>
              <a:t>DDOS</a:t>
            </a:r>
            <a:r>
              <a:rPr lang="zh-CN" altLang="en-US" dirty="0" smtClean="0">
                <a:solidFill>
                  <a:srgbClr val="0070C0"/>
                </a:solidFill>
              </a:rPr>
              <a:t>攻击产生的原因</a:t>
            </a:r>
            <a:endParaRPr lang="zh-CN" altLang="en-US" dirty="0"/>
          </a:p>
        </p:txBody>
      </p:sp>
      <p:sp>
        <p:nvSpPr>
          <p:cNvPr id="3" name="内容占位符 2"/>
          <p:cNvSpPr>
            <a:spLocks noGrp="1"/>
          </p:cNvSpPr>
          <p:nvPr>
            <p:ph idx="1"/>
          </p:nvPr>
        </p:nvSpPr>
        <p:spPr/>
        <p:txBody>
          <a:bodyPr/>
          <a:lstStyle/>
          <a:p>
            <a:r>
              <a:rPr lang="zh-CN" altLang="en-US" dirty="0" smtClean="0"/>
              <a:t>网络服务设计存在缺陷</a:t>
            </a:r>
            <a:endParaRPr lang="en-US" altLang="zh-CN" dirty="0" smtClean="0"/>
          </a:p>
          <a:p>
            <a:endParaRPr lang="en-US" altLang="zh-CN" dirty="0" smtClean="0"/>
          </a:p>
          <a:p>
            <a:r>
              <a:rPr lang="zh-CN" altLang="en-US" dirty="0" smtClean="0"/>
              <a:t>这些存在缺陷的服务被操作系统内核支持或被普遍安装使用</a:t>
            </a:r>
            <a:endParaRPr lang="en-US" altLang="zh-CN" dirty="0" smtClean="0"/>
          </a:p>
          <a:p>
            <a:endParaRPr lang="en-US" altLang="zh-CN" dirty="0" smtClean="0"/>
          </a:p>
          <a:p>
            <a:r>
              <a:rPr lang="zh-CN" altLang="en-US" dirty="0" smtClean="0"/>
              <a:t>主干路由器不支持真实源地址检查</a:t>
            </a:r>
          </a:p>
          <a:p>
            <a:endParaRPr lang="zh-CN" altLang="en-US" dirty="0"/>
          </a:p>
        </p:txBody>
      </p:sp>
    </p:spTree>
    <p:extLst>
      <p:ext uri="{BB962C8B-B14F-4D97-AF65-F5344CB8AC3E}">
        <p14:creationId xmlns:p14="http://schemas.microsoft.com/office/powerpoint/2010/main" val="29225920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solidFill>
                  <a:srgbClr val="FF0000"/>
                </a:solidFill>
              </a:rPr>
              <a:t>学术角度认为存在反射可能的服务</a:t>
            </a:r>
            <a:endParaRPr lang="zh-CN" altLang="en-US" dirty="0">
              <a:solidFill>
                <a:srgbClr val="FF0000"/>
              </a:solidFill>
            </a:endParaRPr>
          </a:p>
        </p:txBody>
      </p:sp>
      <p:sp>
        <p:nvSpPr>
          <p:cNvPr id="3" name="内容占位符 2"/>
          <p:cNvSpPr>
            <a:spLocks noGrp="1"/>
          </p:cNvSpPr>
          <p:nvPr>
            <p:ph idx="1"/>
          </p:nvPr>
        </p:nvSpPr>
        <p:spPr/>
        <p:txBody>
          <a:bodyPr>
            <a:normAutofit lnSpcReduction="10000"/>
          </a:bodyPr>
          <a:lstStyle/>
          <a:p>
            <a:r>
              <a:rPr lang="zh-CN" altLang="en-US" dirty="0" smtClean="0"/>
              <a:t>最新的文献对该问题系统性研究认为理论上以下</a:t>
            </a:r>
            <a:r>
              <a:rPr lang="en-US" altLang="zh-CN" dirty="0" smtClean="0"/>
              <a:t>14</a:t>
            </a:r>
            <a:r>
              <a:rPr lang="zh-CN" altLang="en-US" dirty="0" smtClean="0"/>
              <a:t>种应用存在反射攻击的可能</a:t>
            </a:r>
            <a:endParaRPr lang="en-US" altLang="zh-CN" sz="2600" dirty="0" smtClean="0">
              <a:ea typeface="宋体" charset="-122"/>
            </a:endParaRPr>
          </a:p>
          <a:p>
            <a:pPr lvl="1"/>
            <a:r>
              <a:rPr lang="en-US" altLang="zh-CN" dirty="0" smtClean="0"/>
              <a:t>DNS </a:t>
            </a:r>
            <a:r>
              <a:rPr lang="en-US" altLang="zh-CN" dirty="0" smtClean="0">
                <a:solidFill>
                  <a:srgbClr val="FF0000"/>
                </a:solidFill>
              </a:rPr>
              <a:t>NTP</a:t>
            </a:r>
            <a:r>
              <a:rPr lang="en-US" altLang="zh-CN" dirty="0" smtClean="0"/>
              <a:t> SNMPv2 </a:t>
            </a:r>
            <a:r>
              <a:rPr lang="en-US" altLang="zh-CN" dirty="0" smtClean="0">
                <a:solidFill>
                  <a:srgbClr val="FF0000"/>
                </a:solidFill>
              </a:rPr>
              <a:t>NetBIOS</a:t>
            </a:r>
            <a:r>
              <a:rPr lang="en-US" altLang="zh-CN" dirty="0" smtClean="0"/>
              <a:t> SSDP </a:t>
            </a:r>
            <a:r>
              <a:rPr lang="en-US" altLang="zh-CN" dirty="0" err="1" smtClean="0">
                <a:solidFill>
                  <a:srgbClr val="FF0000"/>
                </a:solidFill>
              </a:rPr>
              <a:t>CharGEN</a:t>
            </a:r>
            <a:r>
              <a:rPr lang="en-US" altLang="zh-CN" dirty="0" smtClean="0"/>
              <a:t> </a:t>
            </a:r>
          </a:p>
          <a:p>
            <a:pPr lvl="1"/>
            <a:r>
              <a:rPr lang="en-US" altLang="zh-CN" dirty="0" smtClean="0"/>
              <a:t>QOTD </a:t>
            </a:r>
            <a:r>
              <a:rPr lang="en-US" altLang="zh-CN" dirty="0" err="1" smtClean="0">
                <a:solidFill>
                  <a:srgbClr val="FF0000"/>
                </a:solidFill>
              </a:rPr>
              <a:t>BitTorrent</a:t>
            </a:r>
            <a:r>
              <a:rPr lang="en-US" altLang="zh-CN" dirty="0" smtClean="0"/>
              <a:t> </a:t>
            </a:r>
            <a:r>
              <a:rPr lang="en-US" altLang="zh-CN" dirty="0" err="1" smtClean="0"/>
              <a:t>Kad</a:t>
            </a:r>
            <a:r>
              <a:rPr lang="en-US" altLang="zh-CN" dirty="0" smtClean="0"/>
              <a:t> </a:t>
            </a:r>
            <a:r>
              <a:rPr lang="en-US" altLang="zh-CN" dirty="0" smtClean="0">
                <a:solidFill>
                  <a:srgbClr val="FF0000"/>
                </a:solidFill>
              </a:rPr>
              <a:t>Quake Network Protocol</a:t>
            </a:r>
          </a:p>
          <a:p>
            <a:pPr lvl="1"/>
            <a:r>
              <a:rPr lang="en-US" altLang="zh-CN" dirty="0" smtClean="0"/>
              <a:t> Steam Protocol </a:t>
            </a:r>
            <a:r>
              <a:rPr lang="en-US" altLang="zh-CN" dirty="0" smtClean="0">
                <a:solidFill>
                  <a:srgbClr val="FF0000"/>
                </a:solidFill>
              </a:rPr>
              <a:t>ZAv2</a:t>
            </a:r>
            <a:r>
              <a:rPr lang="en-US" altLang="zh-CN" dirty="0" smtClean="0"/>
              <a:t> </a:t>
            </a:r>
            <a:r>
              <a:rPr lang="en-US" altLang="zh-CN" dirty="0" err="1" smtClean="0"/>
              <a:t>Sality</a:t>
            </a:r>
            <a:r>
              <a:rPr lang="en-US" altLang="zh-CN" dirty="0" smtClean="0"/>
              <a:t> </a:t>
            </a:r>
            <a:r>
              <a:rPr lang="en-US" altLang="zh-CN" dirty="0" err="1" smtClean="0">
                <a:solidFill>
                  <a:srgbClr val="FF0000"/>
                </a:solidFill>
              </a:rPr>
              <a:t>Gameover</a:t>
            </a:r>
            <a:endParaRPr lang="en-US" altLang="zh-CN" dirty="0" smtClean="0">
              <a:solidFill>
                <a:srgbClr val="FF0000"/>
              </a:solidFill>
            </a:endParaRPr>
          </a:p>
          <a:p>
            <a:pPr lvl="1"/>
            <a:endParaRPr lang="en-US" altLang="zh-CN" dirty="0" smtClean="0">
              <a:solidFill>
                <a:srgbClr val="FF0000"/>
              </a:solidFill>
            </a:endParaRPr>
          </a:p>
          <a:p>
            <a:pPr>
              <a:buNone/>
            </a:pPr>
            <a:r>
              <a:rPr lang="en-US" altLang="zh-CN" dirty="0" smtClean="0"/>
              <a:t>    </a:t>
            </a:r>
            <a:r>
              <a:rPr lang="en-US" altLang="zh-CN" sz="2400" dirty="0" smtClean="0"/>
              <a:t>M </a:t>
            </a:r>
            <a:r>
              <a:rPr lang="en-US" altLang="zh-CN" sz="2400" dirty="0" err="1" smtClean="0"/>
              <a:t>Kührer,T</a:t>
            </a:r>
            <a:r>
              <a:rPr lang="en-US" altLang="zh-CN" sz="2400" dirty="0" smtClean="0"/>
              <a:t> </a:t>
            </a:r>
            <a:r>
              <a:rPr lang="en-US" altLang="zh-CN" sz="2400" dirty="0" err="1" smtClean="0"/>
              <a:t>Hupperich</a:t>
            </a:r>
            <a:r>
              <a:rPr lang="en-US" altLang="zh-CN" sz="2400" dirty="0" smtClean="0"/>
              <a:t>, C </a:t>
            </a:r>
            <a:r>
              <a:rPr lang="en-US" altLang="zh-CN" sz="2400" dirty="0" err="1" smtClean="0"/>
              <a:t>Rossow</a:t>
            </a:r>
            <a:r>
              <a:rPr lang="en-US" altLang="zh-CN" sz="2400" dirty="0" smtClean="0"/>
              <a:t>, T </a:t>
            </a:r>
            <a:r>
              <a:rPr lang="en-US" altLang="zh-CN" sz="2400" dirty="0" err="1" smtClean="0"/>
              <a:t>Holz</a:t>
            </a:r>
            <a:r>
              <a:rPr lang="en-US" altLang="zh-CN" sz="2400" dirty="0" smtClean="0"/>
              <a:t>.</a:t>
            </a:r>
            <a:r>
              <a:rPr lang="zh-CN" altLang="en-US" sz="2400" dirty="0" smtClean="0"/>
              <a:t> </a:t>
            </a:r>
            <a:r>
              <a:rPr lang="en-US" altLang="zh-CN" sz="2400" dirty="0" smtClean="0"/>
              <a:t>Ampliﬁcation Hell: Revisiting Network Protocols for </a:t>
            </a:r>
            <a:r>
              <a:rPr lang="en-US" altLang="zh-CN" sz="2400" dirty="0" err="1" smtClean="0"/>
              <a:t>DDoS</a:t>
            </a:r>
            <a:r>
              <a:rPr lang="en-US" altLang="zh-CN" sz="2400" dirty="0" smtClean="0"/>
              <a:t> Abuse. USENIX Security Symposium, 2014 - usenix.org</a:t>
            </a:r>
            <a:r>
              <a:rPr lang="en-US" altLang="zh-CN" dirty="0" smtClean="0"/>
              <a:t>.</a:t>
            </a:r>
          </a:p>
          <a:p>
            <a:endParaRPr lang="zh-CN" altLang="en-US" dirty="0"/>
          </a:p>
        </p:txBody>
      </p:sp>
    </p:spTree>
    <p:extLst>
      <p:ext uri="{BB962C8B-B14F-4D97-AF65-F5344CB8AC3E}">
        <p14:creationId xmlns:p14="http://schemas.microsoft.com/office/powerpoint/2010/main" val="37136382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工业界认可的</a:t>
            </a:r>
            <a:r>
              <a:rPr lang="en-US" altLang="zh-CN" dirty="0" smtClean="0"/>
              <a:t>5</a:t>
            </a:r>
            <a:r>
              <a:rPr lang="zh-CN" altLang="en-US" dirty="0" smtClean="0"/>
              <a:t>种</a:t>
            </a:r>
            <a:endParaRPr lang="zh-CN" altLang="en-US" dirty="0"/>
          </a:p>
        </p:txBody>
      </p:sp>
      <p:pic>
        <p:nvPicPr>
          <p:cNvPr id="4" name="Picture 2"/>
          <p:cNvPicPr>
            <a:picLocks noGrp="1" noChangeAspect="1" noChangeArrowheads="1"/>
          </p:cNvPicPr>
          <p:nvPr>
            <p:ph idx="1"/>
          </p:nvPr>
        </p:nvPicPr>
        <p:blipFill>
          <a:blip r:embed="rId2"/>
          <a:srcRect/>
          <a:stretch>
            <a:fillRect/>
          </a:stretch>
        </p:blipFill>
        <p:spPr bwMode="auto">
          <a:xfrm>
            <a:off x="1011077" y="1600200"/>
            <a:ext cx="7121845" cy="4525963"/>
          </a:xfrm>
          <a:prstGeom prst="rect">
            <a:avLst/>
          </a:prstGeom>
          <a:noFill/>
          <a:ln w="9525">
            <a:noFill/>
            <a:miter lim="800000"/>
            <a:headEnd/>
            <a:tailEnd/>
          </a:ln>
        </p:spPr>
      </p:pic>
    </p:spTree>
    <p:extLst>
      <p:ext uri="{BB962C8B-B14F-4D97-AF65-F5344CB8AC3E}">
        <p14:creationId xmlns:p14="http://schemas.microsoft.com/office/powerpoint/2010/main" val="9696326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274638"/>
            <a:ext cx="8229600" cy="3586410"/>
          </a:xfrm>
        </p:spPr>
        <p:txBody>
          <a:bodyPr>
            <a:normAutofit/>
          </a:bodyPr>
          <a:lstStyle/>
          <a:p>
            <a:r>
              <a:rPr lang="zh-CN" altLang="en-US" dirty="0" smtClean="0"/>
              <a:t>利用</a:t>
            </a:r>
            <a:r>
              <a:rPr lang="en-US" altLang="zh-CN" dirty="0" smtClean="0"/>
              <a:t>NBOS</a:t>
            </a:r>
            <a:r>
              <a:rPr lang="zh-CN" altLang="en-US" dirty="0" smtClean="0"/>
              <a:t>在</a:t>
            </a:r>
            <a:r>
              <a:rPr lang="en-US" altLang="zh-CN" dirty="0" smtClean="0"/>
              <a:t>CERNET</a:t>
            </a:r>
            <a:r>
              <a:rPr lang="zh-CN" altLang="en-US" dirty="0" smtClean="0"/>
              <a:t>江苏省网边界检测到的</a:t>
            </a:r>
            <a:r>
              <a:rPr lang="en-US" altLang="zh-CN" dirty="0" smtClean="0"/>
              <a:t>UDP</a:t>
            </a:r>
            <a:r>
              <a:rPr lang="zh-CN" altLang="en-US" dirty="0" smtClean="0"/>
              <a:t>反射攻击</a:t>
            </a:r>
            <a:endParaRPr lang="zh-CN" altLang="en-US" dirty="0"/>
          </a:p>
        </p:txBody>
      </p:sp>
    </p:spTree>
    <p:extLst>
      <p:ext uri="{BB962C8B-B14F-4D97-AF65-F5344CB8AC3E}">
        <p14:creationId xmlns:p14="http://schemas.microsoft.com/office/powerpoint/2010/main" val="17208886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04813"/>
            <a:ext cx="12430125" cy="604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20064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33613"/>
            <a:ext cx="12106275" cy="239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90200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66788"/>
            <a:ext cx="11439525"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14778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0070C0"/>
                </a:solidFill>
              </a:rPr>
              <a:t>互联网是一个庞大的计算机工程</a:t>
            </a:r>
            <a:endParaRPr lang="zh-CN" altLang="en-US" dirty="0">
              <a:solidFill>
                <a:srgbClr val="0070C0"/>
              </a:solidFill>
            </a:endParaRPr>
          </a:p>
        </p:txBody>
      </p:sp>
      <p:sp>
        <p:nvSpPr>
          <p:cNvPr id="3" name="内容占位符 2"/>
          <p:cNvSpPr>
            <a:spLocks noGrp="1"/>
          </p:cNvSpPr>
          <p:nvPr>
            <p:ph idx="1"/>
          </p:nvPr>
        </p:nvSpPr>
        <p:spPr/>
        <p:txBody>
          <a:bodyPr/>
          <a:lstStyle/>
          <a:p>
            <a:r>
              <a:rPr lang="zh-CN" altLang="en-US" dirty="0" smtClean="0"/>
              <a:t>协议是互联网体系结构的核心</a:t>
            </a:r>
            <a:endParaRPr lang="en-US" altLang="zh-CN" dirty="0" smtClean="0"/>
          </a:p>
          <a:p>
            <a:pPr lvl="1"/>
            <a:r>
              <a:rPr lang="zh-CN" altLang="en-US" dirty="0" smtClean="0"/>
              <a:t>什么是协议？</a:t>
            </a:r>
            <a:endParaRPr lang="en-US" altLang="zh-CN" dirty="0" smtClean="0"/>
          </a:p>
          <a:p>
            <a:pPr lvl="1"/>
            <a:r>
              <a:rPr lang="zh-CN" altLang="en-US" dirty="0" smtClean="0"/>
              <a:t>协议是人设计的</a:t>
            </a:r>
            <a:endParaRPr lang="en-US" altLang="zh-CN" dirty="0" smtClean="0"/>
          </a:p>
          <a:p>
            <a:pPr lvl="1"/>
            <a:r>
              <a:rPr lang="zh-CN" altLang="en-US" dirty="0" smtClean="0"/>
              <a:t>协议的开放性和简单性是互联网成功的主要原因</a:t>
            </a:r>
            <a:endParaRPr lang="en-US" altLang="zh-CN" dirty="0" smtClean="0"/>
          </a:p>
          <a:p>
            <a:r>
              <a:rPr lang="zh-CN" altLang="en-US" dirty="0" smtClean="0"/>
              <a:t>互联网中的协议不是在一个完备的科学体系的支撑下设计出来的</a:t>
            </a:r>
            <a:endParaRPr lang="en-US" altLang="zh-CN" dirty="0" smtClean="0"/>
          </a:p>
          <a:p>
            <a:r>
              <a:rPr lang="zh-CN" altLang="en-US" dirty="0" smtClean="0"/>
              <a:t>互联网走到今天的非科学因素</a:t>
            </a:r>
            <a:endParaRPr lang="en-US" altLang="zh-CN" dirty="0" smtClean="0"/>
          </a:p>
          <a:p>
            <a:endParaRPr lang="zh-CN" altLang="en-US" dirty="0"/>
          </a:p>
        </p:txBody>
      </p:sp>
    </p:spTree>
    <p:extLst>
      <p:ext uri="{BB962C8B-B14F-4D97-AF65-F5344CB8AC3E}">
        <p14:creationId xmlns:p14="http://schemas.microsoft.com/office/powerpoint/2010/main" val="2862641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2146250"/>
          </a:xfrm>
        </p:spPr>
        <p:txBody>
          <a:bodyPr>
            <a:normAutofit/>
          </a:bodyPr>
          <a:lstStyle/>
          <a:p>
            <a:r>
              <a:rPr lang="zh-CN" altLang="en-US" dirty="0" smtClean="0">
                <a:solidFill>
                  <a:srgbClr val="0070C0"/>
                </a:solidFill>
              </a:rPr>
              <a:t>现实网络环境中的</a:t>
            </a:r>
            <a:r>
              <a:rPr lang="en-US" altLang="zh-CN" dirty="0" smtClean="0">
                <a:solidFill>
                  <a:srgbClr val="0070C0"/>
                </a:solidFill>
              </a:rPr>
              <a:t>DDOS</a:t>
            </a:r>
            <a:r>
              <a:rPr lang="zh-CN" altLang="en-US" dirty="0" smtClean="0">
                <a:solidFill>
                  <a:srgbClr val="0070C0"/>
                </a:solidFill>
              </a:rPr>
              <a:t>攻击是如何运作的？</a:t>
            </a:r>
            <a:endParaRPr lang="zh-CN" altLang="en-US" dirty="0">
              <a:solidFill>
                <a:srgbClr val="0070C0"/>
              </a:solidFill>
            </a:endParaRPr>
          </a:p>
        </p:txBody>
      </p:sp>
      <p:sp>
        <p:nvSpPr>
          <p:cNvPr id="3" name="内容占位符 2"/>
          <p:cNvSpPr>
            <a:spLocks noGrp="1"/>
          </p:cNvSpPr>
          <p:nvPr>
            <p:ph idx="1"/>
          </p:nvPr>
        </p:nvSpPr>
        <p:spPr>
          <a:xfrm>
            <a:off x="457200" y="2636912"/>
            <a:ext cx="8229600" cy="3489251"/>
          </a:xfrm>
        </p:spPr>
        <p:txBody>
          <a:bodyPr/>
          <a:lstStyle/>
          <a:p>
            <a:r>
              <a:rPr lang="zh-CN" altLang="en-US" dirty="0" smtClean="0"/>
              <a:t>利益驱动</a:t>
            </a:r>
            <a:endParaRPr lang="en-US" altLang="zh-CN" dirty="0" smtClean="0"/>
          </a:p>
          <a:p>
            <a:endParaRPr lang="en-US" altLang="zh-CN" dirty="0"/>
          </a:p>
          <a:p>
            <a:r>
              <a:rPr lang="zh-CN" altLang="en-US" dirty="0" smtClean="0"/>
              <a:t>控制者不会用自己的地址直接发起攻击</a:t>
            </a:r>
            <a:endParaRPr lang="en-US" altLang="zh-CN" dirty="0" smtClean="0"/>
          </a:p>
          <a:p>
            <a:pPr lvl="1"/>
            <a:r>
              <a:rPr lang="zh-CN" altLang="en-US" dirty="0" smtClean="0"/>
              <a:t>僵尸网络</a:t>
            </a:r>
            <a:endParaRPr lang="zh-CN" altLang="en-US" dirty="0"/>
          </a:p>
        </p:txBody>
      </p:sp>
    </p:spTree>
    <p:extLst>
      <p:ext uri="{BB962C8B-B14F-4D97-AF65-F5344CB8AC3E}">
        <p14:creationId xmlns:p14="http://schemas.microsoft.com/office/powerpoint/2010/main" val="24802335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lang="en-US" altLang="zh-CN" dirty="0" smtClean="0">
                <a:solidFill>
                  <a:srgbClr val="FF0000"/>
                </a:solidFill>
              </a:rPr>
              <a:t>END</a:t>
            </a:r>
            <a:endParaRPr lang="zh-CN" altLang="en-US" dirty="0">
              <a:solidFill>
                <a:srgbClr val="FF0000"/>
              </a:solidFill>
            </a:endParaRPr>
          </a:p>
        </p:txBody>
      </p:sp>
      <p:sp>
        <p:nvSpPr>
          <p:cNvPr id="7" name="副标题 6"/>
          <p:cNvSpPr>
            <a:spLocks noGrp="1"/>
          </p:cNvSpPr>
          <p:nvPr>
            <p:ph type="subTitle" idx="1"/>
          </p:nvPr>
        </p:nvSpPr>
        <p:spPr/>
        <p:txBody>
          <a:bodyPr/>
          <a:lstStyle/>
          <a:p>
            <a:r>
              <a:rPr lang="en-US" altLang="zh-CN" dirty="0" smtClean="0"/>
              <a:t>Questions &amp; Thanks</a:t>
            </a:r>
            <a:endParaRPr lang="zh-CN" altLang="en-US" dirty="0"/>
          </a:p>
        </p:txBody>
      </p:sp>
    </p:spTree>
    <p:extLst>
      <p:ext uri="{BB962C8B-B14F-4D97-AF65-F5344CB8AC3E}">
        <p14:creationId xmlns:p14="http://schemas.microsoft.com/office/powerpoint/2010/main" val="873044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0070C0"/>
                </a:solidFill>
              </a:rPr>
              <a:t>互联网协议不是神话</a:t>
            </a:r>
            <a:endParaRPr lang="zh-CN" altLang="en-US" dirty="0">
              <a:solidFill>
                <a:srgbClr val="0070C0"/>
              </a:solidFill>
            </a:endParaRPr>
          </a:p>
        </p:txBody>
      </p:sp>
      <p:sp>
        <p:nvSpPr>
          <p:cNvPr id="3" name="内容占位符 2"/>
          <p:cNvSpPr>
            <a:spLocks noGrp="1"/>
          </p:cNvSpPr>
          <p:nvPr>
            <p:ph idx="1"/>
          </p:nvPr>
        </p:nvSpPr>
        <p:spPr>
          <a:xfrm>
            <a:off x="457200" y="1412776"/>
            <a:ext cx="8229600" cy="4713387"/>
          </a:xfrm>
        </p:spPr>
        <p:txBody>
          <a:bodyPr/>
          <a:lstStyle/>
          <a:p>
            <a:r>
              <a:rPr lang="zh-CN" altLang="en-US" dirty="0" smtClean="0"/>
              <a:t>传输层：为什么只有</a:t>
            </a:r>
            <a:r>
              <a:rPr lang="en-US" altLang="zh-CN" dirty="0" smtClean="0"/>
              <a:t>TCP</a:t>
            </a:r>
            <a:r>
              <a:rPr lang="zh-CN" altLang="en-US" dirty="0" smtClean="0"/>
              <a:t>和</a:t>
            </a:r>
            <a:r>
              <a:rPr lang="en-US" altLang="zh-CN" dirty="0" smtClean="0"/>
              <a:t>UDP</a:t>
            </a:r>
            <a:r>
              <a:rPr lang="zh-CN" altLang="en-US" dirty="0" smtClean="0"/>
              <a:t>协议</a:t>
            </a:r>
            <a:endParaRPr lang="en-US" altLang="zh-CN" dirty="0"/>
          </a:p>
          <a:p>
            <a:r>
              <a:rPr lang="en-US" altLang="zh-CN" dirty="0" smtClean="0"/>
              <a:t>TCP</a:t>
            </a:r>
            <a:r>
              <a:rPr lang="zh-CN" altLang="en-US" dirty="0" smtClean="0"/>
              <a:t>：</a:t>
            </a:r>
            <a:r>
              <a:rPr lang="en-US" altLang="zh-CN" dirty="0" smtClean="0"/>
              <a:t> Transmission Control Protocol </a:t>
            </a:r>
          </a:p>
          <a:p>
            <a:endParaRPr lang="en-US" altLang="zh-CN" dirty="0" smtClean="0"/>
          </a:p>
          <a:p>
            <a:endParaRPr lang="en-US" altLang="zh-CN" dirty="0"/>
          </a:p>
          <a:p>
            <a:endParaRPr lang="en-US" altLang="zh-CN" dirty="0" smtClean="0"/>
          </a:p>
          <a:p>
            <a:endParaRPr lang="en-US" altLang="zh-CN" dirty="0"/>
          </a:p>
          <a:p>
            <a:endParaRPr lang="en-US" altLang="zh-CN" dirty="0"/>
          </a:p>
          <a:p>
            <a:r>
              <a:rPr lang="en-US" altLang="zh-CN" dirty="0" smtClean="0"/>
              <a:t>UDP</a:t>
            </a:r>
            <a:r>
              <a:rPr lang="zh-CN" altLang="en-US" dirty="0" smtClean="0"/>
              <a:t>：</a:t>
            </a:r>
            <a:endParaRPr lang="zh-CN"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2636912"/>
            <a:ext cx="4699421"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8722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0070C0"/>
                </a:solidFill>
              </a:rPr>
              <a:t>什么是</a:t>
            </a:r>
            <a:r>
              <a:rPr lang="en-US" altLang="zh-CN" dirty="0" smtClean="0">
                <a:solidFill>
                  <a:srgbClr val="0070C0"/>
                </a:solidFill>
              </a:rPr>
              <a:t>DDOS</a:t>
            </a:r>
            <a:r>
              <a:rPr lang="zh-CN" altLang="en-US" dirty="0" smtClean="0">
                <a:solidFill>
                  <a:srgbClr val="0070C0"/>
                </a:solidFill>
              </a:rPr>
              <a:t>攻击</a:t>
            </a:r>
            <a:endParaRPr lang="zh-CN" altLang="en-US" dirty="0">
              <a:solidFill>
                <a:srgbClr val="0070C0"/>
              </a:solidFill>
            </a:endParaRPr>
          </a:p>
        </p:txBody>
      </p:sp>
      <p:sp>
        <p:nvSpPr>
          <p:cNvPr id="3" name="内容占位符 2"/>
          <p:cNvSpPr>
            <a:spLocks noGrp="1"/>
          </p:cNvSpPr>
          <p:nvPr>
            <p:ph idx="1"/>
          </p:nvPr>
        </p:nvSpPr>
        <p:spPr/>
        <p:txBody>
          <a:bodyPr/>
          <a:lstStyle/>
          <a:p>
            <a:r>
              <a:rPr lang="zh-CN" altLang="en-US" dirty="0" smtClean="0"/>
              <a:t>定义：</a:t>
            </a:r>
            <a:r>
              <a:rPr lang="en-US" altLang="zh-CN" dirty="0" smtClean="0"/>
              <a:t>Distributed </a:t>
            </a:r>
            <a:r>
              <a:rPr lang="en-US" altLang="zh-CN" dirty="0"/>
              <a:t>Denial of </a:t>
            </a:r>
            <a:r>
              <a:rPr lang="en-US" altLang="zh-CN" dirty="0" smtClean="0"/>
              <a:t>Service-</a:t>
            </a:r>
            <a:r>
              <a:rPr lang="zh-CN" altLang="en-US" dirty="0" smtClean="0"/>
              <a:t>服务失效</a:t>
            </a:r>
            <a:endParaRPr lang="en-US" altLang="zh-CN" dirty="0" smtClean="0"/>
          </a:p>
          <a:p>
            <a:endParaRPr lang="en-US" altLang="zh-CN" dirty="0" smtClean="0"/>
          </a:p>
          <a:p>
            <a:r>
              <a:rPr lang="zh-CN" altLang="en-US" dirty="0" smtClean="0"/>
              <a:t>分类</a:t>
            </a:r>
            <a:endParaRPr lang="en-US" altLang="zh-CN" dirty="0" smtClean="0"/>
          </a:p>
          <a:p>
            <a:pPr lvl="1"/>
            <a:r>
              <a:rPr lang="zh-CN" altLang="en-US" dirty="0" smtClean="0"/>
              <a:t>面向带宽的</a:t>
            </a:r>
            <a:endParaRPr lang="en-US" altLang="zh-CN" dirty="0" smtClean="0"/>
          </a:p>
          <a:p>
            <a:pPr lvl="1"/>
            <a:r>
              <a:rPr lang="zh-CN" altLang="en-US" dirty="0" smtClean="0"/>
              <a:t>面向服务的</a:t>
            </a:r>
            <a:endParaRPr lang="en-US" altLang="zh-CN" dirty="0" smtClean="0"/>
          </a:p>
          <a:p>
            <a:endParaRPr lang="en-US" altLang="zh-CN" dirty="0" smtClean="0"/>
          </a:p>
          <a:p>
            <a:r>
              <a:rPr lang="zh-CN" altLang="en-US" dirty="0" smtClean="0"/>
              <a:t>实现手段：大部分是利用协议设计的缺陷</a:t>
            </a:r>
            <a:endParaRPr lang="zh-CN" altLang="en-US" dirty="0"/>
          </a:p>
        </p:txBody>
      </p:sp>
    </p:spTree>
    <p:extLst>
      <p:ext uri="{BB962C8B-B14F-4D97-AF65-F5344CB8AC3E}">
        <p14:creationId xmlns:p14="http://schemas.microsoft.com/office/powerpoint/2010/main" val="760733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23528" y="2780928"/>
            <a:ext cx="8229600" cy="1143000"/>
          </a:xfrm>
        </p:spPr>
        <p:txBody>
          <a:bodyPr/>
          <a:lstStyle/>
          <a:p>
            <a:r>
              <a:rPr lang="en-US" altLang="zh-CN" dirty="0" smtClean="0">
                <a:solidFill>
                  <a:srgbClr val="FF0000"/>
                </a:solidFill>
              </a:rPr>
              <a:t>SYN Flood</a:t>
            </a:r>
            <a:r>
              <a:rPr lang="zh-CN" altLang="en-US" dirty="0" smtClean="0">
                <a:solidFill>
                  <a:srgbClr val="FF0000"/>
                </a:solidFill>
              </a:rPr>
              <a:t>攻击简介</a:t>
            </a:r>
            <a:endParaRPr lang="zh-CN" altLang="en-US" dirty="0">
              <a:solidFill>
                <a:srgbClr val="FF0000"/>
              </a:solidFill>
            </a:endParaRPr>
          </a:p>
        </p:txBody>
      </p:sp>
    </p:spTree>
    <p:extLst>
      <p:ext uri="{BB962C8B-B14F-4D97-AF65-F5344CB8AC3E}">
        <p14:creationId xmlns:p14="http://schemas.microsoft.com/office/powerpoint/2010/main" val="3459626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70C0"/>
                </a:solidFill>
              </a:rPr>
              <a:t>SYN Flood </a:t>
            </a:r>
            <a:r>
              <a:rPr lang="zh-CN" altLang="en-US" dirty="0" smtClean="0">
                <a:solidFill>
                  <a:srgbClr val="0070C0"/>
                </a:solidFill>
              </a:rPr>
              <a:t>攻击</a:t>
            </a:r>
            <a:r>
              <a:rPr lang="en-US" altLang="zh-CN" dirty="0" smtClean="0">
                <a:solidFill>
                  <a:srgbClr val="0070C0"/>
                </a:solidFill>
              </a:rPr>
              <a:t>-</a:t>
            </a:r>
            <a:r>
              <a:rPr lang="zh-CN" altLang="en-US" dirty="0" smtClean="0">
                <a:solidFill>
                  <a:srgbClr val="0070C0"/>
                </a:solidFill>
              </a:rPr>
              <a:t>原理</a:t>
            </a:r>
            <a:endParaRPr lang="zh-CN" altLang="en-US" dirty="0">
              <a:solidFill>
                <a:srgbClr val="0070C0"/>
              </a:solidFill>
            </a:endParaRPr>
          </a:p>
        </p:txBody>
      </p:sp>
      <p:sp>
        <p:nvSpPr>
          <p:cNvPr id="3" name="内容占位符 2"/>
          <p:cNvSpPr>
            <a:spLocks noGrp="1"/>
          </p:cNvSpPr>
          <p:nvPr>
            <p:ph idx="1"/>
          </p:nvPr>
        </p:nvSpPr>
        <p:spPr/>
        <p:txBody>
          <a:bodyPr>
            <a:normAutofit lnSpcReduction="10000"/>
          </a:bodyPr>
          <a:lstStyle/>
          <a:p>
            <a:r>
              <a:rPr lang="zh-CN" altLang="en-US" dirty="0" smtClean="0"/>
              <a:t>攻击目标是使用</a:t>
            </a:r>
            <a:r>
              <a:rPr lang="en-US" altLang="zh-CN" dirty="0" smtClean="0"/>
              <a:t>TCP</a:t>
            </a:r>
            <a:r>
              <a:rPr lang="zh-CN" altLang="en-US" dirty="0" smtClean="0"/>
              <a:t>协议的服务器</a:t>
            </a:r>
            <a:endParaRPr lang="en-US" altLang="zh-CN" dirty="0" smtClean="0"/>
          </a:p>
          <a:p>
            <a:endParaRPr lang="en-US" altLang="zh-CN" dirty="0" smtClean="0"/>
          </a:p>
          <a:p>
            <a:r>
              <a:rPr lang="zh-CN" altLang="en-US" dirty="0" smtClean="0"/>
              <a:t>攻击者向被攻击服务器发起大量的</a:t>
            </a:r>
            <a:r>
              <a:rPr lang="en-US" altLang="zh-CN" dirty="0" smtClean="0"/>
              <a:t>TCP</a:t>
            </a:r>
            <a:r>
              <a:rPr lang="zh-CN" altLang="en-US" dirty="0" smtClean="0"/>
              <a:t>连接请求（</a:t>
            </a:r>
            <a:r>
              <a:rPr lang="en-US" altLang="zh-CN" dirty="0" smtClean="0"/>
              <a:t>SYN</a:t>
            </a:r>
            <a:r>
              <a:rPr lang="zh-CN" altLang="en-US" dirty="0" smtClean="0"/>
              <a:t>），但不回复服务器的</a:t>
            </a:r>
            <a:r>
              <a:rPr lang="en-US" altLang="zh-CN" dirty="0" smtClean="0"/>
              <a:t>SYN-ACK</a:t>
            </a:r>
            <a:r>
              <a:rPr lang="zh-CN" altLang="en-US" dirty="0" smtClean="0"/>
              <a:t>，即不发出第</a:t>
            </a:r>
            <a:r>
              <a:rPr lang="en-US" altLang="zh-CN" dirty="0" smtClean="0"/>
              <a:t>3</a:t>
            </a:r>
            <a:r>
              <a:rPr lang="zh-CN" altLang="en-US" dirty="0" smtClean="0"/>
              <a:t>次握手信息。服务器端需要维护大量的半连接链表，使得其失去服务能力</a:t>
            </a:r>
            <a:endParaRPr lang="en-US" altLang="zh-CN" dirty="0" smtClean="0"/>
          </a:p>
          <a:p>
            <a:endParaRPr lang="en-US" altLang="zh-CN" dirty="0"/>
          </a:p>
          <a:p>
            <a:r>
              <a:rPr lang="en-US" altLang="zh-CN" dirty="0" smtClean="0"/>
              <a:t>SYN Flood</a:t>
            </a:r>
            <a:r>
              <a:rPr lang="zh-CN" altLang="en-US" dirty="0" smtClean="0"/>
              <a:t>攻击通常使用假冒源地址</a:t>
            </a:r>
            <a:endParaRPr lang="zh-CN" altLang="en-US" dirty="0"/>
          </a:p>
        </p:txBody>
      </p:sp>
    </p:spTree>
    <p:extLst>
      <p:ext uri="{BB962C8B-B14F-4D97-AF65-F5344CB8AC3E}">
        <p14:creationId xmlns:p14="http://schemas.microsoft.com/office/powerpoint/2010/main" val="1367368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22114"/>
          </a:xfrm>
        </p:spPr>
        <p:txBody>
          <a:bodyPr/>
          <a:lstStyle/>
          <a:p>
            <a:r>
              <a:rPr lang="en-US" altLang="zh-CN" dirty="0" smtClean="0">
                <a:solidFill>
                  <a:srgbClr val="0070C0"/>
                </a:solidFill>
              </a:rPr>
              <a:t>SYN Flood </a:t>
            </a:r>
            <a:r>
              <a:rPr lang="zh-CN" altLang="en-US" dirty="0" smtClean="0">
                <a:solidFill>
                  <a:srgbClr val="0070C0"/>
                </a:solidFill>
              </a:rPr>
              <a:t>攻击</a:t>
            </a:r>
            <a:r>
              <a:rPr lang="en-US" altLang="zh-CN" dirty="0" smtClean="0">
                <a:solidFill>
                  <a:srgbClr val="0070C0"/>
                </a:solidFill>
              </a:rPr>
              <a:t>-</a:t>
            </a:r>
            <a:r>
              <a:rPr lang="zh-CN" altLang="en-US" dirty="0" smtClean="0">
                <a:solidFill>
                  <a:srgbClr val="0070C0"/>
                </a:solidFill>
              </a:rPr>
              <a:t>分析</a:t>
            </a:r>
            <a:endParaRPr lang="zh-CN" altLang="en-US" dirty="0">
              <a:solidFill>
                <a:srgbClr val="0070C0"/>
              </a:solidFill>
            </a:endParaRPr>
          </a:p>
        </p:txBody>
      </p:sp>
      <p:sp>
        <p:nvSpPr>
          <p:cNvPr id="3" name="内容占位符 2"/>
          <p:cNvSpPr>
            <a:spLocks noGrp="1"/>
          </p:cNvSpPr>
          <p:nvPr>
            <p:ph idx="1"/>
          </p:nvPr>
        </p:nvSpPr>
        <p:spPr>
          <a:xfrm>
            <a:off x="457200" y="1412776"/>
            <a:ext cx="8229600" cy="5112568"/>
          </a:xfrm>
        </p:spPr>
        <p:txBody>
          <a:bodyPr/>
          <a:lstStyle/>
          <a:p>
            <a:r>
              <a:rPr lang="en-US" altLang="zh-CN" dirty="0" smtClean="0"/>
              <a:t>SYN Flood</a:t>
            </a:r>
            <a:r>
              <a:rPr lang="zh-CN" altLang="en-US" dirty="0" smtClean="0"/>
              <a:t>攻击中的角色</a:t>
            </a:r>
            <a:endParaRPr lang="en-US" altLang="zh-CN" dirty="0" smtClean="0"/>
          </a:p>
          <a:p>
            <a:pPr lvl="1"/>
            <a:r>
              <a:rPr lang="zh-CN" altLang="zh-CN" dirty="0"/>
              <a:t>攻击者</a:t>
            </a:r>
            <a:r>
              <a:rPr lang="en-US" altLang="zh-CN" dirty="0"/>
              <a:t>(Attacker</a:t>
            </a:r>
            <a:r>
              <a:rPr lang="en-US" altLang="zh-CN" dirty="0" smtClean="0"/>
              <a:t>)</a:t>
            </a:r>
          </a:p>
          <a:p>
            <a:pPr lvl="1"/>
            <a:r>
              <a:rPr lang="zh-CN" altLang="zh-CN" dirty="0" smtClean="0"/>
              <a:t>被</a:t>
            </a:r>
            <a:r>
              <a:rPr lang="zh-CN" altLang="zh-CN" dirty="0"/>
              <a:t>攻击者</a:t>
            </a:r>
            <a:r>
              <a:rPr lang="en-US" altLang="zh-CN" dirty="0"/>
              <a:t>(Victim)</a:t>
            </a:r>
            <a:r>
              <a:rPr lang="zh-CN" altLang="zh-CN" dirty="0" smtClean="0"/>
              <a:t>，</a:t>
            </a:r>
            <a:endParaRPr lang="en-US" altLang="zh-CN" dirty="0" smtClean="0"/>
          </a:p>
          <a:p>
            <a:pPr lvl="1"/>
            <a:r>
              <a:rPr lang="zh-CN" altLang="zh-CN" dirty="0" smtClean="0"/>
              <a:t>攻击</a:t>
            </a:r>
            <a:r>
              <a:rPr lang="zh-CN" altLang="zh-CN" dirty="0"/>
              <a:t>报文源地址</a:t>
            </a:r>
            <a:r>
              <a:rPr lang="en-US" altLang="zh-CN" dirty="0"/>
              <a:t>(SIP</a:t>
            </a:r>
            <a:r>
              <a:rPr lang="en-US" altLang="zh-CN" dirty="0" smtClean="0"/>
              <a:t>)</a:t>
            </a:r>
          </a:p>
          <a:p>
            <a:r>
              <a:rPr lang="zh-CN" altLang="en-US" dirty="0" smtClean="0"/>
              <a:t>从网络管理者角度，根据</a:t>
            </a:r>
            <a:r>
              <a:rPr lang="en-US" altLang="zh-CN" dirty="0" smtClean="0"/>
              <a:t>3</a:t>
            </a:r>
            <a:r>
              <a:rPr lang="zh-CN" altLang="en-US" dirty="0" smtClean="0"/>
              <a:t>者与被管网络的关系，可以有</a:t>
            </a:r>
            <a:r>
              <a:rPr lang="en-US" altLang="zh-CN" dirty="0" smtClean="0"/>
              <a:t>8</a:t>
            </a:r>
            <a:r>
              <a:rPr lang="zh-CN" altLang="en-US" dirty="0" smtClean="0"/>
              <a:t>种组合：</a:t>
            </a:r>
            <a:endParaRPr lang="en-US" altLang="zh-CN" dirty="0" smtClean="0"/>
          </a:p>
          <a:p>
            <a:pPr lvl="1"/>
            <a:r>
              <a:rPr lang="en-US" altLang="zh-CN" dirty="0" smtClean="0"/>
              <a:t>000,001,010,011,100,101,110,111</a:t>
            </a:r>
            <a:endParaRPr lang="zh-CN" altLang="en-US" dirty="0"/>
          </a:p>
        </p:txBody>
      </p:sp>
    </p:spTree>
    <p:extLst>
      <p:ext uri="{BB962C8B-B14F-4D97-AF65-F5344CB8AC3E}">
        <p14:creationId xmlns:p14="http://schemas.microsoft.com/office/powerpoint/2010/main" val="3033628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600200"/>
            <a:ext cx="8229600" cy="4997152"/>
          </a:xfrm>
        </p:spPr>
        <p:txBody>
          <a:bodyPr>
            <a:normAutofit fontScale="85000" lnSpcReduction="10000"/>
          </a:bodyPr>
          <a:lstStyle/>
          <a:p>
            <a:endParaRPr lang="en-US" altLang="zh-CN" dirty="0"/>
          </a:p>
          <a:p>
            <a:endParaRPr lang="en-US" altLang="zh-CN" dirty="0" smtClean="0"/>
          </a:p>
          <a:p>
            <a:pPr lvl="2"/>
            <a:endParaRPr lang="en-US" altLang="zh-CN" sz="3200" dirty="0" smtClean="0"/>
          </a:p>
          <a:p>
            <a:pPr lvl="2"/>
            <a:r>
              <a:rPr lang="en-US" altLang="zh-CN" sz="3200" dirty="0" smtClean="0"/>
              <a:t>000     		 	   001</a:t>
            </a:r>
          </a:p>
          <a:p>
            <a:endParaRPr lang="en-US" altLang="zh-CN" dirty="0" smtClean="0"/>
          </a:p>
          <a:p>
            <a:endParaRPr lang="en-US" altLang="zh-CN" dirty="0"/>
          </a:p>
          <a:p>
            <a:pPr lvl="2"/>
            <a:endParaRPr lang="en-US" altLang="zh-CN" sz="3200" dirty="0" smtClean="0"/>
          </a:p>
          <a:p>
            <a:pPr lvl="2"/>
            <a:endParaRPr lang="en-US" altLang="zh-CN" sz="3200" dirty="0"/>
          </a:p>
          <a:p>
            <a:pPr lvl="2"/>
            <a:endParaRPr lang="en-US" altLang="zh-CN" sz="3200" dirty="0" smtClean="0"/>
          </a:p>
          <a:p>
            <a:pPr lvl="2"/>
            <a:endParaRPr lang="en-US" altLang="zh-CN" sz="3200" dirty="0" smtClean="0"/>
          </a:p>
          <a:p>
            <a:pPr lvl="2"/>
            <a:r>
              <a:rPr lang="en-US" altLang="zh-CN" sz="3200" dirty="0" smtClean="0"/>
              <a:t>010	                                     011</a:t>
            </a:r>
            <a:endParaRPr lang="zh-CN" altLang="en-US" sz="3200" dirty="0"/>
          </a:p>
        </p:txBody>
      </p:sp>
      <p:pic>
        <p:nvPicPr>
          <p:cNvPr id="4" name="图片 3"/>
          <p:cNvPicPr/>
          <p:nvPr/>
        </p:nvPicPr>
        <p:blipFill rotWithShape="1">
          <a:blip r:embed="rId2"/>
          <a:srcRect l="-25040" t="-16" r="-39" b="-16"/>
          <a:stretch/>
        </p:blipFill>
        <p:spPr bwMode="auto">
          <a:xfrm>
            <a:off x="539552" y="462112"/>
            <a:ext cx="3096344" cy="2304256"/>
          </a:xfrm>
          <a:prstGeom prst="rect">
            <a:avLst/>
          </a:prstGeom>
          <a:ln>
            <a:noFill/>
          </a:ln>
          <a:extLst>
            <a:ext uri="{53640926-AAD7-44D8-BBD7-CCE9431645EC}">
              <a14:shadowObscured xmlns:a14="http://schemas.microsoft.com/office/drawing/2010/main"/>
            </a:ext>
          </a:extLst>
        </p:spPr>
      </p:pic>
      <p:pic>
        <p:nvPicPr>
          <p:cNvPr id="5" name="图片 4"/>
          <p:cNvPicPr/>
          <p:nvPr/>
        </p:nvPicPr>
        <p:blipFill rotWithShape="1">
          <a:blip r:embed="rId3"/>
          <a:srcRect l="-17500" t="-11" r="-7500" b="-11"/>
          <a:stretch/>
        </p:blipFill>
        <p:spPr bwMode="auto">
          <a:xfrm>
            <a:off x="4777882" y="606128"/>
            <a:ext cx="2746446" cy="2016224"/>
          </a:xfrm>
          <a:prstGeom prst="rect">
            <a:avLst/>
          </a:prstGeom>
          <a:ln>
            <a:noFill/>
          </a:ln>
          <a:extLst>
            <a:ext uri="{53640926-AAD7-44D8-BBD7-CCE9431645EC}">
              <a14:shadowObscured xmlns:a14="http://schemas.microsoft.com/office/drawing/2010/main"/>
            </a:ext>
          </a:extLst>
        </p:spPr>
      </p:pic>
      <p:pic>
        <p:nvPicPr>
          <p:cNvPr id="6" name="图片 5"/>
          <p:cNvPicPr/>
          <p:nvPr/>
        </p:nvPicPr>
        <p:blipFill rotWithShape="1">
          <a:blip r:embed="rId4"/>
          <a:srcRect l="-27500" t="-2511" r="2500" b="2489"/>
          <a:stretch/>
        </p:blipFill>
        <p:spPr bwMode="auto">
          <a:xfrm>
            <a:off x="539552" y="3573016"/>
            <a:ext cx="2952328" cy="2304256"/>
          </a:xfrm>
          <a:prstGeom prst="rect">
            <a:avLst/>
          </a:prstGeom>
          <a:ln>
            <a:noFill/>
          </a:ln>
          <a:extLst>
            <a:ext uri="{53640926-AAD7-44D8-BBD7-CCE9431645EC}">
              <a14:shadowObscured xmlns:a14="http://schemas.microsoft.com/office/drawing/2010/main"/>
            </a:ext>
          </a:extLst>
        </p:spPr>
      </p:pic>
      <p:pic>
        <p:nvPicPr>
          <p:cNvPr id="7" name="图片 6"/>
          <p:cNvPicPr/>
          <p:nvPr/>
        </p:nvPicPr>
        <p:blipFill rotWithShape="1">
          <a:blip r:embed="rId5"/>
          <a:srcRect l="-17582" t="-81" r="-7582" b="-81"/>
          <a:stretch/>
        </p:blipFill>
        <p:spPr bwMode="auto">
          <a:xfrm>
            <a:off x="4777882" y="3597100"/>
            <a:ext cx="2962469" cy="228017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229911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1559</TotalTime>
  <Words>718</Words>
  <Application>Microsoft Macintosh PowerPoint</Application>
  <PresentationFormat>全屏显示(4:3)</PresentationFormat>
  <Paragraphs>156</Paragraphs>
  <Slides>31</Slides>
  <Notes>0</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0</vt:i4>
      </vt:variant>
      <vt:variant>
        <vt:lpstr>幻灯片标题</vt:lpstr>
      </vt:variant>
      <vt:variant>
        <vt:i4>31</vt:i4>
      </vt:variant>
    </vt:vector>
  </HeadingPairs>
  <TitlesOfParts>
    <vt:vector size="36" baseType="lpstr">
      <vt:lpstr>Arial</vt:lpstr>
      <vt:lpstr>Calibri</vt:lpstr>
      <vt:lpstr>Times New Roman</vt:lpstr>
      <vt:lpstr>宋体</vt:lpstr>
      <vt:lpstr>Office 主题​​</vt:lpstr>
      <vt:lpstr>互联网中的DDOS攻击</vt:lpstr>
      <vt:lpstr>2个简单的问题请你思考</vt:lpstr>
      <vt:lpstr>互联网是一个庞大的计算机工程</vt:lpstr>
      <vt:lpstr>互联网协议不是神话</vt:lpstr>
      <vt:lpstr>什么是DDOS攻击</vt:lpstr>
      <vt:lpstr>SYN Flood攻击简介</vt:lpstr>
      <vt:lpstr>SYN Flood 攻击-原理</vt:lpstr>
      <vt:lpstr>SYN Flood 攻击-分析</vt:lpstr>
      <vt:lpstr>PowerPoint 演示文稿</vt:lpstr>
      <vt:lpstr>PowerPoint 演示文稿</vt:lpstr>
      <vt:lpstr>SYN Flood 攻击-检测</vt:lpstr>
      <vt:lpstr>PowerPoint 演示文稿</vt:lpstr>
      <vt:lpstr>PowerPoint 演示文稿</vt:lpstr>
      <vt:lpstr>SYN Flood 攻击-案例</vt:lpstr>
      <vt:lpstr>PowerPoint 演示文稿</vt:lpstr>
      <vt:lpstr>SYN Flood 攻击检测的误报</vt:lpstr>
      <vt:lpstr>源地址分析表明案例1为误报</vt:lpstr>
      <vt:lpstr>案例2为真实的攻击</vt:lpstr>
      <vt:lpstr>UDP Flood攻击简介</vt:lpstr>
      <vt:lpstr>什么是UDP反射DDOS攻击</vt:lpstr>
      <vt:lpstr>UDP反射攻击-原理</vt:lpstr>
      <vt:lpstr>2013年以来UDP DRDOS快速发展</vt:lpstr>
      <vt:lpstr>UDP反射DDOS攻击产生的原因</vt:lpstr>
      <vt:lpstr>学术角度认为存在反射可能的服务</vt:lpstr>
      <vt:lpstr>工业界认可的5种</vt:lpstr>
      <vt:lpstr>利用NBOS在CERNET江苏省网边界检测到的UDP反射攻击</vt:lpstr>
      <vt:lpstr>PowerPoint 演示文稿</vt:lpstr>
      <vt:lpstr>PowerPoint 演示文稿</vt:lpstr>
      <vt:lpstr>PowerPoint 演示文稿</vt:lpstr>
      <vt:lpstr>现实网络环境中的DDOS攻击是如何运作的？</vt:lpstr>
      <vt:lpstr>END</vt:lpstr>
    </vt:vector>
  </TitlesOfParts>
  <Manager/>
  <Company/>
  <LinksUpToDate>false</LinksUpToDate>
  <SharedDoc>false</SharedDoc>
  <HyperlinkBase/>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互联网中的DDOS攻击</dc:title>
  <dc:subject/>
  <dc:creator>丁伟</dc:creator>
  <cp:keywords/>
  <dc:description/>
  <cp:lastModifiedBy>DTT0131</cp:lastModifiedBy>
  <cp:revision>35</cp:revision>
  <dcterms:created xsi:type="dcterms:W3CDTF">2017-12-20T11:40:41Z</dcterms:created>
  <dcterms:modified xsi:type="dcterms:W3CDTF">2017-12-22T04:47:46Z</dcterms:modified>
  <cp:category/>
</cp:coreProperties>
</file>