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42"/>
  </p:notesMasterIdLst>
  <p:handoutMasterIdLst>
    <p:handoutMasterId r:id="rId43"/>
  </p:handoutMasterIdLst>
  <p:sldIdLst>
    <p:sldId id="259" r:id="rId2"/>
    <p:sldId id="33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6" r:id="rId18"/>
    <p:sldId id="350" r:id="rId19"/>
    <p:sldId id="351" r:id="rId20"/>
    <p:sldId id="352" r:id="rId21"/>
    <p:sldId id="353" r:id="rId22"/>
    <p:sldId id="354" r:id="rId23"/>
    <p:sldId id="355" r:id="rId24"/>
    <p:sldId id="370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5" r:id="rId39"/>
    <p:sldId id="374" r:id="rId40"/>
    <p:sldId id="30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416" autoAdjust="0"/>
  </p:normalViewPr>
  <p:slideViewPr>
    <p:cSldViewPr>
      <p:cViewPr>
        <p:scale>
          <a:sx n="75" d="100"/>
          <a:sy n="75" d="100"/>
        </p:scale>
        <p:origin x="2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6AC5D-6E50-484A-AE29-659E5EF398D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776D-EC11-4FD0-8666-B9D0360C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1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87A65-607E-4567-A553-B10614ABE3D6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5478D-DCD1-4051-83C7-A4682816E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60439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382311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297326" y="6355415"/>
            <a:ext cx="2978530" cy="5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289154" y="6352112"/>
            <a:ext cx="2224844" cy="5203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7311" y="6269744"/>
            <a:ext cx="2051137" cy="60252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6267785"/>
            <a:ext cx="2053063" cy="60448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 userDrawn="1"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 userDrawn="1"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 userDrawn="1"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u="none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Security for Ad Hoc Networks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630865"/>
            <a:ext cx="7772400" cy="1382311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Jun 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0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i="1" dirty="0">
                <a:solidFill>
                  <a:schemeClr val="accent3"/>
                </a:solidFill>
              </a:rPr>
              <a:t>Availability</a:t>
            </a:r>
          </a:p>
          <a:p>
            <a:r>
              <a:rPr lang="en-US" altLang="zh-CN" dirty="0" smtClean="0"/>
              <a:t>Authorization </a:t>
            </a:r>
            <a:r>
              <a:rPr lang="en-US" altLang="zh-CN" dirty="0"/>
              <a:t>and Key Management</a:t>
            </a:r>
          </a:p>
          <a:p>
            <a:r>
              <a:rPr lang="en-US" altLang="zh-CN" dirty="0" smtClean="0"/>
              <a:t>Data </a:t>
            </a:r>
            <a:r>
              <a:rPr lang="en-US" altLang="zh-CN" i="1" dirty="0">
                <a:solidFill>
                  <a:schemeClr val="accent3"/>
                </a:solidFill>
              </a:rPr>
              <a:t>Confidentiality</a:t>
            </a:r>
          </a:p>
          <a:p>
            <a:r>
              <a:rPr lang="en-US" altLang="zh-CN" dirty="0" smtClean="0"/>
              <a:t>Data </a:t>
            </a:r>
            <a:r>
              <a:rPr lang="en-US" altLang="zh-CN" i="1" dirty="0">
                <a:solidFill>
                  <a:schemeClr val="accent3"/>
                </a:solidFill>
              </a:rPr>
              <a:t>Integrity</a:t>
            </a:r>
          </a:p>
          <a:p>
            <a:r>
              <a:rPr lang="en-US" altLang="zh-CN" dirty="0" smtClean="0"/>
              <a:t>Non-repudiation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Security Requirements in MANETs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Lightweight</a:t>
            </a:r>
          </a:p>
          <a:p>
            <a:r>
              <a:rPr lang="en-US" altLang="zh-CN" dirty="0" smtClean="0"/>
              <a:t>Decentralized</a:t>
            </a:r>
            <a:endParaRPr lang="en-US" altLang="zh-CN" dirty="0"/>
          </a:p>
          <a:p>
            <a:r>
              <a:rPr lang="en-US" altLang="zh-CN" dirty="0" smtClean="0"/>
              <a:t>Reactive</a:t>
            </a:r>
            <a:endParaRPr lang="en-US" altLang="zh-CN" dirty="0"/>
          </a:p>
          <a:p>
            <a:r>
              <a:rPr lang="en-US" altLang="zh-CN" dirty="0" smtClean="0"/>
              <a:t>Fault-tolerant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Security Solution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No infrastructure</a:t>
            </a:r>
          </a:p>
          <a:p>
            <a:r>
              <a:rPr lang="en-US" altLang="zh-CN" dirty="0" smtClean="0"/>
              <a:t>Peer-to-peer </a:t>
            </a:r>
            <a:r>
              <a:rPr lang="en-US" altLang="zh-CN" dirty="0"/>
              <a:t>architecture with </a:t>
            </a:r>
            <a:r>
              <a:rPr lang="en-US" altLang="zh-CN" dirty="0" err="1" smtClean="0"/>
              <a:t>multihop</a:t>
            </a:r>
            <a:r>
              <a:rPr lang="en-US" altLang="zh-CN" dirty="0" smtClean="0"/>
              <a:t> routing</a:t>
            </a:r>
            <a:endParaRPr lang="en-US" altLang="zh-CN" dirty="0"/>
          </a:p>
          <a:p>
            <a:r>
              <a:rPr lang="en-US" altLang="zh-CN" dirty="0" smtClean="0"/>
              <a:t>Mobile </a:t>
            </a:r>
            <a:r>
              <a:rPr lang="en-US" altLang="zh-CN" dirty="0"/>
              <a:t>device physical vulnerability</a:t>
            </a:r>
          </a:p>
          <a:p>
            <a:r>
              <a:rPr lang="en-US" altLang="zh-CN" dirty="0" smtClean="0"/>
              <a:t>Stringent </a:t>
            </a:r>
            <a:r>
              <a:rPr lang="en-US" altLang="zh-CN" dirty="0"/>
              <a:t>resource constraints</a:t>
            </a:r>
          </a:p>
          <a:p>
            <a:r>
              <a:rPr lang="en-US" altLang="zh-CN" dirty="0" smtClean="0"/>
              <a:t>Wireless </a:t>
            </a:r>
            <a:r>
              <a:rPr lang="en-US" altLang="zh-CN" dirty="0"/>
              <a:t>medium</a:t>
            </a:r>
          </a:p>
          <a:p>
            <a:r>
              <a:rPr lang="en-US" altLang="zh-CN" dirty="0" smtClean="0"/>
              <a:t>Node </a:t>
            </a:r>
            <a:r>
              <a:rPr lang="en-US" altLang="zh-CN" dirty="0"/>
              <a:t>mobility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Security Issues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" y="1844824"/>
            <a:ext cx="8906120" cy="40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Attacks</a:t>
            </a:r>
          </a:p>
          <a:p>
            <a:pPr lvl="1"/>
            <a:r>
              <a:rPr lang="en-US" altLang="zh-CN" dirty="0" smtClean="0"/>
              <a:t>External </a:t>
            </a:r>
            <a:r>
              <a:rPr lang="en-US" altLang="zh-CN" dirty="0"/>
              <a:t>attacks</a:t>
            </a:r>
          </a:p>
          <a:p>
            <a:pPr lvl="1"/>
            <a:r>
              <a:rPr lang="en-US" altLang="zh-CN" dirty="0" smtClean="0"/>
              <a:t>Internal </a:t>
            </a:r>
            <a:r>
              <a:rPr lang="en-US" altLang="zh-CN" dirty="0"/>
              <a:t>attacks</a:t>
            </a:r>
          </a:p>
          <a:p>
            <a:pPr lvl="1"/>
            <a:r>
              <a:rPr lang="en-US" altLang="zh-CN" dirty="0" smtClean="0"/>
              <a:t>Passive </a:t>
            </a:r>
            <a:r>
              <a:rPr lang="en-US" altLang="zh-CN" dirty="0"/>
              <a:t>attacks</a:t>
            </a:r>
          </a:p>
          <a:p>
            <a:pPr lvl="1"/>
            <a:r>
              <a:rPr lang="en-US" altLang="zh-CN" dirty="0" smtClean="0"/>
              <a:t>Active </a:t>
            </a:r>
            <a:r>
              <a:rPr lang="en-US" altLang="zh-CN" dirty="0"/>
              <a:t>attacks</a:t>
            </a:r>
          </a:p>
          <a:p>
            <a:r>
              <a:rPr lang="en-US" altLang="zh-CN" dirty="0" smtClean="0"/>
              <a:t>Misbehavior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Threats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6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Routing security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forwarding security</a:t>
            </a:r>
          </a:p>
          <a:p>
            <a:r>
              <a:rPr lang="en-US" altLang="zh-CN" dirty="0" smtClean="0"/>
              <a:t>Link </a:t>
            </a:r>
            <a:r>
              <a:rPr lang="en-US" altLang="zh-CN" dirty="0"/>
              <a:t>layer security</a:t>
            </a:r>
          </a:p>
          <a:p>
            <a:r>
              <a:rPr lang="en-US" altLang="zh-CN" dirty="0" smtClean="0"/>
              <a:t>Key </a:t>
            </a:r>
            <a:r>
              <a:rPr lang="en-US" altLang="zh-CN" dirty="0"/>
              <a:t>management</a:t>
            </a:r>
          </a:p>
          <a:p>
            <a:r>
              <a:rPr lang="en-US" altLang="zh-CN" dirty="0" smtClean="0"/>
              <a:t>Intrusion </a:t>
            </a:r>
            <a:r>
              <a:rPr lang="en-US" altLang="zh-CN" dirty="0"/>
              <a:t>detection systems (IDSs)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MANETs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Nodes’ mobility -topology </a:t>
            </a:r>
            <a:r>
              <a:rPr lang="en-US" altLang="zh-CN" dirty="0" smtClean="0"/>
              <a:t>changes rapidly</a:t>
            </a:r>
            <a:endParaRPr lang="en-US" altLang="zh-CN" dirty="0"/>
          </a:p>
          <a:p>
            <a:r>
              <a:rPr lang="en-US" altLang="zh-CN" dirty="0" smtClean="0"/>
              <a:t>Large </a:t>
            </a:r>
            <a:r>
              <a:rPr lang="en-US" altLang="zh-CN" dirty="0"/>
              <a:t>network size -significant </a:t>
            </a:r>
            <a:r>
              <a:rPr lang="en-US" altLang="zh-CN" dirty="0" smtClean="0"/>
              <a:t>amount of </a:t>
            </a:r>
            <a:r>
              <a:rPr lang="en-US" altLang="zh-CN" dirty="0"/>
              <a:t>network control traffic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Routing in MANETs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Topology-based approaches</a:t>
            </a:r>
          </a:p>
          <a:p>
            <a:pPr lvl="1"/>
            <a:r>
              <a:rPr lang="en-US" altLang="zh-CN" dirty="0" smtClean="0"/>
              <a:t>Proactive </a:t>
            </a:r>
            <a:r>
              <a:rPr lang="en-US" altLang="zh-CN" dirty="0"/>
              <a:t>routing (table driven)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Reactive </a:t>
            </a:r>
            <a:r>
              <a:rPr lang="en-US" altLang="zh-CN" dirty="0">
                <a:solidFill>
                  <a:schemeClr val="accent2"/>
                </a:solidFill>
              </a:rPr>
              <a:t>routing (on demand)</a:t>
            </a:r>
          </a:p>
          <a:p>
            <a:pPr lvl="1"/>
            <a:r>
              <a:rPr lang="en-US" altLang="zh-CN" dirty="0" smtClean="0"/>
              <a:t>Hybrid </a:t>
            </a:r>
            <a:r>
              <a:rPr lang="en-US" altLang="zh-CN" dirty="0"/>
              <a:t>routing</a:t>
            </a:r>
          </a:p>
          <a:p>
            <a:r>
              <a:rPr lang="en-US" altLang="zh-CN" dirty="0" smtClean="0"/>
              <a:t>Position-based </a:t>
            </a:r>
            <a:r>
              <a:rPr lang="en-US" altLang="zh-CN" dirty="0"/>
              <a:t>approaches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MANET Routing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Proactive routing</a:t>
            </a:r>
          </a:p>
          <a:p>
            <a:pPr lvl="1"/>
            <a:r>
              <a:rPr lang="en-US" altLang="zh-CN" dirty="0" smtClean="0"/>
              <a:t>Classic </a:t>
            </a:r>
            <a:r>
              <a:rPr lang="en-US" altLang="zh-CN" dirty="0"/>
              <a:t>routing strategies: link state, </a:t>
            </a:r>
            <a:r>
              <a:rPr lang="en-US" altLang="zh-CN" dirty="0" smtClean="0"/>
              <a:t>distance vector</a:t>
            </a:r>
            <a:endParaRPr lang="en-US" altLang="zh-CN" dirty="0"/>
          </a:p>
          <a:p>
            <a:pPr lvl="1"/>
            <a:r>
              <a:rPr lang="en-US" altLang="zh-CN" dirty="0" smtClean="0"/>
              <a:t>Keep </a:t>
            </a:r>
            <a:r>
              <a:rPr lang="en-US" altLang="zh-CN" dirty="0"/>
              <a:t>track of routes to all possible destinations</a:t>
            </a:r>
          </a:p>
          <a:p>
            <a:pPr lvl="1"/>
            <a:r>
              <a:rPr lang="en-US" altLang="zh-CN" dirty="0" smtClean="0"/>
              <a:t>Changes </a:t>
            </a:r>
            <a:r>
              <a:rPr lang="en-US" altLang="zh-CN" dirty="0"/>
              <a:t>in link connection updated periodically</a:t>
            </a:r>
          </a:p>
          <a:p>
            <a:pPr lvl="1"/>
            <a:r>
              <a:rPr lang="en-US" altLang="zh-CN" dirty="0" smtClean="0"/>
              <a:t>Minimal </a:t>
            </a:r>
            <a:r>
              <a:rPr lang="en-US" altLang="zh-CN" dirty="0"/>
              <a:t>delay but substantial fraction of </a:t>
            </a:r>
            <a:r>
              <a:rPr lang="en-US" altLang="zh-CN" dirty="0" smtClean="0"/>
              <a:t>control information</a:t>
            </a:r>
            <a:endParaRPr lang="en-US" altLang="zh-CN" dirty="0"/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DSDV, WRP, TBRPF, OLSR, etc.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Reactive routing</a:t>
            </a:r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discover routes to destinations </a:t>
            </a:r>
            <a:r>
              <a:rPr lang="en-US" altLang="zh-CN" dirty="0" err="1"/>
              <a:t>ondemand</a:t>
            </a:r>
            <a:endParaRPr lang="en-US" altLang="zh-CN" dirty="0"/>
          </a:p>
          <a:p>
            <a:pPr lvl="1"/>
            <a:r>
              <a:rPr lang="en-US" altLang="zh-CN" dirty="0" smtClean="0"/>
              <a:t>Consume </a:t>
            </a:r>
            <a:r>
              <a:rPr lang="en-US" altLang="zh-CN" dirty="0"/>
              <a:t>much less bandwidth </a:t>
            </a:r>
            <a:r>
              <a:rPr lang="en-US" altLang="zh-CN" dirty="0" smtClean="0"/>
              <a:t>but experience </a:t>
            </a:r>
            <a:r>
              <a:rPr lang="en-US" altLang="zh-CN" dirty="0"/>
              <a:t>substantial delay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chemeClr val="accent3"/>
                </a:solidFill>
              </a:rPr>
              <a:t>DSR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3"/>
                </a:solidFill>
              </a:rPr>
              <a:t>ADOV</a:t>
            </a:r>
            <a:r>
              <a:rPr lang="en-US" altLang="zh-CN" dirty="0"/>
              <a:t>, TORA, etc.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Ad hoc -- a Latin phrase which means</a:t>
            </a:r>
          </a:p>
          <a:p>
            <a:pPr marL="109728" indent="0">
              <a:buNone/>
            </a:pPr>
            <a:r>
              <a:rPr lang="en-US" altLang="zh-CN" dirty="0" smtClean="0"/>
              <a:t>"for this [purpose]".</a:t>
            </a:r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 autonomous system of mobile hosts</a:t>
            </a:r>
          </a:p>
          <a:p>
            <a:pPr marL="109728" indent="0">
              <a:buNone/>
            </a:pPr>
            <a:r>
              <a:rPr lang="en-US" altLang="zh-CN" dirty="0" smtClean="0"/>
              <a:t>connected by wireless links, often called</a:t>
            </a:r>
          </a:p>
          <a:p>
            <a:pPr marL="109728" indent="0">
              <a:buNone/>
            </a:pPr>
            <a:r>
              <a:rPr lang="en-US" altLang="zh-CN" i="1" dirty="0" smtClean="0">
                <a:solidFill>
                  <a:schemeClr val="accent3"/>
                </a:solidFill>
              </a:rPr>
              <a:t>Mobile Ad hoc NETworks</a:t>
            </a:r>
            <a:r>
              <a:rPr lang="en-US" altLang="zh-CN" dirty="0" smtClean="0">
                <a:solidFill>
                  <a:schemeClr val="accent3"/>
                </a:solidFill>
              </a:rPr>
              <a:t> (MANETs)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 Hoc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en-US" altLang="zh-CN" dirty="0"/>
              <a:t>Dynamic source routing (DSR)</a:t>
            </a:r>
          </a:p>
          <a:p>
            <a:pPr lvl="1"/>
            <a:r>
              <a:rPr lang="en-US" altLang="zh-CN" dirty="0" smtClean="0"/>
              <a:t>Source </a:t>
            </a:r>
            <a:r>
              <a:rPr lang="en-US" altLang="zh-CN" dirty="0"/>
              <a:t>broadcasts RREQ through the network</a:t>
            </a:r>
          </a:p>
          <a:p>
            <a:pPr lvl="1"/>
            <a:r>
              <a:rPr lang="en-US" altLang="zh-CN" dirty="0" smtClean="0"/>
              <a:t>Intermediate </a:t>
            </a:r>
            <a:r>
              <a:rPr lang="en-US" altLang="zh-CN" dirty="0"/>
              <a:t>nodes add its </a:t>
            </a:r>
            <a:r>
              <a:rPr lang="en-US" altLang="zh-CN" dirty="0" err="1"/>
              <a:t>addr</a:t>
            </a:r>
            <a:r>
              <a:rPr lang="en-US" altLang="zh-CN" dirty="0"/>
              <a:t> to RREQ and </a:t>
            </a:r>
            <a:r>
              <a:rPr lang="en-US" altLang="zh-CN" dirty="0" smtClean="0"/>
              <a:t>continue broadcasting </a:t>
            </a:r>
            <a:r>
              <a:rPr lang="en-US" altLang="zh-CN" dirty="0"/>
              <a:t>until RREP received</a:t>
            </a:r>
          </a:p>
          <a:p>
            <a:pPr lvl="1"/>
            <a:r>
              <a:rPr lang="en-US" altLang="zh-CN" dirty="0" smtClean="0"/>
              <a:t>Full </a:t>
            </a:r>
            <a:r>
              <a:rPr lang="en-US" altLang="zh-CN" dirty="0"/>
              <a:t>path chosen by source and put into each packet sent</a:t>
            </a:r>
          </a:p>
          <a:p>
            <a:r>
              <a:rPr lang="en-US" altLang="zh-CN" dirty="0" smtClean="0"/>
              <a:t>Ad </a:t>
            </a:r>
            <a:r>
              <a:rPr lang="en-US" altLang="zh-CN" dirty="0"/>
              <a:t>hoc on-demand distance vector (AOVD)</a:t>
            </a:r>
          </a:p>
          <a:p>
            <a:pPr lvl="1"/>
            <a:r>
              <a:rPr lang="en-US" altLang="zh-CN" dirty="0" smtClean="0"/>
              <a:t>Hop-by-hop </a:t>
            </a:r>
            <a:r>
              <a:rPr lang="en-US" altLang="zh-CN" dirty="0"/>
              <a:t>routing</a:t>
            </a:r>
          </a:p>
          <a:p>
            <a:pPr lvl="1"/>
            <a:r>
              <a:rPr lang="en-US" altLang="zh-CN" dirty="0" smtClean="0"/>
              <a:t>Source </a:t>
            </a:r>
            <a:r>
              <a:rPr lang="en-US" altLang="zh-CN" dirty="0"/>
              <a:t>sends RREQ to neighbors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neighbor does so until reach the destination</a:t>
            </a:r>
          </a:p>
          <a:p>
            <a:pPr lvl="1"/>
            <a:r>
              <a:rPr lang="en-US" altLang="zh-CN" dirty="0" smtClean="0"/>
              <a:t>Destination </a:t>
            </a:r>
            <a:r>
              <a:rPr lang="en-US" altLang="zh-CN" dirty="0"/>
              <a:t>node sends RREP follow the reverse path</a:t>
            </a:r>
          </a:p>
          <a:p>
            <a:pPr lvl="1"/>
            <a:r>
              <a:rPr lang="en-US" altLang="zh-CN" dirty="0" smtClean="0"/>
              <a:t>Source </a:t>
            </a:r>
            <a:r>
              <a:rPr lang="en-US" altLang="zh-CN" dirty="0"/>
              <a:t>doesn’t put whole path but only next hop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en-US" altLang="zh-CN" dirty="0" smtClean="0"/>
              <a:t>in outgoing </a:t>
            </a:r>
            <a:r>
              <a:rPr lang="en-US" altLang="zh-CN" dirty="0"/>
              <a:t>packets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DSR vs. AODV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Attacks using modification</a:t>
            </a:r>
          </a:p>
          <a:p>
            <a:pPr lvl="1"/>
            <a:r>
              <a:rPr lang="en-US" altLang="zh-CN" dirty="0" smtClean="0"/>
              <a:t>Redirection </a:t>
            </a:r>
            <a:r>
              <a:rPr lang="en-US" altLang="zh-CN" dirty="0"/>
              <a:t>by modifying route sequence number</a:t>
            </a:r>
          </a:p>
          <a:p>
            <a:pPr lvl="1"/>
            <a:r>
              <a:rPr lang="en-US" altLang="zh-CN" dirty="0" smtClean="0"/>
              <a:t>Redirection </a:t>
            </a:r>
            <a:r>
              <a:rPr lang="en-US" altLang="zh-CN" dirty="0"/>
              <a:t>by modifying hop count</a:t>
            </a:r>
          </a:p>
          <a:p>
            <a:pPr lvl="1"/>
            <a:r>
              <a:rPr lang="en-US" altLang="zh-CN" dirty="0" smtClean="0"/>
              <a:t>Source </a:t>
            </a:r>
            <a:r>
              <a:rPr lang="en-US" altLang="zh-CN" dirty="0"/>
              <a:t>route modification</a:t>
            </a:r>
          </a:p>
          <a:p>
            <a:pPr lvl="1"/>
            <a:r>
              <a:rPr lang="en-US" altLang="zh-CN" dirty="0" smtClean="0"/>
              <a:t>Tunneling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Routing Protocol Attacks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110271"/>
            <a:ext cx="7145175" cy="22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Attacks using fabrication</a:t>
            </a:r>
          </a:p>
          <a:p>
            <a:pPr lvl="1"/>
            <a:r>
              <a:rPr lang="en-US" altLang="zh-CN" dirty="0" smtClean="0"/>
              <a:t>Falsifying </a:t>
            </a:r>
            <a:r>
              <a:rPr lang="en-US" altLang="zh-CN" dirty="0"/>
              <a:t>route errors</a:t>
            </a:r>
          </a:p>
          <a:p>
            <a:pPr lvl="1"/>
            <a:r>
              <a:rPr lang="en-US" altLang="zh-CN" dirty="0" smtClean="0"/>
              <a:t>Broadcast </a:t>
            </a:r>
            <a:r>
              <a:rPr lang="en-US" altLang="zh-CN" dirty="0"/>
              <a:t>falsified routes</a:t>
            </a:r>
          </a:p>
          <a:p>
            <a:r>
              <a:rPr lang="en-US" altLang="zh-CN" dirty="0" smtClean="0"/>
              <a:t>Spoofing </a:t>
            </a:r>
            <a:r>
              <a:rPr lang="en-US" altLang="zh-CN" dirty="0"/>
              <a:t>attacks</a:t>
            </a:r>
          </a:p>
          <a:p>
            <a:r>
              <a:rPr lang="en-US" altLang="zh-CN" dirty="0" smtClean="0"/>
              <a:t>Rushing </a:t>
            </a:r>
            <a:r>
              <a:rPr lang="en-US" altLang="zh-CN" dirty="0"/>
              <a:t>attacks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Routing Protocol Attacks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Solutions to Secure Routing</a:t>
            </a:r>
            <a:br>
              <a:rPr lang="en-US" altLang="zh-CN" b="0" dirty="0"/>
            </a:br>
            <a:r>
              <a:rPr lang="en-US" altLang="zh-CN" b="0" dirty="0"/>
              <a:t>Protocols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04864"/>
            <a:ext cx="891581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Threats</a:t>
            </a:r>
          </a:p>
          <a:p>
            <a:pPr lvl="1"/>
            <a:r>
              <a:rPr lang="en-US" altLang="zh-CN" dirty="0" smtClean="0"/>
              <a:t>Eavesdropping </a:t>
            </a:r>
            <a:r>
              <a:rPr lang="en-US" altLang="zh-CN" dirty="0"/>
              <a:t>(passive attacks)</a:t>
            </a:r>
          </a:p>
          <a:p>
            <a:pPr lvl="2"/>
            <a:r>
              <a:rPr lang="en-US" altLang="zh-CN" dirty="0" smtClean="0"/>
              <a:t>cryptography </a:t>
            </a:r>
            <a:r>
              <a:rPr lang="en-US" altLang="zh-CN" dirty="0"/>
              <a:t>can help to prevent but how </a:t>
            </a:r>
            <a:r>
              <a:rPr lang="en-US" altLang="zh-CN" dirty="0" smtClean="0"/>
              <a:t>to detect </a:t>
            </a:r>
            <a:r>
              <a:rPr lang="en-US" altLang="zh-CN" dirty="0"/>
              <a:t>eavesdropping is still an open </a:t>
            </a:r>
            <a:r>
              <a:rPr lang="en-US" altLang="zh-CN" dirty="0" smtClean="0"/>
              <a:t>research topic</a:t>
            </a:r>
            <a:endParaRPr lang="en-US" altLang="zh-CN" dirty="0"/>
          </a:p>
          <a:p>
            <a:pPr lvl="1"/>
            <a:r>
              <a:rPr lang="en-US" altLang="zh-CN" dirty="0" smtClean="0"/>
              <a:t>Dropping </a:t>
            </a:r>
            <a:r>
              <a:rPr lang="en-US" altLang="zh-CN" dirty="0"/>
              <a:t>data packets (similar to selfishness)</a:t>
            </a:r>
          </a:p>
          <a:p>
            <a:pPr lvl="1"/>
            <a:r>
              <a:rPr lang="en-US" altLang="zh-CN" dirty="0" smtClean="0"/>
              <a:t>Selfish </a:t>
            </a:r>
            <a:r>
              <a:rPr lang="en-US" altLang="zh-CN" dirty="0"/>
              <a:t>behavior on data forwarding</a:t>
            </a:r>
          </a:p>
          <a:p>
            <a:pPr lvl="2"/>
            <a:r>
              <a:rPr lang="en-US" altLang="zh-CN" dirty="0" smtClean="0"/>
              <a:t>Drops </a:t>
            </a:r>
            <a:r>
              <a:rPr lang="en-US" altLang="zh-CN" dirty="0"/>
              <a:t>other nodes’ packets to preserve </a:t>
            </a:r>
            <a:r>
              <a:rPr lang="en-US" altLang="zh-CN" dirty="0" smtClean="0"/>
              <a:t>its resources</a:t>
            </a:r>
            <a:r>
              <a:rPr lang="en-US" altLang="zh-CN" dirty="0"/>
              <a:t>, e.g. battery power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Data Forwarding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End-to-end feedbacks</a:t>
            </a:r>
          </a:p>
          <a:p>
            <a:r>
              <a:rPr lang="en-US" altLang="zh-CN" dirty="0" smtClean="0"/>
              <a:t>Monitoring </a:t>
            </a:r>
            <a:r>
              <a:rPr lang="en-US" altLang="zh-CN" dirty="0"/>
              <a:t>in promiscuous </a:t>
            </a:r>
            <a:r>
              <a:rPr lang="en-US" altLang="zh-CN" dirty="0" smtClean="0"/>
              <a:t>mode (watchdog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Activity-based </a:t>
            </a:r>
            <a:r>
              <a:rPr lang="en-US" altLang="zh-CN" dirty="0"/>
              <a:t>overhearing</a:t>
            </a:r>
          </a:p>
          <a:p>
            <a:r>
              <a:rPr lang="en-US" altLang="zh-CN" dirty="0" smtClean="0"/>
              <a:t>Mutually </a:t>
            </a:r>
            <a:r>
              <a:rPr lang="en-US" altLang="zh-CN" dirty="0"/>
              <a:t>according admission </a:t>
            </a:r>
            <a:r>
              <a:rPr lang="en-US" altLang="zh-CN" dirty="0" smtClean="0"/>
              <a:t>in neighborhood</a:t>
            </a:r>
            <a:endParaRPr lang="en-US" altLang="zh-CN" dirty="0"/>
          </a:p>
          <a:p>
            <a:r>
              <a:rPr lang="en-US" altLang="zh-CN" dirty="0" smtClean="0"/>
              <a:t>Reputation </a:t>
            </a:r>
            <a:r>
              <a:rPr lang="en-US" altLang="zh-CN" dirty="0"/>
              <a:t>based solution</a:t>
            </a:r>
          </a:p>
          <a:p>
            <a:r>
              <a:rPr lang="en-US" altLang="zh-CN" dirty="0" smtClean="0"/>
              <a:t>Probing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Detection Solution against</a:t>
            </a:r>
            <a:br>
              <a:rPr lang="en-US" altLang="zh-CN" b="0" dirty="0"/>
            </a:br>
            <a:r>
              <a:rPr lang="en-US" altLang="zh-CN" b="0" dirty="0"/>
              <a:t>Selfishness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3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/>
              <a:t>Nuglets</a:t>
            </a:r>
            <a:endParaRPr lang="en-US" altLang="zh-CN" dirty="0"/>
          </a:p>
          <a:p>
            <a:pPr lvl="1"/>
            <a:r>
              <a:rPr lang="en-US" altLang="zh-CN" dirty="0" smtClean="0"/>
              <a:t>Nodes </a:t>
            </a:r>
            <a:r>
              <a:rPr lang="en-US" altLang="zh-CN" dirty="0"/>
              <a:t>who use the service must pay for </a:t>
            </a:r>
            <a:r>
              <a:rPr lang="en-US" altLang="zh-CN" dirty="0" smtClean="0"/>
              <a:t>it to </a:t>
            </a:r>
            <a:r>
              <a:rPr lang="en-US" altLang="zh-CN" dirty="0"/>
              <a:t>nodes that provide the service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dispersal</a:t>
            </a:r>
          </a:p>
          <a:p>
            <a:pPr lvl="1"/>
            <a:r>
              <a:rPr lang="en-US" altLang="zh-CN" dirty="0" smtClean="0"/>
              <a:t>Adding </a:t>
            </a:r>
            <a:r>
              <a:rPr lang="en-US" altLang="zh-CN" dirty="0"/>
              <a:t>redundancy to the messages </a:t>
            </a:r>
            <a:r>
              <a:rPr lang="en-US" altLang="zh-CN" dirty="0" smtClean="0"/>
              <a:t>to send</a:t>
            </a:r>
            <a:r>
              <a:rPr lang="en-US" altLang="zh-CN" dirty="0"/>
              <a:t>; thus partial reception can lead </a:t>
            </a:r>
            <a:r>
              <a:rPr lang="en-US" altLang="zh-CN" dirty="0" smtClean="0"/>
              <a:t>to successful </a:t>
            </a:r>
            <a:r>
              <a:rPr lang="en-US" altLang="zh-CN" dirty="0"/>
              <a:t>reconstruction of messages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Preventive Solution against</a:t>
            </a:r>
            <a:br>
              <a:rPr lang="en-US" altLang="zh-CN" b="0" dirty="0"/>
            </a:br>
            <a:r>
              <a:rPr lang="en-US" altLang="zh-CN" b="0" dirty="0"/>
              <a:t>Selfishness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IEEE 802.11 MAC</a:t>
            </a:r>
          </a:p>
          <a:p>
            <a:pPr lvl="1"/>
            <a:r>
              <a:rPr lang="en-US" altLang="zh-CN" dirty="0" smtClean="0"/>
              <a:t>Vulnerable </a:t>
            </a:r>
            <a:r>
              <a:rPr lang="en-US" altLang="zh-CN" dirty="0"/>
              <a:t>to </a:t>
            </a:r>
            <a:r>
              <a:rPr lang="en-US" altLang="zh-CN" dirty="0" err="1"/>
              <a:t>DoS</a:t>
            </a:r>
            <a:r>
              <a:rPr lang="en-US" altLang="zh-CN" dirty="0"/>
              <a:t> attacks</a:t>
            </a:r>
          </a:p>
          <a:p>
            <a:pPr lvl="1"/>
            <a:r>
              <a:rPr lang="en-US" altLang="zh-CN" dirty="0" smtClean="0"/>
              <a:t>Attacks </a:t>
            </a:r>
            <a:r>
              <a:rPr lang="en-US" altLang="zh-CN" dirty="0"/>
              <a:t>can exploit its binary exponential </a:t>
            </a:r>
            <a:r>
              <a:rPr lang="en-US" altLang="zh-CN" dirty="0" err="1" smtClean="0"/>
              <a:t>backoff</a:t>
            </a:r>
            <a:r>
              <a:rPr lang="en-US" altLang="zh-CN" dirty="0" smtClean="0"/>
              <a:t> scheme </a:t>
            </a:r>
            <a:r>
              <a:rPr lang="en-US" altLang="zh-CN" dirty="0"/>
              <a:t>to launch </a:t>
            </a:r>
            <a:r>
              <a:rPr lang="en-US" altLang="zh-CN" dirty="0" err="1"/>
              <a:t>DoS</a:t>
            </a:r>
            <a:endParaRPr lang="en-US" altLang="zh-CN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security extension to 802.11 was proposed</a:t>
            </a:r>
          </a:p>
          <a:p>
            <a:pPr lvl="2"/>
            <a:r>
              <a:rPr lang="en-US" altLang="zh-CN" dirty="0" err="1" smtClean="0"/>
              <a:t>Backoff</a:t>
            </a:r>
            <a:r>
              <a:rPr lang="en-US" altLang="zh-CN" dirty="0" smtClean="0"/>
              <a:t> </a:t>
            </a:r>
            <a:r>
              <a:rPr lang="en-US" altLang="zh-CN" dirty="0"/>
              <a:t>time at the sender is provided by </a:t>
            </a:r>
            <a:r>
              <a:rPr lang="en-US" altLang="zh-CN" dirty="0" smtClean="0"/>
              <a:t>the receiver</a:t>
            </a:r>
            <a:endParaRPr lang="en-US" altLang="zh-CN" dirty="0"/>
          </a:p>
          <a:p>
            <a:r>
              <a:rPr lang="en-US" altLang="zh-CN" dirty="0" smtClean="0"/>
              <a:t>IEEE </a:t>
            </a:r>
            <a:r>
              <a:rPr lang="en-US" altLang="zh-CN" dirty="0"/>
              <a:t>802.11 WEP -discussed in </a:t>
            </a:r>
            <a:r>
              <a:rPr lang="en-US" altLang="zh-CN" dirty="0" smtClean="0"/>
              <a:t>wireless security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Link Layer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6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Most of the solutions for secure routing </a:t>
            </a:r>
            <a:r>
              <a:rPr lang="en-US" altLang="zh-CN" dirty="0" smtClean="0"/>
              <a:t>and data </a:t>
            </a:r>
            <a:r>
              <a:rPr lang="en-US" altLang="zh-CN" dirty="0"/>
              <a:t>forwarding rely on cryptography</a:t>
            </a:r>
          </a:p>
          <a:p>
            <a:r>
              <a:rPr lang="en-US" altLang="zh-CN" dirty="0" smtClean="0"/>
              <a:t>Key </a:t>
            </a:r>
            <a:r>
              <a:rPr lang="en-US" altLang="zh-CN" dirty="0"/>
              <a:t>management is problematic because </a:t>
            </a:r>
            <a:r>
              <a:rPr lang="en-US" altLang="zh-CN" dirty="0" smtClean="0"/>
              <a:t>of the </a:t>
            </a:r>
            <a:r>
              <a:rPr lang="en-US" altLang="zh-CN" dirty="0"/>
              <a:t>lack of any central infrastructure</a:t>
            </a:r>
          </a:p>
          <a:p>
            <a:pPr lvl="1"/>
            <a:r>
              <a:rPr lang="en-US" altLang="zh-CN" dirty="0" smtClean="0"/>
              <a:t>Private </a:t>
            </a:r>
            <a:r>
              <a:rPr lang="en-US" altLang="zh-CN" dirty="0"/>
              <a:t>key infrastructure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key infrastructure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Key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Private Key Infrastructure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" y="2132856"/>
            <a:ext cx="9041691" cy="36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No fixed infrastructure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changing topology</a:t>
            </a:r>
          </a:p>
          <a:p>
            <a:pPr lvl="1"/>
            <a:r>
              <a:rPr lang="en-US" altLang="zh-CN" dirty="0" smtClean="0"/>
              <a:t>Mobile </a:t>
            </a:r>
            <a:r>
              <a:rPr lang="en-US" altLang="zh-CN" dirty="0"/>
              <a:t>devices join/leave the network </a:t>
            </a:r>
            <a:r>
              <a:rPr lang="en-US" altLang="zh-CN" dirty="0" smtClean="0"/>
              <a:t>unexpectedly; they </a:t>
            </a:r>
            <a:r>
              <a:rPr lang="en-US" altLang="zh-CN" dirty="0"/>
              <a:t>can also move freely</a:t>
            </a:r>
          </a:p>
          <a:p>
            <a:r>
              <a:rPr lang="en-US" altLang="zh-CN" dirty="0" smtClean="0"/>
              <a:t>Energy-constrained</a:t>
            </a:r>
            <a:endParaRPr lang="en-US" altLang="zh-CN" dirty="0"/>
          </a:p>
          <a:p>
            <a:r>
              <a:rPr lang="en-US" altLang="zh-CN" dirty="0" smtClean="0"/>
              <a:t>Limited </a:t>
            </a:r>
            <a:r>
              <a:rPr lang="en-US" altLang="zh-CN" dirty="0"/>
              <a:t>bandwidth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node also serves as router</a:t>
            </a:r>
          </a:p>
          <a:p>
            <a:pPr lvl="1"/>
            <a:r>
              <a:rPr lang="en-US" altLang="zh-CN" dirty="0" smtClean="0"/>
              <a:t>Help </a:t>
            </a:r>
            <a:r>
              <a:rPr lang="en-US" altLang="zh-CN" dirty="0"/>
              <a:t>to relay packets received from neighbors</a:t>
            </a:r>
          </a:p>
          <a:p>
            <a:r>
              <a:rPr lang="en-US" altLang="zh-CN" dirty="0" smtClean="0"/>
              <a:t>Interoperation </a:t>
            </a:r>
            <a:r>
              <a:rPr lang="en-US" altLang="zh-CN" dirty="0"/>
              <a:t>with the Internet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Public Key Infrastructure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879578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Proactive solutions cannot eliminate </a:t>
            </a:r>
            <a:r>
              <a:rPr lang="en-US" altLang="zh-CN" dirty="0" smtClean="0"/>
              <a:t>attacks (secure </a:t>
            </a:r>
            <a:r>
              <a:rPr lang="en-US" altLang="zh-CN" dirty="0"/>
              <a:t>routing layer, link layer mechanism)</a:t>
            </a:r>
          </a:p>
          <a:p>
            <a:r>
              <a:rPr lang="en-US" altLang="zh-CN" dirty="0" smtClean="0"/>
              <a:t>IDS </a:t>
            </a:r>
            <a:r>
              <a:rPr lang="en-US" altLang="zh-CN" dirty="0"/>
              <a:t>presents a second wall of defense</a:t>
            </a:r>
          </a:p>
          <a:p>
            <a:r>
              <a:rPr lang="en-US" altLang="zh-CN" dirty="0" smtClean="0"/>
              <a:t>Assumptions</a:t>
            </a:r>
            <a:endParaRPr lang="en-US" altLang="zh-CN" dirty="0"/>
          </a:p>
          <a:p>
            <a:pPr lvl="1"/>
            <a:r>
              <a:rPr lang="en-US" altLang="zh-CN" dirty="0" smtClean="0"/>
              <a:t>User </a:t>
            </a:r>
            <a:r>
              <a:rPr lang="en-US" altLang="zh-CN" dirty="0"/>
              <a:t>and programs are observable</a:t>
            </a:r>
          </a:p>
          <a:p>
            <a:pPr lvl="1"/>
            <a:r>
              <a:rPr lang="en-US" altLang="zh-CN" dirty="0" smtClean="0"/>
              <a:t>Normal </a:t>
            </a:r>
            <a:r>
              <a:rPr lang="en-US" altLang="zh-CN" dirty="0"/>
              <a:t>and intrusion activities can </a:t>
            </a:r>
            <a:r>
              <a:rPr lang="en-US" altLang="zh-CN" dirty="0" smtClean="0"/>
              <a:t>be distinguished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Intrusion Detection Systems</a:t>
            </a:r>
            <a:br>
              <a:rPr lang="en-US" altLang="zh-CN" b="0" dirty="0"/>
            </a:br>
            <a:r>
              <a:rPr lang="en-US" altLang="zh-CN" b="0" dirty="0"/>
              <a:t>(IDSs)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7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Infrastructureless nature of MANETs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traffic concentration points for monitoring</a:t>
            </a:r>
          </a:p>
          <a:p>
            <a:r>
              <a:rPr lang="en-US" altLang="zh-CN" dirty="0" smtClean="0"/>
              <a:t>Resource </a:t>
            </a:r>
            <a:r>
              <a:rPr lang="en-US" altLang="zh-CN" dirty="0"/>
              <a:t>limitation of mobile devices</a:t>
            </a:r>
          </a:p>
          <a:p>
            <a:r>
              <a:rPr lang="en-US" altLang="zh-CN" dirty="0" smtClean="0"/>
              <a:t>Lack </a:t>
            </a:r>
            <a:r>
              <a:rPr lang="en-US" altLang="zh-CN" dirty="0"/>
              <a:t>of clear separation between </a:t>
            </a:r>
            <a:r>
              <a:rPr lang="en-US" altLang="zh-CN" dirty="0" smtClean="0"/>
              <a:t>normalcy and </a:t>
            </a:r>
            <a:r>
              <a:rPr lang="en-US" altLang="zh-CN" dirty="0"/>
              <a:t>anomaly</a:t>
            </a:r>
          </a:p>
          <a:p>
            <a:pPr lvl="1"/>
            <a:r>
              <a:rPr lang="en-US" altLang="zh-CN" dirty="0" smtClean="0"/>
              <a:t>as </a:t>
            </a:r>
            <a:r>
              <a:rPr lang="en-US" altLang="zh-CN" dirty="0"/>
              <a:t>nodes move around, the topology changes;</a:t>
            </a:r>
          </a:p>
          <a:p>
            <a:pPr lvl="1"/>
            <a:r>
              <a:rPr lang="en-US" altLang="zh-CN" dirty="0" smtClean="0"/>
              <a:t>so </a:t>
            </a:r>
            <a:r>
              <a:rPr lang="en-US" altLang="zh-CN" dirty="0"/>
              <a:t>each node should expect different </a:t>
            </a:r>
            <a:r>
              <a:rPr lang="en-US" altLang="zh-CN" dirty="0" smtClean="0"/>
              <a:t>traffic pattern </a:t>
            </a:r>
            <a:r>
              <a:rPr lang="en-US" altLang="zh-CN" dirty="0"/>
              <a:t>from its neighbors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Problems with Traditional IDSs</a:t>
            </a:r>
            <a:br>
              <a:rPr lang="en-US" altLang="zh-CN" b="0" dirty="0"/>
            </a:br>
            <a:r>
              <a:rPr lang="en-US" altLang="zh-CN" b="0" dirty="0"/>
              <a:t>in MANETs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2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Distributed, host-based, </a:t>
            </a:r>
            <a:r>
              <a:rPr lang="en-US" altLang="zh-CN" dirty="0" err="1" smtClean="0"/>
              <a:t>anomalybased</a:t>
            </a:r>
            <a:r>
              <a:rPr lang="en-US" altLang="zh-CN" dirty="0" smtClean="0"/>
              <a:t>, and </a:t>
            </a:r>
            <a:r>
              <a:rPr lang="en-US" altLang="zh-CN" dirty="0"/>
              <a:t>cooperative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Proposed Solutions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" y="3068960"/>
            <a:ext cx="9087685" cy="30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Consists of thousands or millions of tiny devices:</a:t>
            </a:r>
          </a:p>
          <a:p>
            <a:pPr lvl="1"/>
            <a:r>
              <a:rPr lang="en-US" altLang="zh-CN" dirty="0" smtClean="0"/>
              <a:t>signal </a:t>
            </a:r>
            <a:r>
              <a:rPr lang="en-US" altLang="zh-CN" dirty="0"/>
              <a:t>processing circuit,</a:t>
            </a:r>
          </a:p>
          <a:p>
            <a:pPr lvl="1"/>
            <a:r>
              <a:rPr lang="en-US" altLang="zh-CN" dirty="0" smtClean="0"/>
              <a:t>micro-controller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smtClean="0"/>
              <a:t>wireless </a:t>
            </a:r>
            <a:r>
              <a:rPr lang="en-US" altLang="zh-CN" dirty="0"/>
              <a:t>transmitter/receiver,</a:t>
            </a:r>
          </a:p>
          <a:p>
            <a:pPr lvl="1"/>
            <a:r>
              <a:rPr lang="en-US" altLang="zh-CN" dirty="0" smtClean="0"/>
              <a:t>embedded </a:t>
            </a:r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Wireless Sensor Network (WSN)</a:t>
            </a:r>
            <a:br>
              <a:rPr lang="en-US" altLang="zh-CN" b="0" dirty="0"/>
            </a:br>
            <a:r>
              <a:rPr lang="en-US" altLang="zh-CN" b="0" dirty="0"/>
              <a:t>Security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37112"/>
            <a:ext cx="3071725" cy="2304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74" y="2465794"/>
            <a:ext cx="2425510" cy="21597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41" y="4724808"/>
            <a:ext cx="3348091" cy="19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More stringent performance requirement</a:t>
            </a:r>
          </a:p>
          <a:p>
            <a:pPr lvl="1"/>
            <a:r>
              <a:rPr lang="en-US" altLang="zh-CN" dirty="0" smtClean="0"/>
              <a:t>Energy </a:t>
            </a:r>
            <a:r>
              <a:rPr lang="en-US" altLang="zh-CN" dirty="0"/>
              <a:t>efficiency -network lifetime</a:t>
            </a:r>
          </a:p>
          <a:p>
            <a:pPr lvl="1"/>
            <a:r>
              <a:rPr lang="en-US" altLang="zh-CN" dirty="0" smtClean="0"/>
              <a:t>Auto-organization</a:t>
            </a:r>
            <a:endParaRPr lang="en-US" altLang="zh-CN" dirty="0"/>
          </a:p>
          <a:p>
            <a:pPr lvl="1"/>
            <a:r>
              <a:rPr lang="en-US" altLang="zh-CN" dirty="0" smtClean="0"/>
              <a:t>Scalability </a:t>
            </a:r>
            <a:r>
              <a:rPr lang="en-US" altLang="zh-CN" dirty="0"/>
              <a:t>to a high number of nodes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More Stringent Performance</a:t>
            </a:r>
            <a:br>
              <a:rPr lang="en-US" altLang="zh-CN" b="0" dirty="0"/>
            </a:br>
            <a:r>
              <a:rPr lang="en-US" altLang="zh-CN" b="0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Key distribution and management</a:t>
            </a:r>
          </a:p>
          <a:p>
            <a:pPr lvl="1"/>
            <a:r>
              <a:rPr lang="en-US" altLang="zh-CN" dirty="0" smtClean="0"/>
              <a:t>Scalable </a:t>
            </a:r>
            <a:r>
              <a:rPr lang="en-US" altLang="zh-CN" dirty="0"/>
              <a:t>to a large number of sensor nodes</a:t>
            </a:r>
          </a:p>
          <a:p>
            <a:pPr lvl="1"/>
            <a:r>
              <a:rPr lang="en-US" altLang="zh-CN" dirty="0" smtClean="0"/>
              <a:t>Remains </a:t>
            </a:r>
            <a:r>
              <a:rPr lang="en-US" altLang="zh-CN" dirty="0"/>
              <a:t>to be unsolved</a:t>
            </a:r>
          </a:p>
          <a:p>
            <a:pPr lvl="2"/>
            <a:r>
              <a:rPr lang="en-US" altLang="zh-CN" dirty="0" smtClean="0"/>
              <a:t>Key </a:t>
            </a:r>
            <a:r>
              <a:rPr lang="en-US" altLang="zh-CN" dirty="0"/>
              <a:t>pre-deployment</a:t>
            </a:r>
          </a:p>
          <a:p>
            <a:pPr lvl="2"/>
            <a:r>
              <a:rPr lang="en-US" altLang="zh-CN" dirty="0" smtClean="0"/>
              <a:t>Shared </a:t>
            </a:r>
            <a:r>
              <a:rPr lang="en-US" altLang="zh-CN" dirty="0"/>
              <a:t>key discovery</a:t>
            </a:r>
          </a:p>
          <a:p>
            <a:pPr lvl="2"/>
            <a:r>
              <a:rPr lang="en-US" altLang="zh-CN" dirty="0" smtClean="0"/>
              <a:t>Path-key </a:t>
            </a:r>
            <a:r>
              <a:rPr lang="en-US" altLang="zh-CN" dirty="0"/>
              <a:t>establishment</a:t>
            </a:r>
          </a:p>
          <a:p>
            <a:pPr lvl="1"/>
            <a:r>
              <a:rPr lang="en-US" altLang="zh-CN" dirty="0" smtClean="0"/>
              <a:t>Alternatives</a:t>
            </a:r>
            <a:endParaRPr lang="en-US" altLang="zh-CN" dirty="0"/>
          </a:p>
          <a:p>
            <a:pPr lvl="2"/>
            <a:r>
              <a:rPr lang="en-US" altLang="zh-CN" dirty="0" smtClean="0"/>
              <a:t>Probabilistic </a:t>
            </a:r>
            <a:r>
              <a:rPr lang="en-US" altLang="zh-CN" dirty="0"/>
              <a:t>key sharing protocols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Security 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4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Secure routing</a:t>
            </a:r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routing protocols are quite simple in </a:t>
            </a:r>
            <a:r>
              <a:rPr lang="en-US" altLang="zh-CN" dirty="0" smtClean="0"/>
              <a:t>WSN, thus </a:t>
            </a:r>
            <a:r>
              <a:rPr lang="en-US" altLang="zh-CN" dirty="0"/>
              <a:t>more vulnerable to attacks. Some new </a:t>
            </a:r>
            <a:r>
              <a:rPr lang="en-US" altLang="zh-CN" dirty="0" smtClean="0"/>
              <a:t>attacks are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smtClean="0"/>
              <a:t>Sinkhole </a:t>
            </a:r>
            <a:r>
              <a:rPr lang="en-US" altLang="zh-CN" dirty="0"/>
              <a:t>attacks</a:t>
            </a:r>
          </a:p>
          <a:p>
            <a:pPr lvl="2"/>
            <a:r>
              <a:rPr lang="en-US" altLang="zh-CN" dirty="0" smtClean="0"/>
              <a:t>Hello </a:t>
            </a:r>
            <a:r>
              <a:rPr lang="en-US" altLang="zh-CN" dirty="0"/>
              <a:t>flood attacks</a:t>
            </a:r>
          </a:p>
          <a:p>
            <a:pPr lvl="1"/>
            <a:r>
              <a:rPr lang="en-US" altLang="zh-CN" dirty="0" smtClean="0"/>
              <a:t>Solutions</a:t>
            </a:r>
            <a:endParaRPr lang="en-US" altLang="zh-CN" dirty="0"/>
          </a:p>
          <a:p>
            <a:pPr lvl="2"/>
            <a:r>
              <a:rPr lang="en-US" altLang="zh-CN" dirty="0" smtClean="0"/>
              <a:t>SPINS </a:t>
            </a:r>
            <a:r>
              <a:rPr lang="en-US" altLang="zh-CN" dirty="0"/>
              <a:t>-two building block security protocols: SNEP </a:t>
            </a:r>
            <a:r>
              <a:rPr lang="en-US" altLang="zh-CN" dirty="0" smtClean="0"/>
              <a:t>and </a:t>
            </a:r>
            <a:r>
              <a:rPr lang="el-GR" altLang="zh-CN" dirty="0" smtClean="0"/>
              <a:t>μ</a:t>
            </a:r>
            <a:r>
              <a:rPr lang="en-US" altLang="zh-CN" dirty="0"/>
              <a:t>TESLA</a:t>
            </a:r>
          </a:p>
          <a:p>
            <a:pPr lvl="2"/>
            <a:r>
              <a:rPr lang="en-US" altLang="zh-CN" dirty="0" smtClean="0"/>
              <a:t>INSENS </a:t>
            </a:r>
            <a:r>
              <a:rPr lang="en-US" altLang="zh-CN" dirty="0"/>
              <a:t>-intrusion-tolerant routing protocol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More 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Secure data aggregation</a:t>
            </a:r>
          </a:p>
          <a:p>
            <a:pPr lvl="1"/>
            <a:r>
              <a:rPr lang="en-US" altLang="zh-CN" dirty="0" smtClean="0"/>
              <a:t>Key </a:t>
            </a:r>
            <a:r>
              <a:rPr lang="en-US" altLang="zh-CN" dirty="0"/>
              <a:t>theme in design and development of WSNs</a:t>
            </a:r>
          </a:p>
          <a:p>
            <a:pPr lvl="1"/>
            <a:r>
              <a:rPr lang="en-US" altLang="zh-CN" dirty="0" smtClean="0"/>
              <a:t>Aggregators </a:t>
            </a:r>
            <a:r>
              <a:rPr lang="en-US" altLang="zh-CN" dirty="0"/>
              <a:t>collect raw data, process it </a:t>
            </a:r>
            <a:r>
              <a:rPr lang="en-US" altLang="zh-CN" dirty="0" smtClean="0"/>
              <a:t>locally, and </a:t>
            </a:r>
            <a:r>
              <a:rPr lang="en-US" altLang="zh-CN" dirty="0"/>
              <a:t>forward only the result to end-user</a:t>
            </a:r>
          </a:p>
          <a:p>
            <a:pPr lvl="1"/>
            <a:r>
              <a:rPr lang="en-US" altLang="zh-CN" dirty="0" smtClean="0"/>
              <a:t>Aggregation </a:t>
            </a:r>
            <a:r>
              <a:rPr lang="en-US" altLang="zh-CN" dirty="0"/>
              <a:t>can take in any places, and must </a:t>
            </a:r>
            <a:r>
              <a:rPr lang="en-US" altLang="zh-CN" dirty="0" smtClean="0"/>
              <a:t>be secured</a:t>
            </a:r>
            <a:endParaRPr lang="en-US" altLang="zh-CN" dirty="0"/>
          </a:p>
          <a:p>
            <a:r>
              <a:rPr lang="en-US" altLang="zh-CN" dirty="0" smtClean="0"/>
              <a:t>Denial </a:t>
            </a:r>
            <a:r>
              <a:rPr lang="en-US" altLang="zh-CN" dirty="0"/>
              <a:t>of service</a:t>
            </a:r>
          </a:p>
          <a:p>
            <a:pPr lvl="1"/>
            <a:r>
              <a:rPr lang="en-US" altLang="zh-CN" dirty="0" smtClean="0"/>
              <a:t>Jammed </a:t>
            </a:r>
            <a:r>
              <a:rPr lang="en-US" altLang="zh-CN" dirty="0"/>
              <a:t>by adversaries: jam the entire network </a:t>
            </a:r>
            <a:r>
              <a:rPr lang="en-US" altLang="zh-CN" dirty="0" smtClean="0"/>
              <a:t>by broadcasting </a:t>
            </a:r>
            <a:r>
              <a:rPr lang="en-US" altLang="zh-CN" dirty="0"/>
              <a:t>a high enough energy signal</a:t>
            </a:r>
          </a:p>
          <a:p>
            <a:r>
              <a:rPr lang="en-US" altLang="zh-CN" dirty="0" smtClean="0"/>
              <a:t>Resilience </a:t>
            </a:r>
            <a:r>
              <a:rPr lang="en-US" altLang="zh-CN" dirty="0"/>
              <a:t>to node capture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More 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4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What we have discussed</a:t>
            </a:r>
          </a:p>
          <a:p>
            <a:pPr lvl="1"/>
            <a:r>
              <a:rPr lang="en-US" altLang="zh-CN" dirty="0" smtClean="0"/>
              <a:t>Characteristics </a:t>
            </a:r>
            <a:r>
              <a:rPr lang="en-US" altLang="zh-CN" dirty="0"/>
              <a:t>of MANETs, WSNs</a:t>
            </a:r>
          </a:p>
          <a:p>
            <a:pPr lvl="1"/>
            <a:r>
              <a:rPr lang="en-US" altLang="zh-CN" dirty="0" smtClean="0"/>
              <a:t>Security </a:t>
            </a:r>
            <a:r>
              <a:rPr lang="en-US" altLang="zh-CN" dirty="0"/>
              <a:t>issues in MANETs and WSNs</a:t>
            </a:r>
          </a:p>
          <a:p>
            <a:r>
              <a:rPr lang="en-US" altLang="zh-CN" dirty="0" smtClean="0"/>
              <a:t>MANETs </a:t>
            </a:r>
            <a:r>
              <a:rPr lang="en-US" altLang="zh-CN" dirty="0"/>
              <a:t>is a growth area of research; </a:t>
            </a:r>
            <a:r>
              <a:rPr lang="en-US" altLang="zh-CN" dirty="0" smtClean="0"/>
              <a:t>the security </a:t>
            </a:r>
            <a:r>
              <a:rPr lang="en-US" altLang="zh-CN" dirty="0"/>
              <a:t>issues in MANETs attract a lot </a:t>
            </a:r>
            <a:r>
              <a:rPr lang="en-US" altLang="zh-CN" dirty="0" smtClean="0"/>
              <a:t>of researchers</a:t>
            </a:r>
            <a:r>
              <a:rPr lang="en-US" altLang="zh-CN" dirty="0"/>
              <a:t>; we’ll be definitely seeing more </a:t>
            </a:r>
            <a:r>
              <a:rPr lang="en-US" altLang="zh-CN" dirty="0" smtClean="0"/>
              <a:t>of these </a:t>
            </a:r>
            <a:r>
              <a:rPr lang="en-US" altLang="zh-CN" dirty="0"/>
              <a:t>problems in near future.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3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MANETs </a:t>
            </a:r>
            <a:r>
              <a:rPr lang="en-US" altLang="zh-CN" i="1" dirty="0"/>
              <a:t>vs.</a:t>
            </a:r>
            <a:r>
              <a:rPr lang="en-US" altLang="zh-CN" dirty="0"/>
              <a:t> Wired networks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MANETs, each node also works as router </a:t>
            </a:r>
            <a:r>
              <a:rPr lang="en-US" altLang="zh-CN" dirty="0" smtClean="0"/>
              <a:t>for forwarding </a:t>
            </a:r>
            <a:r>
              <a:rPr lang="en-US" altLang="zh-CN" dirty="0"/>
              <a:t>packets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wired networks, routers perform routing task</a:t>
            </a:r>
          </a:p>
          <a:p>
            <a:r>
              <a:rPr lang="en-US" altLang="zh-CN" dirty="0" smtClean="0"/>
              <a:t>MANETs </a:t>
            </a:r>
            <a:r>
              <a:rPr lang="en-US" altLang="zh-CN" i="1" dirty="0"/>
              <a:t>vs.</a:t>
            </a:r>
            <a:r>
              <a:rPr lang="en-US" altLang="zh-CN" dirty="0"/>
              <a:t> Managed wireless networks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infrastructure in MANETs</a:t>
            </a:r>
          </a:p>
          <a:p>
            <a:pPr lvl="1"/>
            <a:r>
              <a:rPr lang="en-US" altLang="zh-CN" dirty="0" smtClean="0"/>
              <a:t>Special </a:t>
            </a:r>
            <a:r>
              <a:rPr lang="en-US" altLang="zh-CN" dirty="0"/>
              <a:t>node known as </a:t>
            </a:r>
            <a:r>
              <a:rPr lang="en-US" altLang="zh-CN" i="1" dirty="0"/>
              <a:t>access point</a:t>
            </a:r>
            <a:r>
              <a:rPr lang="en-US" altLang="zh-CN" dirty="0"/>
              <a:t> (AP) </a:t>
            </a:r>
            <a:r>
              <a:rPr lang="en-US" altLang="zh-CN" dirty="0" smtClean="0"/>
              <a:t>in managed </a:t>
            </a:r>
            <a:r>
              <a:rPr lang="en-US" altLang="zh-CN" dirty="0"/>
              <a:t>wireless networks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8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1907704" y="1844824"/>
            <a:ext cx="583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/>
              <a:t>THANK YOU 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201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MANET Example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457734"/>
            <a:ext cx="8856984" cy="48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Laptop computers</a:t>
            </a:r>
          </a:p>
          <a:p>
            <a:r>
              <a:rPr lang="en-US" altLang="zh-CN" dirty="0" smtClean="0"/>
              <a:t>Pagers</a:t>
            </a:r>
            <a:r>
              <a:rPr lang="en-US" altLang="zh-CN" dirty="0"/>
              <a:t>, cellular phones, PDAs</a:t>
            </a:r>
          </a:p>
          <a:p>
            <a:r>
              <a:rPr lang="en-US" altLang="zh-CN" dirty="0" smtClean="0"/>
              <a:t>In-car </a:t>
            </a:r>
            <a:r>
              <a:rPr lang="en-US" altLang="zh-CN" dirty="0"/>
              <a:t>navigators -Dash Express</a:t>
            </a:r>
          </a:p>
          <a:p>
            <a:pPr lvl="1"/>
            <a:r>
              <a:rPr lang="en-US" altLang="zh-CN" dirty="0" smtClean="0"/>
              <a:t>Dash </a:t>
            </a:r>
            <a:r>
              <a:rPr lang="en-US" altLang="zh-CN" dirty="0"/>
              <a:t>units talk to each other and </a:t>
            </a:r>
            <a:r>
              <a:rPr lang="en-US" altLang="zh-CN" dirty="0" smtClean="0"/>
              <a:t>form a </a:t>
            </a:r>
            <a:r>
              <a:rPr lang="en-US" altLang="zh-CN" dirty="0"/>
              <a:t>network that connects to the Internet</a:t>
            </a:r>
          </a:p>
          <a:p>
            <a:pPr lvl="1"/>
            <a:r>
              <a:rPr lang="en-US" altLang="zh-CN" dirty="0" smtClean="0"/>
              <a:t>Traffic </a:t>
            </a:r>
            <a:r>
              <a:rPr lang="en-US" altLang="zh-CN" dirty="0"/>
              <a:t>speed data is sent back to the </a:t>
            </a:r>
            <a:r>
              <a:rPr lang="en-US" altLang="zh-CN" dirty="0" smtClean="0"/>
              <a:t>company, then </a:t>
            </a:r>
            <a:r>
              <a:rPr lang="en-US" altLang="zh-CN" dirty="0"/>
              <a:t>broadcast back to all local dash units</a:t>
            </a:r>
          </a:p>
          <a:p>
            <a:r>
              <a:rPr lang="en-US" altLang="zh-CN" dirty="0" smtClean="0"/>
              <a:t>Sensors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Devices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44" y="1481328"/>
            <a:ext cx="2066156" cy="1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An emerging application area </a:t>
            </a:r>
            <a:r>
              <a:rPr lang="en-US" altLang="zh-CN" dirty="0" smtClean="0"/>
              <a:t>for MANETs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collection of cheap to </a:t>
            </a:r>
            <a:r>
              <a:rPr lang="en-US" altLang="zh-CN" dirty="0" smtClean="0"/>
              <a:t>manufacture, stationary</a:t>
            </a:r>
            <a:r>
              <a:rPr lang="en-US" altLang="zh-CN" dirty="0"/>
              <a:t>, tiny sensors</a:t>
            </a:r>
          </a:p>
          <a:p>
            <a:r>
              <a:rPr lang="en-US" altLang="zh-CN" dirty="0" smtClean="0"/>
              <a:t>Network </a:t>
            </a:r>
            <a:r>
              <a:rPr lang="en-US" altLang="zh-CN" dirty="0"/>
              <a:t>lifetime -- power as a </a:t>
            </a:r>
            <a:r>
              <a:rPr lang="en-US" altLang="zh-CN" dirty="0" smtClean="0"/>
              <a:t>major driving </a:t>
            </a:r>
            <a:r>
              <a:rPr lang="en-US" altLang="zh-CN" dirty="0"/>
              <a:t>issue</a:t>
            </a:r>
          </a:p>
          <a:p>
            <a:r>
              <a:rPr lang="en-US" altLang="zh-CN" dirty="0" smtClean="0"/>
              <a:t>Battlefield </a:t>
            </a:r>
            <a:r>
              <a:rPr lang="en-US" altLang="zh-CN" dirty="0"/>
              <a:t>surveillance, </a:t>
            </a:r>
            <a:r>
              <a:rPr lang="en-US" altLang="zh-CN" dirty="0" smtClean="0"/>
              <a:t>environment monitoring</a:t>
            </a:r>
            <a:r>
              <a:rPr lang="en-US" altLang="zh-CN" dirty="0"/>
              <a:t>, health care, etc.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Wireless Sensor Network (WSN)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2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WSN 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7003978" cy="52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Collaborative work</a:t>
            </a:r>
          </a:p>
          <a:p>
            <a:r>
              <a:rPr lang="en-US" altLang="zh-CN" dirty="0" smtClean="0"/>
              <a:t>Crisis-management </a:t>
            </a:r>
            <a:r>
              <a:rPr lang="en-US" altLang="zh-CN" dirty="0"/>
              <a:t>applications</a:t>
            </a:r>
          </a:p>
          <a:p>
            <a:r>
              <a:rPr lang="en-US" altLang="zh-CN" dirty="0" smtClean="0"/>
              <a:t>Personal </a:t>
            </a:r>
            <a:r>
              <a:rPr lang="en-US" altLang="zh-CN" dirty="0"/>
              <a:t>Area Networking (PAN)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Other MANETs 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7410</TotalTime>
  <Words>1081</Words>
  <Application>Microsoft Macintosh PowerPoint</Application>
  <PresentationFormat>全屏显示(4:3)</PresentationFormat>
  <Paragraphs>245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Calibri</vt:lpstr>
      <vt:lpstr>Lucida Sans Unicode</vt:lpstr>
      <vt:lpstr>Verdana</vt:lpstr>
      <vt:lpstr>Wingdings 2</vt:lpstr>
      <vt:lpstr>Wingdings 3</vt:lpstr>
      <vt:lpstr>黑体</vt:lpstr>
      <vt:lpstr>宋体</vt:lpstr>
      <vt:lpstr>Arial</vt:lpstr>
      <vt:lpstr>聚合</vt:lpstr>
      <vt:lpstr>Security for Ad Hoc Networks</vt:lpstr>
      <vt:lpstr>Ad Hoc Networks</vt:lpstr>
      <vt:lpstr>Characteristics</vt:lpstr>
      <vt:lpstr>Comparison</vt:lpstr>
      <vt:lpstr>A MANET Example</vt:lpstr>
      <vt:lpstr>Mobile Devices</vt:lpstr>
      <vt:lpstr>Wireless Sensor Network (WSN)</vt:lpstr>
      <vt:lpstr>WSN Example</vt:lpstr>
      <vt:lpstr>Other MANETs applications</vt:lpstr>
      <vt:lpstr>Security Requirements in MANETs</vt:lpstr>
      <vt:lpstr>Security Solution Constraints</vt:lpstr>
      <vt:lpstr>Challenges</vt:lpstr>
      <vt:lpstr>Security Issues</vt:lpstr>
      <vt:lpstr>Threats</vt:lpstr>
      <vt:lpstr>MANETs Security</vt:lpstr>
      <vt:lpstr>Routing in MANETs</vt:lpstr>
      <vt:lpstr>MANET Routing Protocols</vt:lpstr>
      <vt:lpstr>Comparison</vt:lpstr>
      <vt:lpstr>Comparison</vt:lpstr>
      <vt:lpstr>DSR vs. AODV</vt:lpstr>
      <vt:lpstr>Routing Protocol Attacks</vt:lpstr>
      <vt:lpstr>Routing Protocol Attacks</vt:lpstr>
      <vt:lpstr>Solutions to Secure Routing Protocols</vt:lpstr>
      <vt:lpstr>Data Forwarding Security</vt:lpstr>
      <vt:lpstr>Detection Solution against Selfishness</vt:lpstr>
      <vt:lpstr>Preventive Solution against Selfishness</vt:lpstr>
      <vt:lpstr>Link Layer Security</vt:lpstr>
      <vt:lpstr>Key Management</vt:lpstr>
      <vt:lpstr>Private Key Infrastructure</vt:lpstr>
      <vt:lpstr>Public Key Infrastructure</vt:lpstr>
      <vt:lpstr>Intrusion Detection Systems (IDSs)</vt:lpstr>
      <vt:lpstr>Problems with Traditional IDSs in MANETs</vt:lpstr>
      <vt:lpstr>Proposed Solutions</vt:lpstr>
      <vt:lpstr>Wireless Sensor Network (WSN) Security</vt:lpstr>
      <vt:lpstr>More Stringent Performance Requirement</vt:lpstr>
      <vt:lpstr>Security Issues</vt:lpstr>
      <vt:lpstr>More Issues</vt:lpstr>
      <vt:lpstr>More Issues</vt:lpstr>
      <vt:lpstr>Summary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Ad Hoc Networks</dc:title>
  <dc:subject/>
  <dc:creator>陶军</dc:creator>
  <cp:keywords/>
  <dc:description/>
  <cp:lastModifiedBy>DTT0131</cp:lastModifiedBy>
  <cp:revision>150</cp:revision>
  <cp:lastPrinted>2016-02-21T11:51:54Z</cp:lastPrinted>
  <dcterms:created xsi:type="dcterms:W3CDTF">2015-04-27T10:23:17Z</dcterms:created>
  <dcterms:modified xsi:type="dcterms:W3CDTF">2017-12-27T05:11:28Z</dcterms:modified>
  <cp:category/>
</cp:coreProperties>
</file>