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4" r:id="rId4"/>
    <p:sldId id="265" r:id="rId5"/>
    <p:sldId id="261" r:id="rId6"/>
    <p:sldId id="266" r:id="rId7"/>
    <p:sldId id="262" r:id="rId8"/>
    <p:sldId id="263" r:id="rId9"/>
    <p:sldId id="257" r:id="rId10"/>
    <p:sldId id="267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663"/>
  </p:normalViewPr>
  <p:slideViewPr>
    <p:cSldViewPr snapToGrid="0">
      <p:cViewPr varScale="1">
        <p:scale>
          <a:sx n="113" d="100"/>
          <a:sy n="113" d="100"/>
        </p:scale>
        <p:origin x="17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86E2C-DD0E-4748-A24F-EB00BDA5F6B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1C6A9-53AE-DB48-B5B2-08DADB6416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1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1C6A9-53AE-DB48-B5B2-08DADB6416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3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D5326-4E11-8D40-505F-8B0F5A361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94A8AD-C26C-946B-8A85-D387AB406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DDB8B2-6BD2-D826-6822-1B3199FA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3E87-DECC-E441-9081-78234CB7CCAF}" type="datetimeFigureOut">
              <a:rPr lang="es-ES" smtClean="0"/>
              <a:t>27/3/23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FB6866-39DE-13DE-61F5-7070BAC4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5A1218-2DC2-5411-2EC7-5FCDA225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2BE2-43EE-A44A-8035-6706B28A7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27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BB10C-880C-0FA1-C99F-E08E3C42C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853806-6A12-B617-056D-64BEB13F9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4C166-16B0-2D09-EBC9-FA653264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3E87-DECC-E441-9081-78234CB7CCAF}" type="datetimeFigureOut">
              <a:rPr lang="es-ES" smtClean="0"/>
              <a:t>27/3/23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F1A64F-0A29-C311-F9B0-D5904BDD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F03BB2-CF74-94B1-6BFD-42C183C15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2BE2-43EE-A44A-8035-6706B28A7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98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ED290C-6C7E-9A8A-BD4B-62AAEA3DA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ADB5FF-2833-3A31-7FDE-4D7ACD804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EDD60E-C1D4-EB97-0AE0-5B547F81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3E87-DECC-E441-9081-78234CB7CCAF}" type="datetimeFigureOut">
              <a:rPr lang="es-ES" smtClean="0"/>
              <a:t>27/3/23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4325DB-F9B9-2EF1-B681-D9502F9D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BB5807-E9B8-1515-1CE2-F472BF05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2BE2-43EE-A44A-8035-6706B28A7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750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B08BD-DA67-2650-0F69-41FC1DB9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84910C-3E62-3977-512C-B6FF89771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0628A3-1F4C-9D55-FD52-72A013A3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3E87-DECC-E441-9081-78234CB7CCAF}" type="datetimeFigureOut">
              <a:rPr lang="es-ES" smtClean="0"/>
              <a:t>27/3/23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188797-213B-7650-61CF-91BC7DF2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799CD8-5362-53B0-356F-85A5853E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2BE2-43EE-A44A-8035-6706B28A7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47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888D3-08EC-7068-0500-03D072DB1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9C1ED6-4CA7-F270-63A6-27276528F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9B7567-A2C1-94BA-0ED4-80D528E5D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3E87-DECC-E441-9081-78234CB7CCAF}" type="datetimeFigureOut">
              <a:rPr lang="es-ES" smtClean="0"/>
              <a:t>27/3/23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0F0F50-E2EA-38F8-790F-8BD13C22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6A6EE4-9D68-914A-76C8-956424A3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2BE2-43EE-A44A-8035-6706B28A7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723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B66BD-866E-C08E-7EBC-FDAF12A0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E94819-724D-5D30-0538-1E85BD896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6B2997-9C47-1AF0-7133-AE63C6617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834569-68F4-E802-2706-3BE96505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3E87-DECC-E441-9081-78234CB7CCAF}" type="datetimeFigureOut">
              <a:rPr lang="es-ES" smtClean="0"/>
              <a:t>27/3/23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1BDB91-9A72-AC7D-895C-5915D838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86272F-555F-C9C3-F9FD-1CC4E7A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2BE2-43EE-A44A-8035-6706B28A7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990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E128B-1BB1-5BE5-F7F0-C278F1C9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9D2B62-4279-CC0F-DBB0-E2507EAE3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D1FC77-FC93-B22C-6A71-199C97428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D105E4-7ECC-7C55-88AD-76C8ECCEE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11CFD8-CF4A-076F-696D-E77BFC830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4C7EC4-3F74-44FF-88E5-F711078A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3E87-DECC-E441-9081-78234CB7CCAF}" type="datetimeFigureOut">
              <a:rPr lang="es-ES" smtClean="0"/>
              <a:t>27/3/23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5CDAA0F-500B-3C74-53CE-2C57A076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0F6DFA-F568-1F29-FB39-1F4F46AB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2BE2-43EE-A44A-8035-6706B28A7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587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45C59-61BF-9998-5022-73CB70AC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F955A0-B4A1-003E-0070-EF57F8BD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3E87-DECC-E441-9081-78234CB7CCAF}" type="datetimeFigureOut">
              <a:rPr lang="es-ES" smtClean="0"/>
              <a:t>27/3/23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2D7118-16CD-43D2-61C3-CEF2D74D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56C0CD-7E8F-253C-D801-9CD23B94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2BE2-43EE-A44A-8035-6706B28A7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036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C76EE6-EDE8-45F4-8EFE-6F2817D3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3E87-DECC-E441-9081-78234CB7CCAF}" type="datetimeFigureOut">
              <a:rPr lang="es-ES" smtClean="0"/>
              <a:t>27/3/23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AE7D44-4F8F-2973-5638-6FCAE1DAD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FAA207-0BFE-7014-8640-1C35D61E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2BE2-43EE-A44A-8035-6706B28A7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74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9F183-75F6-D0E7-9F36-E45FC00E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4E0A8C-DB40-4120-A90A-1F574E00D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D20ABE-0AF3-A8D1-2C77-1C34A9008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FDB41A-2ECA-4680-E8D9-6FF88C16D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3E87-DECC-E441-9081-78234CB7CCAF}" type="datetimeFigureOut">
              <a:rPr lang="es-ES" smtClean="0"/>
              <a:t>27/3/23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26BDC2-26C8-2A9F-643A-DD56B40A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3555DA-A2E3-9901-1DF1-AF6A2863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2BE2-43EE-A44A-8035-6706B28A7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252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47D38-138B-B209-929C-8C11BA48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B017C2E-AE26-1A16-D37F-E1504A0F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CD090D-3F7E-2877-8969-93E400DFF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1DC74A-6413-1CFA-9CD8-CDFCE05E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3E87-DECC-E441-9081-78234CB7CCAF}" type="datetimeFigureOut">
              <a:rPr lang="es-ES" smtClean="0"/>
              <a:t>27/3/23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E071A0-6B37-6700-277B-E129779A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07F433-56F1-EEC1-EA05-458C16F7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2BE2-43EE-A44A-8035-6706B28A7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163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BFCD858-D24C-DCA4-2FD5-608192D6F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F7C830-ECD8-FE90-F74D-30817C7FA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D4822A-F478-7ABF-F61E-6B2A6164E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A3E87-DECC-E441-9081-78234CB7CCAF}" type="datetimeFigureOut">
              <a:rPr lang="es-ES" smtClean="0"/>
              <a:t>27/3/23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7790D2-69A3-30C7-475F-C66EBD3A1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83FC17-FB00-4BAD-7940-79788BCA3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F2BE2-43EE-A44A-8035-6706B28A7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85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box.com/s/goxaksuaj1q7o2407velbz4k9ub4xs7t" TargetMode="External"/><Relationship Id="rId2" Type="http://schemas.openxmlformats.org/officeDocument/2006/relationships/hyperlink" Target="https://app.box.com/s/52b1qh663xxgiyra74mdihulr072gex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CFA1C-D222-BD46-1DA6-0C071BB86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Architecture challenge</a:t>
            </a:r>
          </a:p>
        </p:txBody>
      </p:sp>
      <p:pic>
        <p:nvPicPr>
          <p:cNvPr id="1026" name="Picture 2" descr="Cuál es la historia y evolución del logo de Adidas?">
            <a:extLst>
              <a:ext uri="{FF2B5EF4-FFF2-40B4-BE49-F238E27FC236}">
                <a16:creationId xmlns:a16="http://schemas.microsoft.com/office/drawing/2014/main" id="{FF8C0E43-369D-6687-8B16-D810C8C82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627" y="3429000"/>
            <a:ext cx="3558745" cy="200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686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2F018-2CF3-A665-9059-A318FFB6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644" y="992540"/>
            <a:ext cx="11195756" cy="4872919"/>
          </a:xfrm>
        </p:spPr>
        <p:txBody>
          <a:bodyPr>
            <a:noAutofit/>
          </a:bodyPr>
          <a:lstStyle/>
          <a:p>
            <a:pPr algn="ctr"/>
            <a:r>
              <a:rPr lang="es-ES" sz="9600" b="1" dirty="0" err="1"/>
              <a:t>Questions</a:t>
            </a:r>
            <a:r>
              <a:rPr lang="es-ES" sz="9600" b="1" dirty="0"/>
              <a:t> &amp; </a:t>
            </a:r>
            <a:r>
              <a:rPr lang="es-ES" sz="9600" b="1" dirty="0" err="1"/>
              <a:t>Answers</a:t>
            </a:r>
            <a:endParaRPr lang="es-ES" sz="9600" b="1" dirty="0"/>
          </a:p>
        </p:txBody>
      </p:sp>
    </p:spTree>
    <p:extLst>
      <p:ext uri="{BB962C8B-B14F-4D97-AF65-F5344CB8AC3E}">
        <p14:creationId xmlns:p14="http://schemas.microsoft.com/office/powerpoint/2010/main" val="308960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E50BB-15AB-5427-9DBF-C2A2DB9B8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C713440-D774-3BBF-436B-EF9D7908C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6367"/>
            <a:ext cx="2946400" cy="4191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FCF03F8-41DA-BCA1-B855-2DD837AA0B57}"/>
              </a:ext>
            </a:extLst>
          </p:cNvPr>
          <p:cNvSpPr txBox="1"/>
          <p:nvPr/>
        </p:nvSpPr>
        <p:spPr>
          <a:xfrm>
            <a:off x="4448432" y="1690689"/>
            <a:ext cx="73399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diagram left shows an eCommerce mobile application. In this, an embedded SDK is emitting stream of </a:t>
            </a:r>
            <a:r>
              <a:rPr lang="en-US" dirty="0" err="1"/>
              <a:t>json</a:t>
            </a:r>
            <a:r>
              <a:rPr lang="en-US" dirty="0"/>
              <a:t> format tagging data containing behavioral information (e. g. product viewed by a consumer logged into) as consumers are using the app. The eCommerce company owning the app would like to: </a:t>
            </a:r>
          </a:p>
          <a:p>
            <a:pPr algn="just"/>
            <a:r>
              <a:rPr lang="en-US" dirty="0"/>
              <a:t>1) Capture the incoming message stream and be able to distribute this to multiple downstream systems. </a:t>
            </a:r>
          </a:p>
          <a:p>
            <a:pPr algn="just"/>
            <a:r>
              <a:rPr lang="en-US" dirty="0"/>
              <a:t>2) Analyze the incoming stream and update the consumer segment based on application browsing behavior (e. g. propensity to purchase football products).</a:t>
            </a:r>
          </a:p>
          <a:p>
            <a:pPr algn="just"/>
            <a:r>
              <a:rPr lang="en-US" dirty="0"/>
              <a:t>3) Make the results of this segment available for personalizing the consumer experience on the mobile application (at scale and performance).</a:t>
            </a:r>
          </a:p>
          <a:p>
            <a:pPr algn="just"/>
            <a:r>
              <a:rPr lang="en-US" dirty="0"/>
              <a:t>4) They would also like to persist the data to a typical Hadoop based big data platform and prepare for analytics team use in a tabular data mart.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2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E50BB-15AB-5427-9DBF-C2A2DB9B8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C713440-D774-3BBF-436B-EF9D7908C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6367"/>
            <a:ext cx="2946400" cy="4191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FCF03F8-41DA-BCA1-B855-2DD837AA0B57}"/>
              </a:ext>
            </a:extLst>
          </p:cNvPr>
          <p:cNvSpPr txBox="1"/>
          <p:nvPr/>
        </p:nvSpPr>
        <p:spPr>
          <a:xfrm>
            <a:off x="4448432" y="1690689"/>
            <a:ext cx="73399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Customer 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Event 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Budget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Response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Uniqueness of the event: Consumer/Producer retries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364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69F64-1F5C-D91D-8E5B-4C27CE21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analysis: Input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369763-FE0D-0FEF-B32F-BBD3D95C4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Scalable response against incoming data streams</a:t>
            </a:r>
          </a:p>
        </p:txBody>
      </p:sp>
      <p:pic>
        <p:nvPicPr>
          <p:cNvPr id="2052" name="Picture 4" descr="Untitled">
            <a:extLst>
              <a:ext uri="{FF2B5EF4-FFF2-40B4-BE49-F238E27FC236}">
                <a16:creationId xmlns:a16="http://schemas.microsoft.com/office/drawing/2014/main" id="{FBA1CB0F-387B-66A4-F766-BB700AC23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072" y="2572544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DD33378-64DA-3181-F4C8-FC1D620C1F75}"/>
              </a:ext>
            </a:extLst>
          </p:cNvPr>
          <p:cNvSpPr txBox="1"/>
          <p:nvPr/>
        </p:nvSpPr>
        <p:spPr>
          <a:xfrm>
            <a:off x="1022488" y="4101882"/>
            <a:ext cx="1638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Amazon </a:t>
            </a:r>
            <a:r>
              <a:rPr lang="es-ES" dirty="0" err="1"/>
              <a:t>Kinesis</a:t>
            </a:r>
            <a:endParaRPr lang="es-ES" dirty="0"/>
          </a:p>
          <a:p>
            <a:pPr algn="ctr"/>
            <a:r>
              <a:rPr lang="es-ES" dirty="0"/>
              <a:t>Data </a:t>
            </a:r>
            <a:r>
              <a:rPr lang="en-US" dirty="0"/>
              <a:t>Streams</a:t>
            </a:r>
          </a:p>
        </p:txBody>
      </p:sp>
      <p:pic>
        <p:nvPicPr>
          <p:cNvPr id="2054" name="Picture 6" descr="Resultado de imagen de kafka logo">
            <a:extLst>
              <a:ext uri="{FF2B5EF4-FFF2-40B4-BE49-F238E27FC236}">
                <a16:creationId xmlns:a16="http://schemas.microsoft.com/office/drawing/2014/main" id="{FA96B6C9-5B1A-60B3-20F5-4D3F943BC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436" y="2608189"/>
            <a:ext cx="1428750" cy="149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CBB5FAD-D0E7-3694-2A97-14F8D8607A57}"/>
              </a:ext>
            </a:extLst>
          </p:cNvPr>
          <p:cNvSpPr txBox="1"/>
          <p:nvPr/>
        </p:nvSpPr>
        <p:spPr>
          <a:xfrm>
            <a:off x="9716273" y="4101882"/>
            <a:ext cx="144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Apache Kafka</a:t>
            </a:r>
          </a:p>
        </p:txBody>
      </p:sp>
      <p:graphicFrame>
        <p:nvGraphicFramePr>
          <p:cNvPr id="11" name="Tabla 11">
            <a:extLst>
              <a:ext uri="{FF2B5EF4-FFF2-40B4-BE49-F238E27FC236}">
                <a16:creationId xmlns:a16="http://schemas.microsoft.com/office/drawing/2014/main" id="{1F7E0CDF-25EF-6EC4-BCF8-658707868CB5}"/>
              </a:ext>
            </a:extLst>
          </p:cNvPr>
          <p:cNvGraphicFramePr>
            <a:graphicFrameLocks noGrp="1"/>
          </p:cNvGraphicFramePr>
          <p:nvPr/>
        </p:nvGraphicFramePr>
        <p:xfrm>
          <a:off x="3260622" y="2473249"/>
          <a:ext cx="5864013" cy="22250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954671">
                  <a:extLst>
                    <a:ext uri="{9D8B030D-6E8A-4147-A177-3AD203B41FA5}">
                      <a16:colId xmlns:a16="http://schemas.microsoft.com/office/drawing/2014/main" val="3970694088"/>
                    </a:ext>
                  </a:extLst>
                </a:gridCol>
                <a:gridCol w="1954671">
                  <a:extLst>
                    <a:ext uri="{9D8B030D-6E8A-4147-A177-3AD203B41FA5}">
                      <a16:colId xmlns:a16="http://schemas.microsoft.com/office/drawing/2014/main" val="2703170083"/>
                    </a:ext>
                  </a:extLst>
                </a:gridCol>
                <a:gridCol w="1954671">
                  <a:extLst>
                    <a:ext uri="{9D8B030D-6E8A-4147-A177-3AD203B41FA5}">
                      <a16:colId xmlns:a16="http://schemas.microsoft.com/office/drawing/2014/main" val="886241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AWS Kinesis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Kafka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75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52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04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18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618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Ease of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943683"/>
                  </a:ext>
                </a:extLst>
              </a:tr>
            </a:tbl>
          </a:graphicData>
        </a:graphic>
      </p:graphicFrame>
      <p:pic>
        <p:nvPicPr>
          <p:cNvPr id="2056" name="Picture 8" descr="Adidas Logo - Vectores y PSD gratuitos para descargar">
            <a:extLst>
              <a:ext uri="{FF2B5EF4-FFF2-40B4-BE49-F238E27FC236}">
                <a16:creationId xmlns:a16="http://schemas.microsoft.com/office/drawing/2014/main" id="{2BD1C38F-985B-0F2B-8D44-F3F4DE306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296" y="2816771"/>
            <a:ext cx="433159" cy="43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Adidas Logo - Vectores y PSD gratuitos para descargar">
            <a:extLst>
              <a:ext uri="{FF2B5EF4-FFF2-40B4-BE49-F238E27FC236}">
                <a16:creationId xmlns:a16="http://schemas.microsoft.com/office/drawing/2014/main" id="{ACF001DF-82A9-0BC7-082B-B918975FA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971" y="3212420"/>
            <a:ext cx="433159" cy="43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Adidas Logo - Vectores y PSD gratuitos para descargar">
            <a:extLst>
              <a:ext uri="{FF2B5EF4-FFF2-40B4-BE49-F238E27FC236}">
                <a16:creationId xmlns:a16="http://schemas.microsoft.com/office/drawing/2014/main" id="{3D83A207-FAB4-F55F-F394-DF2F774A0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971" y="4315054"/>
            <a:ext cx="433159" cy="43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Adidas Logo - Vectores y PSD gratuitos para descargar">
            <a:extLst>
              <a:ext uri="{FF2B5EF4-FFF2-40B4-BE49-F238E27FC236}">
                <a16:creationId xmlns:a16="http://schemas.microsoft.com/office/drawing/2014/main" id="{51136D89-F7EC-594B-C8D8-C24D0733E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971" y="3568135"/>
            <a:ext cx="433159" cy="43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Adidas Logo - Vectores y PSD gratuitos para descargar">
            <a:extLst>
              <a:ext uri="{FF2B5EF4-FFF2-40B4-BE49-F238E27FC236}">
                <a16:creationId xmlns:a16="http://schemas.microsoft.com/office/drawing/2014/main" id="{FCD86FBE-FB9A-FAEA-A272-10D8BEAF6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022" y="3214229"/>
            <a:ext cx="433159" cy="43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Adidas Logo - Vectores y PSD gratuitos para descargar">
            <a:extLst>
              <a:ext uri="{FF2B5EF4-FFF2-40B4-BE49-F238E27FC236}">
                <a16:creationId xmlns:a16="http://schemas.microsoft.com/office/drawing/2014/main" id="{43B521C2-75A0-CD5D-D639-71E6F723B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021" y="3952272"/>
            <a:ext cx="433159" cy="43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Adidas Logo - Vectores y PSD gratuitos para descargar">
            <a:extLst>
              <a:ext uri="{FF2B5EF4-FFF2-40B4-BE49-F238E27FC236}">
                <a16:creationId xmlns:a16="http://schemas.microsoft.com/office/drawing/2014/main" id="{80E3BC30-7E60-0CB5-D44D-E07329A2C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134" y="3936781"/>
            <a:ext cx="433159" cy="43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02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>
            <a:extLst>
              <a:ext uri="{FF2B5EF4-FFF2-40B4-BE49-F238E27FC236}">
                <a16:creationId xmlns:a16="http://schemas.microsoft.com/office/drawing/2014/main" id="{16489B46-BE02-436C-03F9-04164B79F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888" y="2548323"/>
            <a:ext cx="1761353" cy="176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134546C5-CA93-DC5D-D84E-3CEF4E14719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Distribution hub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7AA1724-1B27-2901-5ABA-D1CBBE7580ED}"/>
              </a:ext>
            </a:extLst>
          </p:cNvPr>
          <p:cNvSpPr txBox="1"/>
          <p:nvPr/>
        </p:nvSpPr>
        <p:spPr>
          <a:xfrm>
            <a:off x="1937625" y="4299508"/>
            <a:ext cx="1638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Amazon </a:t>
            </a:r>
            <a:r>
              <a:rPr lang="es-ES" dirty="0" err="1"/>
              <a:t>Kinesis</a:t>
            </a:r>
            <a:endParaRPr lang="es-ES" dirty="0"/>
          </a:p>
          <a:p>
            <a:pPr algn="ctr"/>
            <a:r>
              <a:rPr lang="es-ES" dirty="0" err="1"/>
              <a:t>Firehose</a:t>
            </a:r>
            <a:endParaRPr lang="es-ES" dirty="0"/>
          </a:p>
          <a:p>
            <a:pPr algn="ctr"/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6B2DEF3-D736-1722-E99B-0682152B764E}"/>
              </a:ext>
            </a:extLst>
          </p:cNvPr>
          <p:cNvSpPr txBox="1"/>
          <p:nvPr/>
        </p:nvSpPr>
        <p:spPr>
          <a:xfrm>
            <a:off x="8620813" y="4324087"/>
            <a:ext cx="1638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Amazon Kinesis</a:t>
            </a:r>
          </a:p>
          <a:p>
            <a:pPr algn="ctr"/>
            <a:r>
              <a:rPr lang="en-US" dirty="0" err="1"/>
              <a:t>Analitics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4BE33C4-75C7-DD2E-0418-1A71F7172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54" y="2538154"/>
            <a:ext cx="1761353" cy="176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14BC820-F531-1E2A-2DBF-5076DC94AFA8}"/>
              </a:ext>
            </a:extLst>
          </p:cNvPr>
          <p:cNvSpPr txBox="1"/>
          <p:nvPr/>
        </p:nvSpPr>
        <p:spPr>
          <a:xfrm>
            <a:off x="4233125" y="4309676"/>
            <a:ext cx="146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AWS Glue</a:t>
            </a:r>
          </a:p>
          <a:p>
            <a:pPr algn="ctr"/>
            <a:r>
              <a:rPr lang="en-US" dirty="0"/>
              <a:t>Apache Spark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72B5294-A048-F459-FAD8-ED3292992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220" y="2548322"/>
            <a:ext cx="1767807" cy="176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D9F0B0EA-DE27-44D5-B078-0A711840782F}"/>
              </a:ext>
            </a:extLst>
          </p:cNvPr>
          <p:cNvSpPr txBox="1"/>
          <p:nvPr/>
        </p:nvSpPr>
        <p:spPr>
          <a:xfrm>
            <a:off x="6234588" y="4324087"/>
            <a:ext cx="1898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AWS </a:t>
            </a:r>
          </a:p>
          <a:p>
            <a:pPr algn="ctr"/>
            <a:r>
              <a:rPr lang="en-US" dirty="0" err="1"/>
              <a:t>ElasticMapReduce</a:t>
            </a:r>
            <a:endParaRPr lang="en-US" dirty="0"/>
          </a:p>
          <a:p>
            <a:pPr algn="ctr"/>
            <a:r>
              <a:rPr lang="en-US" dirty="0"/>
              <a:t>Apache Hadoop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DAEA37CC-EB15-F769-EC57-A18724DEA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340" y="2548322"/>
            <a:ext cx="1767807" cy="176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ítulo 1">
            <a:extLst>
              <a:ext uri="{FF2B5EF4-FFF2-40B4-BE49-F238E27FC236}">
                <a16:creationId xmlns:a16="http://schemas.microsoft.com/office/drawing/2014/main" id="{DFC56B21-9322-E8A3-FE8C-A6B9188D9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analysis: Process</a:t>
            </a:r>
          </a:p>
        </p:txBody>
      </p:sp>
    </p:spTree>
    <p:extLst>
      <p:ext uri="{BB962C8B-B14F-4D97-AF65-F5344CB8AC3E}">
        <p14:creationId xmlns:p14="http://schemas.microsoft.com/office/powerpoint/2010/main" val="91138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134546C5-CA93-DC5D-D84E-3CEF4E14719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146CDA5-983C-C2CA-0E0C-797AB2904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439686"/>
            <a:ext cx="9104779" cy="491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55008FCB-B663-CB11-B999-56C480D59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analysis: Process</a:t>
            </a:r>
          </a:p>
        </p:txBody>
      </p:sp>
    </p:spTree>
    <p:extLst>
      <p:ext uri="{BB962C8B-B14F-4D97-AF65-F5344CB8AC3E}">
        <p14:creationId xmlns:p14="http://schemas.microsoft.com/office/powerpoint/2010/main" val="197737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69F64-1F5C-D91D-8E5B-4C27CE21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analysis</a:t>
            </a:r>
            <a:r>
              <a:rPr lang="es-ES" dirty="0"/>
              <a:t>: Outputs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85B9649-CD75-9B47-C73B-AD86979F8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642" y="2236372"/>
            <a:ext cx="1767807" cy="176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517D521-92A8-67C4-2952-901C66B27AA3}"/>
              </a:ext>
            </a:extLst>
          </p:cNvPr>
          <p:cNvSpPr txBox="1"/>
          <p:nvPr/>
        </p:nvSpPr>
        <p:spPr>
          <a:xfrm>
            <a:off x="1434018" y="3963138"/>
            <a:ext cx="1898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AWS </a:t>
            </a:r>
          </a:p>
          <a:p>
            <a:pPr algn="ctr"/>
            <a:r>
              <a:rPr lang="en-US" dirty="0" err="1"/>
              <a:t>ElasticMapReduce</a:t>
            </a:r>
            <a:endParaRPr lang="en-US" dirty="0"/>
          </a:p>
          <a:p>
            <a:pPr algn="ctr"/>
            <a:r>
              <a:rPr lang="en-US" dirty="0"/>
              <a:t>Apache Hadoop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0B49A6C-0E3D-F5E7-91F5-57B6F7139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55" y="2250297"/>
            <a:ext cx="1767807" cy="176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CC48AC7-37C5-BB4C-9DBB-B95F0EF34D3A}"/>
              </a:ext>
            </a:extLst>
          </p:cNvPr>
          <p:cNvSpPr txBox="1"/>
          <p:nvPr/>
        </p:nvSpPr>
        <p:spPr>
          <a:xfrm>
            <a:off x="3828387" y="3963137"/>
            <a:ext cx="995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</a:t>
            </a:r>
          </a:p>
          <a:p>
            <a:r>
              <a:rPr lang="en-US" dirty="0"/>
              <a:t>Redshift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B96E96B-EEEA-1002-0DAF-6AF524E84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68" y="2239009"/>
            <a:ext cx="1767807" cy="176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5338814-7212-4AEA-9A9A-264A629B0389}"/>
              </a:ext>
            </a:extLst>
          </p:cNvPr>
          <p:cNvSpPr txBox="1"/>
          <p:nvPr/>
        </p:nvSpPr>
        <p:spPr>
          <a:xfrm>
            <a:off x="5412768" y="3998606"/>
            <a:ext cx="18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 OpenSearch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27B8AA2C-F660-A0A1-3C4F-4573D9E1B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981" y="2245705"/>
            <a:ext cx="1761111" cy="176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320ABA9-9BDD-60C0-5F8C-5045EA09A2D1}"/>
              </a:ext>
            </a:extLst>
          </p:cNvPr>
          <p:cNvSpPr txBox="1"/>
          <p:nvPr/>
        </p:nvSpPr>
        <p:spPr>
          <a:xfrm>
            <a:off x="7744398" y="4023818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 S3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F78AA491-DCF1-C496-A154-14F33DF0D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398" y="2250297"/>
            <a:ext cx="1767807" cy="176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2BFD7AD-36AB-1DF5-C80F-C66AD6EA76B7}"/>
              </a:ext>
            </a:extLst>
          </p:cNvPr>
          <p:cNvSpPr txBox="1"/>
          <p:nvPr/>
        </p:nvSpPr>
        <p:spPr>
          <a:xfrm>
            <a:off x="9367855" y="3998606"/>
            <a:ext cx="1474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 AppSync</a:t>
            </a:r>
          </a:p>
        </p:txBody>
      </p:sp>
    </p:spTree>
    <p:extLst>
      <p:ext uri="{BB962C8B-B14F-4D97-AF65-F5344CB8AC3E}">
        <p14:creationId xmlns:p14="http://schemas.microsoft.com/office/powerpoint/2010/main" val="4136171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Una captura de pantalla de un celular&#10;&#10;Descripción generada automáticamente con confianza media">
            <a:extLst>
              <a:ext uri="{FF2B5EF4-FFF2-40B4-BE49-F238E27FC236}">
                <a16:creationId xmlns:a16="http://schemas.microsoft.com/office/drawing/2014/main" id="{75FC5E8A-5C98-B08E-837E-1ECEE888C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070" y="1322172"/>
            <a:ext cx="11181130" cy="5080549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8FDA33D-46DA-E5A1-A991-7AC6C28DF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</p:spTree>
    <p:extLst>
      <p:ext uri="{BB962C8B-B14F-4D97-AF65-F5344CB8AC3E}">
        <p14:creationId xmlns:p14="http://schemas.microsoft.com/office/powerpoint/2010/main" val="1962825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2F018-2CF3-A665-9059-A318FFB6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Related</a:t>
            </a:r>
            <a:r>
              <a:rPr lang="es-ES" dirty="0"/>
              <a:t> </a:t>
            </a:r>
            <a:r>
              <a:rPr lang="es-ES" dirty="0" err="1"/>
              <a:t>work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3EDD65-8D21-9765-3D93-33C504EFF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Paper: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Evaluation of a User Model to Support Interface Adaptability through Navigation Patterns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Presentation:</a:t>
            </a:r>
          </a:p>
          <a:p>
            <a:pPr marL="0" indent="0">
              <a:buNone/>
            </a:pPr>
            <a:r>
              <a:rPr lang="en-US">
                <a:hlinkClick r:id="rId3"/>
              </a:rPr>
              <a:t>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770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8963</TotalTime>
  <Words>268</Words>
  <Application>Microsoft Macintosh PowerPoint</Application>
  <PresentationFormat>Panorámica</PresentationFormat>
  <Paragraphs>56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Architecture challenge</vt:lpstr>
      <vt:lpstr>The problem</vt:lpstr>
      <vt:lpstr>The problem</vt:lpstr>
      <vt:lpstr>The analysis: Input</vt:lpstr>
      <vt:lpstr>The analysis: Process</vt:lpstr>
      <vt:lpstr>The analysis: Process</vt:lpstr>
      <vt:lpstr>The analysis: Outputs</vt:lpstr>
      <vt:lpstr>The solution</vt:lpstr>
      <vt:lpstr>Related work</vt:lpstr>
      <vt:lpstr>Questions &amp;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challenge</dc:title>
  <dc:creator>JUAN JOSE HERNANDEZ ALONSO</dc:creator>
  <cp:lastModifiedBy>JUAN JOSE HERNANDEZ ALONSO</cp:lastModifiedBy>
  <cp:revision>6</cp:revision>
  <dcterms:created xsi:type="dcterms:W3CDTF">2023-03-18T11:15:56Z</dcterms:created>
  <dcterms:modified xsi:type="dcterms:W3CDTF">2023-03-27T00:17:57Z</dcterms:modified>
</cp:coreProperties>
</file>