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3" r:id="rId7"/>
    <p:sldId id="260" r:id="rId8"/>
    <p:sldId id="268" r:id="rId9"/>
    <p:sldId id="262" r:id="rId10"/>
    <p:sldId id="264" r:id="rId11"/>
    <p:sldId id="265" r:id="rId12"/>
    <p:sldId id="266" r:id="rId13"/>
    <p:sldId id="281" r:id="rId14"/>
    <p:sldId id="267" r:id="rId15"/>
    <p:sldId id="278" r:id="rId16"/>
    <p:sldId id="279" r:id="rId17"/>
    <p:sldId id="280" r:id="rId18"/>
    <p:sldId id="269" r:id="rId19"/>
    <p:sldId id="271" r:id="rId20"/>
    <p:sldId id="272" r:id="rId21"/>
    <p:sldId id="274" r:id="rId22"/>
    <p:sldId id="275" r:id="rId23"/>
    <p:sldId id="270" r:id="rId24"/>
    <p:sldId id="273" r:id="rId25"/>
    <p:sldId id="276" r:id="rId2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pt-BR" smtClean="0"/>
              <a:t>Clique para editar o título mestre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4C5098E7-BB1A-40A0-B4E6-3A66C38275E1}" type="datetimeFigureOut">
              <a:rPr lang="pt-BR" smtClean="0"/>
              <a:t>12/05/2015</a:t>
            </a:fld>
            <a:endParaRPr lang="pt-B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pt-B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FB54A442-3526-405F-B53C-7A2F10C1A640}" type="slidenum">
              <a:rPr lang="pt-BR" smtClean="0"/>
              <a:t>‹#›</a:t>
            </a:fld>
            <a:endParaRPr lang="pt-B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4C5098E7-BB1A-40A0-B4E6-3A66C38275E1}" type="datetimeFigureOut">
              <a:rPr lang="pt-BR" smtClean="0"/>
              <a:t>12/05/2015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B54A442-3526-405F-B53C-7A2F10C1A640}" type="slidenum">
              <a:rPr lang="pt-BR" smtClean="0"/>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pt-BR" smtClean="0"/>
              <a:t>Clique para editar o título mestre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4C5098E7-BB1A-40A0-B4E6-3A66C38275E1}" type="datetimeFigureOut">
              <a:rPr lang="pt-BR" smtClean="0"/>
              <a:t>12/05/2015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B54A442-3526-405F-B53C-7A2F10C1A640}" type="slidenum">
              <a:rPr lang="pt-BR" smtClean="0"/>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C5098E7-BB1A-40A0-B4E6-3A66C38275E1}" type="datetimeFigureOut">
              <a:rPr lang="pt-BR" smtClean="0"/>
              <a:t>12/05/2015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B54A442-3526-405F-B53C-7A2F10C1A640}" type="slidenum">
              <a:rPr lang="pt-BR" smtClean="0"/>
              <a:t>‹#›</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pt-BR" smtClean="0"/>
              <a:t>Clique para editar o título mestre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4C5098E7-BB1A-40A0-B4E6-3A66C38275E1}" type="datetimeFigureOut">
              <a:rPr lang="pt-BR" smtClean="0"/>
              <a:t>12/05/2015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B54A442-3526-405F-B53C-7A2F10C1A640}" type="slidenum">
              <a:rPr lang="pt-BR" smtClean="0"/>
              <a:t>‹#›</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5" name="Date Placeholder 4"/>
          <p:cNvSpPr>
            <a:spLocks noGrp="1"/>
          </p:cNvSpPr>
          <p:nvPr>
            <p:ph type="dt" sz="half" idx="10"/>
          </p:nvPr>
        </p:nvSpPr>
        <p:spPr/>
        <p:txBody>
          <a:bodyPr/>
          <a:lstStyle/>
          <a:p>
            <a:fld id="{4C5098E7-BB1A-40A0-B4E6-3A66C38275E1}" type="datetimeFigureOut">
              <a:rPr lang="pt-BR" smtClean="0"/>
              <a:t>12/05/2015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B54A442-3526-405F-B53C-7A2F10C1A640}" type="slidenum">
              <a:rPr lang="pt-BR" smtClean="0"/>
              <a:t>‹#›</a:t>
            </a:fld>
            <a:endParaRPr lang="pt-BR"/>
          </a:p>
        </p:txBody>
      </p:sp>
      <p:sp>
        <p:nvSpPr>
          <p:cNvPr id="9" name="Content Placeholder 8"/>
          <p:cNvSpPr>
            <a:spLocks noGrp="1"/>
          </p:cNvSpPr>
          <p:nvPr>
            <p:ph sz="quarter" idx="13"/>
          </p:nvPr>
        </p:nvSpPr>
        <p:spPr>
          <a:xfrm>
            <a:off x="1042416" y="2313432"/>
            <a:ext cx="3419856" cy="349300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4C5098E7-BB1A-40A0-B4E6-3A66C38275E1}" type="datetimeFigureOut">
              <a:rPr lang="pt-BR" smtClean="0"/>
              <a:t>12/05/2015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B54A442-3526-405F-B53C-7A2F10C1A640}" type="slidenum">
              <a:rPr lang="pt-BR" smtClean="0"/>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4C5098E7-BB1A-40A0-B4E6-3A66C38275E1}" type="datetimeFigureOut">
              <a:rPr lang="pt-BR" smtClean="0"/>
              <a:t>12/05/2015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B54A442-3526-405F-B53C-7A2F10C1A640}" type="slidenum">
              <a:rPr lang="pt-BR" smtClean="0"/>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098E7-BB1A-40A0-B4E6-3A66C38275E1}" type="datetimeFigureOut">
              <a:rPr lang="pt-BR" smtClean="0"/>
              <a:t>12/05/2015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B54A442-3526-405F-B53C-7A2F10C1A640}" type="slidenum">
              <a:rPr lang="pt-BR" smtClean="0"/>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C5098E7-BB1A-40A0-B4E6-3A66C38275E1}" type="datetimeFigureOut">
              <a:rPr lang="pt-BR" smtClean="0"/>
              <a:t>12/05/2015</a:t>
            </a:fld>
            <a:endParaRPr lang="pt-BR"/>
          </a:p>
        </p:txBody>
      </p:sp>
      <p:sp>
        <p:nvSpPr>
          <p:cNvPr id="7" name="Slide Number Placeholder 6"/>
          <p:cNvSpPr>
            <a:spLocks noGrp="1"/>
          </p:cNvSpPr>
          <p:nvPr>
            <p:ph type="sldNum" sz="quarter" idx="12"/>
          </p:nvPr>
        </p:nvSpPr>
        <p:spPr/>
        <p:txBody>
          <a:bodyPr/>
          <a:lstStyle/>
          <a:p>
            <a:fld id="{FB54A442-3526-405F-B53C-7A2F10C1A640}" type="slidenum">
              <a:rPr lang="pt-BR" smtClean="0"/>
              <a:t>‹#›</a:t>
            </a:fld>
            <a:endParaRPr lang="pt-BR"/>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pt-B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pt-BR" smtClean="0"/>
              <a:t>Clique para editar o título mestre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pt-BR" smtClean="0"/>
              <a:t>Clique para editar o título mestre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C5098E7-BB1A-40A0-B4E6-3A66C38275E1}" type="datetimeFigureOut">
              <a:rPr lang="pt-BR" smtClean="0"/>
              <a:t>12/05/2015</a:t>
            </a:fld>
            <a:endParaRPr lang="pt-BR"/>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pt-BR"/>
          </a:p>
        </p:txBody>
      </p:sp>
      <p:sp>
        <p:nvSpPr>
          <p:cNvPr id="7" name="Slide Number Placeholder 6"/>
          <p:cNvSpPr>
            <a:spLocks noGrp="1"/>
          </p:cNvSpPr>
          <p:nvPr>
            <p:ph type="sldNum" sz="quarter" idx="12"/>
          </p:nvPr>
        </p:nvSpPr>
        <p:spPr/>
        <p:txBody>
          <a:bodyPr/>
          <a:lstStyle/>
          <a:p>
            <a:fld id="{FB54A442-3526-405F-B53C-7A2F10C1A640}" type="slidenum">
              <a:rPr lang="pt-BR" smtClean="0"/>
              <a:t>‹#›</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4C5098E7-BB1A-40A0-B4E6-3A66C38275E1}" type="datetimeFigureOut">
              <a:rPr lang="pt-BR" smtClean="0"/>
              <a:t>12/05/2015</a:t>
            </a:fld>
            <a:endParaRPr lang="pt-B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pt-B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FB54A442-3526-405F-B53C-7A2F10C1A640}" type="slidenum">
              <a:rPr lang="pt-BR" smtClean="0"/>
              <a:t>‹#›</a:t>
            </a:fld>
            <a:endParaRPr lang="pt-B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alissonpedrina.wordpress.com/" TargetMode="External"/><Relationship Id="rId2" Type="http://schemas.openxmlformats.org/officeDocument/2006/relationships/hyperlink" Target="mailto:pedrina.alisson@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7.jpeg"/><Relationship Id="rId13" Type="http://schemas.openxmlformats.org/officeDocument/2006/relationships/image" Target="../media/image22.jpeg"/><Relationship Id="rId3" Type="http://schemas.openxmlformats.org/officeDocument/2006/relationships/image" Target="../media/image12.jpe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11" Type="http://schemas.openxmlformats.org/officeDocument/2006/relationships/image" Target="../media/image20.jpeg"/><Relationship Id="rId5" Type="http://schemas.openxmlformats.org/officeDocument/2006/relationships/image" Target="../media/image14.jpeg"/><Relationship Id="rId10" Type="http://schemas.openxmlformats.org/officeDocument/2006/relationships/image" Target="../media/image19.gif"/><Relationship Id="rId4" Type="http://schemas.openxmlformats.org/officeDocument/2006/relationships/image" Target="../media/image13.jpeg"/><Relationship Id="rId9"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pt-BR" dirty="0" smtClean="0"/>
              <a:t>Alta Performance com Java</a:t>
            </a:r>
            <a:endParaRPr lang="pt-BR" dirty="0"/>
          </a:p>
        </p:txBody>
      </p:sp>
      <p:sp>
        <p:nvSpPr>
          <p:cNvPr id="3" name="Subtítulo 2"/>
          <p:cNvSpPr>
            <a:spLocks noGrp="1"/>
          </p:cNvSpPr>
          <p:nvPr>
            <p:ph type="subTitle" idx="1"/>
          </p:nvPr>
        </p:nvSpPr>
        <p:spPr/>
        <p:txBody>
          <a:bodyPr/>
          <a:lstStyle/>
          <a:p>
            <a:r>
              <a:rPr lang="pt-BR" dirty="0" smtClean="0"/>
              <a:t>Java OO com Alta Performance</a:t>
            </a:r>
            <a:endParaRPr lang="pt-BR" dirty="0"/>
          </a:p>
        </p:txBody>
      </p:sp>
    </p:spTree>
    <p:extLst>
      <p:ext uri="{BB962C8B-B14F-4D97-AF65-F5344CB8AC3E}">
        <p14:creationId xmlns:p14="http://schemas.microsoft.com/office/powerpoint/2010/main" val="1858073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Porque Java</a:t>
            </a:r>
            <a:endParaRPr lang="pt-BR" dirty="0"/>
          </a:p>
        </p:txBody>
      </p:sp>
      <p:sp>
        <p:nvSpPr>
          <p:cNvPr id="3" name="Espaço Reservado para Conteúdo 2"/>
          <p:cNvSpPr>
            <a:spLocks noGrp="1"/>
          </p:cNvSpPr>
          <p:nvPr>
            <p:ph idx="1"/>
          </p:nvPr>
        </p:nvSpPr>
        <p:spPr>
          <a:xfrm>
            <a:off x="1043492" y="2276872"/>
            <a:ext cx="6777317" cy="3508977"/>
          </a:xfrm>
        </p:spPr>
        <p:txBody>
          <a:bodyPr>
            <a:noAutofit/>
          </a:bodyPr>
          <a:lstStyle/>
          <a:p>
            <a:r>
              <a:rPr lang="en-US" sz="1600" dirty="0"/>
              <a:t>The team gathered to choose a new name. The suggested words were "dynamic", "revolutionary", "Silk", "jolt", "DNA" etc. They wanted something that reflected the essence of the technology: revolutionary, dynamic, lively, cool, unique, and easy to spell and fun to say</a:t>
            </a:r>
            <a:r>
              <a:rPr lang="en-US" sz="1600" dirty="0" smtClean="0"/>
              <a:t>.</a:t>
            </a:r>
          </a:p>
          <a:p>
            <a:endParaRPr lang="en-US" sz="1600" dirty="0"/>
          </a:p>
          <a:p>
            <a:r>
              <a:rPr lang="en-US" sz="1600" dirty="0"/>
              <a:t>According to James Gosling "Java was one of the top choices along with </a:t>
            </a:r>
            <a:r>
              <a:rPr lang="en-US" sz="1600" b="1" dirty="0"/>
              <a:t>Silk</a:t>
            </a:r>
            <a:r>
              <a:rPr lang="en-US" sz="1600" dirty="0"/>
              <a:t>". Since java was so unique, most of the team members preferred java</a:t>
            </a:r>
            <a:r>
              <a:rPr lang="en-US" sz="1600" dirty="0" smtClean="0"/>
              <a:t>.</a:t>
            </a:r>
          </a:p>
          <a:p>
            <a:endParaRPr lang="en-US" sz="1600" dirty="0"/>
          </a:p>
          <a:p>
            <a:r>
              <a:rPr lang="en-US" sz="1600" dirty="0" smtClean="0"/>
              <a:t>Java </a:t>
            </a:r>
            <a:r>
              <a:rPr lang="en-US" sz="1600" dirty="0"/>
              <a:t>is an island of Indonesia where first coffee was produced (called java coffee</a:t>
            </a:r>
            <a:r>
              <a:rPr lang="en-US" sz="1600" dirty="0" smtClean="0"/>
              <a:t>).</a:t>
            </a:r>
          </a:p>
          <a:p>
            <a:endParaRPr lang="en-US" sz="1600" dirty="0"/>
          </a:p>
          <a:p>
            <a:r>
              <a:rPr lang="en-US" sz="1600" dirty="0" smtClean="0"/>
              <a:t>Originally </a:t>
            </a:r>
            <a:r>
              <a:rPr lang="en-US" sz="1600" dirty="0"/>
              <a:t>developed by James Gosling at Sun Microsystems (which is now a subsidiary of Oracle Corporation) and released in 1995</a:t>
            </a:r>
            <a:r>
              <a:rPr lang="en-US" sz="1600" dirty="0" smtClean="0"/>
              <a:t>.</a:t>
            </a:r>
          </a:p>
        </p:txBody>
      </p:sp>
    </p:spTree>
    <p:extLst>
      <p:ext uri="{BB962C8B-B14F-4D97-AF65-F5344CB8AC3E}">
        <p14:creationId xmlns:p14="http://schemas.microsoft.com/office/powerpoint/2010/main" val="4110940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Versões</a:t>
            </a:r>
            <a:endParaRPr lang="pt-BR" dirty="0"/>
          </a:p>
        </p:txBody>
      </p:sp>
      <p:graphicFrame>
        <p:nvGraphicFramePr>
          <p:cNvPr id="5" name="Espaço Reservado para Conteúdo 4"/>
          <p:cNvGraphicFramePr>
            <a:graphicFrameLocks noGrp="1"/>
          </p:cNvGraphicFramePr>
          <p:nvPr>
            <p:ph idx="1"/>
            <p:extLst>
              <p:ext uri="{D42A27DB-BD31-4B8C-83A1-F6EECF244321}">
                <p14:modId xmlns:p14="http://schemas.microsoft.com/office/powerpoint/2010/main" val="3476889767"/>
              </p:ext>
            </p:extLst>
          </p:nvPr>
        </p:nvGraphicFramePr>
        <p:xfrm>
          <a:off x="1042988" y="2324100"/>
          <a:ext cx="6777036" cy="4079240"/>
        </p:xfrm>
        <a:graphic>
          <a:graphicData uri="http://schemas.openxmlformats.org/drawingml/2006/table">
            <a:tbl>
              <a:tblPr firstRow="1" bandRow="1">
                <a:tableStyleId>{5C22544A-7EE6-4342-B048-85BDC9FD1C3A}</a:tableStyleId>
              </a:tblPr>
              <a:tblGrid>
                <a:gridCol w="4518024"/>
                <a:gridCol w="2259012"/>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800" b="0" i="0" kern="1200" dirty="0" smtClean="0">
                          <a:solidFill>
                            <a:schemeClr val="lt1"/>
                          </a:solidFill>
                          <a:effectLst/>
                          <a:latin typeface="+mn-lt"/>
                          <a:ea typeface="+mn-ea"/>
                          <a:cs typeface="+mn-cs"/>
                        </a:rPr>
                        <a:t>JDK Alpha and Beta (1995)</a:t>
                      </a:r>
                      <a:endParaRPr lang="pt-BR" sz="1800" b="0" dirty="0"/>
                    </a:p>
                  </a:txBody>
                  <a:tcPr/>
                </a:tc>
                <a:tc>
                  <a:txBody>
                    <a:bodyPr/>
                    <a:lstStyle/>
                    <a:p>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JDK 1.0 (</a:t>
                      </a:r>
                      <a:r>
                        <a:rPr lang="pt-BR" sz="1800" b="0" i="0" kern="1200" dirty="0" err="1" smtClean="0">
                          <a:solidFill>
                            <a:schemeClr val="dk1"/>
                          </a:solidFill>
                          <a:effectLst/>
                          <a:latin typeface="+mn-lt"/>
                          <a:ea typeface="+mn-ea"/>
                          <a:cs typeface="+mn-cs"/>
                        </a:rPr>
                        <a:t>January</a:t>
                      </a:r>
                      <a:r>
                        <a:rPr lang="pt-BR" sz="1800" b="0" i="0" kern="1200" dirty="0" smtClean="0">
                          <a:solidFill>
                            <a:schemeClr val="dk1"/>
                          </a:solidFill>
                          <a:effectLst/>
                          <a:latin typeface="+mn-lt"/>
                          <a:ea typeface="+mn-ea"/>
                          <a:cs typeface="+mn-cs"/>
                        </a:rPr>
                        <a:t> 23, 1996)</a:t>
                      </a:r>
                      <a:endParaRPr lang="pt-BR" sz="1800" b="0" dirty="0"/>
                    </a:p>
                  </a:txBody>
                  <a:tcPr/>
                </a:tc>
                <a:tc>
                  <a:txBody>
                    <a:bodyPr/>
                    <a:lstStyle/>
                    <a:p>
                      <a:r>
                        <a:rPr lang="pt-BR" sz="1800" b="0" dirty="0" err="1" smtClean="0"/>
                        <a:t>Oak</a:t>
                      </a:r>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JDK 1.1 (February 19, 1997)</a:t>
                      </a:r>
                    </a:p>
                  </a:txBody>
                  <a:tcPr/>
                </a:tc>
                <a:tc>
                  <a:txBody>
                    <a:bodyPr/>
                    <a:lstStyle/>
                    <a:p>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sz="1800" b="0" i="0" kern="1200" dirty="0" smtClean="0">
                          <a:solidFill>
                            <a:schemeClr val="dk1"/>
                          </a:solidFill>
                          <a:effectLst/>
                          <a:latin typeface="+mn-lt"/>
                          <a:ea typeface="+mn-ea"/>
                          <a:cs typeface="+mn-cs"/>
                        </a:rPr>
                        <a:t>J2SE 1.2 (December 8, 1998)</a:t>
                      </a:r>
                    </a:p>
                  </a:txBody>
                  <a:tcPr/>
                </a:tc>
                <a:tc>
                  <a:txBody>
                    <a:bodyPr/>
                    <a:lstStyle/>
                    <a:p>
                      <a:r>
                        <a:rPr lang="pt-BR" sz="1800" b="0" i="0" kern="1200" dirty="0" smtClean="0">
                          <a:solidFill>
                            <a:schemeClr val="dk1"/>
                          </a:solidFill>
                          <a:effectLst/>
                          <a:latin typeface="+mn-lt"/>
                          <a:ea typeface="+mn-ea"/>
                          <a:cs typeface="+mn-cs"/>
                        </a:rPr>
                        <a:t>Playground</a:t>
                      </a:r>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J2SE 1.3 (May 8, 2000)</a:t>
                      </a:r>
                    </a:p>
                  </a:txBody>
                  <a:tcPr/>
                </a:tc>
                <a:tc>
                  <a:txBody>
                    <a:bodyPr/>
                    <a:lstStyle/>
                    <a:p>
                      <a:r>
                        <a:rPr lang="pt-BR" sz="1800" b="0" i="0" kern="1200" dirty="0" err="1" smtClean="0">
                          <a:solidFill>
                            <a:schemeClr val="dk1"/>
                          </a:solidFill>
                          <a:effectLst/>
                          <a:latin typeface="+mn-lt"/>
                          <a:ea typeface="+mn-ea"/>
                          <a:cs typeface="+mn-cs"/>
                        </a:rPr>
                        <a:t>Kestrel</a:t>
                      </a:r>
                      <a:r>
                        <a:rPr lang="pt-BR" sz="1800" b="0" i="0" kern="1200" dirty="0" smtClean="0">
                          <a:solidFill>
                            <a:schemeClr val="dk1"/>
                          </a:solidFill>
                          <a:effectLst/>
                          <a:latin typeface="+mn-lt"/>
                          <a:ea typeface="+mn-ea"/>
                          <a:cs typeface="+mn-cs"/>
                        </a:rPr>
                        <a:t> (</a:t>
                      </a:r>
                      <a:r>
                        <a:rPr lang="pt-BR" sz="1800" b="0" i="0" kern="1200" dirty="0" err="1" smtClean="0">
                          <a:solidFill>
                            <a:schemeClr val="dk1"/>
                          </a:solidFill>
                          <a:effectLst/>
                          <a:latin typeface="+mn-lt"/>
                          <a:ea typeface="+mn-ea"/>
                          <a:cs typeface="+mn-cs"/>
                        </a:rPr>
                        <a:t>hotspot</a:t>
                      </a:r>
                      <a:r>
                        <a:rPr lang="pt-BR" sz="1800" b="0" i="0" kern="1200" dirty="0" smtClean="0">
                          <a:solidFill>
                            <a:schemeClr val="dk1"/>
                          </a:solidFill>
                          <a:effectLst/>
                          <a:latin typeface="+mn-lt"/>
                          <a:ea typeface="+mn-ea"/>
                          <a:cs typeface="+mn-cs"/>
                        </a:rPr>
                        <a:t>)</a:t>
                      </a:r>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J2SE 1.4 (</a:t>
                      </a:r>
                      <a:r>
                        <a:rPr lang="pt-BR" sz="1800" b="0" i="0" kern="1200" dirty="0" err="1" smtClean="0">
                          <a:solidFill>
                            <a:schemeClr val="dk1"/>
                          </a:solidFill>
                          <a:effectLst/>
                          <a:latin typeface="+mn-lt"/>
                          <a:ea typeface="+mn-ea"/>
                          <a:cs typeface="+mn-cs"/>
                        </a:rPr>
                        <a:t>February</a:t>
                      </a:r>
                      <a:r>
                        <a:rPr lang="pt-BR" sz="1800" b="0" i="0" kern="1200" dirty="0" smtClean="0">
                          <a:solidFill>
                            <a:schemeClr val="dk1"/>
                          </a:solidFill>
                          <a:effectLst/>
                          <a:latin typeface="+mn-lt"/>
                          <a:ea typeface="+mn-ea"/>
                          <a:cs typeface="+mn-cs"/>
                        </a:rPr>
                        <a:t> 6, 2002)</a:t>
                      </a:r>
                    </a:p>
                  </a:txBody>
                  <a:tcPr/>
                </a:tc>
                <a:tc>
                  <a:txBody>
                    <a:bodyPr/>
                    <a:lstStyle/>
                    <a:p>
                      <a:r>
                        <a:rPr lang="pt-BR" sz="1800" b="0" i="0" kern="1200" dirty="0" smtClean="0">
                          <a:solidFill>
                            <a:schemeClr val="dk1"/>
                          </a:solidFill>
                          <a:effectLst/>
                          <a:latin typeface="+mn-lt"/>
                          <a:ea typeface="+mn-ea"/>
                          <a:cs typeface="+mn-cs"/>
                        </a:rPr>
                        <a:t>Merlin (</a:t>
                      </a:r>
                      <a:r>
                        <a:rPr lang="pt-BR" sz="1800" b="0" i="0" kern="1200" dirty="0" err="1" smtClean="0">
                          <a:solidFill>
                            <a:schemeClr val="dk1"/>
                          </a:solidFill>
                          <a:effectLst/>
                          <a:latin typeface="+mn-lt"/>
                          <a:ea typeface="+mn-ea"/>
                          <a:cs typeface="+mn-cs"/>
                        </a:rPr>
                        <a:t>jcp</a:t>
                      </a:r>
                      <a:r>
                        <a:rPr lang="pt-BR" sz="1800" b="0" i="0" kern="1200" dirty="0" smtClean="0">
                          <a:solidFill>
                            <a:schemeClr val="dk1"/>
                          </a:solidFill>
                          <a:effectLst/>
                          <a:latin typeface="+mn-lt"/>
                          <a:ea typeface="+mn-ea"/>
                          <a:cs typeface="+mn-cs"/>
                        </a:rPr>
                        <a:t>)</a:t>
                      </a:r>
                      <a:r>
                        <a:rPr lang="pt-BR" sz="1800" b="0" i="0" kern="1200" baseline="0" dirty="0" smtClean="0">
                          <a:solidFill>
                            <a:schemeClr val="dk1"/>
                          </a:solidFill>
                          <a:effectLst/>
                          <a:latin typeface="+mn-lt"/>
                          <a:ea typeface="+mn-ea"/>
                          <a:cs typeface="+mn-cs"/>
                        </a:rPr>
                        <a:t> jsr59</a:t>
                      </a:r>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J2SE 5.0 (</a:t>
                      </a:r>
                      <a:r>
                        <a:rPr lang="pt-BR" sz="1800" b="0" i="0" kern="1200" dirty="0" err="1" smtClean="0">
                          <a:solidFill>
                            <a:schemeClr val="dk1"/>
                          </a:solidFill>
                          <a:effectLst/>
                          <a:latin typeface="+mn-lt"/>
                          <a:ea typeface="+mn-ea"/>
                          <a:cs typeface="+mn-cs"/>
                        </a:rPr>
                        <a:t>September</a:t>
                      </a:r>
                      <a:r>
                        <a:rPr lang="pt-BR" sz="1800" b="0" i="0" kern="1200" dirty="0" smtClean="0">
                          <a:solidFill>
                            <a:schemeClr val="dk1"/>
                          </a:solidFill>
                          <a:effectLst/>
                          <a:latin typeface="+mn-lt"/>
                          <a:ea typeface="+mn-ea"/>
                          <a:cs typeface="+mn-cs"/>
                        </a:rPr>
                        <a:t> 30, 2004)</a:t>
                      </a:r>
                    </a:p>
                  </a:txBody>
                  <a:tcPr/>
                </a:tc>
                <a:tc>
                  <a:txBody>
                    <a:bodyPr/>
                    <a:lstStyle/>
                    <a:p>
                      <a:r>
                        <a:rPr lang="pt-BR" sz="1800" b="0" i="0" kern="1200" dirty="0" smtClean="0">
                          <a:solidFill>
                            <a:schemeClr val="dk1"/>
                          </a:solidFill>
                          <a:effectLst/>
                          <a:latin typeface="+mn-lt"/>
                          <a:ea typeface="+mn-ea"/>
                          <a:cs typeface="+mn-cs"/>
                        </a:rPr>
                        <a:t>Tiger</a:t>
                      </a:r>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Java SE 6 (</a:t>
                      </a:r>
                      <a:r>
                        <a:rPr lang="pt-BR" sz="1800" b="0" i="0" kern="1200" dirty="0" err="1" smtClean="0">
                          <a:solidFill>
                            <a:schemeClr val="dk1"/>
                          </a:solidFill>
                          <a:effectLst/>
                          <a:latin typeface="+mn-lt"/>
                          <a:ea typeface="+mn-ea"/>
                          <a:cs typeface="+mn-cs"/>
                        </a:rPr>
                        <a:t>December</a:t>
                      </a:r>
                      <a:r>
                        <a:rPr lang="pt-BR" sz="1800" b="0" i="0" kern="1200" dirty="0" smtClean="0">
                          <a:solidFill>
                            <a:schemeClr val="dk1"/>
                          </a:solidFill>
                          <a:effectLst/>
                          <a:latin typeface="+mn-lt"/>
                          <a:ea typeface="+mn-ea"/>
                          <a:cs typeface="+mn-cs"/>
                        </a:rPr>
                        <a:t> 11, 2006)</a:t>
                      </a:r>
                    </a:p>
                  </a:txBody>
                  <a:tcPr/>
                </a:tc>
                <a:tc>
                  <a:txBody>
                    <a:bodyPr/>
                    <a:lstStyle/>
                    <a:p>
                      <a:r>
                        <a:rPr lang="pt-BR" sz="1800" b="0" i="0" kern="1200" dirty="0" err="1" smtClean="0">
                          <a:solidFill>
                            <a:schemeClr val="dk1"/>
                          </a:solidFill>
                          <a:effectLst/>
                          <a:latin typeface="+mn-lt"/>
                          <a:ea typeface="+mn-ea"/>
                          <a:cs typeface="+mn-cs"/>
                        </a:rPr>
                        <a:t>Mustang</a:t>
                      </a:r>
                      <a:endParaRPr lang="pt-BR" sz="1800" b="0" dirty="0"/>
                    </a:p>
                  </a:txBody>
                  <a:tcPr/>
                </a:tc>
              </a:tr>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800" b="1" i="0" kern="1200" dirty="0" smtClean="0">
                          <a:solidFill>
                            <a:schemeClr val="dk1"/>
                          </a:solidFill>
                          <a:effectLst/>
                          <a:latin typeface="+mn-lt"/>
                          <a:ea typeface="+mn-ea"/>
                          <a:cs typeface="+mn-cs"/>
                        </a:rPr>
                        <a:t>Oracle</a:t>
                      </a:r>
                      <a:r>
                        <a:rPr lang="pt-BR" sz="1800" b="1" i="0" kern="1200" baseline="0" dirty="0" smtClean="0">
                          <a:solidFill>
                            <a:schemeClr val="dk1"/>
                          </a:solidFill>
                          <a:effectLst/>
                          <a:latin typeface="+mn-lt"/>
                          <a:ea typeface="+mn-ea"/>
                          <a:cs typeface="+mn-cs"/>
                        </a:rPr>
                        <a:t> 2010</a:t>
                      </a:r>
                      <a:endParaRPr lang="pt-BR" sz="1800" b="1" i="0" kern="1200" dirty="0" smtClean="0">
                        <a:solidFill>
                          <a:schemeClr val="dk1"/>
                        </a:solidFill>
                        <a:effectLst/>
                        <a:latin typeface="+mn-lt"/>
                        <a:ea typeface="+mn-ea"/>
                        <a:cs typeface="+mn-cs"/>
                      </a:endParaRPr>
                    </a:p>
                  </a:txBody>
                  <a:tcPr/>
                </a:tc>
                <a:tc hMerge="1">
                  <a:txBody>
                    <a:bodyPr/>
                    <a:lstStyle/>
                    <a:p>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Java SE 7 (July 28, 2011)</a:t>
                      </a:r>
                    </a:p>
                  </a:txBody>
                  <a:tcPr/>
                </a:tc>
                <a:tc>
                  <a:txBody>
                    <a:bodyPr/>
                    <a:lstStyle/>
                    <a:p>
                      <a:r>
                        <a:rPr lang="pt-BR" sz="1800" b="0" i="1" kern="1200" dirty="0" err="1" smtClean="0">
                          <a:solidFill>
                            <a:schemeClr val="dk1"/>
                          </a:solidFill>
                          <a:effectLst/>
                          <a:latin typeface="+mn-lt"/>
                          <a:ea typeface="+mn-ea"/>
                          <a:cs typeface="+mn-cs"/>
                        </a:rPr>
                        <a:t>Dolphin</a:t>
                      </a:r>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Java SE 8 (</a:t>
                      </a:r>
                      <a:r>
                        <a:rPr lang="pt-BR" sz="1800" b="0" i="0" kern="1200" dirty="0" err="1" smtClean="0">
                          <a:solidFill>
                            <a:schemeClr val="dk1"/>
                          </a:solidFill>
                          <a:effectLst/>
                          <a:latin typeface="+mn-lt"/>
                          <a:ea typeface="+mn-ea"/>
                          <a:cs typeface="+mn-cs"/>
                        </a:rPr>
                        <a:t>March</a:t>
                      </a:r>
                      <a:r>
                        <a:rPr lang="pt-BR" sz="1800" b="0" i="0" kern="1200" dirty="0" smtClean="0">
                          <a:solidFill>
                            <a:schemeClr val="dk1"/>
                          </a:solidFill>
                          <a:effectLst/>
                          <a:latin typeface="+mn-lt"/>
                          <a:ea typeface="+mn-ea"/>
                          <a:cs typeface="+mn-cs"/>
                        </a:rPr>
                        <a:t> 18, 2014)</a:t>
                      </a:r>
                    </a:p>
                  </a:txBody>
                  <a:tcPr/>
                </a:tc>
                <a:tc>
                  <a:txBody>
                    <a:bodyPr/>
                    <a:lstStyle/>
                    <a:p>
                      <a:endParaRPr lang="pt-BR" sz="1800" b="0" dirty="0"/>
                    </a:p>
                  </a:txBody>
                  <a:tcPr/>
                </a:tc>
              </a:tr>
            </a:tbl>
          </a:graphicData>
        </a:graphic>
      </p:graphicFrame>
    </p:spTree>
    <p:extLst>
      <p:ext uri="{BB962C8B-B14F-4D97-AF65-F5344CB8AC3E}">
        <p14:creationId xmlns:p14="http://schemas.microsoft.com/office/powerpoint/2010/main" val="960314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1600" dirty="0"/>
              <a:t>To promote and support community involvement in the development, adoption and evangelism of </a:t>
            </a:r>
            <a:r>
              <a:rPr lang="en-US" sz="1600" dirty="0" err="1"/>
              <a:t>OpenJDK</a:t>
            </a:r>
            <a:r>
              <a:rPr lang="en-US" sz="1600" dirty="0"/>
              <a:t> projects</a:t>
            </a:r>
            <a:endParaRPr lang="pt-BR" sz="1600" dirty="0"/>
          </a:p>
        </p:txBody>
      </p:sp>
      <p:sp>
        <p:nvSpPr>
          <p:cNvPr id="3" name="Espaço Reservado para Conteúdo 2"/>
          <p:cNvSpPr>
            <a:spLocks noGrp="1"/>
          </p:cNvSpPr>
          <p:nvPr>
            <p:ph idx="1"/>
          </p:nvPr>
        </p:nvSpPr>
        <p:spPr/>
        <p:txBody>
          <a:bodyPr/>
          <a:lstStyle/>
          <a:p>
            <a:endParaRPr lang="pt-B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56" y="2276872"/>
            <a:ext cx="8172400" cy="3805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923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endParaRPr lang="pt-BR"/>
          </a:p>
        </p:txBody>
      </p:sp>
      <p:pic>
        <p:nvPicPr>
          <p:cNvPr id="1026" name="Picture 2" descr="https://lh5.googleusercontent.com/3S7lOL8p7b15IEgh2GwhAlSlljOV5O9CJLT8AOZg2dw_hrwUOjP8szJbINpPaeJjWaAo1rkUW4OR7kh7RWtx0Wbe7z9MkVImp4069OseEKURMrNqQ4l-ikyjHDmwUOxbw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636912"/>
            <a:ext cx="7814043" cy="252028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pt-BR" dirty="0" smtClean="0"/>
              <a:t>Codebase OpenJdk</a:t>
            </a:r>
            <a:endParaRPr lang="pt-BR" dirty="0"/>
          </a:p>
        </p:txBody>
      </p:sp>
    </p:spTree>
    <p:extLst>
      <p:ext uri="{BB962C8B-B14F-4D97-AF65-F5344CB8AC3E}">
        <p14:creationId xmlns:p14="http://schemas.microsoft.com/office/powerpoint/2010/main" val="2945829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dirty="0" smtClean="0"/>
              <a:t>Presente</a:t>
            </a:r>
            <a:endParaRPr lang="pt-BR" dirty="0"/>
          </a:p>
        </p:txBody>
      </p:sp>
      <p:sp>
        <p:nvSpPr>
          <p:cNvPr id="4" name="Espaço Reservado para Conteúdo 3"/>
          <p:cNvSpPr>
            <a:spLocks noGrp="1"/>
          </p:cNvSpPr>
          <p:nvPr>
            <p:ph type="subTitle" idx="1"/>
          </p:nvPr>
        </p:nvSpPr>
        <p:spPr/>
        <p:txBody>
          <a:bodyPr/>
          <a:lstStyle/>
          <a:p>
            <a:r>
              <a:rPr lang="pt-BR" dirty="0" smtClean="0"/>
              <a:t>Java hoje</a:t>
            </a:r>
            <a:endParaRPr lang="pt-BR" dirty="0"/>
          </a:p>
        </p:txBody>
      </p:sp>
    </p:spTree>
    <p:extLst>
      <p:ext uri="{BB962C8B-B14F-4D97-AF65-F5344CB8AC3E}">
        <p14:creationId xmlns:p14="http://schemas.microsoft.com/office/powerpoint/2010/main" val="899771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JCP e JSR</a:t>
            </a:r>
            <a:endParaRPr lang="pt-BR" dirty="0"/>
          </a:p>
        </p:txBody>
      </p:sp>
      <p:sp>
        <p:nvSpPr>
          <p:cNvPr id="4" name="Espaço Reservado para Conteúdo 3"/>
          <p:cNvSpPr>
            <a:spLocks noGrp="1"/>
          </p:cNvSpPr>
          <p:nvPr>
            <p:ph idx="1"/>
          </p:nvPr>
        </p:nvSpPr>
        <p:spPr/>
        <p:txBody>
          <a:bodyPr>
            <a:normAutofit fontScale="92500" lnSpcReduction="10000"/>
          </a:bodyPr>
          <a:lstStyle/>
          <a:p>
            <a:r>
              <a:rPr lang="en-US" dirty="0"/>
              <a:t>Welcome to jcp.org, home of the Java Community </a:t>
            </a:r>
            <a:r>
              <a:rPr lang="en-US" dirty="0" err="1"/>
              <a:t>Process</a:t>
            </a:r>
            <a:r>
              <a:rPr lang="en-US" baseline="30000" dirty="0" err="1"/>
              <a:t>SM</a:t>
            </a:r>
            <a:r>
              <a:rPr lang="en-US" dirty="0"/>
              <a:t> (JCP</a:t>
            </a:r>
            <a:r>
              <a:rPr lang="en-US" baseline="30000" dirty="0"/>
              <a:t>SM</a:t>
            </a:r>
            <a:r>
              <a:rPr lang="en-US" dirty="0"/>
              <a:t>) Program. The JCP is the mechanism for developing standard technical specifications for Java technology. Anyone can register for the site and participate in reviewing and providing feedback for the Java Specification Requests (JSRs), and anyone can sign up to become a JCP Member and then participate on the Expert Group of a JSR or even submit their own JSR Proposals.</a:t>
            </a:r>
            <a:endParaRPr lang="pt-BR" dirty="0"/>
          </a:p>
        </p:txBody>
      </p:sp>
    </p:spTree>
    <p:extLst>
      <p:ext uri="{BB962C8B-B14F-4D97-AF65-F5344CB8AC3E}">
        <p14:creationId xmlns:p14="http://schemas.microsoft.com/office/powerpoint/2010/main" val="3289232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JDK </a:t>
            </a:r>
            <a:r>
              <a:rPr lang="pt-BR" dirty="0" err="1"/>
              <a:t>Enhancement</a:t>
            </a:r>
            <a:r>
              <a:rPr lang="pt-BR" dirty="0"/>
              <a:t> </a:t>
            </a:r>
            <a:r>
              <a:rPr lang="pt-BR" dirty="0" err="1" smtClean="0"/>
              <a:t>Proposal</a:t>
            </a:r>
            <a:endParaRPr lang="pt-BR" dirty="0"/>
          </a:p>
        </p:txBody>
      </p:sp>
      <p:sp>
        <p:nvSpPr>
          <p:cNvPr id="4" name="Espaço Reservado para Conteúdo 3"/>
          <p:cNvSpPr>
            <a:spLocks noGrp="1"/>
          </p:cNvSpPr>
          <p:nvPr>
            <p:ph idx="1"/>
          </p:nvPr>
        </p:nvSpPr>
        <p:spPr/>
        <p:txBody>
          <a:bodyPr>
            <a:normAutofit/>
          </a:bodyPr>
          <a:lstStyle/>
          <a:p>
            <a:r>
              <a:rPr lang="en-US" dirty="0"/>
              <a:t>The </a:t>
            </a:r>
            <a:r>
              <a:rPr lang="en-US" b="1" dirty="0"/>
              <a:t>JDK Enhancement Proposal</a:t>
            </a:r>
            <a:r>
              <a:rPr lang="en-US" dirty="0"/>
              <a:t> (or </a:t>
            </a:r>
            <a:r>
              <a:rPr lang="en-US" b="1" dirty="0"/>
              <a:t>JEP</a:t>
            </a:r>
            <a:r>
              <a:rPr lang="en-US" dirty="0"/>
              <a:t>) is a process drafted by </a:t>
            </a:r>
            <a:r>
              <a:rPr lang="en-US" dirty="0" smtClean="0"/>
              <a:t>Oracle Corporation</a:t>
            </a:r>
            <a:r>
              <a:rPr lang="en-US" dirty="0"/>
              <a:t> for collecting proposals for enhancements to </a:t>
            </a:r>
            <a:r>
              <a:rPr lang="en-US" dirty="0" smtClean="0"/>
              <a:t>the Java Development Kit</a:t>
            </a:r>
            <a:r>
              <a:rPr lang="en-US" dirty="0"/>
              <a:t> </a:t>
            </a:r>
            <a:r>
              <a:rPr lang="en-US" dirty="0" smtClean="0"/>
              <a:t>and</a:t>
            </a:r>
            <a:r>
              <a:rPr lang="en-US" dirty="0"/>
              <a:t> </a:t>
            </a:r>
            <a:r>
              <a:rPr lang="en-US" dirty="0" err="1" smtClean="0"/>
              <a:t>OpenDK</a:t>
            </a:r>
            <a:r>
              <a:rPr lang="en-US" dirty="0" smtClean="0"/>
              <a:t>.</a:t>
            </a:r>
            <a:endParaRPr lang="pt-BR" dirty="0"/>
          </a:p>
        </p:txBody>
      </p:sp>
    </p:spTree>
    <p:extLst>
      <p:ext uri="{BB962C8B-B14F-4D97-AF65-F5344CB8AC3E}">
        <p14:creationId xmlns:p14="http://schemas.microsoft.com/office/powerpoint/2010/main" val="264998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Meta-circular e </a:t>
            </a:r>
            <a:r>
              <a:rPr lang="pt-BR" dirty="0"/>
              <a:t>Linguagens Dinâmicas </a:t>
            </a:r>
          </a:p>
        </p:txBody>
      </p:sp>
      <p:sp>
        <p:nvSpPr>
          <p:cNvPr id="4" name="Espaço Reservado para Conteúdo 3"/>
          <p:cNvSpPr>
            <a:spLocks noGrp="1"/>
          </p:cNvSpPr>
          <p:nvPr>
            <p:ph idx="1"/>
          </p:nvPr>
        </p:nvSpPr>
        <p:spPr/>
        <p:txBody>
          <a:bodyPr>
            <a:normAutofit/>
          </a:bodyPr>
          <a:lstStyle/>
          <a:p>
            <a:r>
              <a:rPr lang="en-US" dirty="0" smtClean="0"/>
              <a:t>Maxine - JVM</a:t>
            </a:r>
          </a:p>
          <a:p>
            <a:r>
              <a:rPr lang="en-US" dirty="0" err="1" smtClean="0"/>
              <a:t>Graal</a:t>
            </a:r>
            <a:r>
              <a:rPr lang="en-US" dirty="0" smtClean="0"/>
              <a:t> VM – </a:t>
            </a:r>
            <a:r>
              <a:rPr lang="en-US" dirty="0" err="1" smtClean="0"/>
              <a:t>compilador</a:t>
            </a:r>
            <a:r>
              <a:rPr lang="en-US" dirty="0" smtClean="0"/>
              <a:t> e </a:t>
            </a:r>
            <a:r>
              <a:rPr lang="en-US" dirty="0" err="1" smtClean="0"/>
              <a:t>interpretador</a:t>
            </a:r>
            <a:endParaRPr lang="en-US" dirty="0" smtClean="0"/>
          </a:p>
          <a:p>
            <a:r>
              <a:rPr lang="en-US" dirty="0" err="1" smtClean="0"/>
              <a:t>Jruby</a:t>
            </a:r>
            <a:endParaRPr lang="en-US" dirty="0" smtClean="0"/>
          </a:p>
          <a:p>
            <a:r>
              <a:rPr lang="en-US" dirty="0" err="1" smtClean="0"/>
              <a:t>Jython</a:t>
            </a:r>
            <a:endParaRPr lang="en-US" dirty="0" smtClean="0"/>
          </a:p>
          <a:p>
            <a:r>
              <a:rPr lang="en-US" dirty="0" err="1" smtClean="0"/>
              <a:t>Nashorn</a:t>
            </a:r>
            <a:endParaRPr lang="en-US" dirty="0" smtClean="0"/>
          </a:p>
          <a:p>
            <a:r>
              <a:rPr lang="en-US" dirty="0" smtClean="0"/>
              <a:t>Scala</a:t>
            </a:r>
          </a:p>
          <a:p>
            <a:r>
              <a:rPr lang="en-US" smtClean="0"/>
              <a:t>Groovy</a:t>
            </a:r>
            <a:endParaRPr lang="pt-BR" dirty="0"/>
          </a:p>
        </p:txBody>
      </p:sp>
    </p:spTree>
    <p:extLst>
      <p:ext uri="{BB962C8B-B14F-4D97-AF65-F5344CB8AC3E}">
        <p14:creationId xmlns:p14="http://schemas.microsoft.com/office/powerpoint/2010/main" val="4260718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endParaRPr lang="pt-BR"/>
          </a:p>
        </p:txBody>
      </p:sp>
      <p:sp>
        <p:nvSpPr>
          <p:cNvPr id="4" name="Título 3"/>
          <p:cNvSpPr>
            <a:spLocks noGrp="1"/>
          </p:cNvSpPr>
          <p:nvPr>
            <p:ph type="title"/>
          </p:nvPr>
        </p:nvSpPr>
        <p:spPr/>
        <p:txBody>
          <a:bodyPr/>
          <a:lstStyle/>
          <a:p>
            <a:r>
              <a:rPr lang="pt-BR" dirty="0" smtClean="0"/>
              <a:t>GitHub</a:t>
            </a:r>
            <a:endParaRPr lang="pt-BR" dirty="0"/>
          </a:p>
        </p:txBody>
      </p:sp>
      <p:pic>
        <p:nvPicPr>
          <p:cNvPr id="2" name="Picture 1"/>
          <p:cNvPicPr>
            <a:picLocks noChangeAspect="1"/>
          </p:cNvPicPr>
          <p:nvPr/>
        </p:nvPicPr>
        <p:blipFill>
          <a:blip r:embed="rId2"/>
          <a:stretch>
            <a:fillRect/>
          </a:stretch>
        </p:blipFill>
        <p:spPr>
          <a:xfrm>
            <a:off x="1385887" y="2314575"/>
            <a:ext cx="6372225" cy="2228850"/>
          </a:xfrm>
          <a:prstGeom prst="rect">
            <a:avLst/>
          </a:prstGeom>
        </p:spPr>
      </p:pic>
    </p:spTree>
    <p:extLst>
      <p:ext uri="{BB962C8B-B14F-4D97-AF65-F5344CB8AC3E}">
        <p14:creationId xmlns:p14="http://schemas.microsoft.com/office/powerpoint/2010/main" val="4053640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endParaRPr lang="pt-BR"/>
          </a:p>
        </p:txBody>
      </p:sp>
      <p:sp>
        <p:nvSpPr>
          <p:cNvPr id="4" name="Título 3"/>
          <p:cNvSpPr>
            <a:spLocks noGrp="1"/>
          </p:cNvSpPr>
          <p:nvPr>
            <p:ph type="title"/>
          </p:nvPr>
        </p:nvSpPr>
        <p:spPr>
          <a:xfrm>
            <a:off x="1014492" y="404664"/>
            <a:ext cx="7013891" cy="1143000"/>
          </a:xfrm>
        </p:spPr>
        <p:txBody>
          <a:bodyPr>
            <a:normAutofit/>
          </a:bodyPr>
          <a:lstStyle/>
          <a:p>
            <a:r>
              <a:rPr lang="pt-BR" dirty="0" smtClean="0"/>
              <a:t>TIOB </a:t>
            </a:r>
            <a:r>
              <a:rPr lang="en-US" dirty="0"/>
              <a:t>TIOBE </a:t>
            </a:r>
            <a:r>
              <a:rPr lang="en-US" sz="1300" dirty="0"/>
              <a:t>checks more than </a:t>
            </a:r>
            <a:r>
              <a:rPr lang="en-US" sz="1300" b="1" dirty="0"/>
              <a:t>300 million lines of software </a:t>
            </a:r>
            <a:r>
              <a:rPr lang="en-US" sz="1300" b="1" dirty="0" smtClean="0"/>
              <a:t>code </a:t>
            </a:r>
            <a:r>
              <a:rPr lang="en-US" sz="1300" dirty="0" smtClean="0"/>
              <a:t>for its</a:t>
            </a:r>
            <a:r>
              <a:rPr lang="en-US" sz="1300" dirty="0"/>
              <a:t> </a:t>
            </a:r>
            <a:r>
              <a:rPr lang="en-US" sz="1300" dirty="0" smtClean="0"/>
              <a:t>customers</a:t>
            </a:r>
            <a:r>
              <a:rPr lang="en-US" sz="1300" dirty="0"/>
              <a:t> world-wide, real-time, each day.</a:t>
            </a:r>
            <a:endParaRPr lang="pt-BR" sz="13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 y="1602829"/>
            <a:ext cx="7077075"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3232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Apresentação</a:t>
            </a:r>
            <a:endParaRPr lang="pt-BR" dirty="0"/>
          </a:p>
        </p:txBody>
      </p:sp>
      <p:sp>
        <p:nvSpPr>
          <p:cNvPr id="3" name="Espaço Reservado para Conteúdo 2"/>
          <p:cNvSpPr>
            <a:spLocks noGrp="1"/>
          </p:cNvSpPr>
          <p:nvPr>
            <p:ph idx="1"/>
          </p:nvPr>
        </p:nvSpPr>
        <p:spPr/>
        <p:txBody>
          <a:bodyPr>
            <a:normAutofit/>
          </a:bodyPr>
          <a:lstStyle/>
          <a:p>
            <a:r>
              <a:rPr lang="pt-BR" sz="1600" dirty="0"/>
              <a:t>Atuo na área de TI desde 1996 e com Java e aplicações corporativas desde 2004. Tive a oportunidade de participar de grandes projetos para clientes como: HP, EDS, Bosch, Mitsubhishi e para os Governos de Santa Catarina, São Paulo e Mato Grosso do Sul. Atualmente me encontro imerso na cultura Ágil e palestrando em importantes eventos como </a:t>
            </a:r>
            <a:r>
              <a:rPr lang="pt-BR" sz="1600" dirty="0" smtClean="0"/>
              <a:t>Javaneiros</a:t>
            </a:r>
            <a:r>
              <a:rPr lang="pt-BR" sz="1600" dirty="0"/>
              <a:t> e Flisol</a:t>
            </a:r>
            <a:r>
              <a:rPr lang="pt-BR" sz="1600" dirty="0" smtClean="0"/>
              <a:t>.</a:t>
            </a:r>
          </a:p>
          <a:p>
            <a:endParaRPr lang="pt-BR" sz="1600" dirty="0" smtClean="0"/>
          </a:p>
          <a:p>
            <a:r>
              <a:rPr lang="pt-BR" sz="1600" dirty="0" smtClean="0"/>
              <a:t>@apedrina</a:t>
            </a:r>
          </a:p>
          <a:p>
            <a:r>
              <a:rPr lang="pt-BR" sz="1600" dirty="0" smtClean="0">
                <a:hlinkClick r:id="rId2"/>
              </a:rPr>
              <a:t>pedrina.alisson@gmail.com</a:t>
            </a:r>
            <a:endParaRPr lang="pt-BR" sz="1600" dirty="0" smtClean="0"/>
          </a:p>
          <a:p>
            <a:r>
              <a:rPr lang="pt-BR" sz="1600" dirty="0" smtClean="0">
                <a:hlinkClick r:id="rId3"/>
              </a:rPr>
              <a:t>www.alissonpedrina.wordpress.com</a:t>
            </a:r>
            <a:endParaRPr lang="pt-BR" sz="1600" dirty="0" smtClean="0"/>
          </a:p>
          <a:p>
            <a:pPr marL="68580" indent="0">
              <a:buNone/>
            </a:pPr>
            <a:endParaRPr lang="pt-BR" sz="1600" dirty="0"/>
          </a:p>
        </p:txBody>
      </p:sp>
    </p:spTree>
    <p:extLst>
      <p:ext uri="{BB962C8B-B14F-4D97-AF65-F5344CB8AC3E}">
        <p14:creationId xmlns:p14="http://schemas.microsoft.com/office/powerpoint/2010/main" val="19129566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endParaRPr lang="pt-BR" dirty="0"/>
          </a:p>
        </p:txBody>
      </p:sp>
      <p:sp>
        <p:nvSpPr>
          <p:cNvPr id="4" name="Título 3"/>
          <p:cNvSpPr>
            <a:spLocks noGrp="1"/>
          </p:cNvSpPr>
          <p:nvPr>
            <p:ph type="title"/>
          </p:nvPr>
        </p:nvSpPr>
        <p:spPr>
          <a:xfrm>
            <a:off x="1014493" y="404664"/>
            <a:ext cx="6806316" cy="1143000"/>
          </a:xfrm>
        </p:spPr>
        <p:txBody>
          <a:bodyPr>
            <a:normAutofit/>
          </a:bodyPr>
          <a:lstStyle/>
          <a:p>
            <a:r>
              <a:rPr lang="pt-BR" dirty="0" smtClean="0"/>
              <a:t>IEEE </a:t>
            </a:r>
            <a:r>
              <a:rPr lang="en-US" sz="1200" dirty="0" smtClean="0"/>
              <a:t>is </a:t>
            </a:r>
            <a:r>
              <a:rPr lang="en-US" sz="1200" dirty="0"/>
              <a:t>the world's largest professional association dedicated to advancing technological innovation and excellence for the benefit of humanity.</a:t>
            </a:r>
            <a:endParaRPr lang="pt-BR" sz="1200" dirty="0"/>
          </a:p>
        </p:txBody>
      </p:sp>
      <p:pic>
        <p:nvPicPr>
          <p:cNvPr id="8194" name="Picture 2" descr="http://imagens.canaltech.com.br/62104-Ranking-IE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695797"/>
            <a:ext cx="5915025"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8108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Radar </a:t>
            </a:r>
            <a:r>
              <a:rPr lang="pt-BR" dirty="0" err="1" smtClean="0"/>
              <a:t>thoughtworks</a:t>
            </a:r>
            <a:endParaRPr lang="pt-BR" dirty="0"/>
          </a:p>
        </p:txBody>
      </p:sp>
      <p:sp>
        <p:nvSpPr>
          <p:cNvPr id="3" name="Espaço Reservado para Conteúdo 2"/>
          <p:cNvSpPr>
            <a:spLocks noGrp="1"/>
          </p:cNvSpPr>
          <p:nvPr>
            <p:ph idx="1"/>
          </p:nvPr>
        </p:nvSpPr>
        <p:spPr/>
        <p:txBody>
          <a:bodyPr/>
          <a:lstStyle/>
          <a:p>
            <a:endParaRPr lang="pt-B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33" y="2260936"/>
            <a:ext cx="8676455" cy="3688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62880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smtClean="0"/>
              <a:t>Mercado de Trabalho</a:t>
            </a:r>
            <a:endParaRPr lang="pt-BR" dirty="0"/>
          </a:p>
        </p:txBody>
      </p:sp>
      <p:sp>
        <p:nvSpPr>
          <p:cNvPr id="5" name="Subtítulo 4"/>
          <p:cNvSpPr>
            <a:spLocks noGrp="1"/>
          </p:cNvSpPr>
          <p:nvPr>
            <p:ph type="subTitle" idx="1"/>
          </p:nvPr>
        </p:nvSpPr>
        <p:spPr/>
        <p:txBody>
          <a:bodyPr/>
          <a:lstStyle/>
          <a:p>
            <a:r>
              <a:rPr lang="pt-BR" dirty="0" smtClean="0"/>
              <a:t>No Brasil e no Mundo</a:t>
            </a:r>
            <a:endParaRPr lang="pt-BR" dirty="0"/>
          </a:p>
        </p:txBody>
      </p:sp>
    </p:spTree>
    <p:extLst>
      <p:ext uri="{BB962C8B-B14F-4D97-AF65-F5344CB8AC3E}">
        <p14:creationId xmlns:p14="http://schemas.microsoft.com/office/powerpoint/2010/main" val="15987469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endParaRPr lang="pt-BR"/>
          </a:p>
        </p:txBody>
      </p:sp>
      <p:sp>
        <p:nvSpPr>
          <p:cNvPr id="4" name="Título 3"/>
          <p:cNvSpPr>
            <a:spLocks noGrp="1"/>
          </p:cNvSpPr>
          <p:nvPr>
            <p:ph type="title"/>
          </p:nvPr>
        </p:nvSpPr>
        <p:spPr/>
        <p:txBody>
          <a:bodyPr/>
          <a:lstStyle/>
          <a:p>
            <a:endParaRPr lang="pt-BR"/>
          </a:p>
        </p:txBody>
      </p:sp>
      <p:pic>
        <p:nvPicPr>
          <p:cNvPr id="6146" name="Picture 2" descr="http://blog.newrelic.com/wp-content/uploads/Dice-char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5" y="980728"/>
            <a:ext cx="7082197" cy="5472608"/>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3"/>
          <p:cNvSpPr txBox="1">
            <a:spLocks/>
          </p:cNvSpPr>
          <p:nvPr/>
        </p:nvSpPr>
        <p:spPr>
          <a:xfrm>
            <a:off x="1014493" y="404664"/>
            <a:ext cx="4896662" cy="11430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smtClean="0"/>
              <a:t>Dice.com</a:t>
            </a:r>
            <a:endParaRPr lang="pt-BR" dirty="0"/>
          </a:p>
        </p:txBody>
      </p:sp>
    </p:spTree>
    <p:extLst>
      <p:ext uri="{BB962C8B-B14F-4D97-AF65-F5344CB8AC3E}">
        <p14:creationId xmlns:p14="http://schemas.microsoft.com/office/powerpoint/2010/main" val="35133765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endParaRPr lang="pt-BR" dirty="0"/>
          </a:p>
        </p:txBody>
      </p:sp>
      <p:sp>
        <p:nvSpPr>
          <p:cNvPr id="4" name="Título 3"/>
          <p:cNvSpPr>
            <a:spLocks noGrp="1"/>
          </p:cNvSpPr>
          <p:nvPr>
            <p:ph type="title"/>
          </p:nvPr>
        </p:nvSpPr>
        <p:spPr>
          <a:xfrm>
            <a:off x="1014493" y="404664"/>
            <a:ext cx="4896662" cy="1143000"/>
          </a:xfrm>
        </p:spPr>
        <p:txBody>
          <a:bodyPr/>
          <a:lstStyle/>
          <a:p>
            <a:r>
              <a:rPr lang="pt-BR" dirty="0" smtClean="0"/>
              <a:t>www.apinfo.com</a:t>
            </a:r>
            <a:endParaRPr lang="pt-BR"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882" y="1972154"/>
            <a:ext cx="8446590" cy="3329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68735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Algumas empresas</a:t>
            </a:r>
            <a:endParaRPr lang="pt-BR" dirty="0"/>
          </a:p>
        </p:txBody>
      </p:sp>
      <p:sp>
        <p:nvSpPr>
          <p:cNvPr id="3" name="Espaço Reservado para Conteúdo 2"/>
          <p:cNvSpPr>
            <a:spLocks noGrp="1"/>
          </p:cNvSpPr>
          <p:nvPr>
            <p:ph idx="1"/>
          </p:nvPr>
        </p:nvSpPr>
        <p:spPr/>
        <p:txBody>
          <a:bodyPr/>
          <a:lstStyle/>
          <a:p>
            <a:endParaRPr lang="pt-BR" dirty="0"/>
          </a:p>
        </p:txBody>
      </p:sp>
      <p:pic>
        <p:nvPicPr>
          <p:cNvPr id="11266" name="Picture 2" descr="Mitsubishi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348880"/>
            <a:ext cx="2016224" cy="117222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CCEE e adimplênc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3521103"/>
            <a:ext cx="2016224" cy="1282723"/>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baixae.org/wp-content/uploads/2015/02/Bosch.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4653135"/>
            <a:ext cx="2104066" cy="1306043"/>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https://pbs.twimg.com/profile_images/3540976963/ccf11950bf0bc7e8bef76a8eb7b5a0f0_400x400.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11760" y="2391785"/>
            <a:ext cx="965479" cy="965479"/>
          </a:xfrm>
          <a:prstGeom prst="rect">
            <a:avLst/>
          </a:prstGeom>
          <a:noFill/>
          <a:extLst>
            <a:ext uri="{909E8E84-426E-40DD-AFC4-6F175D3DCCD1}">
              <a14:hiddenFill xmlns:a14="http://schemas.microsoft.com/office/drawing/2010/main">
                <a:solidFill>
                  <a:srgbClr val="FFFFFF"/>
                </a:solidFill>
              </a14:hiddenFill>
            </a:ext>
          </a:extLst>
        </p:spPr>
      </p:pic>
      <p:pic>
        <p:nvPicPr>
          <p:cNvPr id="11276" name="Picture 12" descr="http://www.mastercssa.com.br/wp-content/uploads/2015/04/Dell_SonicWALL_Bradesc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47864" y="4803826"/>
            <a:ext cx="2304256" cy="1072919"/>
          </a:xfrm>
          <a:prstGeom prst="rect">
            <a:avLst/>
          </a:prstGeom>
          <a:noFill/>
          <a:extLst>
            <a:ext uri="{909E8E84-426E-40DD-AFC4-6F175D3DCCD1}">
              <a14:hiddenFill xmlns:a14="http://schemas.microsoft.com/office/drawing/2010/main">
                <a:solidFill>
                  <a:srgbClr val="FFFFFF"/>
                </a:solidFill>
              </a14:hiddenFill>
            </a:ext>
          </a:extLst>
        </p:spPr>
      </p:pic>
      <p:pic>
        <p:nvPicPr>
          <p:cNvPr id="11278" name="Picture 14" descr="http://upload.wikimedia.org/wikipedia/commons/thumb/0/0f/General_Motors.svg/150px-General_Motors.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7093" y="3491146"/>
            <a:ext cx="1214228" cy="1206134"/>
          </a:xfrm>
          <a:prstGeom prst="rect">
            <a:avLst/>
          </a:prstGeom>
          <a:noFill/>
          <a:extLst>
            <a:ext uri="{909E8E84-426E-40DD-AFC4-6F175D3DCCD1}">
              <a14:hiddenFill xmlns:a14="http://schemas.microsoft.com/office/drawing/2010/main">
                <a:solidFill>
                  <a:srgbClr val="FFFFFF"/>
                </a:solidFill>
              </a14:hiddenFill>
            </a:ext>
          </a:extLst>
        </p:spPr>
      </p:pic>
      <p:pic>
        <p:nvPicPr>
          <p:cNvPr id="11280" name="Picture 16" descr="https://valberlucio.files.wordpress.com/2014/10/basa.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73879" y="4697280"/>
            <a:ext cx="1850486" cy="1110480"/>
          </a:xfrm>
          <a:prstGeom prst="rect">
            <a:avLst/>
          </a:prstGeom>
          <a:noFill/>
          <a:extLst>
            <a:ext uri="{909E8E84-426E-40DD-AFC4-6F175D3DCCD1}">
              <a14:hiddenFill xmlns:a14="http://schemas.microsoft.com/office/drawing/2010/main">
                <a:solidFill>
                  <a:srgbClr val="FFFFFF"/>
                </a:solidFill>
              </a14:hiddenFill>
            </a:ext>
          </a:extLst>
        </p:spPr>
      </p:pic>
      <p:pic>
        <p:nvPicPr>
          <p:cNvPr id="11282" name="Picture 18" descr="http://imprensaoeste.com/wp-content/uploads/2013/09/prodesp.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63988" y="3706576"/>
            <a:ext cx="1800200" cy="870065"/>
          </a:xfrm>
          <a:prstGeom prst="rect">
            <a:avLst/>
          </a:prstGeom>
          <a:noFill/>
          <a:extLst>
            <a:ext uri="{909E8E84-426E-40DD-AFC4-6F175D3DCCD1}">
              <a14:hiddenFill xmlns:a14="http://schemas.microsoft.com/office/drawing/2010/main">
                <a:solidFill>
                  <a:srgbClr val="FFFFFF"/>
                </a:solidFill>
              </a14:hiddenFill>
            </a:ext>
          </a:extLst>
        </p:spPr>
      </p:pic>
      <p:pic>
        <p:nvPicPr>
          <p:cNvPr id="11284" name="Picture 20" descr="http://opnear.utdallas.edu/projects/int_coll_pix/cpqd.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63888" y="2364082"/>
            <a:ext cx="1634867" cy="99318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2" descr="Resultado de imagem para governo de mato grosso do su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5" name="AutoShape 24" descr="Resultado de imagem para governo de mato grosso do su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1290" name="Picture 26" descr="http://www.ivihoje.com.br/index.php/noticias/thumbs/arquivos-noticias-imagens-7a528f763b07665f37b769c19faec09f.jpg/300/3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4088" y="2436477"/>
            <a:ext cx="2304256" cy="729682"/>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8" descr="Resultado de imagem para pr new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30" descr="Resultado de imagem para pr new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1296" name="Picture 32" descr="http://static1.1.sqspcdn.com/static/f/594174/22378989/1365192538357/PRNews-CMYK-as-of-2-6-13.png?token=gKIRe1wQZ7rymqRZ5XLx7%2BjeYwQ%3D"/>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820184" y="3357264"/>
            <a:ext cx="1904181" cy="54295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adonline1.tempsite.ws/ad2005/upload/000089.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460701" y="4053212"/>
            <a:ext cx="1360108" cy="472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758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curso</a:t>
            </a:r>
            <a:endParaRPr lang="pt-BR" dirty="0"/>
          </a:p>
        </p:txBody>
      </p:sp>
      <p:sp>
        <p:nvSpPr>
          <p:cNvPr id="3" name="Espaço Reservado para Conteúdo 2"/>
          <p:cNvSpPr>
            <a:spLocks noGrp="1"/>
          </p:cNvSpPr>
          <p:nvPr>
            <p:ph idx="1"/>
          </p:nvPr>
        </p:nvSpPr>
        <p:spPr/>
        <p:txBody>
          <a:bodyPr/>
          <a:lstStyle/>
          <a:p>
            <a:r>
              <a:rPr lang="pt-BR" dirty="0" smtClean="0"/>
              <a:t>Como nasceu a idéia?</a:t>
            </a:r>
            <a:endParaRPr lang="pt-BR" dirty="0"/>
          </a:p>
          <a:p>
            <a:r>
              <a:rPr lang="pt-BR" dirty="0" smtClean="0"/>
              <a:t>E agora?</a:t>
            </a:r>
          </a:p>
          <a:p>
            <a:endParaRPr lang="pt-BR" dirty="0" smtClean="0"/>
          </a:p>
        </p:txBody>
      </p:sp>
    </p:spTree>
    <p:extLst>
      <p:ext uri="{BB962C8B-B14F-4D97-AF65-F5344CB8AC3E}">
        <p14:creationId xmlns:p14="http://schemas.microsoft.com/office/powerpoint/2010/main" val="3672753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Conteúdo</a:t>
            </a:r>
            <a:endParaRPr lang="pt-BR" dirty="0"/>
          </a:p>
        </p:txBody>
      </p:sp>
      <p:sp>
        <p:nvSpPr>
          <p:cNvPr id="3" name="Espaço Reservado para Conteúdo 2"/>
          <p:cNvSpPr>
            <a:spLocks noGrp="1"/>
          </p:cNvSpPr>
          <p:nvPr>
            <p:ph idx="1"/>
          </p:nvPr>
        </p:nvSpPr>
        <p:spPr/>
        <p:txBody>
          <a:bodyPr>
            <a:normAutofit fontScale="55000" lnSpcReduction="20000"/>
          </a:bodyPr>
          <a:lstStyle/>
          <a:p>
            <a:r>
              <a:rPr lang="pt-BR" dirty="0" smtClean="0"/>
              <a:t>A tecnologia Java</a:t>
            </a:r>
            <a:r>
              <a:rPr lang="pt-BR" dirty="0"/>
              <a:t/>
            </a:r>
            <a:br>
              <a:rPr lang="pt-BR" dirty="0"/>
            </a:br>
            <a:r>
              <a:rPr lang="pt-BR" sz="2100" dirty="0" smtClean="0"/>
              <a:t>- O que é?</a:t>
            </a:r>
            <a:br>
              <a:rPr lang="pt-BR" sz="2100" dirty="0" smtClean="0"/>
            </a:br>
            <a:r>
              <a:rPr lang="pt-BR" sz="2100" dirty="0" smtClean="0"/>
              <a:t>- História</a:t>
            </a:r>
            <a:br>
              <a:rPr lang="pt-BR" sz="2100" dirty="0" smtClean="0"/>
            </a:br>
            <a:r>
              <a:rPr lang="pt-BR" sz="2100" dirty="0" smtClean="0"/>
              <a:t>- Presente</a:t>
            </a:r>
            <a:br>
              <a:rPr lang="pt-BR" sz="2100" dirty="0" smtClean="0"/>
            </a:br>
            <a:r>
              <a:rPr lang="pt-BR" sz="2100" dirty="0" smtClean="0"/>
              <a:t>- Futuro</a:t>
            </a:r>
            <a:br>
              <a:rPr lang="pt-BR" sz="2100" dirty="0" smtClean="0"/>
            </a:br>
            <a:r>
              <a:rPr lang="pt-BR" sz="2100" dirty="0" smtClean="0"/>
              <a:t>- Mercado de Trabalho</a:t>
            </a:r>
          </a:p>
          <a:p>
            <a:r>
              <a:rPr lang="pt-BR" dirty="0" smtClean="0"/>
              <a:t>Performance</a:t>
            </a:r>
            <a:br>
              <a:rPr lang="pt-BR" dirty="0" smtClean="0"/>
            </a:br>
            <a:r>
              <a:rPr lang="pt-BR" dirty="0" smtClean="0"/>
              <a:t>- O que é?</a:t>
            </a:r>
            <a:br>
              <a:rPr lang="pt-BR" dirty="0" smtClean="0"/>
            </a:br>
            <a:r>
              <a:rPr lang="pt-BR" dirty="0" smtClean="0"/>
              <a:t>- Quando Testar?</a:t>
            </a:r>
            <a:br>
              <a:rPr lang="pt-BR" dirty="0" smtClean="0"/>
            </a:br>
            <a:r>
              <a:rPr lang="pt-BR" dirty="0" smtClean="0"/>
              <a:t>- O que testar?</a:t>
            </a:r>
            <a:br>
              <a:rPr lang="pt-BR" dirty="0" smtClean="0"/>
            </a:br>
            <a:r>
              <a:rPr lang="pt-BR" smtClean="0"/>
              <a:t>- Ferramentas</a:t>
            </a:r>
            <a:br>
              <a:rPr lang="pt-BR" smtClean="0"/>
            </a:br>
            <a:r>
              <a:rPr lang="pt-BR" dirty="0" smtClean="0"/>
              <a:t>- Como testar?</a:t>
            </a:r>
            <a:r>
              <a:rPr lang="pt-BR" dirty="0" smtClean="0"/>
              <a:t/>
            </a:r>
            <a:br>
              <a:rPr lang="pt-BR" dirty="0" smtClean="0"/>
            </a:br>
            <a:endParaRPr lang="pt-BR" dirty="0" smtClean="0"/>
          </a:p>
          <a:p>
            <a:r>
              <a:rPr lang="pt-BR" dirty="0" smtClean="0"/>
              <a:t>Arquitetura da JVM</a:t>
            </a:r>
          </a:p>
          <a:p>
            <a:r>
              <a:rPr lang="pt-BR" dirty="0" smtClean="0"/>
              <a:t>O Modelo de Memória</a:t>
            </a:r>
          </a:p>
          <a:p>
            <a:r>
              <a:rPr lang="pt-BR" dirty="0" smtClean="0"/>
              <a:t>Web</a:t>
            </a:r>
          </a:p>
          <a:p>
            <a:r>
              <a:rPr lang="pt-BR" dirty="0" smtClean="0"/>
              <a:t>Agilidade</a:t>
            </a:r>
          </a:p>
          <a:p>
            <a:r>
              <a:rPr lang="pt-BR" dirty="0" smtClean="0"/>
              <a:t>Clean </a:t>
            </a:r>
            <a:r>
              <a:rPr lang="pt-BR" dirty="0" err="1" smtClean="0"/>
              <a:t>Code</a:t>
            </a:r>
            <a:endParaRPr lang="pt-BR" dirty="0" smtClean="0"/>
          </a:p>
          <a:p>
            <a:r>
              <a:rPr lang="pt-BR" dirty="0" smtClean="0"/>
              <a:t>Entrega Contínua</a:t>
            </a:r>
          </a:p>
        </p:txBody>
      </p:sp>
    </p:spTree>
    <p:extLst>
      <p:ext uri="{BB962C8B-B14F-4D97-AF65-F5344CB8AC3E}">
        <p14:creationId xmlns:p14="http://schemas.microsoft.com/office/powerpoint/2010/main" val="962875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Conteúdo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A tecnologia Java</a:t>
            </a:r>
            <a:r>
              <a:rPr lang="pt-BR" dirty="0"/>
              <a:t/>
            </a:r>
            <a:br>
              <a:rPr lang="pt-BR" dirty="0"/>
            </a:br>
            <a:r>
              <a:rPr lang="pt-BR" dirty="0" smtClean="0"/>
              <a:t>- O que é?</a:t>
            </a:r>
            <a:br>
              <a:rPr lang="pt-BR" dirty="0" smtClean="0"/>
            </a:br>
            <a:r>
              <a:rPr lang="pt-BR" dirty="0" smtClean="0"/>
              <a:t>- História</a:t>
            </a:r>
            <a:br>
              <a:rPr lang="pt-BR" dirty="0" smtClean="0"/>
            </a:br>
            <a:r>
              <a:rPr lang="pt-BR" dirty="0" smtClean="0"/>
              <a:t>- Presente</a:t>
            </a:r>
            <a:br>
              <a:rPr lang="pt-BR" dirty="0" smtClean="0"/>
            </a:br>
            <a:r>
              <a:rPr lang="pt-BR" dirty="0" smtClean="0"/>
              <a:t>- Futuro</a:t>
            </a:r>
            <a:br>
              <a:rPr lang="pt-BR" dirty="0" smtClean="0"/>
            </a:br>
            <a:r>
              <a:rPr lang="pt-BR" dirty="0" smtClean="0"/>
              <a:t>- Mercado de Trabalho</a:t>
            </a:r>
          </a:p>
          <a:p>
            <a:r>
              <a:rPr lang="pt-BR" dirty="0" smtClean="0"/>
              <a:t>Performance</a:t>
            </a:r>
          </a:p>
          <a:p>
            <a:r>
              <a:rPr lang="pt-BR" dirty="0" smtClean="0"/>
              <a:t>Arquitetura da JVM</a:t>
            </a:r>
          </a:p>
          <a:p>
            <a:r>
              <a:rPr lang="pt-BR" dirty="0" smtClean="0"/>
              <a:t>O Modelo de Memória</a:t>
            </a:r>
          </a:p>
          <a:p>
            <a:r>
              <a:rPr lang="pt-BR" dirty="0" smtClean="0"/>
              <a:t>Web</a:t>
            </a:r>
          </a:p>
          <a:p>
            <a:r>
              <a:rPr lang="pt-BR" dirty="0" smtClean="0"/>
              <a:t>Agilidade</a:t>
            </a:r>
          </a:p>
          <a:p>
            <a:r>
              <a:rPr lang="pt-BR" dirty="0" smtClean="0"/>
              <a:t>Clean </a:t>
            </a:r>
            <a:r>
              <a:rPr lang="pt-BR" dirty="0" err="1" smtClean="0"/>
              <a:t>Code</a:t>
            </a:r>
            <a:endParaRPr lang="pt-BR" dirty="0" smtClean="0"/>
          </a:p>
          <a:p>
            <a:r>
              <a:rPr lang="pt-BR" dirty="0" smtClean="0"/>
              <a:t>Entrega Contínua</a:t>
            </a:r>
          </a:p>
        </p:txBody>
      </p:sp>
    </p:spTree>
    <p:extLst>
      <p:ext uri="{BB962C8B-B14F-4D97-AF65-F5344CB8AC3E}">
        <p14:creationId xmlns:p14="http://schemas.microsoft.com/office/powerpoint/2010/main" val="722320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smtClean="0"/>
              <a:t>História do Java</a:t>
            </a:r>
            <a:endParaRPr lang="pt-BR" dirty="0"/>
          </a:p>
        </p:txBody>
      </p:sp>
      <p:sp>
        <p:nvSpPr>
          <p:cNvPr id="5" name="Subtítulo 4"/>
          <p:cNvSpPr>
            <a:spLocks noGrp="1"/>
          </p:cNvSpPr>
          <p:nvPr>
            <p:ph type="subTitle" idx="1"/>
          </p:nvPr>
        </p:nvSpPr>
        <p:spPr/>
        <p:txBody>
          <a:bodyPr/>
          <a:lstStyle/>
          <a:p>
            <a:r>
              <a:rPr lang="pt-BR" dirty="0"/>
              <a:t>http://www.javatpoint.com/history-of-java</a:t>
            </a:r>
          </a:p>
        </p:txBody>
      </p:sp>
    </p:spTree>
    <p:extLst>
      <p:ext uri="{BB962C8B-B14F-4D97-AF65-F5344CB8AC3E}">
        <p14:creationId xmlns:p14="http://schemas.microsoft.com/office/powerpoint/2010/main" val="73453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Green Team</a:t>
            </a:r>
            <a:endParaRPr lang="pt-BR" dirty="0"/>
          </a:p>
        </p:txBody>
      </p:sp>
      <p:sp>
        <p:nvSpPr>
          <p:cNvPr id="3" name="Espaço Reservado para Conteúdo 2"/>
          <p:cNvSpPr>
            <a:spLocks noGrp="1"/>
          </p:cNvSpPr>
          <p:nvPr>
            <p:ph idx="1"/>
          </p:nvPr>
        </p:nvSpPr>
        <p:spPr/>
        <p:txBody>
          <a:bodyPr>
            <a:normAutofit fontScale="77500" lnSpcReduction="20000"/>
          </a:bodyPr>
          <a:lstStyle/>
          <a:p>
            <a:r>
              <a:rPr lang="en-US" b="1" dirty="0" smtClean="0"/>
              <a:t>James </a:t>
            </a:r>
            <a:r>
              <a:rPr lang="en-US" b="1" dirty="0"/>
              <a:t>Gosling</a:t>
            </a:r>
            <a:r>
              <a:rPr lang="en-US" dirty="0"/>
              <a:t>, </a:t>
            </a:r>
            <a:r>
              <a:rPr lang="en-US" b="1" dirty="0"/>
              <a:t>Mike Sheridan</a:t>
            </a:r>
            <a:r>
              <a:rPr lang="en-US" dirty="0"/>
              <a:t>, and </a:t>
            </a:r>
            <a:r>
              <a:rPr lang="en-US" b="1" dirty="0"/>
              <a:t>Patrick </a:t>
            </a:r>
            <a:r>
              <a:rPr lang="en-US" b="1" dirty="0" err="1"/>
              <a:t>Naughton</a:t>
            </a:r>
            <a:r>
              <a:rPr lang="en-US" dirty="0"/>
              <a:t> initiated the Java language project in June 1991. The small team of sun engineers called </a:t>
            </a:r>
            <a:r>
              <a:rPr lang="en-US" b="1" dirty="0"/>
              <a:t>Green Team</a:t>
            </a:r>
            <a:r>
              <a:rPr lang="en-US" dirty="0" smtClean="0"/>
              <a:t>.</a:t>
            </a:r>
          </a:p>
          <a:p>
            <a:endParaRPr lang="en-US" dirty="0"/>
          </a:p>
          <a:p>
            <a:r>
              <a:rPr lang="en-US" dirty="0" smtClean="0"/>
              <a:t>Originally </a:t>
            </a:r>
            <a:r>
              <a:rPr lang="en-US" dirty="0"/>
              <a:t>designed for small, embedded systems in electronic appliances like set-top boxes</a:t>
            </a:r>
            <a:r>
              <a:rPr lang="en-US" dirty="0" smtClean="0"/>
              <a:t>.</a:t>
            </a:r>
          </a:p>
          <a:p>
            <a:endParaRPr lang="en-US" dirty="0"/>
          </a:p>
          <a:p>
            <a:r>
              <a:rPr lang="en-US" dirty="0" smtClean="0"/>
              <a:t>Firstly</a:t>
            </a:r>
            <a:r>
              <a:rPr lang="en-US" dirty="0"/>
              <a:t>, it was called </a:t>
            </a:r>
            <a:r>
              <a:rPr lang="en-US" b="1" dirty="0"/>
              <a:t>"</a:t>
            </a:r>
            <a:r>
              <a:rPr lang="en-US" b="1" dirty="0" err="1"/>
              <a:t>Greentalk</a:t>
            </a:r>
            <a:r>
              <a:rPr lang="en-US" b="1" dirty="0"/>
              <a:t>"</a:t>
            </a:r>
            <a:r>
              <a:rPr lang="en-US" dirty="0"/>
              <a:t> by James Gosling and file extension was .</a:t>
            </a:r>
            <a:r>
              <a:rPr lang="en-US" dirty="0" err="1"/>
              <a:t>gt</a:t>
            </a:r>
            <a:r>
              <a:rPr lang="en-US" dirty="0" err="1" smtClean="0"/>
              <a:t>.</a:t>
            </a:r>
            <a:endParaRPr lang="en-US" dirty="0" smtClean="0"/>
          </a:p>
          <a:p>
            <a:endParaRPr lang="en-US" dirty="0"/>
          </a:p>
          <a:p>
            <a:r>
              <a:rPr lang="en-US" dirty="0" smtClean="0"/>
              <a:t>After </a:t>
            </a:r>
            <a:r>
              <a:rPr lang="en-US" dirty="0"/>
              <a:t>that, it was called </a:t>
            </a:r>
            <a:r>
              <a:rPr lang="en-US" b="1" dirty="0"/>
              <a:t>Oak</a:t>
            </a:r>
            <a:r>
              <a:rPr lang="en-US" dirty="0"/>
              <a:t> and was developed as a part of the Green project.</a:t>
            </a:r>
          </a:p>
          <a:p>
            <a:endParaRPr lang="pt-BR" dirty="0"/>
          </a:p>
        </p:txBody>
      </p:sp>
    </p:spTree>
    <p:extLst>
      <p:ext uri="{BB962C8B-B14F-4D97-AF65-F5344CB8AC3E}">
        <p14:creationId xmlns:p14="http://schemas.microsoft.com/office/powerpoint/2010/main" val="1619279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Green Team</a:t>
            </a:r>
            <a:endParaRPr lang="pt-BR"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472568"/>
            <a:ext cx="6777037" cy="3211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9202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Porque OAK</a:t>
            </a:r>
            <a:endParaRPr lang="pt-BR" dirty="0"/>
          </a:p>
        </p:txBody>
      </p:sp>
      <p:sp>
        <p:nvSpPr>
          <p:cNvPr id="3" name="Espaço Reservado para Conteúdo 2"/>
          <p:cNvSpPr>
            <a:spLocks noGrp="1"/>
          </p:cNvSpPr>
          <p:nvPr>
            <p:ph idx="1"/>
          </p:nvPr>
        </p:nvSpPr>
        <p:spPr/>
        <p:txBody>
          <a:bodyPr>
            <a:normAutofit/>
          </a:bodyPr>
          <a:lstStyle/>
          <a:p>
            <a:r>
              <a:rPr lang="en-US" dirty="0" smtClean="0"/>
              <a:t>Oak </a:t>
            </a:r>
            <a:r>
              <a:rPr lang="en-US" dirty="0"/>
              <a:t>is a symbol of strength and </a:t>
            </a:r>
            <a:r>
              <a:rPr lang="en-US" dirty="0" err="1"/>
              <a:t>choosen</a:t>
            </a:r>
            <a:r>
              <a:rPr lang="en-US" dirty="0"/>
              <a:t> as a national tree of many countries like U.S.A., France, Germany, Romania etc</a:t>
            </a:r>
            <a:r>
              <a:rPr lang="en-US" dirty="0" smtClean="0"/>
              <a:t>.</a:t>
            </a:r>
          </a:p>
          <a:p>
            <a:endParaRPr lang="en-US" dirty="0"/>
          </a:p>
          <a:p>
            <a:r>
              <a:rPr lang="en-US" dirty="0" smtClean="0"/>
              <a:t>In </a:t>
            </a:r>
            <a:r>
              <a:rPr lang="en-US" dirty="0"/>
              <a:t>1995, Oak was renamed as </a:t>
            </a:r>
            <a:r>
              <a:rPr lang="en-US" b="1" dirty="0"/>
              <a:t>"Java"</a:t>
            </a:r>
            <a:r>
              <a:rPr lang="en-US" dirty="0"/>
              <a:t> because it was already a trademark by Oak Technologies.</a:t>
            </a:r>
          </a:p>
          <a:p>
            <a:pPr marL="68580" indent="0">
              <a:buNone/>
            </a:pPr>
            <a:endParaRPr lang="pt-BR" dirty="0"/>
          </a:p>
        </p:txBody>
      </p:sp>
    </p:spTree>
    <p:extLst>
      <p:ext uri="{BB962C8B-B14F-4D97-AF65-F5344CB8AC3E}">
        <p14:creationId xmlns:p14="http://schemas.microsoft.com/office/powerpoint/2010/main" val="10345791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293</TotalTime>
  <Words>362</Words>
  <Application>Microsoft Office PowerPoint</Application>
  <PresentationFormat>On-screen Show (4:3)</PresentationFormat>
  <Paragraphs>96</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Century Gothic</vt:lpstr>
      <vt:lpstr>Wingdings 2</vt:lpstr>
      <vt:lpstr>Austin</vt:lpstr>
      <vt:lpstr>Alta Performance com Java</vt:lpstr>
      <vt:lpstr>Apresentação</vt:lpstr>
      <vt:lpstr>O curso</vt:lpstr>
      <vt:lpstr>Conteúdo</vt:lpstr>
      <vt:lpstr>Conteúdo</vt:lpstr>
      <vt:lpstr>História do Java</vt:lpstr>
      <vt:lpstr>Green Team</vt:lpstr>
      <vt:lpstr>Green Team</vt:lpstr>
      <vt:lpstr>Porque OAK</vt:lpstr>
      <vt:lpstr>Porque Java</vt:lpstr>
      <vt:lpstr>Versões</vt:lpstr>
      <vt:lpstr>To promote and support community involvement in the development, adoption and evangelism of OpenJDK projects</vt:lpstr>
      <vt:lpstr>Codebase OpenJdk</vt:lpstr>
      <vt:lpstr>Presente</vt:lpstr>
      <vt:lpstr>JCP e JSR</vt:lpstr>
      <vt:lpstr>JDK Enhancement Proposal</vt:lpstr>
      <vt:lpstr>Meta-circular e Linguagens Dinâmicas </vt:lpstr>
      <vt:lpstr>GitHub</vt:lpstr>
      <vt:lpstr>TIOB TIOBE checks more than 300 million lines of software code for its customers world-wide, real-time, each day.</vt:lpstr>
      <vt:lpstr>IEEE is the world's largest professional association dedicated to advancing technological innovation and excellence for the benefit of humanity.</vt:lpstr>
      <vt:lpstr>Radar thoughtworks</vt:lpstr>
      <vt:lpstr>Mercado de Trabalho</vt:lpstr>
      <vt:lpstr>PowerPoint Presentation</vt:lpstr>
      <vt:lpstr>www.apinfo.com</vt:lpstr>
      <vt:lpstr>Algumas empresas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Alta Performance com Java</dc:title>
  <dc:creator>Auxiliadora</dc:creator>
  <cp:lastModifiedBy>Alisson Pedrina</cp:lastModifiedBy>
  <cp:revision>62</cp:revision>
  <dcterms:created xsi:type="dcterms:W3CDTF">2015-05-10T22:13:21Z</dcterms:created>
  <dcterms:modified xsi:type="dcterms:W3CDTF">2015-05-12T23:13:06Z</dcterms:modified>
</cp:coreProperties>
</file>