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ytorch\3D-segmentation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ytorch\3D-segmentation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IoU vs Dice score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xVal>
            <c:numRef>
              <c:f>工作表1!$A$1:$A$101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工作表1!$B$1:$B$101</c:f>
              <c:numCache>
                <c:formatCode>General</c:formatCode>
                <c:ptCount val="101"/>
                <c:pt idx="0">
                  <c:v>0</c:v>
                </c:pt>
                <c:pt idx="1">
                  <c:v>1.9801980198019802E-2</c:v>
                </c:pt>
                <c:pt idx="2">
                  <c:v>3.9215686274509803E-2</c:v>
                </c:pt>
                <c:pt idx="3">
                  <c:v>5.8252427184466014E-2</c:v>
                </c:pt>
                <c:pt idx="4">
                  <c:v>7.6923076923076927E-2</c:v>
                </c:pt>
                <c:pt idx="5">
                  <c:v>9.5238095238095233E-2</c:v>
                </c:pt>
                <c:pt idx="6">
                  <c:v>0.11320754716981134</c:v>
                </c:pt>
                <c:pt idx="7">
                  <c:v>0.13084112149532712</c:v>
                </c:pt>
                <c:pt idx="8">
                  <c:v>0.14814814814814814</c:v>
                </c:pt>
                <c:pt idx="9">
                  <c:v>0.16513761467889909</c:v>
                </c:pt>
                <c:pt idx="10">
                  <c:v>0.18181818181818182</c:v>
                </c:pt>
                <c:pt idx="11">
                  <c:v>0.19819819819819817</c:v>
                </c:pt>
                <c:pt idx="12">
                  <c:v>0.21428571428571427</c:v>
                </c:pt>
                <c:pt idx="13">
                  <c:v>0.23008849557522121</c:v>
                </c:pt>
                <c:pt idx="14">
                  <c:v>0.24561403508771931</c:v>
                </c:pt>
                <c:pt idx="15">
                  <c:v>0.2608695652173913</c:v>
                </c:pt>
                <c:pt idx="16">
                  <c:v>0.27586206896551724</c:v>
                </c:pt>
                <c:pt idx="17">
                  <c:v>0.29059829059829062</c:v>
                </c:pt>
                <c:pt idx="18">
                  <c:v>0.30508474576271194</c:v>
                </c:pt>
                <c:pt idx="19">
                  <c:v>0.31932773109243701</c:v>
                </c:pt>
                <c:pt idx="20">
                  <c:v>0.33333333333333337</c:v>
                </c:pt>
                <c:pt idx="21">
                  <c:v>0.34710743801652899</c:v>
                </c:pt>
                <c:pt idx="22">
                  <c:v>0.3606557377049181</c:v>
                </c:pt>
                <c:pt idx="23">
                  <c:v>0.37398373983739847</c:v>
                </c:pt>
                <c:pt idx="24">
                  <c:v>0.38709677419354849</c:v>
                </c:pt>
                <c:pt idx="25">
                  <c:v>0.40000000000000008</c:v>
                </c:pt>
                <c:pt idx="26">
                  <c:v>0.41269841269841279</c:v>
                </c:pt>
                <c:pt idx="27">
                  <c:v>0.42519685039370092</c:v>
                </c:pt>
                <c:pt idx="28">
                  <c:v>0.43750000000000011</c:v>
                </c:pt>
                <c:pt idx="29">
                  <c:v>0.44961240310077533</c:v>
                </c:pt>
                <c:pt idx="30">
                  <c:v>0.46153846153846168</c:v>
                </c:pt>
                <c:pt idx="31">
                  <c:v>0.47328244274809173</c:v>
                </c:pt>
                <c:pt idx="32">
                  <c:v>0.48484848484848508</c:v>
                </c:pt>
                <c:pt idx="33">
                  <c:v>0.49624060150375954</c:v>
                </c:pt>
                <c:pt idx="34">
                  <c:v>0.50746268656716431</c:v>
                </c:pt>
                <c:pt idx="35">
                  <c:v>0.51851851851851871</c:v>
                </c:pt>
                <c:pt idx="36">
                  <c:v>0.52941176470588247</c:v>
                </c:pt>
                <c:pt idx="37">
                  <c:v>0.54014598540146008</c:v>
                </c:pt>
                <c:pt idx="38">
                  <c:v>0.55072463768115965</c:v>
                </c:pt>
                <c:pt idx="39">
                  <c:v>0.56115107913669082</c:v>
                </c:pt>
                <c:pt idx="40">
                  <c:v>0.57142857142857162</c:v>
                </c:pt>
                <c:pt idx="41">
                  <c:v>0.58156028368794355</c:v>
                </c:pt>
                <c:pt idx="42">
                  <c:v>0.5915492957746481</c:v>
                </c:pt>
                <c:pt idx="43">
                  <c:v>0.60139860139860157</c:v>
                </c:pt>
                <c:pt idx="44">
                  <c:v>0.61111111111111127</c:v>
                </c:pt>
                <c:pt idx="45">
                  <c:v>0.62068965517241403</c:v>
                </c:pt>
                <c:pt idx="46">
                  <c:v>0.63013698630137005</c:v>
                </c:pt>
                <c:pt idx="47">
                  <c:v>0.63945578231292532</c:v>
                </c:pt>
                <c:pt idx="48">
                  <c:v>0.64864864864864891</c:v>
                </c:pt>
                <c:pt idx="49">
                  <c:v>0.6577181208053694</c:v>
                </c:pt>
                <c:pt idx="50">
                  <c:v>0.66666666666666685</c:v>
                </c:pt>
                <c:pt idx="51">
                  <c:v>0.67549668874172197</c:v>
                </c:pt>
                <c:pt idx="52">
                  <c:v>0.6842105263157896</c:v>
                </c:pt>
                <c:pt idx="53">
                  <c:v>0.69281045751634007</c:v>
                </c:pt>
                <c:pt idx="54">
                  <c:v>0.70129870129870142</c:v>
                </c:pt>
                <c:pt idx="55">
                  <c:v>0.70967741935483886</c:v>
                </c:pt>
                <c:pt idx="56">
                  <c:v>0.71794871794871817</c:v>
                </c:pt>
                <c:pt idx="57">
                  <c:v>0.72611464968152883</c:v>
                </c:pt>
                <c:pt idx="58">
                  <c:v>0.73417721518987356</c:v>
                </c:pt>
                <c:pt idx="59">
                  <c:v>0.74213836477987449</c:v>
                </c:pt>
                <c:pt idx="60">
                  <c:v>0.75000000000000022</c:v>
                </c:pt>
                <c:pt idx="61">
                  <c:v>0.75776397515527971</c:v>
                </c:pt>
                <c:pt idx="62">
                  <c:v>0.76543209876543228</c:v>
                </c:pt>
                <c:pt idx="63">
                  <c:v>0.77300613496932535</c:v>
                </c:pt>
                <c:pt idx="64">
                  <c:v>0.78048780487804903</c:v>
                </c:pt>
                <c:pt idx="65">
                  <c:v>0.78787878787878818</c:v>
                </c:pt>
                <c:pt idx="66">
                  <c:v>0.7951807228915666</c:v>
                </c:pt>
                <c:pt idx="67">
                  <c:v>0.80239520958083865</c:v>
                </c:pt>
                <c:pt idx="68">
                  <c:v>0.80952380952380976</c:v>
                </c:pt>
                <c:pt idx="69">
                  <c:v>0.81656804733727828</c:v>
                </c:pt>
                <c:pt idx="70">
                  <c:v>0.82352941176470607</c:v>
                </c:pt>
                <c:pt idx="71">
                  <c:v>0.83040935672514649</c:v>
                </c:pt>
                <c:pt idx="72">
                  <c:v>0.83720930232558155</c:v>
                </c:pt>
                <c:pt idx="73">
                  <c:v>0.84393063583815053</c:v>
                </c:pt>
                <c:pt idx="74">
                  <c:v>0.85057471264367834</c:v>
                </c:pt>
                <c:pt idx="75">
                  <c:v>0.85714285714285743</c:v>
                </c:pt>
                <c:pt idx="76">
                  <c:v>0.86363636363636398</c:v>
                </c:pt>
                <c:pt idx="77">
                  <c:v>0.87005649717514155</c:v>
                </c:pt>
                <c:pt idx="78">
                  <c:v>0.87640449438202284</c:v>
                </c:pt>
                <c:pt idx="79">
                  <c:v>0.88268156424581035</c:v>
                </c:pt>
                <c:pt idx="80">
                  <c:v>0.88888888888888928</c:v>
                </c:pt>
                <c:pt idx="81">
                  <c:v>0.89502762430939253</c:v>
                </c:pt>
                <c:pt idx="82">
                  <c:v>0.90109890109890134</c:v>
                </c:pt>
                <c:pt idx="83">
                  <c:v>0.90710382513661247</c:v>
                </c:pt>
                <c:pt idx="84">
                  <c:v>0.91304347826086985</c:v>
                </c:pt>
                <c:pt idx="85">
                  <c:v>0.91891891891891919</c:v>
                </c:pt>
                <c:pt idx="86">
                  <c:v>0.92473118279569921</c:v>
                </c:pt>
                <c:pt idx="87">
                  <c:v>0.93048128342246028</c:v>
                </c:pt>
                <c:pt idx="88">
                  <c:v>0.93617021276595769</c:v>
                </c:pt>
                <c:pt idx="89">
                  <c:v>0.94179894179894219</c:v>
                </c:pt>
                <c:pt idx="90">
                  <c:v>0.94736842105263175</c:v>
                </c:pt>
                <c:pt idx="91">
                  <c:v>0.9528795811518328</c:v>
                </c:pt>
                <c:pt idx="92">
                  <c:v>0.95833333333333359</c:v>
                </c:pt>
                <c:pt idx="93">
                  <c:v>0.96373056994818695</c:v>
                </c:pt>
                <c:pt idx="94">
                  <c:v>0.96907216494845405</c:v>
                </c:pt>
                <c:pt idx="95">
                  <c:v>0.97435897435897467</c:v>
                </c:pt>
                <c:pt idx="96">
                  <c:v>0.97959183673469419</c:v>
                </c:pt>
                <c:pt idx="97">
                  <c:v>0.98477157360406142</c:v>
                </c:pt>
                <c:pt idx="98">
                  <c:v>0.98989898989899017</c:v>
                </c:pt>
                <c:pt idx="99">
                  <c:v>0.99497487437185961</c:v>
                </c:pt>
                <c:pt idx="100">
                  <c:v>1.0000000000000004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70-4D8A-AB37-45D435CE1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18319"/>
        <c:axId val="2118119983"/>
      </c:scatterChart>
      <c:valAx>
        <c:axId val="211811831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IoU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8119983"/>
        <c:crosses val="autoZero"/>
        <c:crossBetween val="midCat"/>
        <c:majorUnit val="0.1"/>
      </c:valAx>
      <c:valAx>
        <c:axId val="21181199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Dice score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8118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D/IoU vs IoU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xVal>
            <c:numRef>
              <c:f>工作表1!$A$2:$A$101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6.0000000000000005E-2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9.9999999999999992E-2</c:v>
                </c:pt>
                <c:pt idx="10">
                  <c:v>0.10999999999999999</c:v>
                </c:pt>
                <c:pt idx="11">
                  <c:v>0.11999999999999998</c:v>
                </c:pt>
                <c:pt idx="12">
                  <c:v>0.12999999999999998</c:v>
                </c:pt>
                <c:pt idx="13">
                  <c:v>0.13999999999999999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0.18000000000000002</c:v>
                </c:pt>
                <c:pt idx="18">
                  <c:v>0.19000000000000003</c:v>
                </c:pt>
                <c:pt idx="19">
                  <c:v>0.20000000000000004</c:v>
                </c:pt>
                <c:pt idx="20">
                  <c:v>0.21000000000000005</c:v>
                </c:pt>
                <c:pt idx="21">
                  <c:v>0.22000000000000006</c:v>
                </c:pt>
                <c:pt idx="22">
                  <c:v>0.23000000000000007</c:v>
                </c:pt>
                <c:pt idx="23">
                  <c:v>0.24000000000000007</c:v>
                </c:pt>
                <c:pt idx="24">
                  <c:v>0.25000000000000006</c:v>
                </c:pt>
                <c:pt idx="25">
                  <c:v>0.26000000000000006</c:v>
                </c:pt>
                <c:pt idx="26">
                  <c:v>0.27000000000000007</c:v>
                </c:pt>
                <c:pt idx="27">
                  <c:v>0.28000000000000008</c:v>
                </c:pt>
                <c:pt idx="28">
                  <c:v>0.29000000000000009</c:v>
                </c:pt>
                <c:pt idx="29">
                  <c:v>0.3000000000000001</c:v>
                </c:pt>
                <c:pt idx="30">
                  <c:v>0.31000000000000011</c:v>
                </c:pt>
                <c:pt idx="31">
                  <c:v>0.32000000000000012</c:v>
                </c:pt>
                <c:pt idx="32">
                  <c:v>0.33000000000000013</c:v>
                </c:pt>
                <c:pt idx="33">
                  <c:v>0.34000000000000014</c:v>
                </c:pt>
                <c:pt idx="34">
                  <c:v>0.35000000000000014</c:v>
                </c:pt>
                <c:pt idx="35">
                  <c:v>0.36000000000000015</c:v>
                </c:pt>
                <c:pt idx="36">
                  <c:v>0.37000000000000016</c:v>
                </c:pt>
                <c:pt idx="37">
                  <c:v>0.38000000000000017</c:v>
                </c:pt>
                <c:pt idx="38">
                  <c:v>0.39000000000000018</c:v>
                </c:pt>
                <c:pt idx="39">
                  <c:v>0.40000000000000019</c:v>
                </c:pt>
                <c:pt idx="40">
                  <c:v>0.4100000000000002</c:v>
                </c:pt>
                <c:pt idx="41">
                  <c:v>0.42000000000000021</c:v>
                </c:pt>
                <c:pt idx="42">
                  <c:v>0.43000000000000022</c:v>
                </c:pt>
                <c:pt idx="43">
                  <c:v>0.44000000000000022</c:v>
                </c:pt>
                <c:pt idx="44">
                  <c:v>0.45000000000000023</c:v>
                </c:pt>
                <c:pt idx="45">
                  <c:v>0.46000000000000024</c:v>
                </c:pt>
                <c:pt idx="46">
                  <c:v>0.47000000000000025</c:v>
                </c:pt>
                <c:pt idx="47">
                  <c:v>0.48000000000000026</c:v>
                </c:pt>
                <c:pt idx="48">
                  <c:v>0.49000000000000027</c:v>
                </c:pt>
                <c:pt idx="49">
                  <c:v>0.50000000000000022</c:v>
                </c:pt>
                <c:pt idx="50">
                  <c:v>0.51000000000000023</c:v>
                </c:pt>
                <c:pt idx="51">
                  <c:v>0.52000000000000024</c:v>
                </c:pt>
                <c:pt idx="52">
                  <c:v>0.53000000000000025</c:v>
                </c:pt>
                <c:pt idx="53">
                  <c:v>0.54000000000000026</c:v>
                </c:pt>
                <c:pt idx="54">
                  <c:v>0.55000000000000027</c:v>
                </c:pt>
                <c:pt idx="55">
                  <c:v>0.56000000000000028</c:v>
                </c:pt>
                <c:pt idx="56">
                  <c:v>0.57000000000000028</c:v>
                </c:pt>
                <c:pt idx="57">
                  <c:v>0.58000000000000029</c:v>
                </c:pt>
                <c:pt idx="58">
                  <c:v>0.5900000000000003</c:v>
                </c:pt>
                <c:pt idx="59">
                  <c:v>0.60000000000000031</c:v>
                </c:pt>
                <c:pt idx="60">
                  <c:v>0.61000000000000032</c:v>
                </c:pt>
                <c:pt idx="61">
                  <c:v>0.62000000000000033</c:v>
                </c:pt>
                <c:pt idx="62">
                  <c:v>0.63000000000000034</c:v>
                </c:pt>
                <c:pt idx="63">
                  <c:v>0.64000000000000035</c:v>
                </c:pt>
                <c:pt idx="64">
                  <c:v>0.65000000000000036</c:v>
                </c:pt>
                <c:pt idx="65">
                  <c:v>0.66000000000000036</c:v>
                </c:pt>
                <c:pt idx="66">
                  <c:v>0.67000000000000037</c:v>
                </c:pt>
                <c:pt idx="67">
                  <c:v>0.68000000000000038</c:v>
                </c:pt>
                <c:pt idx="68">
                  <c:v>0.69000000000000039</c:v>
                </c:pt>
                <c:pt idx="69">
                  <c:v>0.7000000000000004</c:v>
                </c:pt>
                <c:pt idx="70">
                  <c:v>0.71000000000000041</c:v>
                </c:pt>
                <c:pt idx="71">
                  <c:v>0.72000000000000042</c:v>
                </c:pt>
                <c:pt idx="72">
                  <c:v>0.73000000000000043</c:v>
                </c:pt>
                <c:pt idx="73">
                  <c:v>0.74000000000000044</c:v>
                </c:pt>
                <c:pt idx="74">
                  <c:v>0.75000000000000044</c:v>
                </c:pt>
                <c:pt idx="75">
                  <c:v>0.76000000000000045</c:v>
                </c:pt>
                <c:pt idx="76">
                  <c:v>0.77000000000000046</c:v>
                </c:pt>
                <c:pt idx="77">
                  <c:v>0.78000000000000047</c:v>
                </c:pt>
                <c:pt idx="78">
                  <c:v>0.79000000000000048</c:v>
                </c:pt>
                <c:pt idx="79">
                  <c:v>0.80000000000000049</c:v>
                </c:pt>
                <c:pt idx="80">
                  <c:v>0.8100000000000005</c:v>
                </c:pt>
                <c:pt idx="81">
                  <c:v>0.82000000000000051</c:v>
                </c:pt>
                <c:pt idx="82">
                  <c:v>0.83000000000000052</c:v>
                </c:pt>
                <c:pt idx="83">
                  <c:v>0.84000000000000052</c:v>
                </c:pt>
                <c:pt idx="84">
                  <c:v>0.85000000000000053</c:v>
                </c:pt>
                <c:pt idx="85">
                  <c:v>0.86000000000000054</c:v>
                </c:pt>
                <c:pt idx="86">
                  <c:v>0.87000000000000055</c:v>
                </c:pt>
                <c:pt idx="87">
                  <c:v>0.88000000000000056</c:v>
                </c:pt>
                <c:pt idx="88">
                  <c:v>0.89000000000000057</c:v>
                </c:pt>
                <c:pt idx="89">
                  <c:v>0.90000000000000058</c:v>
                </c:pt>
                <c:pt idx="90">
                  <c:v>0.91000000000000059</c:v>
                </c:pt>
                <c:pt idx="91">
                  <c:v>0.9200000000000006</c:v>
                </c:pt>
                <c:pt idx="92">
                  <c:v>0.9300000000000006</c:v>
                </c:pt>
                <c:pt idx="93">
                  <c:v>0.94000000000000061</c:v>
                </c:pt>
                <c:pt idx="94">
                  <c:v>0.95000000000000062</c:v>
                </c:pt>
                <c:pt idx="95">
                  <c:v>0.96000000000000063</c:v>
                </c:pt>
                <c:pt idx="96">
                  <c:v>0.97000000000000064</c:v>
                </c:pt>
                <c:pt idx="97">
                  <c:v>0.98000000000000065</c:v>
                </c:pt>
                <c:pt idx="98">
                  <c:v>0.99000000000000066</c:v>
                </c:pt>
                <c:pt idx="99">
                  <c:v>1.0000000000000007</c:v>
                </c:pt>
              </c:numCache>
            </c:numRef>
          </c:xVal>
          <c:yVal>
            <c:numRef>
              <c:f>工作表1!$C$2:$C$101</c:f>
              <c:numCache>
                <c:formatCode>General</c:formatCode>
                <c:ptCount val="100"/>
                <c:pt idx="0">
                  <c:v>1.9801980198019802</c:v>
                </c:pt>
                <c:pt idx="1">
                  <c:v>1.9607843137254901</c:v>
                </c:pt>
                <c:pt idx="2">
                  <c:v>1.9417475728155338</c:v>
                </c:pt>
                <c:pt idx="3">
                  <c:v>1.9230769230769231</c:v>
                </c:pt>
                <c:pt idx="4">
                  <c:v>1.9047619047619047</c:v>
                </c:pt>
                <c:pt idx="5">
                  <c:v>1.8867924528301887</c:v>
                </c:pt>
                <c:pt idx="6">
                  <c:v>1.8691588785046729</c:v>
                </c:pt>
                <c:pt idx="7">
                  <c:v>1.8518518518518516</c:v>
                </c:pt>
                <c:pt idx="8">
                  <c:v>1.834862385321101</c:v>
                </c:pt>
                <c:pt idx="9">
                  <c:v>1.8181818181818183</c:v>
                </c:pt>
                <c:pt idx="10">
                  <c:v>1.8018018018018018</c:v>
                </c:pt>
                <c:pt idx="11">
                  <c:v>1.7857142857142858</c:v>
                </c:pt>
                <c:pt idx="12">
                  <c:v>1.7699115044247788</c:v>
                </c:pt>
                <c:pt idx="13">
                  <c:v>1.754385964912281</c:v>
                </c:pt>
                <c:pt idx="14">
                  <c:v>1.7391304347826086</c:v>
                </c:pt>
                <c:pt idx="15">
                  <c:v>1.7241379310344827</c:v>
                </c:pt>
                <c:pt idx="16">
                  <c:v>1.7094017094017093</c:v>
                </c:pt>
                <c:pt idx="17">
                  <c:v>1.6949152542372883</c:v>
                </c:pt>
                <c:pt idx="18">
                  <c:v>1.6806722689075628</c:v>
                </c:pt>
                <c:pt idx="19">
                  <c:v>1.6666666666666665</c:v>
                </c:pt>
                <c:pt idx="20">
                  <c:v>1.6528925619834709</c:v>
                </c:pt>
                <c:pt idx="21">
                  <c:v>1.6393442622950818</c:v>
                </c:pt>
                <c:pt idx="22">
                  <c:v>1.6260162601626016</c:v>
                </c:pt>
                <c:pt idx="23">
                  <c:v>1.6129032258064515</c:v>
                </c:pt>
                <c:pt idx="24">
                  <c:v>1.5999999999999999</c:v>
                </c:pt>
                <c:pt idx="25">
                  <c:v>1.5873015873015872</c:v>
                </c:pt>
                <c:pt idx="26">
                  <c:v>1.5748031496062993</c:v>
                </c:pt>
                <c:pt idx="27">
                  <c:v>1.5625</c:v>
                </c:pt>
                <c:pt idx="28">
                  <c:v>1.5503875968992247</c:v>
                </c:pt>
                <c:pt idx="29">
                  <c:v>1.5384615384615383</c:v>
                </c:pt>
                <c:pt idx="30">
                  <c:v>1.5267175572519083</c:v>
                </c:pt>
                <c:pt idx="31">
                  <c:v>1.5151515151515154</c:v>
                </c:pt>
                <c:pt idx="32">
                  <c:v>1.5037593984962405</c:v>
                </c:pt>
                <c:pt idx="33">
                  <c:v>1.4925373134328357</c:v>
                </c:pt>
                <c:pt idx="34">
                  <c:v>1.4814814814814814</c:v>
                </c:pt>
                <c:pt idx="35">
                  <c:v>1.4705882352941173</c:v>
                </c:pt>
                <c:pt idx="36">
                  <c:v>1.4598540145985401</c:v>
                </c:pt>
                <c:pt idx="37">
                  <c:v>1.4492753623188406</c:v>
                </c:pt>
                <c:pt idx="38">
                  <c:v>1.4388489208633091</c:v>
                </c:pt>
                <c:pt idx="39">
                  <c:v>1.4285714285714284</c:v>
                </c:pt>
                <c:pt idx="40">
                  <c:v>1.4184397163120568</c:v>
                </c:pt>
                <c:pt idx="41">
                  <c:v>1.408450704225352</c:v>
                </c:pt>
                <c:pt idx="42">
                  <c:v>1.3986013986013983</c:v>
                </c:pt>
                <c:pt idx="43">
                  <c:v>1.3888888888888886</c:v>
                </c:pt>
                <c:pt idx="44">
                  <c:v>1.3793103448275861</c:v>
                </c:pt>
                <c:pt idx="45">
                  <c:v>1.3698630136986298</c:v>
                </c:pt>
                <c:pt idx="46">
                  <c:v>1.3605442176870743</c:v>
                </c:pt>
                <c:pt idx="47">
                  <c:v>1.3513513513513511</c:v>
                </c:pt>
                <c:pt idx="48">
                  <c:v>1.3422818791946307</c:v>
                </c:pt>
                <c:pt idx="49">
                  <c:v>1.333333333333333</c:v>
                </c:pt>
                <c:pt idx="50">
                  <c:v>1.3245033112582778</c:v>
                </c:pt>
                <c:pt idx="51">
                  <c:v>1.3157894736842102</c:v>
                </c:pt>
                <c:pt idx="52">
                  <c:v>1.3071895424836599</c:v>
                </c:pt>
                <c:pt idx="53">
                  <c:v>1.2987012987012982</c:v>
                </c:pt>
                <c:pt idx="54">
                  <c:v>1.290322580645161</c:v>
                </c:pt>
                <c:pt idx="55">
                  <c:v>1.2820512820512817</c:v>
                </c:pt>
                <c:pt idx="56">
                  <c:v>1.2738853503184711</c:v>
                </c:pt>
                <c:pt idx="57">
                  <c:v>1.2658227848101262</c:v>
                </c:pt>
                <c:pt idx="58">
                  <c:v>1.2578616352201255</c:v>
                </c:pt>
                <c:pt idx="59">
                  <c:v>1.2499999999999998</c:v>
                </c:pt>
                <c:pt idx="60">
                  <c:v>1.2422360248447202</c:v>
                </c:pt>
                <c:pt idx="61">
                  <c:v>1.2345679012345676</c:v>
                </c:pt>
                <c:pt idx="62">
                  <c:v>1.2269938650306744</c:v>
                </c:pt>
                <c:pt idx="63">
                  <c:v>1.219512195121951</c:v>
                </c:pt>
                <c:pt idx="64">
                  <c:v>1.2121212121212119</c:v>
                </c:pt>
                <c:pt idx="65">
                  <c:v>1.2048192771084336</c:v>
                </c:pt>
                <c:pt idx="66">
                  <c:v>1.1976047904191616</c:v>
                </c:pt>
                <c:pt idx="67">
                  <c:v>1.1904761904761902</c:v>
                </c:pt>
                <c:pt idx="68">
                  <c:v>1.1834319526627215</c:v>
                </c:pt>
                <c:pt idx="69">
                  <c:v>1.1764705882352937</c:v>
                </c:pt>
                <c:pt idx="70">
                  <c:v>1.1695906432748535</c:v>
                </c:pt>
                <c:pt idx="71">
                  <c:v>1.1627906976744182</c:v>
                </c:pt>
                <c:pt idx="72">
                  <c:v>1.1560693641618494</c:v>
                </c:pt>
                <c:pt idx="73">
                  <c:v>1.1494252873563213</c:v>
                </c:pt>
                <c:pt idx="74">
                  <c:v>1.1428571428571426</c:v>
                </c:pt>
                <c:pt idx="75">
                  <c:v>1.1363636363636362</c:v>
                </c:pt>
                <c:pt idx="76">
                  <c:v>1.1299435028248586</c:v>
                </c:pt>
                <c:pt idx="77">
                  <c:v>1.1235955056179774</c:v>
                </c:pt>
                <c:pt idx="78">
                  <c:v>1.1173184357541897</c:v>
                </c:pt>
                <c:pt idx="79">
                  <c:v>1.1111111111111109</c:v>
                </c:pt>
                <c:pt idx="80">
                  <c:v>1.1049723756906074</c:v>
                </c:pt>
                <c:pt idx="81">
                  <c:v>1.0989010989010985</c:v>
                </c:pt>
                <c:pt idx="82">
                  <c:v>1.0928961748633879</c:v>
                </c:pt>
                <c:pt idx="83">
                  <c:v>1.0869565217391302</c:v>
                </c:pt>
                <c:pt idx="84">
                  <c:v>1.0810810810810807</c:v>
                </c:pt>
                <c:pt idx="85">
                  <c:v>1.0752688172043008</c:v>
                </c:pt>
                <c:pt idx="86">
                  <c:v>1.0695187165775399</c:v>
                </c:pt>
                <c:pt idx="87">
                  <c:v>1.0638297872340421</c:v>
                </c:pt>
                <c:pt idx="88">
                  <c:v>1.0582010582010579</c:v>
                </c:pt>
                <c:pt idx="89">
                  <c:v>1.0526315789473679</c:v>
                </c:pt>
                <c:pt idx="90">
                  <c:v>1.0471204188481673</c:v>
                </c:pt>
                <c:pt idx="91">
                  <c:v>1.0416666666666663</c:v>
                </c:pt>
                <c:pt idx="92">
                  <c:v>1.0362694300518132</c:v>
                </c:pt>
                <c:pt idx="93">
                  <c:v>1.0309278350515463</c:v>
                </c:pt>
                <c:pt idx="94">
                  <c:v>1.0256410256410253</c:v>
                </c:pt>
                <c:pt idx="95">
                  <c:v>1.0204081632653057</c:v>
                </c:pt>
                <c:pt idx="96">
                  <c:v>1.015228426395939</c:v>
                </c:pt>
                <c:pt idx="97">
                  <c:v>1.0101010101010097</c:v>
                </c:pt>
                <c:pt idx="98">
                  <c:v>1.0050251256281404</c:v>
                </c:pt>
                <c:pt idx="99">
                  <c:v>0.99999999999999978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67-4534-B5D7-F9977C718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310591"/>
        <c:axId val="2115308511"/>
      </c:scatterChart>
      <c:valAx>
        <c:axId val="211531059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IoU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5308511"/>
        <c:crosses val="autoZero"/>
        <c:crossBetween val="midCat"/>
        <c:majorUnit val="0.1"/>
      </c:valAx>
      <c:valAx>
        <c:axId val="2115308511"/>
        <c:scaling>
          <c:orientation val="minMax"/>
          <c:max val="2"/>
          <c:min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D/IoU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15310591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5DF2F-4D42-4EE8-B484-236540B5F6F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CE38-ADBD-4FB5-81FB-53E00A8CE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62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BDBF-EA15-44C6-9D0D-CA3C0058034B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335B-CB73-4FD7-B59B-D3CA1CDAA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61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1928-3706-432E-B154-57E908652490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758E-19B6-4B01-B2CF-1E3B3B28C097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51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9644-596B-4ED6-AD7F-4A2993E086F8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6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8E51-6C7F-48A4-9F7D-B0040C6611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3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7053-811F-4848-8394-3AB8D45857AA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9EC8-8C6A-4C08-A7EB-16FF0C929B28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7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56EC-F8DF-42AD-9DD8-1E50E9F91737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4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45A-9541-414B-8ED7-12B0E1FCD83F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3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3736-8D62-43D5-BD8C-DB8A237187F8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82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AEBF-BB33-4686-988B-23A389E2366C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908F-18C8-49D5-A01F-C0DCE91BA33D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5856-93D0-413C-851E-1F82FF40E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07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arxiv.org/pdf/1606.06650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CT Liver Segmentation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LiTS</a:t>
            </a:r>
            <a:r>
              <a:rPr lang="en-US" altLang="zh-TW" dirty="0" smtClean="0"/>
              <a:t> benchmark data</a:t>
            </a:r>
          </a:p>
          <a:p>
            <a:r>
              <a:rPr lang="en-US" altLang="zh-TW" dirty="0" smtClean="0"/>
              <a:t>Ansen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035170" y="3429000"/>
            <a:ext cx="100929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D88C-EC35-4EC7-9B3C-7C4D4F595EAE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0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787019"/>
          </a:xfrm>
        </p:spPr>
        <p:txBody>
          <a:bodyPr/>
          <a:lstStyle/>
          <a:p>
            <a:pPr algn="ctr"/>
            <a:r>
              <a:rPr lang="en-US" altLang="zh-TW" dirty="0"/>
              <a:t>Performance comparison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34303"/>
              </p:ext>
            </p:extLst>
          </p:nvPr>
        </p:nvGraphicFramePr>
        <p:xfrm>
          <a:off x="633984" y="1152144"/>
          <a:ext cx="10924032" cy="159105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94232">
                  <a:extLst>
                    <a:ext uri="{9D8B030D-6E8A-4147-A177-3AD203B41FA5}">
                      <a16:colId xmlns:a16="http://schemas.microsoft.com/office/drawing/2014/main" val="290522018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28775872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7274556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1302154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3518635189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1044090971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110973315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1224057147"/>
                    </a:ext>
                  </a:extLst>
                </a:gridCol>
              </a:tblGrid>
              <a:tr h="670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(Train</a:t>
                      </a:r>
                      <a:r>
                        <a:rPr lang="en-US" altLang="zh-TW" baseline="0" dirty="0" smtClean="0"/>
                        <a:t>, Val,  Test) setting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Training</a:t>
                      </a:r>
                      <a:r>
                        <a:rPr lang="en-US" altLang="zh-TW" baseline="0" dirty="0" smtClean="0"/>
                        <a:t> set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Testing set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Training</a:t>
                      </a:r>
                      <a:r>
                        <a:rPr lang="en-US" altLang="zh-TW" baseline="0" dirty="0" smtClean="0"/>
                        <a:t> set dice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Validation</a:t>
                      </a:r>
                      <a:r>
                        <a:rPr lang="en-US" altLang="zh-TW" baseline="0" dirty="0" smtClean="0"/>
                        <a:t> dice score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Testing dice 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11300"/>
                  </a:ext>
                </a:extLst>
              </a:tr>
              <a:tr h="383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Unet_v1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496,683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(67, 23, 20)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0.9087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0.8996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7641"/>
                  </a:ext>
                </a:extLst>
              </a:tr>
              <a:tr h="53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Unet_v2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673,195</a:t>
                      </a:r>
                      <a:endParaRPr lang="en-US" altLang="zh-TW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(81, 28, 69)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NTUH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0.9203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0.9219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5848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002768" y="47183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93320"/>
              </p:ext>
            </p:extLst>
          </p:nvPr>
        </p:nvGraphicFramePr>
        <p:xfrm>
          <a:off x="228602" y="3718561"/>
          <a:ext cx="11695173" cy="195087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05838">
                  <a:extLst>
                    <a:ext uri="{9D8B030D-6E8A-4147-A177-3AD203B41FA5}">
                      <a16:colId xmlns:a16="http://schemas.microsoft.com/office/drawing/2014/main" val="290522018"/>
                    </a:ext>
                  </a:extLst>
                </a:gridCol>
                <a:gridCol w="1192229">
                  <a:extLst>
                    <a:ext uri="{9D8B030D-6E8A-4147-A177-3AD203B41FA5}">
                      <a16:colId xmlns:a16="http://schemas.microsoft.com/office/drawing/2014/main" val="2877587282"/>
                    </a:ext>
                  </a:extLst>
                </a:gridCol>
                <a:gridCol w="1174738">
                  <a:extLst>
                    <a:ext uri="{9D8B030D-6E8A-4147-A177-3AD203B41FA5}">
                      <a16:colId xmlns:a16="http://schemas.microsoft.com/office/drawing/2014/main" val="3727455616"/>
                    </a:ext>
                  </a:extLst>
                </a:gridCol>
                <a:gridCol w="1305266">
                  <a:extLst>
                    <a:ext uri="{9D8B030D-6E8A-4147-A177-3AD203B41FA5}">
                      <a16:colId xmlns:a16="http://schemas.microsoft.com/office/drawing/2014/main" val="2261302154"/>
                    </a:ext>
                  </a:extLst>
                </a:gridCol>
                <a:gridCol w="1169517">
                  <a:extLst>
                    <a:ext uri="{9D8B030D-6E8A-4147-A177-3AD203B41FA5}">
                      <a16:colId xmlns:a16="http://schemas.microsoft.com/office/drawing/2014/main" val="3518635189"/>
                    </a:ext>
                  </a:extLst>
                </a:gridCol>
                <a:gridCol w="1169517">
                  <a:extLst>
                    <a:ext uri="{9D8B030D-6E8A-4147-A177-3AD203B41FA5}">
                      <a16:colId xmlns:a16="http://schemas.microsoft.com/office/drawing/2014/main" val="1044090971"/>
                    </a:ext>
                  </a:extLst>
                </a:gridCol>
                <a:gridCol w="1169517">
                  <a:extLst>
                    <a:ext uri="{9D8B030D-6E8A-4147-A177-3AD203B41FA5}">
                      <a16:colId xmlns:a16="http://schemas.microsoft.com/office/drawing/2014/main" val="110973315"/>
                    </a:ext>
                  </a:extLst>
                </a:gridCol>
                <a:gridCol w="1169517">
                  <a:extLst>
                    <a:ext uri="{9D8B030D-6E8A-4147-A177-3AD203B41FA5}">
                      <a16:colId xmlns:a16="http://schemas.microsoft.com/office/drawing/2014/main" val="1224057147"/>
                    </a:ext>
                  </a:extLst>
                </a:gridCol>
                <a:gridCol w="1169517">
                  <a:extLst>
                    <a:ext uri="{9D8B030D-6E8A-4147-A177-3AD203B41FA5}">
                      <a16:colId xmlns:a16="http://schemas.microsoft.com/office/drawing/2014/main" val="2233443554"/>
                    </a:ext>
                  </a:extLst>
                </a:gridCol>
                <a:gridCol w="1169517">
                  <a:extLst>
                    <a:ext uri="{9D8B030D-6E8A-4147-A177-3AD203B41FA5}">
                      <a16:colId xmlns:a16="http://schemas.microsoft.com/office/drawing/2014/main" val="3611280901"/>
                    </a:ext>
                  </a:extLst>
                </a:gridCol>
              </a:tblGrid>
              <a:tr h="670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update</a:t>
                      </a:r>
                      <a:r>
                        <a:rPr lang="en-US" altLang="zh-TW" baseline="0" dirty="0" smtClean="0"/>
                        <a:t> times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Best test cases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Worst </a:t>
                      </a:r>
                    </a:p>
                    <a:p>
                      <a:pPr algn="ctr"/>
                      <a:r>
                        <a:rPr lang="en-US" altLang="zh-TW" dirty="0" smtClean="0"/>
                        <a:t>cases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Q1</a:t>
                      </a:r>
                    </a:p>
                    <a:p>
                      <a:pPr algn="ctr"/>
                      <a:r>
                        <a:rPr lang="en-US" altLang="zh-TW" dirty="0" smtClean="0"/>
                        <a:t>(25%)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Q2</a:t>
                      </a:r>
                    </a:p>
                    <a:p>
                      <a:pPr algn="ctr"/>
                      <a:r>
                        <a:rPr lang="en-US" altLang="zh-TW" dirty="0" smtClean="0"/>
                        <a:t>(Median)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Q3</a:t>
                      </a:r>
                    </a:p>
                    <a:p>
                      <a:pPr algn="ctr"/>
                      <a:r>
                        <a:rPr lang="en-US" altLang="zh-TW" dirty="0" smtClean="0"/>
                        <a:t>(75%)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IQR</a:t>
                      </a:r>
                    </a:p>
                    <a:p>
                      <a:pPr algn="ctr"/>
                      <a:r>
                        <a:rPr lang="en-US" altLang="zh-TW" dirty="0" smtClean="0"/>
                        <a:t>(Q3-Q1)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Std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11300"/>
                  </a:ext>
                </a:extLst>
              </a:tr>
              <a:tr h="3832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Unet_v1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74*67=</a:t>
                      </a:r>
                      <a:r>
                        <a:rPr lang="en-US" altLang="zh-TW" baseline="0" dirty="0" smtClean="0"/>
                        <a:t> 4958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0.7403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0.9064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0.9173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0.0291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0.8996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0.0558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07641"/>
                  </a:ext>
                </a:extLst>
              </a:tr>
              <a:tr h="5370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Unet_v2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14*81=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1134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0.9640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0.7137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0.9144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0.9328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0.9460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0.0316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0.9219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0.0419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58480"/>
                  </a:ext>
                </a:extLst>
              </a:tr>
            </a:tbl>
          </a:graphicData>
        </a:graphic>
      </p:graphicFrame>
      <p:sp>
        <p:nvSpPr>
          <p:cNvPr id="9" name="標題 1"/>
          <p:cNvSpPr txBox="1">
            <a:spLocks/>
          </p:cNvSpPr>
          <p:nvPr/>
        </p:nvSpPr>
        <p:spPr>
          <a:xfrm>
            <a:off x="838200" y="2931542"/>
            <a:ext cx="10515600" cy="78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Testing result analyzation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2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6155"/>
            <a:ext cx="10515600" cy="790815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Performance </a:t>
            </a:r>
            <a:r>
              <a:rPr lang="en-US" altLang="zh-TW" sz="3600" dirty="0" smtClean="0"/>
              <a:t>comparison </a:t>
            </a:r>
            <a:r>
              <a:rPr lang="en-US" altLang="zh-TW" sz="3600" dirty="0"/>
              <a:t>(training, validation, testing)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280" y="937348"/>
            <a:ext cx="10128504" cy="512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 smtClean="0"/>
              <a:t>Unet_v1 : </a:t>
            </a:r>
            <a:r>
              <a:rPr lang="en-US" altLang="zh-TW" sz="2400" dirty="0" smtClean="0"/>
              <a:t>(0.9366 , 0.9087, </a:t>
            </a:r>
            <a:r>
              <a:rPr lang="en-US" altLang="zh-TW" sz="2400" dirty="0" smtClean="0"/>
              <a:t>0.8996),  </a:t>
            </a:r>
            <a:r>
              <a:rPr lang="en-US" altLang="zh-TW" sz="2400" dirty="0" smtClean="0"/>
              <a:t>Unet_v2 : (0.9443 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0.9203, 0.9219)</a:t>
            </a:r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012848" y="1604616"/>
            <a:ext cx="8599913" cy="4751734"/>
            <a:chOff x="968531" y="1802271"/>
            <a:chExt cx="8599913" cy="475173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531" y="1846053"/>
              <a:ext cx="8599913" cy="462804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707008" y="1802271"/>
              <a:ext cx="836762" cy="47517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5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45A-9541-414B-8ED7-12B0E1FCD83F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140838"/>
            <a:ext cx="10515600" cy="10914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Testing visualization - Unet_v2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56986" y="1065618"/>
            <a:ext cx="267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Best </a:t>
            </a:r>
            <a:r>
              <a:rPr lang="en-US" altLang="zh-TW" dirty="0" smtClean="0"/>
              <a:t>case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smtClean="0"/>
              <a:t>ITRI_PreRFACT_0037)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55336" y="1065618"/>
            <a:ext cx="271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Worst </a:t>
            </a:r>
            <a:r>
              <a:rPr lang="en-US" altLang="zh-TW" dirty="0" smtClean="0"/>
              <a:t>case</a:t>
            </a:r>
          </a:p>
          <a:p>
            <a:pPr algn="ctr"/>
            <a:r>
              <a:rPr lang="en-US" altLang="zh-TW" dirty="0" smtClean="0"/>
              <a:t>(ITRI_PreRFACT_0137)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058400" y="637686"/>
            <a:ext cx="209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Red: Ground truth</a:t>
            </a:r>
          </a:p>
          <a:p>
            <a:r>
              <a:rPr lang="en-US" altLang="zh-TW" dirty="0" smtClean="0"/>
              <a:t>Blue: Prediction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14912" r="14300" b="11635"/>
          <a:stretch/>
        </p:blipFill>
        <p:spPr>
          <a:xfrm>
            <a:off x="6703673" y="1711949"/>
            <a:ext cx="4108707" cy="45926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3" t="14608" r="14004" b="11332"/>
          <a:stretch/>
        </p:blipFill>
        <p:spPr>
          <a:xfrm>
            <a:off x="1280038" y="1711949"/>
            <a:ext cx="4272735" cy="46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45A-9541-414B-8ED7-12B0E1FCD83F}" type="datetime1">
              <a:rPr lang="zh-TW" altLang="en-US" smtClean="0"/>
              <a:t>2019/10/23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20240" y="2280996"/>
            <a:ext cx="8790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All testing visualization can be found in folders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Inference_unet_v1 &amp; Inference_unet_v2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File naming rule: dice </a:t>
            </a:r>
            <a:r>
              <a:rPr lang="en-US" altLang="zh-TW" sz="3200" dirty="0" err="1" smtClean="0"/>
              <a:t>score_cases</a:t>
            </a:r>
            <a:r>
              <a:rPr lang="en-US" altLang="zh-TW" sz="3200" dirty="0" smtClean="0"/>
              <a:t> name  </a:t>
            </a: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86256" y="1350579"/>
            <a:ext cx="10515600" cy="11947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Where I can find the testing visualization?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2110"/>
            <a:ext cx="10515600" cy="799441"/>
          </a:xfrm>
        </p:spPr>
        <p:txBody>
          <a:bodyPr/>
          <a:lstStyle/>
          <a:p>
            <a:r>
              <a:rPr lang="en-US" altLang="zh-TW" dirty="0" smtClean="0"/>
              <a:t>Data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80803"/>
            <a:ext cx="10515600" cy="2229872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Liver Tumor Segmentation Benchmark (</a:t>
            </a:r>
            <a:r>
              <a:rPr lang="en-US" altLang="zh-TW" sz="2000" dirty="0" err="1" smtClean="0"/>
              <a:t>LiTS</a:t>
            </a:r>
            <a:r>
              <a:rPr lang="en-US" altLang="zh-TW" sz="2000" dirty="0" smtClean="0"/>
              <a:t>) organized in conjunction with the IEEE International Symposium on </a:t>
            </a:r>
            <a:r>
              <a:rPr lang="en-US" altLang="zh-TW" sz="2000" dirty="0" err="1" smtClean="0"/>
              <a:t>BiomedicalImaging</a:t>
            </a:r>
            <a:r>
              <a:rPr lang="en-US" altLang="zh-TW" sz="2000" dirty="0" smtClean="0"/>
              <a:t> (ISBI) 2017 and International Conference On Medical Image Computing &amp; Computer Assisted Intervention (MICCAI) 2017.</a:t>
            </a:r>
          </a:p>
          <a:p>
            <a:r>
              <a:rPr lang="en-US" altLang="zh-TW" sz="2000" dirty="0" smtClean="0"/>
              <a:t>In published benchmark, there are 130 cases for training and 70 cases for testing. (Testing ground truth is hard to find on internet.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r>
              <a:rPr lang="en-US" altLang="zh-TW" sz="2000" dirty="0" smtClean="0"/>
              <a:t>Data collected from 6 different CT scanners with </a:t>
            </a:r>
            <a:r>
              <a:rPr lang="en-US" altLang="zh-TW" sz="2000" dirty="0" smtClean="0">
                <a:solidFill>
                  <a:srgbClr val="FF0000"/>
                </a:solidFill>
              </a:rPr>
              <a:t>different thickness. (</a:t>
            </a:r>
            <a:r>
              <a:rPr lang="en-US" altLang="zh-TW" sz="1600" dirty="0" smtClean="0">
                <a:solidFill>
                  <a:srgbClr val="FF0000"/>
                </a:solidFill>
              </a:rPr>
              <a:t>0.7, 0.8, 1.0, 1.2, 1.5, 1.25, 2.0, 2.5, 3.0, 3.25, 4.0, 5.0  mm)</a:t>
            </a:r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21793" y="3355175"/>
            <a:ext cx="9948413" cy="799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smtClean="0"/>
              <a:t>Data preprocess</a:t>
            </a:r>
            <a:endParaRPr lang="zh-TW" altLang="en-US" sz="3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21793" y="4062541"/>
            <a:ext cx="10056962" cy="2191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In purpose of enhancing the data consistency, I selected different numbers of slices from each cases base on their thickness. </a:t>
            </a:r>
            <a:r>
              <a:rPr lang="en-US" altLang="zh-TW" sz="2000" dirty="0" smtClean="0">
                <a:solidFill>
                  <a:srgbClr val="FF0000"/>
                </a:solidFill>
              </a:rPr>
              <a:t>Align all slices thickness into 5mm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Flipping slices manually, since data with different orientation.</a:t>
            </a:r>
          </a:p>
          <a:p>
            <a:r>
              <a:rPr lang="en-US" altLang="zh-TW" sz="2000" dirty="0" smtClean="0"/>
              <a:t>After above preprocessing, I selected slices with liver into our training/ validation/ testing set.</a:t>
            </a:r>
            <a:endParaRPr lang="en-US" altLang="zh-TW" sz="1600" dirty="0" smtClean="0"/>
          </a:p>
          <a:p>
            <a:r>
              <a:rPr lang="en-US" altLang="zh-TW" sz="2000" dirty="0" smtClean="0"/>
              <a:t>CT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volume resize from (slices, 512, 512) into (slices, </a:t>
            </a:r>
            <a:r>
              <a:rPr lang="en-US" altLang="zh-TW" sz="2000" dirty="0" smtClean="0">
                <a:solidFill>
                  <a:srgbClr val="FF0000"/>
                </a:solidFill>
              </a:rPr>
              <a:t>256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FF0000"/>
                </a:solidFill>
              </a:rPr>
              <a:t>256</a:t>
            </a:r>
            <a:r>
              <a:rPr lang="en-US" altLang="zh-TW" sz="2000" dirty="0" smtClean="0"/>
              <a:t>).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9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770" y="320495"/>
            <a:ext cx="10515600" cy="790815"/>
          </a:xfrm>
        </p:spPr>
        <p:txBody>
          <a:bodyPr/>
          <a:lstStyle/>
          <a:p>
            <a:r>
              <a:rPr lang="en-US" altLang="zh-TW" dirty="0" smtClean="0"/>
              <a:t>Model architecture (3D-Unet)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68811" y="624916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2"/>
              </a:rPr>
              <a:t>https://arxiv.org/pdf/1606.06650.pdf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338" r="2028"/>
          <a:stretch/>
        </p:blipFill>
        <p:spPr>
          <a:xfrm>
            <a:off x="5541033" y="1462926"/>
            <a:ext cx="6650967" cy="454180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96660" y="1362974"/>
            <a:ext cx="477759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Pros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3D convolution takes before and after slices as reference to predict liver.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depth of model can decide the number of reference slices.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Feature map concatenating fusion can compensate the lost information from down sampling.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Non-recursion computing.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Reference range of prediction is fixed after the architecture is decided.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91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/>
          <a:lstStyle/>
          <a:p>
            <a:r>
              <a:rPr lang="en-US" altLang="zh-TW" dirty="0" smtClean="0"/>
              <a:t>Training &amp; Testing setting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293"/>
                <a:ext cx="10515600" cy="238406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(Training, Validation, Testing) =  (67, 23, 20) cases</a:t>
                </a:r>
                <a:endParaRPr lang="en-US" altLang="zh-TW" sz="2000" dirty="0"/>
              </a:p>
              <a:p>
                <a:r>
                  <a:rPr lang="en-US" altLang="zh-TW" sz="2000" dirty="0" smtClean="0"/>
                  <a:t>Number of parameters: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496,683 (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2% of 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</a:rPr>
                  <a:t>Unet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 published model</a:t>
                </a:r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 smtClean="0"/>
                  <a:t>Number of training epochs/times: 80/ 14.5 </a:t>
                </a:r>
                <a:r>
                  <a:rPr lang="en-US" altLang="zh-TW" sz="2000" dirty="0" err="1" smtClean="0"/>
                  <a:t>hrs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Early stopping: 5 (If there isn’t any improvement in 5 consecutive epochs, stop training.)</a:t>
                </a:r>
              </a:p>
              <a:p>
                <a:r>
                  <a:rPr lang="en-US" altLang="zh-TW" sz="2000" dirty="0" smtClean="0"/>
                  <a:t>Loss function: Global Dice loss =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US" altLang="zh-TW" sz="2000" dirty="0" smtClean="0"/>
                  <a:t> Dice score =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𝑔𝑟𝑜𝑢𝑛𝑑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𝑡𝑟𝑢𝑡h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𝑔𝑟𝑜𝑢𝑛𝑑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𝑡𝑟𝑢𝑡h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293"/>
                <a:ext cx="10515600" cy="2384065"/>
              </a:xfrm>
              <a:blipFill>
                <a:blip r:embed="rId2"/>
                <a:stretch>
                  <a:fillRect l="-522" t="-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74342" y="4520660"/>
                <a:ext cx="143545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42" y="4520660"/>
                <a:ext cx="1435458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567944" y="4515811"/>
                <a:ext cx="131619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44" y="4515811"/>
                <a:ext cx="1316194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52020" y="5290439"/>
                <a:ext cx="2515560" cy="767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𝐼𝑜𝑈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0" y="5290439"/>
                <a:ext cx="2515560" cy="767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253597" y="3521430"/>
            <a:ext cx="535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Relation between Dice score and </a:t>
            </a:r>
            <a:r>
              <a:rPr lang="en-US" altLang="zh-TW" sz="2400" dirty="0" err="1" smtClean="0"/>
              <a:t>IoU</a:t>
            </a:r>
            <a:endParaRPr lang="zh-TW" altLang="en-US" sz="2400" dirty="0"/>
          </a:p>
        </p:txBody>
      </p:sp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96042"/>
              </p:ext>
            </p:extLst>
          </p:nvPr>
        </p:nvGraphicFramePr>
        <p:xfrm>
          <a:off x="4352840" y="420902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68857"/>
              </p:ext>
            </p:extLst>
          </p:nvPr>
        </p:nvGraphicFramePr>
        <p:xfrm>
          <a:off x="8058761" y="420902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550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r>
              <a:rPr lang="en-US" altLang="zh-TW" dirty="0"/>
              <a:t>Performance 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1"/>
            <a:ext cx="9772128" cy="592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Dice score (training, validation, testing) = (0.9366 , 0.9087, 0.8996)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31" y="1846053"/>
            <a:ext cx="8599913" cy="46280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07008" y="1802271"/>
            <a:ext cx="836762" cy="4751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4964" t="29527" r="62589" b="13168"/>
          <a:stretch/>
        </p:blipFill>
        <p:spPr>
          <a:xfrm>
            <a:off x="10049933" y="1873985"/>
            <a:ext cx="1809802" cy="44544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0211362" y="1155940"/>
            <a:ext cx="148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All test cases Dice score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49933" y="5528732"/>
            <a:ext cx="1648373" cy="783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5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839"/>
            <a:ext cx="10515600" cy="5233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Testing visualization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5220" r="13480" b="11950"/>
          <a:stretch/>
        </p:blipFill>
        <p:spPr>
          <a:xfrm>
            <a:off x="1286773" y="1284017"/>
            <a:ext cx="4589254" cy="49946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t="15220" r="12348" b="11195"/>
          <a:stretch/>
        </p:blipFill>
        <p:spPr>
          <a:xfrm>
            <a:off x="6530195" y="1232259"/>
            <a:ext cx="4701397" cy="504645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441276" y="914685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Best case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17766" y="862927"/>
            <a:ext cx="178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Worst case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045460" y="78097"/>
            <a:ext cx="209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Red: Ground truth</a:t>
            </a:r>
          </a:p>
          <a:p>
            <a:r>
              <a:rPr lang="en-US" altLang="zh-TW" dirty="0" smtClean="0"/>
              <a:t>Blue: 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8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CT Liver </a:t>
            </a:r>
            <a:r>
              <a:rPr lang="en-US" altLang="zh-TW" dirty="0" smtClean="0"/>
              <a:t>Segmentation </a:t>
            </a:r>
            <a:br>
              <a:rPr lang="en-US" altLang="zh-TW" dirty="0" smtClean="0"/>
            </a:br>
            <a:r>
              <a:rPr lang="en-US" altLang="zh-TW" dirty="0" smtClean="0"/>
              <a:t>U-net Version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New cases from NTUH</a:t>
            </a:r>
            <a:endParaRPr lang="en-US" altLang="zh-TW" dirty="0" smtClean="0"/>
          </a:p>
          <a:p>
            <a:r>
              <a:rPr lang="en-US" altLang="zh-TW" dirty="0" smtClean="0"/>
              <a:t>Ansen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035170" y="3429000"/>
            <a:ext cx="100929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D88C-EC35-4EC7-9B3C-7C4D4F595EAE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1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45363"/>
            <a:ext cx="10515600" cy="768731"/>
          </a:xfrm>
        </p:spPr>
        <p:txBody>
          <a:bodyPr/>
          <a:lstStyle/>
          <a:p>
            <a:r>
              <a:rPr lang="en-US" altLang="zh-TW" dirty="0" smtClean="0"/>
              <a:t>Do some modification to model …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1345"/>
                <a:ext cx="10515600" cy="43465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Increase the model complexity (</a:t>
                </a:r>
                <a:r>
                  <a:rPr lang="en-US" altLang="zh-TW" sz="2400" dirty="0"/>
                  <a:t>parameters):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496,683 </a:t>
                </a:r>
                <a:r>
                  <a:rPr lang="en-US" altLang="zh-TW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673,195</a:t>
                </a:r>
              </a:p>
              <a:p>
                <a:pPr lvl="1"/>
                <a:r>
                  <a:rPr lang="en-US" altLang="zh-TW" sz="2000" dirty="0" smtClean="0">
                    <a:sym typeface="Symbol" panose="05050102010706020507" pitchFamily="18" charset="2"/>
                  </a:rPr>
                  <a:t>Both of models are with the same roughly architecture.</a:t>
                </a:r>
              </a:p>
              <a:p>
                <a:pPr lvl="1"/>
                <a:r>
                  <a:rPr lang="en-US" altLang="zh-TW" sz="2000" dirty="0" smtClean="0">
                    <a:sym typeface="Symbol" panose="05050102010706020507" pitchFamily="18" charset="2"/>
                  </a:rPr>
                  <a:t>The modification is to the number of channels at down sampling and up sampling.  </a:t>
                </a:r>
              </a:p>
              <a:p>
                <a:r>
                  <a:rPr lang="en-US" altLang="zh-TW" sz="2400" dirty="0" smtClean="0">
                    <a:sym typeface="Symbol" panose="05050102010706020507" pitchFamily="18" charset="2"/>
                  </a:rPr>
                  <a:t>Train on all of </a:t>
                </a:r>
                <a:r>
                  <a:rPr lang="en-US" altLang="zh-TW" sz="2400" dirty="0" err="1" smtClean="0">
                    <a:sym typeface="Symbol" panose="05050102010706020507" pitchFamily="18" charset="2"/>
                  </a:rPr>
                  <a:t>LiTS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 dataset (109 cases):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Training, Validation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(81, 28)</a:t>
                </a:r>
              </a:p>
              <a:p>
                <a:pPr lvl="1"/>
                <a:r>
                  <a:rPr lang="en-US" altLang="zh-TW" sz="2000" dirty="0" smtClean="0">
                    <a:sym typeface="Symbol" panose="05050102010706020507" pitchFamily="18" charset="2"/>
                  </a:rPr>
                  <a:t>In order to test on new data which is including more cases, I try to let model learn more patterns on training data. On the other words, using more data on training. </a:t>
                </a:r>
              </a:p>
              <a:p>
                <a:r>
                  <a:rPr lang="en-US" altLang="zh-TW" sz="2400" dirty="0" smtClean="0">
                    <a:sym typeface="Symbol" panose="05050102010706020507" pitchFamily="18" charset="2"/>
                  </a:rPr>
                  <a:t>Test on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new data (2019Sep/C+P), 69 cases</a:t>
                </a:r>
              </a:p>
              <a:p>
                <a:pPr lvl="1"/>
                <a:r>
                  <a:rPr lang="en-US" altLang="zh-TW" sz="2000" dirty="0" smtClean="0">
                    <a:sym typeface="Symbol" panose="05050102010706020507" pitchFamily="18" charset="2"/>
                  </a:rPr>
                  <a:t>I got totally 70 cases, however, 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 case Liver ground truth is not align to C+P data</a:t>
                </a:r>
                <a:r>
                  <a:rPr lang="en-US" altLang="zh-TW" sz="2000" dirty="0" smtClean="0">
                    <a:sym typeface="Symbol" panose="05050102010706020507" pitchFamily="18" charset="2"/>
                  </a:rPr>
                  <a:t>. </a:t>
                </a:r>
              </a:p>
              <a:p>
                <a:pPr lvl="1"/>
                <a:r>
                  <a:rPr lang="en-US" altLang="zh-TW" sz="2000" dirty="0" smtClean="0">
                    <a:sym typeface="Symbol" panose="05050102010706020507" pitchFamily="18" charset="2"/>
                  </a:rPr>
                  <a:t>Therefore, I used the rest of 69 cases for testing.</a:t>
                </a:r>
              </a:p>
              <a:p>
                <a:r>
                  <a:rPr lang="en-US" altLang="zh-TW" sz="2400" dirty="0" smtClean="0">
                    <a:sym typeface="Symbol" panose="05050102010706020507" pitchFamily="18" charset="2"/>
                  </a:rPr>
                  <a:t>Due to restriction of computation power, training and testing were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resized to (slices, 256,256) </a:t>
                </a:r>
                <a:r>
                  <a:rPr lang="en-US" altLang="zh-TW" sz="2400" dirty="0" smtClean="0">
                    <a:sym typeface="Symbol" panose="05050102010706020507" pitchFamily="18" charset="2"/>
                  </a:rPr>
                  <a:t>as before.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1345"/>
                <a:ext cx="10515600" cy="4346575"/>
              </a:xfrm>
              <a:blipFill>
                <a:blip r:embed="rId2"/>
                <a:stretch>
                  <a:fillRect l="-812" t="-21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altLang="zh-TW" dirty="0" smtClean="0"/>
              <a:t>New cases preprocessing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0648"/>
                <a:ext cx="10515600" cy="47466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2400" dirty="0" smtClean="0"/>
                  <a:t>Rescale HU to grayscale level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𝐻𝑈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𝑆𝑙𝑜𝑝𝑒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𝐼𝑛𝑡𝑒𝑟𝑐𝑒𝑝𝑡</m:t>
                    </m:r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𝐼𝑛𝑝𝑢𝑡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𝑑𝑎𝑡𝑎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∈[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𝑊𝐿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𝑊𝑊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𝑊𝐿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𝑊𝑊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Slope, Intercept, Window level, Window width are from </a:t>
                </a:r>
                <a:r>
                  <a:rPr lang="en-US" altLang="zh-TW" sz="2000" dirty="0" err="1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dicom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tags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altLang="zh-TW" sz="2000" b="0" dirty="0" smtClean="0">
                    <a:ea typeface="Cambria Math" panose="02040503050406030204" pitchFamily="18" charset="0"/>
                  </a:rPr>
                  <a:t>I had tried using (350,40)  as window level and 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window width, but some of cases looked weird. Therefore, I straightly used WL and WW from </a:t>
                </a:r>
                <a:r>
                  <a:rPr lang="en-US" altLang="zh-TW" sz="2000" dirty="0" err="1" smtClean="0">
                    <a:ea typeface="Cambria Math" panose="02040503050406030204" pitchFamily="18" charset="0"/>
                  </a:rPr>
                  <a:t>dicom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 tags.</a:t>
                </a:r>
              </a:p>
              <a:p>
                <a:r>
                  <a:rPr lang="en-US" altLang="zh-TW" sz="2400" dirty="0" smtClean="0">
                    <a:ea typeface="Cambria Math" panose="02040503050406030204" pitchFamily="18" charset="0"/>
                  </a:rPr>
                  <a:t>Padding the height and width of input data/ground truth to 512*512 by zero</a:t>
                </a:r>
              </a:p>
              <a:p>
                <a:pPr lvl="1"/>
                <a:r>
                  <a:rPr lang="en-US" altLang="zh-TW" sz="2000" dirty="0" smtClean="0">
                    <a:ea typeface="Cambria Math" panose="02040503050406030204" pitchFamily="18" charset="0"/>
                  </a:rPr>
                  <a:t>Some of input data or ground truth is not in the shape of 512*512.</a:t>
                </a:r>
              </a:p>
              <a:p>
                <a:pPr lvl="1"/>
                <a:r>
                  <a:rPr lang="en-US" altLang="zh-TW" sz="2000" dirty="0" smtClean="0">
                    <a:ea typeface="Cambria Math" panose="02040503050406030204" pitchFamily="18" charset="0"/>
                  </a:rPr>
                  <a:t>To match model input size, using zero padding on input data and ground truth.</a:t>
                </a:r>
              </a:p>
              <a:p>
                <a:r>
                  <a:rPr lang="en-US" altLang="zh-TW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bandoned case: </a:t>
                </a:r>
                <a:r>
                  <a:rPr lang="en-US" altLang="zh-TW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ITRI_PreRFACT_077</a:t>
                </a:r>
              </a:p>
              <a:p>
                <a:pPr lvl="1"/>
                <a:r>
                  <a:rPr lang="en-US" altLang="zh-TW" sz="2000" dirty="0" smtClean="0">
                    <a:ea typeface="Cambria Math" panose="02040503050406030204" pitchFamily="18" charset="0"/>
                  </a:rPr>
                  <a:t>In this case, shape of input data and ground truth are not the same.</a:t>
                </a:r>
              </a:p>
              <a:p>
                <a:pPr marL="457200" lvl="1" indent="0">
                  <a:buNone/>
                </a:pPr>
                <a:r>
                  <a:rPr lang="en-US" altLang="zh-TW" sz="2000" dirty="0" smtClean="0">
                    <a:ea typeface="Cambria Math" panose="02040503050406030204" pitchFamily="18" charset="0"/>
                  </a:rPr>
                  <a:t>    (Height, Width) :  Input data = (512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, 512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), Ground truth =  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(418, 512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000" dirty="0" smtClean="0">
                    <a:ea typeface="Cambria Math" panose="02040503050406030204" pitchFamily="18" charset="0"/>
                  </a:rPr>
                  <a:t>Few of other cases are with different shape of input and ground truth, but the difference is just 1 pixel. </a:t>
                </a:r>
                <a:r>
                  <a:rPr lang="en-US" altLang="zh-TW" sz="2000" dirty="0" err="1" smtClean="0">
                    <a:ea typeface="Cambria Math" panose="02040503050406030204" pitchFamily="18" charset="0"/>
                  </a:rPr>
                  <a:t>Eg</a:t>
                </a:r>
                <a:r>
                  <a:rPr lang="en-US" altLang="zh-TW" sz="2000" dirty="0" smtClean="0">
                    <a:ea typeface="Cambria Math" panose="02040503050406030204" pitchFamily="18" charset="0"/>
                  </a:rPr>
                  <a:t>: (511,511) and (512,512).</a:t>
                </a:r>
              </a:p>
              <a:p>
                <a:pPr lvl="1"/>
                <a:endParaRPr lang="en-US" altLang="zh-TW" sz="20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sz="20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sz="20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sz="2000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0648"/>
                <a:ext cx="10515600" cy="4746688"/>
              </a:xfrm>
              <a:blipFill>
                <a:blip r:embed="rId2"/>
                <a:stretch>
                  <a:fillRect l="-696" t="-2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FE50-3EA4-4833-ABC4-F7F42B7AA536}" type="datetime1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5856-93D0-413C-851E-1F82FF40EC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796</Words>
  <Application>Microsoft Office PowerPoint</Application>
  <PresentationFormat>寬螢幕</PresentationFormat>
  <Paragraphs>175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Office 佈景主題</vt:lpstr>
      <vt:lpstr>CT Liver Segmentation</vt:lpstr>
      <vt:lpstr>Data description</vt:lpstr>
      <vt:lpstr>Model architecture (3D-Unet)</vt:lpstr>
      <vt:lpstr>Training &amp; Testing setting</vt:lpstr>
      <vt:lpstr>Performance comparison</vt:lpstr>
      <vt:lpstr>Testing visualization</vt:lpstr>
      <vt:lpstr>CT Liver Segmentation  U-net Version 2</vt:lpstr>
      <vt:lpstr>Do some modification to model …</vt:lpstr>
      <vt:lpstr>New cases preprocessing</vt:lpstr>
      <vt:lpstr>Performance comparison</vt:lpstr>
      <vt:lpstr>Performance comparison (training, validation, testing)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Liver Segmentation</dc:title>
  <dc:creator>昱鈞 黃</dc:creator>
  <cp:lastModifiedBy>昱鈞 黃</cp:lastModifiedBy>
  <cp:revision>96</cp:revision>
  <dcterms:created xsi:type="dcterms:W3CDTF">2019-10-05T13:17:38Z</dcterms:created>
  <dcterms:modified xsi:type="dcterms:W3CDTF">2019-10-22T16:38:22Z</dcterms:modified>
</cp:coreProperties>
</file>