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58" r:id="rId4"/>
    <p:sldId id="259" r:id="rId5"/>
    <p:sldId id="260" r:id="rId6"/>
    <p:sldId id="261" r:id="rId7"/>
    <p:sldId id="262" r:id="rId8"/>
    <p:sldId id="264" r:id="rId9"/>
    <p:sldId id="267" r:id="rId10"/>
    <p:sldId id="265" r:id="rId11"/>
    <p:sldId id="268" r:id="rId12"/>
    <p:sldId id="263" r:id="rId13"/>
    <p:sldId id="266"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1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27963;&#38913;&#31807;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Performance Comparison</a:t>
            </a:r>
            <a:endParaRPr lang="zh-TW"/>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zh-TW"/>
        </a:p>
      </c:txPr>
    </c:title>
    <c:autoTitleDeleted val="0"/>
    <c:plotArea>
      <c:layout/>
      <c:barChart>
        <c:barDir val="bar"/>
        <c:grouping val="clustered"/>
        <c:varyColors val="0"/>
        <c:ser>
          <c:idx val="0"/>
          <c:order val="0"/>
          <c:tx>
            <c:strRef>
              <c:f>工作表1!$A$2</c:f>
              <c:strCache>
                <c:ptCount val="1"/>
                <c:pt idx="0">
                  <c:v>MSE of training</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工作表1!$B$1:$H$1</c:f>
              <c:strCache>
                <c:ptCount val="7"/>
                <c:pt idx="0">
                  <c:v>Elastic net</c:v>
                </c:pt>
                <c:pt idx="1">
                  <c:v>Regression Tree</c:v>
                </c:pt>
                <c:pt idx="2">
                  <c:v>MLP</c:v>
                </c:pt>
                <c:pt idx="3">
                  <c:v>SVR</c:v>
                </c:pt>
                <c:pt idx="4">
                  <c:v>Xgboost</c:v>
                </c:pt>
                <c:pt idx="5">
                  <c:v>Ensemble 1</c:v>
                </c:pt>
                <c:pt idx="6">
                  <c:v>Ensemble 2</c:v>
                </c:pt>
              </c:strCache>
            </c:strRef>
          </c:cat>
          <c:val>
            <c:numRef>
              <c:f>工作表1!$B$2:$H$2</c:f>
              <c:numCache>
                <c:formatCode>General</c:formatCode>
                <c:ptCount val="7"/>
                <c:pt idx="0">
                  <c:v>172.52</c:v>
                </c:pt>
                <c:pt idx="1">
                  <c:v>160.44</c:v>
                </c:pt>
                <c:pt idx="2">
                  <c:v>156.28</c:v>
                </c:pt>
                <c:pt idx="3">
                  <c:v>158.66</c:v>
                </c:pt>
                <c:pt idx="4">
                  <c:v>7.0000000000000007E-2</c:v>
                </c:pt>
                <c:pt idx="5">
                  <c:v>101.43</c:v>
                </c:pt>
                <c:pt idx="6">
                  <c:v>144.41999999999999</c:v>
                </c:pt>
              </c:numCache>
            </c:numRef>
          </c:val>
        </c:ser>
        <c:ser>
          <c:idx val="1"/>
          <c:order val="1"/>
          <c:tx>
            <c:strRef>
              <c:f>工作表1!$A$3</c:f>
              <c:strCache>
                <c:ptCount val="1"/>
                <c:pt idx="0">
                  <c:v>MSE of testing</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工作表1!$B$1:$H$1</c:f>
              <c:strCache>
                <c:ptCount val="7"/>
                <c:pt idx="0">
                  <c:v>Elastic net</c:v>
                </c:pt>
                <c:pt idx="1">
                  <c:v>Regression Tree</c:v>
                </c:pt>
                <c:pt idx="2">
                  <c:v>MLP</c:v>
                </c:pt>
                <c:pt idx="3">
                  <c:v>SVR</c:v>
                </c:pt>
                <c:pt idx="4">
                  <c:v>Xgboost</c:v>
                </c:pt>
                <c:pt idx="5">
                  <c:v>Ensemble 1</c:v>
                </c:pt>
                <c:pt idx="6">
                  <c:v>Ensemble 2</c:v>
                </c:pt>
              </c:strCache>
            </c:strRef>
          </c:cat>
          <c:val>
            <c:numRef>
              <c:f>工作表1!$B$3:$H$3</c:f>
              <c:numCache>
                <c:formatCode>General</c:formatCode>
                <c:ptCount val="7"/>
                <c:pt idx="0">
                  <c:v>159.81</c:v>
                </c:pt>
                <c:pt idx="1">
                  <c:v>172.35</c:v>
                </c:pt>
                <c:pt idx="2">
                  <c:v>159.41</c:v>
                </c:pt>
                <c:pt idx="3">
                  <c:v>160.05000000000001</c:v>
                </c:pt>
                <c:pt idx="4">
                  <c:v>169.16</c:v>
                </c:pt>
                <c:pt idx="5">
                  <c:v>156.94</c:v>
                </c:pt>
                <c:pt idx="6">
                  <c:v>169.39</c:v>
                </c:pt>
              </c:numCache>
            </c:numRef>
          </c:val>
        </c:ser>
        <c:dLbls>
          <c:dLblPos val="inEnd"/>
          <c:showLegendKey val="0"/>
          <c:showVal val="1"/>
          <c:showCatName val="0"/>
          <c:showSerName val="0"/>
          <c:showPercent val="0"/>
          <c:showBubbleSize val="0"/>
        </c:dLbls>
        <c:gapWidth val="65"/>
        <c:axId val="111585584"/>
        <c:axId val="111586144"/>
      </c:barChart>
      <c:catAx>
        <c:axId val="11158558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zh-TW"/>
          </a:p>
        </c:txPr>
        <c:crossAx val="111586144"/>
        <c:crosses val="autoZero"/>
        <c:auto val="1"/>
        <c:lblAlgn val="ctr"/>
        <c:lblOffset val="100"/>
        <c:noMultiLvlLbl val="0"/>
      </c:catAx>
      <c:valAx>
        <c:axId val="11158614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TW"/>
          </a:p>
        </c:txPr>
        <c:crossAx val="111585584"/>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TW"/>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B0FF9-5491-40DD-8C9A-569BCBBB1499}" type="datetimeFigureOut">
              <a:rPr lang="zh-TW" altLang="en-US" smtClean="0"/>
              <a:t>2017/6/15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E784A-DC87-4D69-B98A-A9D1C3870EBC}" type="slidenum">
              <a:rPr lang="zh-TW" altLang="en-US" smtClean="0"/>
              <a:t>‹#›</a:t>
            </a:fld>
            <a:endParaRPr lang="zh-TW" altLang="en-US"/>
          </a:p>
        </p:txBody>
      </p:sp>
    </p:spTree>
    <p:extLst>
      <p:ext uri="{BB962C8B-B14F-4D97-AF65-F5344CB8AC3E}">
        <p14:creationId xmlns:p14="http://schemas.microsoft.com/office/powerpoint/2010/main" val="121127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E1E784A-DC87-4D69-B98A-A9D1C3870EBC}" type="slidenum">
              <a:rPr lang="zh-TW" altLang="en-US" smtClean="0"/>
              <a:t>1</a:t>
            </a:fld>
            <a:endParaRPr lang="zh-TW" altLang="en-US"/>
          </a:p>
        </p:txBody>
      </p:sp>
    </p:spTree>
    <p:extLst>
      <p:ext uri="{BB962C8B-B14F-4D97-AF65-F5344CB8AC3E}">
        <p14:creationId xmlns:p14="http://schemas.microsoft.com/office/powerpoint/2010/main" val="39379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33A0C672-CC8C-4278-953B-A16471EC4BA6}" type="datetime1">
              <a:rPr lang="zh-TW" altLang="en-US" smtClean="0"/>
              <a:t>2017/6/15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383344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D644F4B-0618-457B-AAD8-6DCCD068E492}" type="datetime1">
              <a:rPr lang="zh-TW" altLang="en-US" smtClean="0"/>
              <a:t>2017/6/15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66731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028901A-4361-4826-AA85-1E79BC6B9163}" type="datetime1">
              <a:rPr lang="zh-TW" altLang="en-US" smtClean="0"/>
              <a:t>2017/6/15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233864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316303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2905C097-F70B-4067-9698-16B83BCC591E}" type="datetime1">
              <a:rPr lang="zh-TW" altLang="en-US" smtClean="0"/>
              <a:t>2017/6/15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78926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66774B3F-1734-471A-8716-DF35D0DD02BF}" type="datetime1">
              <a:rPr lang="zh-TW" altLang="en-US" smtClean="0"/>
              <a:t>2017/6/15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1583730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6CC52290-A081-4898-B45E-3B532D28F129}" type="datetime1">
              <a:rPr lang="zh-TW" altLang="en-US" smtClean="0"/>
              <a:t>2017/6/15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255456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73EF131-92CA-4A08-B4E7-047C83C93EFD}" type="datetime1">
              <a:rPr lang="zh-TW" altLang="en-US" smtClean="0"/>
              <a:t>2017/6/15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399457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2FBA175-6E63-4318-B87E-E1227CFEDD6A}" type="datetime1">
              <a:rPr lang="zh-TW" altLang="en-US" smtClean="0"/>
              <a:t>2017/6/15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39355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73C364CE-0556-4249-B705-7F1FFFA4BCF2}" type="datetime1">
              <a:rPr lang="zh-TW" altLang="en-US" smtClean="0"/>
              <a:t>2017/6/15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3968647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C32EE8E-A364-4A0A-BACE-57FF795E25FF}" type="datetime1">
              <a:rPr lang="zh-TW" altLang="en-US" smtClean="0"/>
              <a:t>2017/6/15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9787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DBC7A-098F-4A90-B29C-98821CB35934}" type="datetime1">
              <a:rPr lang="zh-TW" altLang="en-US" smtClean="0"/>
              <a:t>2017/6/15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A6ED9-B737-4D32-9904-7687E3A35D63}" type="slidenum">
              <a:rPr lang="zh-TW" altLang="en-US" smtClean="0"/>
              <a:t>‹#›</a:t>
            </a:fld>
            <a:endParaRPr lang="zh-TW" altLang="en-US"/>
          </a:p>
        </p:txBody>
      </p:sp>
    </p:spTree>
    <p:extLst>
      <p:ext uri="{BB962C8B-B14F-4D97-AF65-F5344CB8AC3E}">
        <p14:creationId xmlns:p14="http://schemas.microsoft.com/office/powerpoint/2010/main" val="22029663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sportrada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Statistical Learning</a:t>
            </a:r>
            <a:endParaRPr lang="zh-TW" altLang="en-US" dirty="0"/>
          </a:p>
        </p:txBody>
      </p:sp>
      <p:sp>
        <p:nvSpPr>
          <p:cNvPr id="3" name="副標題 2"/>
          <p:cNvSpPr>
            <a:spLocks noGrp="1"/>
          </p:cNvSpPr>
          <p:nvPr>
            <p:ph type="subTitle" idx="1"/>
          </p:nvPr>
        </p:nvSpPr>
        <p:spPr/>
        <p:txBody>
          <a:bodyPr/>
          <a:lstStyle/>
          <a:p>
            <a:r>
              <a:rPr lang="en-US" altLang="zh-TW" dirty="0" smtClean="0"/>
              <a:t>NBA </a:t>
            </a:r>
            <a:r>
              <a:rPr lang="zh-TW" altLang="en-US" dirty="0" smtClean="0">
                <a:latin typeface="標楷體" panose="03000509000000000000" pitchFamily="65" charset="-120"/>
                <a:ea typeface="標楷體" panose="03000509000000000000" pitchFamily="65" charset="-120"/>
              </a:rPr>
              <a:t>剩分差預</a:t>
            </a:r>
            <a:r>
              <a:rPr lang="zh-TW" altLang="en-US" dirty="0">
                <a:latin typeface="標楷體" panose="03000509000000000000" pitchFamily="65" charset="-120"/>
                <a:ea typeface="標楷體" panose="03000509000000000000" pitchFamily="65" charset="-120"/>
              </a:rPr>
              <a:t>測</a:t>
            </a:r>
          </a:p>
        </p:txBody>
      </p:sp>
      <p:sp>
        <p:nvSpPr>
          <p:cNvPr id="5" name="日期版面配置區 4"/>
          <p:cNvSpPr>
            <a:spLocks noGrp="1"/>
          </p:cNvSpPr>
          <p:nvPr>
            <p:ph type="dt" sz="half" idx="10"/>
          </p:nvPr>
        </p:nvSpPr>
        <p:spPr/>
        <p:txBody>
          <a:bodyPr/>
          <a:lstStyle/>
          <a:p>
            <a:fld id="{744B92E5-115A-4EE5-8B14-63FB44830985}" type="datetime1">
              <a:rPr lang="zh-TW" altLang="en-US" smtClean="0"/>
              <a:t>2017/6/15</a:t>
            </a:fld>
            <a:endParaRPr lang="zh-TW" altLang="en-US"/>
          </a:p>
        </p:txBody>
      </p:sp>
      <p:sp>
        <p:nvSpPr>
          <p:cNvPr id="6" name="投影片編號版面配置區 5"/>
          <p:cNvSpPr>
            <a:spLocks noGrp="1"/>
          </p:cNvSpPr>
          <p:nvPr>
            <p:ph type="sldNum" sz="quarter" idx="12"/>
          </p:nvPr>
        </p:nvSpPr>
        <p:spPr/>
        <p:txBody>
          <a:bodyPr/>
          <a:lstStyle/>
          <a:p>
            <a:fld id="{2FEA6ED9-B737-4D32-9904-7687E3A35D63}" type="slidenum">
              <a:rPr lang="zh-TW" altLang="en-US" smtClean="0"/>
              <a:t>1</a:t>
            </a:fld>
            <a:endParaRPr lang="zh-TW" altLang="en-US"/>
          </a:p>
        </p:txBody>
      </p:sp>
      <p:sp>
        <p:nvSpPr>
          <p:cNvPr id="4" name="文字方塊 3"/>
          <p:cNvSpPr txBox="1"/>
          <p:nvPr/>
        </p:nvSpPr>
        <p:spPr>
          <a:xfrm>
            <a:off x="9118243" y="6352143"/>
            <a:ext cx="2859109" cy="369332"/>
          </a:xfrm>
          <a:prstGeom prst="rect">
            <a:avLst/>
          </a:prstGeom>
          <a:noFill/>
        </p:spPr>
        <p:txBody>
          <a:bodyPr wrap="square" rtlCol="0">
            <a:spAutoFit/>
          </a:bodyPr>
          <a:lstStyle/>
          <a:p>
            <a:r>
              <a:rPr lang="en-US" altLang="zh-TW" dirty="0" smtClean="0"/>
              <a:t>R05546024 </a:t>
            </a:r>
            <a:r>
              <a:rPr lang="zh-TW" altLang="en-US" dirty="0" smtClean="0">
                <a:latin typeface="標楷體" panose="03000509000000000000" pitchFamily="65" charset="-120"/>
                <a:ea typeface="標楷體" panose="03000509000000000000" pitchFamily="65" charset="-120"/>
              </a:rPr>
              <a:t>黃昱鈞</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7380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圖表 8"/>
          <p:cNvGraphicFramePr>
            <a:graphicFrameLocks/>
          </p:cNvGraphicFramePr>
          <p:nvPr>
            <p:extLst>
              <p:ext uri="{D42A27DB-BD31-4B8C-83A1-F6EECF244321}">
                <p14:modId xmlns:p14="http://schemas.microsoft.com/office/powerpoint/2010/main" val="3250420370"/>
              </p:ext>
            </p:extLst>
          </p:nvPr>
        </p:nvGraphicFramePr>
        <p:xfrm>
          <a:off x="491319" y="3428999"/>
          <a:ext cx="11191165" cy="3292475"/>
        </p:xfrm>
        <a:graphic>
          <a:graphicData uri="http://schemas.openxmlformats.org/drawingml/2006/chart">
            <c:chart xmlns:c="http://schemas.openxmlformats.org/drawingml/2006/chart" xmlns:r="http://schemas.openxmlformats.org/officeDocument/2006/relationships" r:id="rId2"/>
          </a:graphicData>
        </a:graphic>
      </p:graphicFrame>
      <p:sp>
        <p:nvSpPr>
          <p:cNvPr id="2" name="標題 1"/>
          <p:cNvSpPr>
            <a:spLocks noGrp="1"/>
          </p:cNvSpPr>
          <p:nvPr>
            <p:ph type="title"/>
          </p:nvPr>
        </p:nvSpPr>
        <p:spPr>
          <a:xfrm>
            <a:off x="838200" y="0"/>
            <a:ext cx="10515600" cy="1325563"/>
          </a:xfrm>
        </p:spPr>
        <p:txBody>
          <a:bodyPr/>
          <a:lstStyle/>
          <a:p>
            <a:r>
              <a:rPr lang="zh-TW" altLang="en-US" dirty="0" smtClean="0">
                <a:latin typeface="標楷體" panose="03000509000000000000" pitchFamily="65" charset="-120"/>
                <a:ea typeface="標楷體" panose="03000509000000000000" pitchFamily="65" charset="-120"/>
              </a:rPr>
              <a:t>結果比較</a:t>
            </a:r>
            <a:endParaRPr lang="zh-TW" altLang="en-US" dirty="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dirty="0"/>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10</a:t>
            </a:fld>
            <a:endParaRPr lang="zh-TW" altLang="en-US" dirty="0"/>
          </a:p>
        </p:txBody>
      </p:sp>
      <p:graphicFrame>
        <p:nvGraphicFramePr>
          <p:cNvPr id="7" name="表格 6"/>
          <p:cNvGraphicFramePr>
            <a:graphicFrameLocks noGrp="1"/>
          </p:cNvGraphicFramePr>
          <p:nvPr>
            <p:extLst>
              <p:ext uri="{D42A27DB-BD31-4B8C-83A1-F6EECF244321}">
                <p14:modId xmlns:p14="http://schemas.microsoft.com/office/powerpoint/2010/main" val="1312323495"/>
              </p:ext>
            </p:extLst>
          </p:nvPr>
        </p:nvGraphicFramePr>
        <p:xfrm>
          <a:off x="493594" y="1072397"/>
          <a:ext cx="11204811" cy="2194560"/>
        </p:xfrm>
        <a:graphic>
          <a:graphicData uri="http://schemas.openxmlformats.org/drawingml/2006/table">
            <a:tbl>
              <a:tblPr firstRow="1" firstCol="1" bandRow="1"/>
              <a:tblGrid>
                <a:gridCol w="1392072"/>
                <a:gridCol w="1481634"/>
                <a:gridCol w="1722122"/>
                <a:gridCol w="1099290"/>
                <a:gridCol w="980090"/>
                <a:gridCol w="1368525"/>
                <a:gridCol w="1538577"/>
                <a:gridCol w="1622501"/>
              </a:tblGrid>
              <a:tr h="637716">
                <a:tc>
                  <a:txBody>
                    <a:bodyPr/>
                    <a:lstStyle/>
                    <a:p>
                      <a:pPr algn="ctr">
                        <a:spcAft>
                          <a:spcPts val="0"/>
                        </a:spcAft>
                      </a:pPr>
                      <a:r>
                        <a:rPr lang="en-US" sz="2400" b="1" kern="100" dirty="0">
                          <a:effectLst/>
                          <a:latin typeface="Times New Roman" panose="02020603050405020304" pitchFamily="18" charset="0"/>
                          <a:ea typeface="標楷體" panose="03000509000000000000" pitchFamily="65" charset="-120"/>
                          <a:cs typeface="Times New Roman" panose="02020603050405020304" pitchFamily="18" charset="0"/>
                        </a:rPr>
                        <a:t> </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spcAft>
                          <a:spcPts val="0"/>
                        </a:spcAft>
                      </a:pPr>
                      <a:r>
                        <a:rPr lang="en-US" sz="2400" b="1" kern="100" dirty="0" err="1">
                          <a:effectLst/>
                          <a:latin typeface="Times New Roman" panose="02020603050405020304" pitchFamily="18" charset="0"/>
                          <a:ea typeface="標楷體" panose="03000509000000000000" pitchFamily="65" charset="-120"/>
                          <a:cs typeface="Times New Roman" panose="02020603050405020304" pitchFamily="18" charset="0"/>
                        </a:rPr>
                        <a:t>ElasticNet</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spcAft>
                          <a:spcPts val="0"/>
                        </a:spcAft>
                      </a:pPr>
                      <a:r>
                        <a:rPr lang="en-US" sz="2400" b="1" kern="100" dirty="0" smtClean="0">
                          <a:effectLst/>
                          <a:latin typeface="Times New Roman" panose="02020603050405020304" pitchFamily="18" charset="0"/>
                          <a:ea typeface="標楷體" panose="03000509000000000000" pitchFamily="65" charset="-120"/>
                          <a:cs typeface="Times New Roman" panose="02020603050405020304" pitchFamily="18" charset="0"/>
                        </a:rPr>
                        <a:t>Regression </a:t>
                      </a:r>
                      <a:r>
                        <a:rPr lang="en-US" sz="2400" b="1" kern="100" dirty="0">
                          <a:effectLst/>
                          <a:latin typeface="Times New Roman" panose="02020603050405020304" pitchFamily="18" charset="0"/>
                          <a:ea typeface="標楷體" panose="03000509000000000000" pitchFamily="65" charset="-120"/>
                          <a:cs typeface="Times New Roman" panose="02020603050405020304" pitchFamily="18" charset="0"/>
                        </a:rPr>
                        <a:t>Tree</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spcAft>
                          <a:spcPts val="0"/>
                        </a:spcAft>
                      </a:pPr>
                      <a:r>
                        <a:rPr lang="en-US" sz="2400" b="1" kern="100" dirty="0" smtClean="0">
                          <a:effectLst/>
                          <a:latin typeface="Times New Roman" panose="02020603050405020304" pitchFamily="18" charset="0"/>
                          <a:ea typeface="標楷體" panose="03000509000000000000" pitchFamily="65" charset="-120"/>
                          <a:cs typeface="Times New Roman" panose="02020603050405020304" pitchFamily="18" charset="0"/>
                        </a:rPr>
                        <a:t>NN</a:t>
                      </a:r>
                    </a:p>
                    <a:p>
                      <a:pPr algn="ctr">
                        <a:spcAft>
                          <a:spcPts val="0"/>
                        </a:spcAft>
                      </a:pPr>
                      <a:r>
                        <a:rPr lang="en-US" sz="2400" b="1" kern="100" dirty="0" smtClean="0">
                          <a:effectLst/>
                          <a:latin typeface="Times New Roman" panose="02020603050405020304" pitchFamily="18" charset="0"/>
                          <a:ea typeface="標楷體" panose="03000509000000000000" pitchFamily="65" charset="-120"/>
                          <a:cs typeface="Times New Roman" panose="02020603050405020304" pitchFamily="18" charset="0"/>
                        </a:rPr>
                        <a:t>MLP</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spcAft>
                          <a:spcPts val="0"/>
                        </a:spcAft>
                      </a:pPr>
                      <a:r>
                        <a:rPr lang="en-US" sz="2400" b="1" kern="100" dirty="0">
                          <a:effectLst/>
                          <a:latin typeface="Times New Roman" panose="02020603050405020304" pitchFamily="18" charset="0"/>
                          <a:ea typeface="標楷體" panose="03000509000000000000" pitchFamily="65" charset="-120"/>
                          <a:cs typeface="Times New Roman" panose="02020603050405020304" pitchFamily="18" charset="0"/>
                        </a:rPr>
                        <a:t>SVR</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spcAft>
                          <a:spcPts val="0"/>
                        </a:spcAft>
                      </a:pPr>
                      <a:r>
                        <a:rPr lang="en-US" sz="2400" b="1" kern="100" dirty="0" err="1">
                          <a:effectLst/>
                          <a:latin typeface="Times New Roman" panose="02020603050405020304" pitchFamily="18" charset="0"/>
                          <a:ea typeface="標楷體" panose="03000509000000000000" pitchFamily="65" charset="-120"/>
                          <a:cs typeface="Times New Roman" panose="02020603050405020304" pitchFamily="18" charset="0"/>
                        </a:rPr>
                        <a:t>Xgboost</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spcAft>
                          <a:spcPts val="0"/>
                        </a:spcAft>
                      </a:pPr>
                      <a:r>
                        <a:rPr lang="en-US" sz="2400" b="1" kern="100">
                          <a:effectLst/>
                          <a:latin typeface="Times New Roman" panose="02020603050405020304" pitchFamily="18" charset="0"/>
                          <a:ea typeface="標楷體" panose="03000509000000000000" pitchFamily="65" charset="-120"/>
                          <a:cs typeface="Times New Roman" panose="02020603050405020304" pitchFamily="18" charset="0"/>
                        </a:rPr>
                        <a:t>Ensemble</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p>
                      <a:pPr algn="ctr">
                        <a:spcAft>
                          <a:spcPts val="0"/>
                        </a:spcAft>
                      </a:pPr>
                      <a:r>
                        <a:rPr lang="en-US" sz="2400" b="1" kern="100">
                          <a:effectLst/>
                          <a:latin typeface="Times New Roman" panose="02020603050405020304" pitchFamily="18" charset="0"/>
                          <a:ea typeface="標楷體" panose="03000509000000000000" pitchFamily="65" charset="-120"/>
                          <a:cs typeface="Times New Roman" panose="02020603050405020304" pitchFamily="18" charset="0"/>
                        </a:rPr>
                        <a:t>Model 1</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ctr">
                        <a:spcAft>
                          <a:spcPts val="0"/>
                        </a:spcAft>
                      </a:pPr>
                      <a:r>
                        <a:rPr lang="en-US" sz="2400" b="1" kern="100">
                          <a:effectLst/>
                          <a:latin typeface="Times New Roman" panose="02020603050405020304" pitchFamily="18" charset="0"/>
                          <a:ea typeface="標楷體" panose="03000509000000000000" pitchFamily="65" charset="-120"/>
                          <a:cs typeface="Times New Roman" panose="02020603050405020304" pitchFamily="18" charset="0"/>
                        </a:rPr>
                        <a:t>Ensemble</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p>
                      <a:pPr algn="ctr">
                        <a:spcAft>
                          <a:spcPts val="0"/>
                        </a:spcAft>
                      </a:pPr>
                      <a:r>
                        <a:rPr lang="en-US" sz="2400" b="1" kern="100">
                          <a:effectLst/>
                          <a:latin typeface="Times New Roman" panose="02020603050405020304" pitchFamily="18" charset="0"/>
                          <a:ea typeface="標楷體" panose="03000509000000000000" pitchFamily="65" charset="-120"/>
                          <a:cs typeface="Times New Roman" panose="02020603050405020304" pitchFamily="18" charset="0"/>
                        </a:rPr>
                        <a:t>Model2</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605051">
                <a:tc>
                  <a:txBody>
                    <a:bodyPr/>
                    <a:lstStyle/>
                    <a:p>
                      <a:pPr>
                        <a:spcAft>
                          <a:spcPts val="0"/>
                        </a:spcAft>
                      </a:pPr>
                      <a:r>
                        <a:rPr lang="en-US" sz="2400" b="1" kern="100" dirty="0" smtClean="0">
                          <a:effectLst/>
                          <a:latin typeface="Times New Roman" panose="02020603050405020304" pitchFamily="18" charset="0"/>
                          <a:ea typeface="標楷體" panose="03000509000000000000" pitchFamily="65" charset="-120"/>
                          <a:cs typeface="Times New Roman" panose="02020603050405020304" pitchFamily="18" charset="0"/>
                        </a:rPr>
                        <a:t>RMSE </a:t>
                      </a:r>
                      <a:r>
                        <a:rPr lang="en-US" sz="2400" b="1" kern="100" dirty="0">
                          <a:effectLst/>
                          <a:latin typeface="Times New Roman" panose="02020603050405020304" pitchFamily="18" charset="0"/>
                          <a:ea typeface="標楷體" panose="03000509000000000000" pitchFamily="65" charset="-120"/>
                          <a:cs typeface="Times New Roman" panose="02020603050405020304" pitchFamily="18" charset="0"/>
                        </a:rPr>
                        <a:t>of training</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172.52</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160.44</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156.28</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158.66</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a:effectLst/>
                          <a:latin typeface="Times New Roman" panose="02020603050405020304" pitchFamily="18" charset="0"/>
                          <a:ea typeface="標楷體" panose="03000509000000000000" pitchFamily="65" charset="-120"/>
                          <a:cs typeface="Times New Roman" panose="02020603050405020304" pitchFamily="18" charset="0"/>
                        </a:rPr>
                        <a:t>0.07</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a:effectLst/>
                          <a:latin typeface="Times New Roman" panose="02020603050405020304" pitchFamily="18" charset="0"/>
                          <a:ea typeface="標楷體" panose="03000509000000000000" pitchFamily="65" charset="-120"/>
                          <a:cs typeface="Times New Roman" panose="02020603050405020304" pitchFamily="18" charset="0"/>
                        </a:rPr>
                        <a:t>101.43</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a:effectLst/>
                          <a:latin typeface="Times New Roman" panose="02020603050405020304" pitchFamily="18" charset="0"/>
                          <a:ea typeface="標楷體" panose="03000509000000000000" pitchFamily="65" charset="-120"/>
                          <a:cs typeface="Times New Roman" panose="02020603050405020304" pitchFamily="18" charset="0"/>
                        </a:rPr>
                        <a:t>144.42</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r h="605051">
                <a:tc>
                  <a:txBody>
                    <a:bodyPr/>
                    <a:lstStyle/>
                    <a:p>
                      <a:pPr>
                        <a:spcAft>
                          <a:spcPts val="0"/>
                        </a:spcAft>
                      </a:pPr>
                      <a:r>
                        <a:rPr lang="en-US" sz="2400" b="1" kern="100" dirty="0" smtClean="0">
                          <a:effectLst/>
                          <a:latin typeface="Times New Roman" panose="02020603050405020304" pitchFamily="18" charset="0"/>
                          <a:ea typeface="標楷體" panose="03000509000000000000" pitchFamily="65" charset="-120"/>
                          <a:cs typeface="Times New Roman" panose="02020603050405020304" pitchFamily="18" charset="0"/>
                        </a:rPr>
                        <a:t>RMSE </a:t>
                      </a:r>
                      <a:r>
                        <a:rPr lang="en-US" sz="2400" b="1" kern="100" dirty="0">
                          <a:effectLst/>
                          <a:latin typeface="Times New Roman" panose="02020603050405020304" pitchFamily="18" charset="0"/>
                          <a:ea typeface="標楷體" panose="03000509000000000000" pitchFamily="65" charset="-120"/>
                          <a:cs typeface="Times New Roman" panose="02020603050405020304" pitchFamily="18" charset="0"/>
                        </a:rPr>
                        <a:t>of testing</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a:effectLst/>
                          <a:latin typeface="Times New Roman" panose="02020603050405020304" pitchFamily="18" charset="0"/>
                          <a:ea typeface="標楷體" panose="03000509000000000000" pitchFamily="65" charset="-120"/>
                          <a:cs typeface="Times New Roman" panose="02020603050405020304" pitchFamily="18" charset="0"/>
                        </a:rPr>
                        <a:t>159.81</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a:effectLst/>
                          <a:latin typeface="Times New Roman" panose="02020603050405020304" pitchFamily="18" charset="0"/>
                          <a:ea typeface="標楷體" panose="03000509000000000000" pitchFamily="65" charset="-120"/>
                          <a:cs typeface="Times New Roman" panose="02020603050405020304" pitchFamily="18" charset="0"/>
                        </a:rPr>
                        <a:t>172.35</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a:effectLst/>
                          <a:latin typeface="Times New Roman" panose="02020603050405020304" pitchFamily="18" charset="0"/>
                          <a:ea typeface="標楷體" panose="03000509000000000000" pitchFamily="65" charset="-120"/>
                          <a:cs typeface="Times New Roman" panose="02020603050405020304" pitchFamily="18" charset="0"/>
                        </a:rPr>
                        <a:t>159.41</a:t>
                      </a:r>
                      <a:endParaRPr lang="zh-TW" sz="2800" kern="10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160.05</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169.16</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156.94</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c>
                  <a:txBody>
                    <a:bodyPr/>
                    <a:lstStyle/>
                    <a:p>
                      <a:pPr algn="r">
                        <a:spcAft>
                          <a:spcPts val="0"/>
                        </a:spcAft>
                      </a:pPr>
                      <a:r>
                        <a:rPr lang="en-US" sz="2400" kern="100" dirty="0">
                          <a:effectLst/>
                          <a:latin typeface="Times New Roman" panose="02020603050405020304" pitchFamily="18" charset="0"/>
                          <a:ea typeface="標楷體" panose="03000509000000000000" pitchFamily="65" charset="-120"/>
                          <a:cs typeface="Times New Roman" panose="02020603050405020304" pitchFamily="18" charset="0"/>
                        </a:rPr>
                        <a:t>169.39</a:t>
                      </a:r>
                      <a:endParaRPr lang="zh-TW" sz="2800" kern="100" dirty="0">
                        <a:effectLst/>
                        <a:latin typeface="Calibri" panose="020F0502020204030204" pitchFamily="34" charset="0"/>
                        <a:ea typeface="標楷體" panose="03000509000000000000" pitchFamily="65" charset="-12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5672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0"/>
            <a:ext cx="10515600" cy="1325563"/>
          </a:xfrm>
        </p:spPr>
        <p:txBody>
          <a:bodyPr/>
          <a:lstStyle/>
          <a:p>
            <a:r>
              <a:rPr lang="zh-TW" altLang="en-US" dirty="0" smtClean="0">
                <a:latin typeface="標楷體" panose="03000509000000000000" pitchFamily="65" charset="-120"/>
                <a:ea typeface="標楷體" panose="03000509000000000000" pitchFamily="65" charset="-120"/>
              </a:rPr>
              <a:t>變數重要性</a:t>
            </a:r>
            <a:endParaRPr lang="zh-TW" altLang="en-US" dirty="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11</a:t>
            </a:fld>
            <a:endParaRPr lang="zh-TW" altLang="en-US"/>
          </a:p>
        </p:txBody>
      </p:sp>
      <p:pic>
        <p:nvPicPr>
          <p:cNvPr id="6" name="圖片 5"/>
          <p:cNvPicPr/>
          <p:nvPr/>
        </p:nvPicPr>
        <p:blipFill rotWithShape="1">
          <a:blip r:embed="rId2">
            <a:extLst>
              <a:ext uri="{28A0092B-C50C-407E-A947-70E740481C1C}">
                <a14:useLocalDpi xmlns:a14="http://schemas.microsoft.com/office/drawing/2010/main" val="0"/>
              </a:ext>
            </a:extLst>
          </a:blip>
          <a:srcRect l="8685" t="12227" r="2819" b="18642"/>
          <a:stretch/>
        </p:blipFill>
        <p:spPr>
          <a:xfrm>
            <a:off x="536032" y="1702557"/>
            <a:ext cx="5036022" cy="4138685"/>
          </a:xfrm>
          <a:prstGeom prst="rect">
            <a:avLst/>
          </a:prstGeom>
        </p:spPr>
      </p:pic>
      <p:pic>
        <p:nvPicPr>
          <p:cNvPr id="7" name="圖片 6"/>
          <p:cNvPicPr/>
          <p:nvPr/>
        </p:nvPicPr>
        <p:blipFill rotWithShape="1">
          <a:blip r:embed="rId3">
            <a:extLst>
              <a:ext uri="{28A0092B-C50C-407E-A947-70E740481C1C}">
                <a14:useLocalDpi xmlns:a14="http://schemas.microsoft.com/office/drawing/2010/main" val="0"/>
              </a:ext>
            </a:extLst>
          </a:blip>
          <a:srcRect l="9571" t="17045" r="4647" b="10439"/>
          <a:stretch/>
        </p:blipFill>
        <p:spPr bwMode="auto">
          <a:xfrm>
            <a:off x="5572054" y="1702557"/>
            <a:ext cx="6001247" cy="41386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5490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47669"/>
            <a:ext cx="10515600" cy="1325563"/>
          </a:xfrm>
        </p:spPr>
        <p:txBody>
          <a:bodyPr/>
          <a:lstStyle/>
          <a:p>
            <a:r>
              <a:rPr lang="zh-TW" altLang="en-US" dirty="0" smtClean="0">
                <a:latin typeface="標楷體" panose="03000509000000000000" pitchFamily="65" charset="-120"/>
                <a:ea typeface="標楷體" panose="03000509000000000000" pitchFamily="65" charset="-120"/>
              </a:rPr>
              <a:t>討論</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838200" y="1500528"/>
            <a:ext cx="10515600" cy="4351338"/>
          </a:xfrm>
        </p:spPr>
        <p:txBody>
          <a:bodyPr/>
          <a:lstStyle/>
          <a:p>
            <a:r>
              <a:rPr lang="zh-TW" altLang="en-US" dirty="0" smtClean="0">
                <a:latin typeface="標楷體" panose="03000509000000000000" pitchFamily="65" charset="-120"/>
                <a:ea typeface="標楷體" panose="03000509000000000000" pitchFamily="65" charset="-120"/>
              </a:rPr>
              <a:t>變數間有高度相關性，或許在</a:t>
            </a:r>
            <a:r>
              <a:rPr lang="zh-TW" altLang="en-US" dirty="0" smtClean="0">
                <a:solidFill>
                  <a:srgbClr val="FF0000"/>
                </a:solidFill>
                <a:latin typeface="標楷體" panose="03000509000000000000" pitchFamily="65" charset="-120"/>
                <a:ea typeface="標楷體" panose="03000509000000000000" pitchFamily="65" charset="-120"/>
              </a:rPr>
              <a:t>每個位置球員的數據選擇</a:t>
            </a:r>
            <a:r>
              <a:rPr lang="zh-TW" altLang="en-US" dirty="0" smtClean="0">
                <a:latin typeface="標楷體" panose="03000509000000000000" pitchFamily="65" charset="-120"/>
                <a:ea typeface="標楷體" panose="03000509000000000000" pitchFamily="65" charset="-120"/>
              </a:rPr>
              <a:t>可以不一致，來強化不同位置不同數據重要性。</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由於目前是單看球員的平均數據相減，平均數據可能無法凸顯出球員的差異，且這樣的變數可能</a:t>
            </a:r>
            <a:r>
              <a:rPr lang="zh-TW" altLang="en-US" dirty="0" smtClean="0">
                <a:solidFill>
                  <a:srgbClr val="FF0000"/>
                </a:solidFill>
                <a:latin typeface="標楷體" panose="03000509000000000000" pitchFamily="65" charset="-120"/>
                <a:ea typeface="標楷體" panose="03000509000000000000" pitchFamily="65" charset="-120"/>
              </a:rPr>
              <a:t>無法凸顯出團隊的交互作用</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由於資料過少，如果有過去多季資料，可以</a:t>
            </a:r>
            <a:r>
              <a:rPr lang="zh-TW" altLang="en-US" dirty="0" smtClean="0">
                <a:solidFill>
                  <a:srgbClr val="FF0000"/>
                </a:solidFill>
                <a:latin typeface="標楷體" panose="03000509000000000000" pitchFamily="65" charset="-120"/>
                <a:ea typeface="標楷體" panose="03000509000000000000" pitchFamily="65" charset="-120"/>
              </a:rPr>
              <a:t>加入過去對戰團隊數據</a:t>
            </a:r>
            <a:r>
              <a:rPr lang="zh-TW" altLang="en-US" dirty="0" smtClean="0">
                <a:latin typeface="標楷體" panose="03000509000000000000" pitchFamily="65" charset="-120"/>
                <a:ea typeface="標楷體" panose="03000509000000000000" pitchFamily="65" charset="-120"/>
              </a:rPr>
              <a:t>的變數。</a:t>
            </a:r>
            <a:endParaRPr lang="zh-TW" altLang="en-US" dirty="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12</a:t>
            </a:fld>
            <a:endParaRPr lang="zh-TW" altLang="en-US"/>
          </a:p>
        </p:txBody>
      </p:sp>
    </p:spTree>
    <p:extLst>
      <p:ext uri="{BB962C8B-B14F-4D97-AF65-F5344CB8AC3E}">
        <p14:creationId xmlns:p14="http://schemas.microsoft.com/office/powerpoint/2010/main" val="253816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2766218"/>
            <a:ext cx="10515600" cy="1325563"/>
          </a:xfrm>
        </p:spPr>
        <p:txBody>
          <a:bodyPr>
            <a:normAutofit/>
          </a:bodyPr>
          <a:lstStyle/>
          <a:p>
            <a:pPr algn="ctr"/>
            <a:r>
              <a:rPr lang="zh-TW" altLang="en-US" sz="6000" b="1" dirty="0" smtClean="0">
                <a:latin typeface="標楷體" panose="03000509000000000000" pitchFamily="65" charset="-120"/>
                <a:ea typeface="標楷體" panose="03000509000000000000" pitchFamily="65" charset="-120"/>
              </a:rPr>
              <a:t>謝謝</a:t>
            </a:r>
            <a:endParaRPr lang="zh-TW" altLang="en-US" sz="6000" b="1" dirty="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13</a:t>
            </a:fld>
            <a:endParaRPr lang="zh-TW" altLang="en-US"/>
          </a:p>
        </p:txBody>
      </p:sp>
    </p:spTree>
    <p:extLst>
      <p:ext uri="{BB962C8B-B14F-4D97-AF65-F5344CB8AC3E}">
        <p14:creationId xmlns:p14="http://schemas.microsoft.com/office/powerpoint/2010/main" val="3662049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20675"/>
            <a:ext cx="10515600" cy="1325563"/>
          </a:xfrm>
        </p:spPr>
        <p:txBody>
          <a:bodyPr/>
          <a:lstStyle/>
          <a:p>
            <a:r>
              <a:rPr lang="en-US" altLang="zh-TW" dirty="0" smtClean="0">
                <a:latin typeface="標楷體" panose="03000509000000000000" pitchFamily="65" charset="-120"/>
                <a:ea typeface="標楷體" panose="03000509000000000000" pitchFamily="65" charset="-120"/>
              </a:rPr>
              <a:t>Outline</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zh-TW" altLang="en-US" sz="3200" dirty="0" smtClean="0">
                <a:latin typeface="標楷體" panose="03000509000000000000" pitchFamily="65" charset="-120"/>
                <a:ea typeface="標楷體" panose="03000509000000000000" pitchFamily="65" charset="-120"/>
              </a:rPr>
              <a:t>簡介</a:t>
            </a:r>
            <a:endParaRPr lang="en-US" altLang="zh-TW" sz="3200" dirty="0" smtClean="0">
              <a:latin typeface="標楷體" panose="03000509000000000000" pitchFamily="65" charset="-120"/>
              <a:ea typeface="標楷體" panose="03000509000000000000" pitchFamily="65" charset="-120"/>
            </a:endParaRPr>
          </a:p>
          <a:p>
            <a:r>
              <a:rPr lang="zh-TW" altLang="en-US" sz="3200" dirty="0" smtClean="0">
                <a:latin typeface="標楷體" panose="03000509000000000000" pitchFamily="65" charset="-120"/>
                <a:ea typeface="標楷體" panose="03000509000000000000" pitchFamily="65" charset="-120"/>
              </a:rPr>
              <a:t>資料取得</a:t>
            </a:r>
            <a:endParaRPr lang="en-US" altLang="zh-TW" sz="3200" dirty="0" smtClean="0">
              <a:latin typeface="標楷體" panose="03000509000000000000" pitchFamily="65" charset="-120"/>
              <a:ea typeface="標楷體" panose="03000509000000000000" pitchFamily="65" charset="-120"/>
            </a:endParaRPr>
          </a:p>
          <a:p>
            <a:r>
              <a:rPr lang="zh-TW" altLang="en-US" sz="3200" dirty="0" smtClean="0">
                <a:latin typeface="標楷體" panose="03000509000000000000" pitchFamily="65" charset="-120"/>
                <a:ea typeface="標楷體" panose="03000509000000000000" pitchFamily="65" charset="-120"/>
              </a:rPr>
              <a:t>特徵生成</a:t>
            </a:r>
            <a:endParaRPr lang="en-US" altLang="zh-TW" sz="3200" dirty="0" smtClean="0">
              <a:latin typeface="標楷體" panose="03000509000000000000" pitchFamily="65" charset="-120"/>
              <a:ea typeface="標楷體" panose="03000509000000000000" pitchFamily="65" charset="-120"/>
            </a:endParaRPr>
          </a:p>
          <a:p>
            <a:r>
              <a:rPr lang="zh-TW" altLang="en-US" sz="3200" dirty="0" smtClean="0">
                <a:latin typeface="標楷體" panose="03000509000000000000" pitchFamily="65" charset="-120"/>
                <a:ea typeface="標楷體" panose="03000509000000000000" pitchFamily="65" charset="-120"/>
              </a:rPr>
              <a:t>模型建立</a:t>
            </a:r>
            <a:endParaRPr lang="en-US" altLang="zh-TW" sz="3200" dirty="0" smtClean="0">
              <a:latin typeface="標楷體" panose="03000509000000000000" pitchFamily="65" charset="-120"/>
              <a:ea typeface="標楷體" panose="03000509000000000000" pitchFamily="65" charset="-120"/>
            </a:endParaRPr>
          </a:p>
          <a:p>
            <a:r>
              <a:rPr lang="zh-TW" altLang="en-US" sz="3200" dirty="0" smtClean="0">
                <a:latin typeface="標楷體" panose="03000509000000000000" pitchFamily="65" charset="-120"/>
                <a:ea typeface="標楷體" panose="03000509000000000000" pitchFamily="65" charset="-120"/>
              </a:rPr>
              <a:t>結果呈現</a:t>
            </a:r>
            <a:endParaRPr lang="en-US" altLang="zh-TW" sz="3200" dirty="0">
              <a:latin typeface="標楷體" panose="03000509000000000000" pitchFamily="65" charset="-120"/>
              <a:ea typeface="標楷體" panose="03000509000000000000" pitchFamily="65" charset="-120"/>
            </a:endParaRPr>
          </a:p>
          <a:p>
            <a:r>
              <a:rPr lang="zh-TW" altLang="en-US" sz="3200" dirty="0" smtClean="0">
                <a:latin typeface="標楷體" panose="03000509000000000000" pitchFamily="65" charset="-120"/>
                <a:ea typeface="標楷體" panose="03000509000000000000" pitchFamily="65" charset="-120"/>
              </a:rPr>
              <a:t>討論</a:t>
            </a:r>
            <a:endParaRPr lang="en-US" altLang="zh-TW" sz="3200" dirty="0" smtClean="0">
              <a:latin typeface="標楷體" panose="03000509000000000000" pitchFamily="65" charset="-120"/>
              <a:ea typeface="標楷體" panose="03000509000000000000" pitchFamily="65" charset="-120"/>
            </a:endParaRPr>
          </a:p>
          <a:p>
            <a:endParaRPr lang="zh-TW" altLang="en-US" sz="3200" dirty="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2</a:t>
            </a:fld>
            <a:endParaRPr lang="zh-TW" altLang="en-US"/>
          </a:p>
        </p:txBody>
      </p:sp>
    </p:spTree>
    <p:extLst>
      <p:ext uri="{BB962C8B-B14F-4D97-AF65-F5344CB8AC3E}">
        <p14:creationId xmlns:p14="http://schemas.microsoft.com/office/powerpoint/2010/main" val="5667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0"/>
            <a:ext cx="10515600" cy="1325563"/>
          </a:xfrm>
        </p:spPr>
        <p:txBody>
          <a:bodyPr/>
          <a:lstStyle/>
          <a:p>
            <a:r>
              <a:rPr lang="zh-TW" altLang="en-US" dirty="0" smtClean="0">
                <a:latin typeface="標楷體" panose="03000509000000000000" pitchFamily="65" charset="-120"/>
                <a:ea typeface="標楷體" panose="03000509000000000000" pitchFamily="65" charset="-120"/>
              </a:rPr>
              <a:t>簡介</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838200" y="1253331"/>
            <a:ext cx="10515600" cy="4351338"/>
          </a:xfrm>
        </p:spPr>
        <p:txBody>
          <a:bodyPr/>
          <a:lstStyle/>
          <a:p>
            <a:r>
              <a:rPr lang="zh-TW" altLang="en-US" dirty="0" smtClean="0">
                <a:latin typeface="標楷體" panose="03000509000000000000" pitchFamily="65" charset="-120"/>
                <a:ea typeface="標楷體" panose="03000509000000000000" pitchFamily="65" charset="-120"/>
              </a:rPr>
              <a:t>目標：透過球隊的歷史對戰數據預測下場比賽勝分差</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預測目標值：該場比賽主隊分數</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客隊分數</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假設：假設球員過去表現綜合起來能夠衡量一個球隊的優劣，進而預測一場比賽的勝敗</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資料區段：</a:t>
            </a:r>
            <a:r>
              <a:rPr lang="en-US" altLang="zh-TW" dirty="0" smtClean="0">
                <a:latin typeface="標楷體" panose="03000509000000000000" pitchFamily="65" charset="-120"/>
                <a:ea typeface="標楷體" panose="03000509000000000000" pitchFamily="65" charset="-120"/>
              </a:rPr>
              <a:t>2016-2017</a:t>
            </a:r>
            <a:r>
              <a:rPr lang="zh-TW" altLang="en-US" dirty="0" smtClean="0">
                <a:latin typeface="標楷體" panose="03000509000000000000" pitchFamily="65" charset="-120"/>
                <a:ea typeface="標楷體" panose="03000509000000000000" pitchFamily="65" charset="-120"/>
              </a:rPr>
              <a:t>賽季常規賽</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資料來源：</a:t>
            </a:r>
            <a:r>
              <a:rPr lang="en-US" altLang="zh-TW" u="sng" dirty="0">
                <a:hlinkClick r:id="rId2"/>
              </a:rPr>
              <a:t>https://developer.sportradar.com</a:t>
            </a:r>
            <a:endParaRPr lang="zh-TW" altLang="en-US" dirty="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3</a:t>
            </a:fld>
            <a:endParaRPr lang="zh-TW" altLang="en-US"/>
          </a:p>
        </p:txBody>
      </p:sp>
      <p:pic>
        <p:nvPicPr>
          <p:cNvPr id="6" name="圖片 5"/>
          <p:cNvPicPr>
            <a:picLocks noChangeAspect="1"/>
          </p:cNvPicPr>
          <p:nvPr/>
        </p:nvPicPr>
        <p:blipFill rotWithShape="1">
          <a:blip r:embed="rId3"/>
          <a:srcRect l="41528" t="8285" r="51249" b="85714"/>
          <a:stretch/>
        </p:blipFill>
        <p:spPr>
          <a:xfrm>
            <a:off x="1179974" y="4343401"/>
            <a:ext cx="4702211" cy="990599"/>
          </a:xfrm>
          <a:prstGeom prst="rect">
            <a:avLst/>
          </a:prstGeom>
        </p:spPr>
      </p:pic>
    </p:spTree>
    <p:extLst>
      <p:ext uri="{BB962C8B-B14F-4D97-AF65-F5344CB8AC3E}">
        <p14:creationId xmlns:p14="http://schemas.microsoft.com/office/powerpoint/2010/main" val="362183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41122"/>
            <a:ext cx="10515600" cy="1325563"/>
          </a:xfrm>
        </p:spPr>
        <p:txBody>
          <a:bodyPr/>
          <a:lstStyle/>
          <a:p>
            <a:r>
              <a:rPr lang="zh-TW" altLang="en-US" dirty="0" smtClean="0">
                <a:latin typeface="標楷體" panose="03000509000000000000" pitchFamily="65" charset="-120"/>
                <a:ea typeface="標楷體" panose="03000509000000000000" pitchFamily="65" charset="-120"/>
              </a:rPr>
              <a:t>流程</a:t>
            </a:r>
            <a:endParaRPr lang="zh-TW" altLang="en-US" dirty="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4</a:t>
            </a:fld>
            <a:endParaRPr lang="zh-TW" altLang="en-US"/>
          </a:p>
        </p:txBody>
      </p:sp>
      <p:sp>
        <p:nvSpPr>
          <p:cNvPr id="8" name="圓角矩形 7"/>
          <p:cNvSpPr/>
          <p:nvPr/>
        </p:nvSpPr>
        <p:spPr>
          <a:xfrm>
            <a:off x="838200" y="964563"/>
            <a:ext cx="10248900" cy="412178"/>
          </a:xfrm>
          <a:prstGeom prst="roundRect">
            <a:avLst>
              <a:gd name="adj" fmla="val 280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單箭頭接點 8"/>
          <p:cNvCxnSpPr/>
          <p:nvPr/>
        </p:nvCxnSpPr>
        <p:spPr>
          <a:xfrm>
            <a:off x="1548275" y="1192951"/>
            <a:ext cx="724738" cy="539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7177240" y="1192813"/>
            <a:ext cx="720000"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4828096" y="1187621"/>
            <a:ext cx="720000" cy="35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615593" y="983215"/>
            <a:ext cx="1494149" cy="369332"/>
          </a:xfrm>
          <a:prstGeom prst="rect">
            <a:avLst/>
          </a:prstGeom>
          <a:noFill/>
        </p:spPr>
        <p:txBody>
          <a:bodyPr wrap="square" rtlCol="0">
            <a:spAutoFit/>
          </a:bodyPr>
          <a:lstStyle/>
          <a:p>
            <a:r>
              <a:rPr lang="en-US" altLang="zh-TW" dirty="0" smtClean="0"/>
              <a:t>Data process</a:t>
            </a:r>
            <a:endParaRPr lang="zh-TW" altLang="en-US" dirty="0"/>
          </a:p>
        </p:txBody>
      </p:sp>
      <p:sp>
        <p:nvSpPr>
          <p:cNvPr id="12" name="文字方塊 11"/>
          <p:cNvSpPr txBox="1"/>
          <p:nvPr/>
        </p:nvSpPr>
        <p:spPr>
          <a:xfrm>
            <a:off x="2339653" y="994912"/>
            <a:ext cx="2520093" cy="369332"/>
          </a:xfrm>
          <a:prstGeom prst="rect">
            <a:avLst/>
          </a:prstGeom>
          <a:noFill/>
        </p:spPr>
        <p:txBody>
          <a:bodyPr wrap="square" rtlCol="0">
            <a:spAutoFit/>
          </a:bodyPr>
          <a:lstStyle/>
          <a:p>
            <a:r>
              <a:rPr lang="en-US" altLang="zh-TW" dirty="0" smtClean="0"/>
              <a:t>Crawl data from website</a:t>
            </a:r>
            <a:endParaRPr lang="zh-TW" altLang="en-US" dirty="0"/>
          </a:p>
        </p:txBody>
      </p:sp>
      <p:sp>
        <p:nvSpPr>
          <p:cNvPr id="14" name="文字方塊 13"/>
          <p:cNvSpPr txBox="1"/>
          <p:nvPr/>
        </p:nvSpPr>
        <p:spPr>
          <a:xfrm>
            <a:off x="7897240" y="1007409"/>
            <a:ext cx="2520093" cy="369332"/>
          </a:xfrm>
          <a:prstGeom prst="rect">
            <a:avLst/>
          </a:prstGeom>
          <a:noFill/>
        </p:spPr>
        <p:txBody>
          <a:bodyPr wrap="square" rtlCol="0">
            <a:spAutoFit/>
          </a:bodyPr>
          <a:lstStyle/>
          <a:p>
            <a:r>
              <a:rPr lang="en-US" altLang="zh-TW" dirty="0" smtClean="0"/>
              <a:t>Modeling data flow</a:t>
            </a:r>
            <a:endParaRPr lang="zh-TW" altLang="en-US" dirty="0"/>
          </a:p>
        </p:txBody>
      </p:sp>
      <p:sp>
        <p:nvSpPr>
          <p:cNvPr id="18" name="圓角矩形 17"/>
          <p:cNvSpPr/>
          <p:nvPr/>
        </p:nvSpPr>
        <p:spPr>
          <a:xfrm>
            <a:off x="610136" y="1510966"/>
            <a:ext cx="10971727" cy="4884065"/>
          </a:xfrm>
          <a:prstGeom prst="roundRect">
            <a:avLst>
              <a:gd name="adj" fmla="val 280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833795" y="1546053"/>
            <a:ext cx="2099912" cy="298163"/>
          </a:xfrm>
          <a:prstGeom prst="rect">
            <a:avLst/>
          </a:prstGeom>
          <a:noFill/>
        </p:spPr>
        <p:txBody>
          <a:bodyPr wrap="square" rtlCol="0">
            <a:spAutoFit/>
          </a:bodyPr>
          <a:lstStyle/>
          <a:p>
            <a:r>
              <a:rPr lang="en-US" altLang="zh-TW" b="1" dirty="0" smtClean="0"/>
              <a:t>Data Preprocess</a:t>
            </a:r>
            <a:endParaRPr lang="zh-TW" altLang="en-US" b="1" dirty="0"/>
          </a:p>
        </p:txBody>
      </p:sp>
      <p:sp>
        <p:nvSpPr>
          <p:cNvPr id="20" name="矩形 19"/>
          <p:cNvSpPr/>
          <p:nvPr/>
        </p:nvSpPr>
        <p:spPr>
          <a:xfrm>
            <a:off x="746817" y="1871512"/>
            <a:ext cx="4261951" cy="39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t>Data source: Sportradar.com</a:t>
            </a:r>
            <a:endParaRPr lang="zh-TW" altLang="en-US" sz="2400" b="1" dirty="0"/>
          </a:p>
        </p:txBody>
      </p:sp>
      <p:sp>
        <p:nvSpPr>
          <p:cNvPr id="21" name="矩形 20"/>
          <p:cNvSpPr/>
          <p:nvPr/>
        </p:nvSpPr>
        <p:spPr>
          <a:xfrm>
            <a:off x="833796" y="2641990"/>
            <a:ext cx="1814125" cy="566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Game</a:t>
            </a:r>
          </a:p>
          <a:p>
            <a:pPr algn="ctr"/>
            <a:r>
              <a:rPr lang="en-US" altLang="zh-TW" dirty="0" smtClean="0"/>
              <a:t>Schedule (</a:t>
            </a:r>
            <a:r>
              <a:rPr lang="en-US" altLang="zh-TW" dirty="0" err="1" smtClean="0"/>
              <a:t>Json</a:t>
            </a:r>
            <a:r>
              <a:rPr lang="en-US" altLang="zh-TW" dirty="0" smtClean="0"/>
              <a:t>)</a:t>
            </a:r>
            <a:endParaRPr lang="zh-TW" altLang="en-US" dirty="0"/>
          </a:p>
        </p:txBody>
      </p:sp>
      <p:sp>
        <p:nvSpPr>
          <p:cNvPr id="22" name="矩形 21"/>
          <p:cNvSpPr/>
          <p:nvPr/>
        </p:nvSpPr>
        <p:spPr>
          <a:xfrm>
            <a:off x="833795" y="3547336"/>
            <a:ext cx="1814125" cy="566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Processed</a:t>
            </a:r>
          </a:p>
          <a:p>
            <a:pPr algn="ctr"/>
            <a:r>
              <a:rPr lang="en-US" altLang="zh-TW" dirty="0" smtClean="0"/>
              <a:t>Schedule(</a:t>
            </a:r>
            <a:r>
              <a:rPr lang="en-US" altLang="zh-TW" dirty="0" err="1" smtClean="0"/>
              <a:t>csv</a:t>
            </a:r>
            <a:r>
              <a:rPr lang="en-US" altLang="zh-TW" dirty="0" smtClean="0"/>
              <a:t>)</a:t>
            </a:r>
            <a:endParaRPr lang="zh-TW" altLang="en-US" dirty="0"/>
          </a:p>
        </p:txBody>
      </p:sp>
      <p:sp>
        <p:nvSpPr>
          <p:cNvPr id="23" name="矩形 22"/>
          <p:cNvSpPr/>
          <p:nvPr/>
        </p:nvSpPr>
        <p:spPr>
          <a:xfrm>
            <a:off x="3033112" y="2641990"/>
            <a:ext cx="1772189" cy="566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Game</a:t>
            </a:r>
          </a:p>
          <a:p>
            <a:pPr algn="ctr"/>
            <a:r>
              <a:rPr lang="en-US" altLang="zh-TW" dirty="0" smtClean="0"/>
              <a:t>Summary (</a:t>
            </a:r>
            <a:r>
              <a:rPr lang="en-US" altLang="zh-TW" dirty="0" err="1" smtClean="0"/>
              <a:t>Json</a:t>
            </a:r>
            <a:r>
              <a:rPr lang="en-US" altLang="zh-TW" dirty="0" smtClean="0"/>
              <a:t>)</a:t>
            </a:r>
            <a:endParaRPr lang="zh-TW" altLang="en-US" dirty="0"/>
          </a:p>
        </p:txBody>
      </p:sp>
      <p:sp>
        <p:nvSpPr>
          <p:cNvPr id="24" name="矩形 23"/>
          <p:cNvSpPr/>
          <p:nvPr/>
        </p:nvSpPr>
        <p:spPr>
          <a:xfrm>
            <a:off x="3033111" y="3487589"/>
            <a:ext cx="1772190" cy="859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t>Game data of</a:t>
            </a:r>
          </a:p>
          <a:p>
            <a:pPr algn="ctr"/>
            <a:r>
              <a:rPr lang="en-US" altLang="zh-TW" sz="1400" dirty="0" smtClean="0"/>
              <a:t>team, </a:t>
            </a:r>
            <a:r>
              <a:rPr lang="en-US" altLang="zh-TW" sz="1400" dirty="0" err="1" smtClean="0"/>
              <a:t>h_player,a_player</a:t>
            </a:r>
            <a:r>
              <a:rPr lang="en-US" altLang="zh-TW" sz="1400" dirty="0" smtClean="0"/>
              <a:t>(</a:t>
            </a:r>
            <a:r>
              <a:rPr lang="en-US" altLang="zh-TW" sz="1400" dirty="0" err="1" smtClean="0"/>
              <a:t>csv</a:t>
            </a:r>
            <a:r>
              <a:rPr lang="en-US" altLang="zh-TW" sz="1400" dirty="0" smtClean="0"/>
              <a:t>)</a:t>
            </a:r>
            <a:endParaRPr lang="zh-TW" altLang="en-US" sz="1400" dirty="0"/>
          </a:p>
        </p:txBody>
      </p:sp>
      <p:sp>
        <p:nvSpPr>
          <p:cNvPr id="25" name="矩形 24"/>
          <p:cNvSpPr/>
          <p:nvPr/>
        </p:nvSpPr>
        <p:spPr>
          <a:xfrm>
            <a:off x="3033112" y="4573836"/>
            <a:ext cx="1772189" cy="566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Allplayer</a:t>
            </a:r>
            <a:r>
              <a:rPr lang="en-US" altLang="zh-TW" dirty="0" smtClean="0"/>
              <a:t> data of games (</a:t>
            </a:r>
            <a:r>
              <a:rPr lang="en-US" altLang="zh-TW" dirty="0" err="1" smtClean="0"/>
              <a:t>csv</a:t>
            </a:r>
            <a:r>
              <a:rPr lang="en-US" altLang="zh-TW" dirty="0" smtClean="0"/>
              <a:t>)</a:t>
            </a:r>
            <a:endParaRPr lang="zh-TW" altLang="en-US" dirty="0"/>
          </a:p>
        </p:txBody>
      </p:sp>
      <p:sp>
        <p:nvSpPr>
          <p:cNvPr id="26" name="矩形 25"/>
          <p:cNvSpPr/>
          <p:nvPr/>
        </p:nvSpPr>
        <p:spPr>
          <a:xfrm>
            <a:off x="833796" y="4599828"/>
            <a:ext cx="1814124" cy="566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Calculate player stat by date</a:t>
            </a:r>
            <a:endParaRPr lang="zh-TW" altLang="en-US" dirty="0"/>
          </a:p>
        </p:txBody>
      </p:sp>
      <p:sp>
        <p:nvSpPr>
          <p:cNvPr id="27" name="矩形 26"/>
          <p:cNvSpPr/>
          <p:nvPr/>
        </p:nvSpPr>
        <p:spPr>
          <a:xfrm>
            <a:off x="833796" y="5509043"/>
            <a:ext cx="1814124" cy="566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Calculate player stat by date</a:t>
            </a:r>
            <a:endParaRPr lang="zh-TW" altLang="en-US" dirty="0"/>
          </a:p>
        </p:txBody>
      </p:sp>
      <p:sp>
        <p:nvSpPr>
          <p:cNvPr id="28" name="矩形 27"/>
          <p:cNvSpPr/>
          <p:nvPr/>
        </p:nvSpPr>
        <p:spPr>
          <a:xfrm>
            <a:off x="3033112" y="5516290"/>
            <a:ext cx="1772189" cy="5663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Feature Extraction</a:t>
            </a:r>
            <a:endParaRPr lang="zh-TW" altLang="en-US" dirty="0"/>
          </a:p>
        </p:txBody>
      </p:sp>
      <p:sp>
        <p:nvSpPr>
          <p:cNvPr id="29" name="文字方塊 28"/>
          <p:cNvSpPr txBox="1"/>
          <p:nvPr/>
        </p:nvSpPr>
        <p:spPr>
          <a:xfrm>
            <a:off x="5381534" y="1546053"/>
            <a:ext cx="2559654" cy="298163"/>
          </a:xfrm>
          <a:prstGeom prst="rect">
            <a:avLst/>
          </a:prstGeom>
          <a:noFill/>
        </p:spPr>
        <p:txBody>
          <a:bodyPr wrap="square" rtlCol="0">
            <a:spAutoFit/>
          </a:bodyPr>
          <a:lstStyle/>
          <a:p>
            <a:r>
              <a:rPr lang="en-US" altLang="zh-TW" b="1" dirty="0" smtClean="0"/>
              <a:t>Modeling and Analysis</a:t>
            </a:r>
            <a:endParaRPr lang="zh-TW" altLang="en-US" b="1" dirty="0"/>
          </a:p>
        </p:txBody>
      </p:sp>
      <p:sp>
        <p:nvSpPr>
          <p:cNvPr id="30" name="矩形 29"/>
          <p:cNvSpPr/>
          <p:nvPr/>
        </p:nvSpPr>
        <p:spPr>
          <a:xfrm>
            <a:off x="5232427" y="1871512"/>
            <a:ext cx="6100924" cy="394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t>Features</a:t>
            </a:r>
            <a:endParaRPr lang="zh-TW" altLang="en-US" sz="2400" b="1" dirty="0"/>
          </a:p>
        </p:txBody>
      </p:sp>
      <p:sp>
        <p:nvSpPr>
          <p:cNvPr id="31" name="矩形 30"/>
          <p:cNvSpPr/>
          <p:nvPr/>
        </p:nvSpPr>
        <p:spPr>
          <a:xfrm>
            <a:off x="5170299" y="3296678"/>
            <a:ext cx="1132791" cy="449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Elastic Net</a:t>
            </a:r>
            <a:endParaRPr lang="zh-TW" altLang="en-US" sz="1600" dirty="0"/>
          </a:p>
        </p:txBody>
      </p:sp>
      <p:sp>
        <p:nvSpPr>
          <p:cNvPr id="32" name="矩形 31"/>
          <p:cNvSpPr/>
          <p:nvPr/>
        </p:nvSpPr>
        <p:spPr>
          <a:xfrm>
            <a:off x="6409486" y="3296678"/>
            <a:ext cx="1183788" cy="449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Regression Tree</a:t>
            </a:r>
            <a:endParaRPr lang="zh-TW" altLang="en-US" sz="1600" dirty="0"/>
          </a:p>
        </p:txBody>
      </p:sp>
      <p:sp>
        <p:nvSpPr>
          <p:cNvPr id="33" name="矩形 32"/>
          <p:cNvSpPr/>
          <p:nvPr/>
        </p:nvSpPr>
        <p:spPr>
          <a:xfrm>
            <a:off x="7699668" y="3296678"/>
            <a:ext cx="1183788" cy="449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NN-MLP</a:t>
            </a:r>
            <a:endParaRPr lang="zh-TW" altLang="en-US" dirty="0"/>
          </a:p>
        </p:txBody>
      </p:sp>
      <p:sp>
        <p:nvSpPr>
          <p:cNvPr id="34" name="矩形 33"/>
          <p:cNvSpPr/>
          <p:nvPr/>
        </p:nvSpPr>
        <p:spPr>
          <a:xfrm>
            <a:off x="8989851" y="3296677"/>
            <a:ext cx="1183788" cy="449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SVR</a:t>
            </a:r>
            <a:endParaRPr lang="zh-TW" altLang="en-US" dirty="0"/>
          </a:p>
        </p:txBody>
      </p:sp>
      <p:sp>
        <p:nvSpPr>
          <p:cNvPr id="35" name="矩形 34"/>
          <p:cNvSpPr/>
          <p:nvPr/>
        </p:nvSpPr>
        <p:spPr>
          <a:xfrm>
            <a:off x="10280034" y="3296676"/>
            <a:ext cx="1183788" cy="44967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t>XGboost</a:t>
            </a:r>
            <a:endParaRPr lang="zh-TW" altLang="en-US" dirty="0"/>
          </a:p>
        </p:txBody>
      </p:sp>
      <p:sp>
        <p:nvSpPr>
          <p:cNvPr id="36" name="矩形 35"/>
          <p:cNvSpPr/>
          <p:nvPr/>
        </p:nvSpPr>
        <p:spPr>
          <a:xfrm>
            <a:off x="5232427" y="5615656"/>
            <a:ext cx="6100924" cy="44967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tx1"/>
                </a:solidFill>
              </a:rPr>
              <a:t>Prediction</a:t>
            </a:r>
            <a:endParaRPr lang="zh-TW" altLang="en-US" sz="2400" b="1" dirty="0">
              <a:solidFill>
                <a:schemeClr val="tx1"/>
              </a:solidFill>
            </a:endParaRPr>
          </a:p>
        </p:txBody>
      </p:sp>
      <p:cxnSp>
        <p:nvCxnSpPr>
          <p:cNvPr id="37" name="直線單箭頭接點 36"/>
          <p:cNvCxnSpPr/>
          <p:nvPr/>
        </p:nvCxnSpPr>
        <p:spPr>
          <a:xfrm>
            <a:off x="1728432" y="2307380"/>
            <a:ext cx="0" cy="29145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1740858" y="3236291"/>
            <a:ext cx="0" cy="29145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3919206" y="2307380"/>
            <a:ext cx="0" cy="29145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3926454" y="3229096"/>
            <a:ext cx="0" cy="23250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a:off x="3911960" y="4363475"/>
            <a:ext cx="3365" cy="20344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a:off x="2717291" y="4880468"/>
            <a:ext cx="243129" cy="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1740858" y="5224554"/>
            <a:ext cx="0" cy="23250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2717291" y="5833726"/>
            <a:ext cx="243129" cy="676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flipV="1">
            <a:off x="2647921" y="3204433"/>
            <a:ext cx="385191" cy="426782"/>
          </a:xfrm>
          <a:prstGeom prst="straightConnector1">
            <a:avLst/>
          </a:prstGeom>
          <a:ln w="381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5232426" y="4432437"/>
            <a:ext cx="6100924" cy="44967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tx1"/>
                </a:solidFill>
              </a:rPr>
              <a:t>Ensemble</a:t>
            </a:r>
            <a:endParaRPr lang="zh-TW" altLang="en-US" sz="2400" b="1" dirty="0">
              <a:solidFill>
                <a:schemeClr val="tx1"/>
              </a:solidFill>
            </a:endParaRPr>
          </a:p>
        </p:txBody>
      </p:sp>
      <p:cxnSp>
        <p:nvCxnSpPr>
          <p:cNvPr id="47" name="直線單箭頭接點 46"/>
          <p:cNvCxnSpPr>
            <a:stCxn id="30" idx="2"/>
            <a:endCxn id="31" idx="0"/>
          </p:cNvCxnSpPr>
          <p:nvPr/>
        </p:nvCxnSpPr>
        <p:spPr>
          <a:xfrm flipH="1">
            <a:off x="5736695" y="2265848"/>
            <a:ext cx="2546194" cy="10308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30" idx="2"/>
            <a:endCxn id="32" idx="0"/>
          </p:cNvCxnSpPr>
          <p:nvPr/>
        </p:nvCxnSpPr>
        <p:spPr>
          <a:xfrm flipH="1">
            <a:off x="7001379" y="2265848"/>
            <a:ext cx="1281510" cy="10308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30" idx="2"/>
            <a:endCxn id="33" idx="0"/>
          </p:cNvCxnSpPr>
          <p:nvPr/>
        </p:nvCxnSpPr>
        <p:spPr>
          <a:xfrm>
            <a:off x="8282890" y="2265848"/>
            <a:ext cx="8673" cy="10308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30" idx="2"/>
            <a:endCxn id="34" idx="0"/>
          </p:cNvCxnSpPr>
          <p:nvPr/>
        </p:nvCxnSpPr>
        <p:spPr>
          <a:xfrm>
            <a:off x="8282890" y="2265848"/>
            <a:ext cx="1298855" cy="10308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30" idx="2"/>
            <a:endCxn id="35" idx="0"/>
          </p:cNvCxnSpPr>
          <p:nvPr/>
        </p:nvCxnSpPr>
        <p:spPr>
          <a:xfrm>
            <a:off x="8282890" y="2265848"/>
            <a:ext cx="2589038" cy="10308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31" idx="2"/>
            <a:endCxn id="46" idx="0"/>
          </p:cNvCxnSpPr>
          <p:nvPr/>
        </p:nvCxnSpPr>
        <p:spPr>
          <a:xfrm>
            <a:off x="5736695" y="3746355"/>
            <a:ext cx="2546194" cy="6860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32" idx="2"/>
            <a:endCxn id="46" idx="0"/>
          </p:cNvCxnSpPr>
          <p:nvPr/>
        </p:nvCxnSpPr>
        <p:spPr>
          <a:xfrm>
            <a:off x="7001379" y="3746355"/>
            <a:ext cx="1281509" cy="6860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33" idx="2"/>
            <a:endCxn id="46" idx="0"/>
          </p:cNvCxnSpPr>
          <p:nvPr/>
        </p:nvCxnSpPr>
        <p:spPr>
          <a:xfrm flipH="1">
            <a:off x="8282889" y="3746355"/>
            <a:ext cx="8674" cy="6860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34" idx="2"/>
            <a:endCxn id="46" idx="0"/>
          </p:cNvCxnSpPr>
          <p:nvPr/>
        </p:nvCxnSpPr>
        <p:spPr>
          <a:xfrm flipH="1">
            <a:off x="8282889" y="3746354"/>
            <a:ext cx="1298856" cy="6860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35" idx="2"/>
            <a:endCxn id="46" idx="0"/>
          </p:cNvCxnSpPr>
          <p:nvPr/>
        </p:nvCxnSpPr>
        <p:spPr>
          <a:xfrm flipH="1">
            <a:off x="8282889" y="3746353"/>
            <a:ext cx="2589039" cy="6860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46" idx="2"/>
            <a:endCxn id="36" idx="0"/>
          </p:cNvCxnSpPr>
          <p:nvPr/>
        </p:nvCxnSpPr>
        <p:spPr>
          <a:xfrm>
            <a:off x="8282889" y="4882114"/>
            <a:ext cx="1" cy="7335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rot="18657721">
            <a:off x="2008914" y="2831681"/>
            <a:ext cx="1903009" cy="261610"/>
          </a:xfrm>
          <a:prstGeom prst="rect">
            <a:avLst/>
          </a:prstGeom>
          <a:noFill/>
        </p:spPr>
        <p:txBody>
          <a:bodyPr wrap="square" rtlCol="0">
            <a:spAutoFit/>
          </a:bodyPr>
          <a:lstStyle/>
          <a:p>
            <a:r>
              <a:rPr lang="en-US" altLang="zh-TW" sz="1100" b="1" dirty="0" smtClean="0"/>
              <a:t>Crawl by </a:t>
            </a:r>
            <a:r>
              <a:rPr lang="en-US" altLang="zh-TW" sz="1100" b="1" dirty="0" err="1" smtClean="0"/>
              <a:t>game_id</a:t>
            </a:r>
            <a:endParaRPr lang="zh-TW" altLang="en-US" sz="1100" b="1" dirty="0"/>
          </a:p>
        </p:txBody>
      </p:sp>
    </p:spTree>
    <p:extLst>
      <p:ext uri="{BB962C8B-B14F-4D97-AF65-F5344CB8AC3E}">
        <p14:creationId xmlns:p14="http://schemas.microsoft.com/office/powerpoint/2010/main" val="269213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par>
                                <p:cTn id="64" presetID="10" presetClass="entr" presetSubtype="0"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fade">
                                      <p:cBhvr>
                                        <p:cTn id="104" dur="500"/>
                                        <p:tgtEl>
                                          <p:spTgt spid="27"/>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500"/>
                                        <p:tgtEl>
                                          <p:spTgt spid="4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8"/>
                                        </p:tgtEl>
                                        <p:attrNameLst>
                                          <p:attrName>style.visibility</p:attrName>
                                        </p:attrNameLst>
                                      </p:cBhvr>
                                      <p:to>
                                        <p:strVal val="visible"/>
                                      </p:to>
                                    </p:set>
                                    <p:animEffect transition="in" filter="fade">
                                      <p:cBhvr>
                                        <p:cTn id="112" dur="500"/>
                                        <p:tgtEl>
                                          <p:spTgt spid="2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childTnLst>
                                </p:cTn>
                              </p:par>
                              <p:par>
                                <p:cTn id="118" presetID="10" presetClass="entr" presetSubtype="0" fill="hold" nodeType="with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fade">
                                      <p:cBhvr>
                                        <p:cTn id="120" dur="500"/>
                                        <p:tgtEl>
                                          <p:spTgt spid="48"/>
                                        </p:tgtEl>
                                      </p:cBhvr>
                                    </p:animEffect>
                                  </p:childTnLst>
                                </p:cTn>
                              </p:par>
                              <p:par>
                                <p:cTn id="121" presetID="10" presetClass="entr" presetSubtype="0" fill="hold" nodeType="withEffect">
                                  <p:stCondLst>
                                    <p:cond delay="0"/>
                                  </p:stCondLst>
                                  <p:childTnLst>
                                    <p:set>
                                      <p:cBhvr>
                                        <p:cTn id="122" dur="1" fill="hold">
                                          <p:stCondLst>
                                            <p:cond delay="0"/>
                                          </p:stCondLst>
                                        </p:cTn>
                                        <p:tgtEl>
                                          <p:spTgt spid="49"/>
                                        </p:tgtEl>
                                        <p:attrNameLst>
                                          <p:attrName>style.visibility</p:attrName>
                                        </p:attrNameLst>
                                      </p:cBhvr>
                                      <p:to>
                                        <p:strVal val="visible"/>
                                      </p:to>
                                    </p:set>
                                    <p:animEffect transition="in" filter="fade">
                                      <p:cBhvr>
                                        <p:cTn id="123" dur="500"/>
                                        <p:tgtEl>
                                          <p:spTgt spid="49"/>
                                        </p:tgtEl>
                                      </p:cBhvr>
                                    </p:animEffect>
                                  </p:childTnLst>
                                </p:cTn>
                              </p:par>
                              <p:par>
                                <p:cTn id="124" presetID="10" presetClass="entr" presetSubtype="0" fill="hold" nodeType="withEffect">
                                  <p:stCondLst>
                                    <p:cond delay="0"/>
                                  </p:stCondLst>
                                  <p:childTnLst>
                                    <p:set>
                                      <p:cBhvr>
                                        <p:cTn id="125" dur="1" fill="hold">
                                          <p:stCondLst>
                                            <p:cond delay="0"/>
                                          </p:stCondLst>
                                        </p:cTn>
                                        <p:tgtEl>
                                          <p:spTgt spid="50"/>
                                        </p:tgtEl>
                                        <p:attrNameLst>
                                          <p:attrName>style.visibility</p:attrName>
                                        </p:attrNameLst>
                                      </p:cBhvr>
                                      <p:to>
                                        <p:strVal val="visible"/>
                                      </p:to>
                                    </p:set>
                                    <p:animEffect transition="in" filter="fade">
                                      <p:cBhvr>
                                        <p:cTn id="126" dur="500"/>
                                        <p:tgtEl>
                                          <p:spTgt spid="50"/>
                                        </p:tgtEl>
                                      </p:cBhvr>
                                    </p:animEffect>
                                  </p:childTnLst>
                                </p:cTn>
                              </p:par>
                              <p:par>
                                <p:cTn id="127" presetID="10" presetClass="entr" presetSubtype="0" fill="hold" nodeType="withEffect">
                                  <p:stCondLst>
                                    <p:cond delay="0"/>
                                  </p:stCondLst>
                                  <p:childTnLst>
                                    <p:set>
                                      <p:cBhvr>
                                        <p:cTn id="128" dur="1" fill="hold">
                                          <p:stCondLst>
                                            <p:cond delay="0"/>
                                          </p:stCondLst>
                                        </p:cTn>
                                        <p:tgtEl>
                                          <p:spTgt spid="51"/>
                                        </p:tgtEl>
                                        <p:attrNameLst>
                                          <p:attrName>style.visibility</p:attrName>
                                        </p:attrNameLst>
                                      </p:cBhvr>
                                      <p:to>
                                        <p:strVal val="visible"/>
                                      </p:to>
                                    </p:set>
                                    <p:animEffect transition="in" filter="fade">
                                      <p:cBhvr>
                                        <p:cTn id="129" dur="500"/>
                                        <p:tgtEl>
                                          <p:spTgt spid="51"/>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500"/>
                                        <p:tgtEl>
                                          <p:spTgt spid="34"/>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fade">
                                      <p:cBhvr>
                                        <p:cTn id="135" dur="500"/>
                                        <p:tgtEl>
                                          <p:spTgt spid="33"/>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fade">
                                      <p:cBhvr>
                                        <p:cTn id="138" dur="500"/>
                                        <p:tgtEl>
                                          <p:spTgt spid="3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31"/>
                                        </p:tgtEl>
                                        <p:attrNameLst>
                                          <p:attrName>style.visibility</p:attrName>
                                        </p:attrNameLst>
                                      </p:cBhvr>
                                      <p:to>
                                        <p:strVal val="visible"/>
                                      </p:to>
                                    </p:set>
                                    <p:animEffect transition="in" filter="fade">
                                      <p:cBhvr>
                                        <p:cTn id="141" dur="500"/>
                                        <p:tgtEl>
                                          <p:spTgt spid="3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35"/>
                                        </p:tgtEl>
                                        <p:attrNameLst>
                                          <p:attrName>style.visibility</p:attrName>
                                        </p:attrNameLst>
                                      </p:cBhvr>
                                      <p:to>
                                        <p:strVal val="visible"/>
                                      </p:to>
                                    </p:set>
                                    <p:animEffect transition="in" filter="fade">
                                      <p:cBhvr>
                                        <p:cTn id="144" dur="500"/>
                                        <p:tgtEl>
                                          <p:spTgt spid="35"/>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fade">
                                      <p:cBhvr>
                                        <p:cTn id="149" dur="500"/>
                                        <p:tgtEl>
                                          <p:spTgt spid="52"/>
                                        </p:tgtEl>
                                      </p:cBhvr>
                                    </p:animEffect>
                                  </p:childTnLst>
                                </p:cTn>
                              </p:par>
                              <p:par>
                                <p:cTn id="150" presetID="10" presetClass="entr" presetSubtype="0" fill="hold"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fade">
                                      <p:cBhvr>
                                        <p:cTn id="152" dur="500"/>
                                        <p:tgtEl>
                                          <p:spTgt spid="53"/>
                                        </p:tgtEl>
                                      </p:cBhvr>
                                    </p:animEffect>
                                  </p:childTnLst>
                                </p:cTn>
                              </p:par>
                              <p:par>
                                <p:cTn id="153" presetID="10" presetClass="entr" presetSubtype="0" fill="hold" nodeType="with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fade">
                                      <p:cBhvr>
                                        <p:cTn id="155" dur="500"/>
                                        <p:tgtEl>
                                          <p:spTgt spid="54"/>
                                        </p:tgtEl>
                                      </p:cBhvr>
                                    </p:animEffect>
                                  </p:childTnLst>
                                </p:cTn>
                              </p:par>
                              <p:par>
                                <p:cTn id="156" presetID="10" presetClass="entr" presetSubtype="0" fill="hold" nodeType="withEffect">
                                  <p:stCondLst>
                                    <p:cond delay="0"/>
                                  </p:stCondLst>
                                  <p:childTnLst>
                                    <p:set>
                                      <p:cBhvr>
                                        <p:cTn id="157" dur="1" fill="hold">
                                          <p:stCondLst>
                                            <p:cond delay="0"/>
                                          </p:stCondLst>
                                        </p:cTn>
                                        <p:tgtEl>
                                          <p:spTgt spid="55"/>
                                        </p:tgtEl>
                                        <p:attrNameLst>
                                          <p:attrName>style.visibility</p:attrName>
                                        </p:attrNameLst>
                                      </p:cBhvr>
                                      <p:to>
                                        <p:strVal val="visible"/>
                                      </p:to>
                                    </p:set>
                                    <p:animEffect transition="in" filter="fade">
                                      <p:cBhvr>
                                        <p:cTn id="158" dur="500"/>
                                        <p:tgtEl>
                                          <p:spTgt spid="55"/>
                                        </p:tgtEl>
                                      </p:cBhvr>
                                    </p:animEffect>
                                  </p:childTnLst>
                                </p:cTn>
                              </p:par>
                              <p:par>
                                <p:cTn id="159" presetID="10" presetClass="entr" presetSubtype="0" fill="hold" nodeType="withEffect">
                                  <p:stCondLst>
                                    <p:cond delay="0"/>
                                  </p:stCondLst>
                                  <p:childTnLst>
                                    <p:set>
                                      <p:cBhvr>
                                        <p:cTn id="160" dur="1" fill="hold">
                                          <p:stCondLst>
                                            <p:cond delay="0"/>
                                          </p:stCondLst>
                                        </p:cTn>
                                        <p:tgtEl>
                                          <p:spTgt spid="56"/>
                                        </p:tgtEl>
                                        <p:attrNameLst>
                                          <p:attrName>style.visibility</p:attrName>
                                        </p:attrNameLst>
                                      </p:cBhvr>
                                      <p:to>
                                        <p:strVal val="visible"/>
                                      </p:to>
                                    </p:set>
                                    <p:animEffect transition="in" filter="fade">
                                      <p:cBhvr>
                                        <p:cTn id="161" dur="500"/>
                                        <p:tgtEl>
                                          <p:spTgt spid="5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6"/>
                                        </p:tgtEl>
                                        <p:attrNameLst>
                                          <p:attrName>style.visibility</p:attrName>
                                        </p:attrNameLst>
                                      </p:cBhvr>
                                      <p:to>
                                        <p:strVal val="visible"/>
                                      </p:to>
                                    </p:set>
                                    <p:animEffect transition="in" filter="fade">
                                      <p:cBhvr>
                                        <p:cTn id="164" dur="500"/>
                                        <p:tgtEl>
                                          <p:spTgt spid="46"/>
                                        </p:tgtEl>
                                      </p:cBhvr>
                                    </p:animEffect>
                                  </p:childTnLst>
                                </p:cTn>
                              </p:par>
                              <p:par>
                                <p:cTn id="165" presetID="10" presetClass="entr" presetSubtype="0" fill="hold" nodeType="with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fade">
                                      <p:cBhvr>
                                        <p:cTn id="167" dur="500"/>
                                        <p:tgtEl>
                                          <p:spTgt spid="5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36"/>
                                        </p:tgtEl>
                                        <p:attrNameLst>
                                          <p:attrName>style.visibility</p:attrName>
                                        </p:attrNameLst>
                                      </p:cBhvr>
                                      <p:to>
                                        <p:strVal val="visible"/>
                                      </p:to>
                                    </p:set>
                                    <p:animEffect transition="in" filter="fade">
                                      <p:cBhvr>
                                        <p:cTn id="17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19" grpId="0"/>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animBg="1"/>
      <p:bldP spid="31" grpId="0" animBg="1"/>
      <p:bldP spid="32" grpId="0" animBg="1"/>
      <p:bldP spid="33" grpId="0" animBg="1"/>
      <p:bldP spid="34" grpId="0" animBg="1"/>
      <p:bldP spid="35" grpId="0" animBg="1"/>
      <p:bldP spid="36" grpId="0" animBg="1"/>
      <p:bldP spid="46" grpId="0" animBg="1"/>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0"/>
            <a:ext cx="10515600" cy="1325563"/>
          </a:xfrm>
        </p:spPr>
        <p:txBody>
          <a:bodyPr/>
          <a:lstStyle/>
          <a:p>
            <a:r>
              <a:rPr lang="zh-TW" altLang="en-US" dirty="0" smtClean="0">
                <a:latin typeface="標楷體" panose="03000509000000000000" pitchFamily="65" charset="-120"/>
                <a:ea typeface="標楷體" panose="03000509000000000000" pitchFamily="65" charset="-120"/>
              </a:rPr>
              <a:t>資料取得</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742665" y="1359102"/>
            <a:ext cx="10515600" cy="4351338"/>
          </a:xfrm>
        </p:spPr>
        <p:txBody>
          <a:bodyPr>
            <a:normAutofit/>
          </a:bodyPr>
          <a:lstStyle/>
          <a:p>
            <a:r>
              <a:rPr lang="zh-TW" altLang="en-US" dirty="0" smtClean="0">
                <a:latin typeface="標楷體" panose="03000509000000000000" pitchFamily="65" charset="-120"/>
                <a:ea typeface="標楷體" panose="03000509000000000000" pitchFamily="65" charset="-120"/>
              </a:rPr>
              <a:t>網頁爬蟲</a:t>
            </a:r>
            <a:r>
              <a:rPr lang="en-US" altLang="zh-TW" dirty="0" smtClean="0">
                <a:latin typeface="標楷體" panose="03000509000000000000" pitchFamily="65" charset="-120"/>
                <a:ea typeface="標楷體" panose="03000509000000000000" pitchFamily="65" charset="-120"/>
              </a:rPr>
              <a:t>-&gt;</a:t>
            </a:r>
            <a:r>
              <a:rPr lang="zh-TW" altLang="en-US" dirty="0" smtClean="0">
                <a:latin typeface="標楷體" panose="03000509000000000000" pitchFamily="65" charset="-120"/>
                <a:ea typeface="標楷體" panose="03000509000000000000" pitchFamily="65" charset="-120"/>
              </a:rPr>
              <a:t>解析</a:t>
            </a:r>
            <a:r>
              <a:rPr lang="en-US" altLang="zh-TW" dirty="0" smtClean="0">
                <a:latin typeface="標楷體" panose="03000509000000000000" pitchFamily="65" charset="-120"/>
                <a:ea typeface="標楷體" panose="03000509000000000000" pitchFamily="65" charset="-120"/>
              </a:rPr>
              <a:t>HTML</a:t>
            </a:r>
          </a:p>
          <a:p>
            <a:r>
              <a:rPr lang="zh-TW" altLang="en-US" dirty="0" smtClean="0">
                <a:latin typeface="標楷體" panose="03000509000000000000" pitchFamily="65" charset="-120"/>
                <a:ea typeface="標楷體" panose="03000509000000000000" pitchFamily="65" charset="-120"/>
              </a:rPr>
              <a:t>透過</a:t>
            </a:r>
            <a:r>
              <a:rPr lang="en-US" altLang="zh-TW" dirty="0" err="1" smtClean="0">
                <a:latin typeface="標楷體" panose="03000509000000000000" pitchFamily="65" charset="-120"/>
                <a:ea typeface="標楷體" panose="03000509000000000000" pitchFamily="65" charset="-120"/>
              </a:rPr>
              <a:t>Sportradar</a:t>
            </a:r>
            <a:r>
              <a:rPr lang="en-US" altLang="zh-TW" dirty="0" smtClean="0">
                <a:latin typeface="標楷體" panose="03000509000000000000" pitchFamily="65" charset="-120"/>
                <a:ea typeface="標楷體" panose="03000509000000000000" pitchFamily="65" charset="-120"/>
              </a:rPr>
              <a:t> </a:t>
            </a:r>
            <a:r>
              <a:rPr lang="en-US" altLang="zh-TW" dirty="0" err="1" smtClean="0">
                <a:latin typeface="標楷體" panose="03000509000000000000" pitchFamily="65" charset="-120"/>
                <a:ea typeface="標楷體" panose="03000509000000000000" pitchFamily="65" charset="-120"/>
              </a:rPr>
              <a:t>Api</a:t>
            </a:r>
            <a:r>
              <a:rPr lang="en-US" altLang="zh-TW" dirty="0" smtClean="0">
                <a:latin typeface="標楷體" panose="03000509000000000000" pitchFamily="65" charset="-120"/>
                <a:ea typeface="標楷體" panose="03000509000000000000" pitchFamily="65" charset="-120"/>
              </a:rPr>
              <a:t>-&gt;</a:t>
            </a:r>
            <a:r>
              <a:rPr lang="zh-TW" altLang="en-US" dirty="0" smtClean="0">
                <a:latin typeface="標楷體" panose="03000509000000000000" pitchFamily="65" charset="-120"/>
                <a:ea typeface="標楷體" panose="03000509000000000000" pitchFamily="65" charset="-120"/>
              </a:rPr>
              <a:t>處理</a:t>
            </a:r>
            <a:r>
              <a:rPr lang="en-US" altLang="zh-TW" dirty="0" err="1" smtClean="0">
                <a:latin typeface="標楷體" panose="03000509000000000000" pitchFamily="65" charset="-120"/>
                <a:ea typeface="標楷體" panose="03000509000000000000" pitchFamily="65" charset="-120"/>
              </a:rPr>
              <a:t>Json</a:t>
            </a:r>
            <a:r>
              <a:rPr lang="zh-TW" altLang="en-US" dirty="0" smtClean="0">
                <a:latin typeface="標楷體" panose="03000509000000000000" pitchFamily="65" charset="-120"/>
                <a:ea typeface="標楷體" panose="03000509000000000000" pitchFamily="65" charset="-120"/>
              </a:rPr>
              <a:t>格式</a:t>
            </a:r>
            <a:endParaRPr lang="zh-TW" altLang="en-US" dirty="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5</a:t>
            </a:fld>
            <a:endParaRPr lang="zh-TW" altLang="en-US"/>
          </a:p>
        </p:txBody>
      </p:sp>
      <p:pic>
        <p:nvPicPr>
          <p:cNvPr id="6" name="圖片 5"/>
          <p:cNvPicPr>
            <a:picLocks noChangeAspect="1"/>
          </p:cNvPicPr>
          <p:nvPr/>
        </p:nvPicPr>
        <p:blipFill rotWithShape="1">
          <a:blip r:embed="rId2"/>
          <a:srcRect t="11334" r="36434" b="4898"/>
          <a:stretch/>
        </p:blipFill>
        <p:spPr>
          <a:xfrm>
            <a:off x="6810233" y="39623"/>
            <a:ext cx="4543567" cy="3202130"/>
          </a:xfrm>
          <a:prstGeom prst="rect">
            <a:avLst/>
          </a:prstGeom>
        </p:spPr>
      </p:pic>
      <p:pic>
        <p:nvPicPr>
          <p:cNvPr id="7" name="圖片 6"/>
          <p:cNvPicPr>
            <a:picLocks noChangeAspect="1"/>
          </p:cNvPicPr>
          <p:nvPr/>
        </p:nvPicPr>
        <p:blipFill rotWithShape="1">
          <a:blip r:embed="rId3"/>
          <a:srcRect t="12080" r="1400" b="5270"/>
          <a:stretch/>
        </p:blipFill>
        <p:spPr>
          <a:xfrm>
            <a:off x="838200" y="3447366"/>
            <a:ext cx="10639567" cy="2947916"/>
          </a:xfrm>
          <a:prstGeom prst="rect">
            <a:avLst/>
          </a:prstGeom>
        </p:spPr>
      </p:pic>
      <p:pic>
        <p:nvPicPr>
          <p:cNvPr id="8" name="圖片 7"/>
          <p:cNvPicPr>
            <a:picLocks noChangeAspect="1"/>
          </p:cNvPicPr>
          <p:nvPr/>
        </p:nvPicPr>
        <p:blipFill rotWithShape="1">
          <a:blip r:embed="rId4"/>
          <a:srcRect l="41528" t="8285" r="51228" b="85714"/>
          <a:stretch/>
        </p:blipFill>
        <p:spPr>
          <a:xfrm>
            <a:off x="934314" y="2361063"/>
            <a:ext cx="4715859" cy="935692"/>
          </a:xfrm>
          <a:prstGeom prst="rect">
            <a:avLst/>
          </a:prstGeom>
        </p:spPr>
      </p:pic>
    </p:spTree>
    <p:extLst>
      <p:ext uri="{BB962C8B-B14F-4D97-AF65-F5344CB8AC3E}">
        <p14:creationId xmlns:p14="http://schemas.microsoft.com/office/powerpoint/2010/main" val="243968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0"/>
            <a:ext cx="10515600" cy="1325563"/>
          </a:xfrm>
        </p:spPr>
        <p:txBody>
          <a:bodyPr/>
          <a:lstStyle/>
          <a:p>
            <a:r>
              <a:rPr lang="zh-TW" altLang="en-US" dirty="0" smtClean="0">
                <a:latin typeface="標楷體" panose="03000509000000000000" pitchFamily="65" charset="-120"/>
                <a:ea typeface="標楷體" panose="03000509000000000000" pitchFamily="65" charset="-120"/>
              </a:rPr>
              <a:t>特徵變數生成</a:t>
            </a:r>
            <a:endParaRPr lang="zh-TW" altLang="en-US" dirty="0">
              <a:latin typeface="標楷體" panose="03000509000000000000" pitchFamily="65" charset="-120"/>
              <a:ea typeface="標楷體" panose="03000509000000000000" pitchFamily="65" charset="-120"/>
            </a:endParaRPr>
          </a:p>
        </p:txBody>
      </p:sp>
      <p:sp>
        <p:nvSpPr>
          <p:cNvPr id="7" name="內容版面配置區 2"/>
          <p:cNvSpPr>
            <a:spLocks noGrp="1"/>
          </p:cNvSpPr>
          <p:nvPr>
            <p:ph idx="1"/>
          </p:nvPr>
        </p:nvSpPr>
        <p:spPr>
          <a:xfrm>
            <a:off x="838200" y="1253331"/>
            <a:ext cx="10515600" cy="4351338"/>
          </a:xfrm>
        </p:spPr>
        <p:txBody>
          <a:bodyPr/>
          <a:lstStyle/>
          <a:p>
            <a:r>
              <a:rPr lang="zh-TW" altLang="en-US" dirty="0" smtClean="0">
                <a:latin typeface="標楷體" panose="03000509000000000000" pitchFamily="65" charset="-120"/>
                <a:ea typeface="標楷體" panose="03000509000000000000" pitchFamily="65" charset="-120"/>
              </a:rPr>
              <a:t>資</a:t>
            </a:r>
            <a:r>
              <a:rPr lang="zh-TW" altLang="en-US" dirty="0">
                <a:latin typeface="標楷體" panose="03000509000000000000" pitchFamily="65" charset="-120"/>
                <a:ea typeface="標楷體" panose="03000509000000000000" pitchFamily="65" charset="-120"/>
              </a:rPr>
              <a:t>料</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2016-2017</a:t>
            </a:r>
            <a:r>
              <a:rPr lang="zh-TW" altLang="en-US" dirty="0" smtClean="0">
                <a:latin typeface="標楷體" panose="03000509000000000000" pitchFamily="65" charset="-120"/>
                <a:ea typeface="標楷體" panose="03000509000000000000" pitchFamily="65" charset="-120"/>
              </a:rPr>
              <a:t>常規賽團隊數據、主客隊球員單場統計數據</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目標：用過去的比賽數據來代表未來兩隊交手的勝分差</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預測目標值：該場比賽的主隊分數</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客隊分</a:t>
            </a:r>
            <a:r>
              <a:rPr lang="zh-TW" altLang="en-US" dirty="0">
                <a:latin typeface="標楷體" panose="03000509000000000000" pitchFamily="65" charset="-120"/>
                <a:ea typeface="標楷體" panose="03000509000000000000" pitchFamily="65" charset="-120"/>
              </a:rPr>
              <a:t>數</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變數生成方式：</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以過去球隊間團隊歷史交手紀錄當作變數</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以過去團隊交手數據當作變數</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以過去每個球員數據當作變數</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最終選擇生成方式：以球隊每個位置主力球員及整隊球員過去平均數據當作衡量球隊強弱的指標</a:t>
            </a:r>
            <a:endParaRPr lang="en-US" altLang="zh-TW" dirty="0" smtClean="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6</a:t>
            </a:fld>
            <a:endParaRPr lang="zh-TW" altLang="en-US"/>
          </a:p>
        </p:txBody>
      </p:sp>
    </p:spTree>
    <p:extLst>
      <p:ext uri="{BB962C8B-B14F-4D97-AF65-F5344CB8AC3E}">
        <p14:creationId xmlns:p14="http://schemas.microsoft.com/office/powerpoint/2010/main" val="598198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57622"/>
            <a:ext cx="10515600" cy="1325563"/>
          </a:xfrm>
        </p:spPr>
        <p:txBody>
          <a:bodyPr/>
          <a:lstStyle/>
          <a:p>
            <a:r>
              <a:rPr lang="zh-TW" altLang="en-US" dirty="0" smtClean="0">
                <a:latin typeface="標楷體" panose="03000509000000000000" pitchFamily="65" charset="-120"/>
                <a:ea typeface="標楷體" panose="03000509000000000000" pitchFamily="65" charset="-120"/>
              </a:rPr>
              <a:t>變數產生邏輯</a:t>
            </a:r>
            <a:endParaRPr lang="zh-TW" altLang="en-US" dirty="0">
              <a:latin typeface="標楷體" panose="03000509000000000000" pitchFamily="65" charset="-120"/>
              <a:ea typeface="標楷體" panose="03000509000000000000" pitchFamily="65" charset="-120"/>
            </a:endParaRP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7</a:t>
            </a:fld>
            <a:endParaRPr lang="zh-TW" altLang="en-US"/>
          </a:p>
        </p:txBody>
      </p:sp>
      <p:sp>
        <p:nvSpPr>
          <p:cNvPr id="51" name="圓角矩形 50"/>
          <p:cNvSpPr/>
          <p:nvPr/>
        </p:nvSpPr>
        <p:spPr>
          <a:xfrm>
            <a:off x="245660" y="832514"/>
            <a:ext cx="11683053" cy="5888962"/>
          </a:xfrm>
          <a:prstGeom prst="roundRect">
            <a:avLst>
              <a:gd name="adj" fmla="val 2840"/>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p:nvSpPr>
        <p:spPr>
          <a:xfrm>
            <a:off x="7644910" y="2774608"/>
            <a:ext cx="4004807" cy="38037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p:nvSpPr>
        <p:spPr>
          <a:xfrm>
            <a:off x="564329" y="3111033"/>
            <a:ext cx="4372601" cy="34673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4" name="圖片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1566" y="5271367"/>
            <a:ext cx="3763144" cy="961046"/>
          </a:xfrm>
          <a:prstGeom prst="rect">
            <a:avLst/>
          </a:prstGeom>
        </p:spPr>
      </p:pic>
      <p:cxnSp>
        <p:nvCxnSpPr>
          <p:cNvPr id="55" name="直線單箭頭接點 54"/>
          <p:cNvCxnSpPr/>
          <p:nvPr/>
        </p:nvCxnSpPr>
        <p:spPr>
          <a:xfrm>
            <a:off x="1017265" y="1594559"/>
            <a:ext cx="104624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a:xfrm>
            <a:off x="1017265" y="1469767"/>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a:xfrm>
            <a:off x="11207263" y="1473158"/>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9430823" y="948284"/>
            <a:ext cx="2936521" cy="369332"/>
          </a:xfrm>
          <a:prstGeom prst="rect">
            <a:avLst/>
          </a:prstGeom>
          <a:noFill/>
        </p:spPr>
        <p:txBody>
          <a:bodyPr wrap="square" rtlCol="0">
            <a:spAutoFit/>
          </a:bodyPr>
          <a:lstStyle/>
          <a:p>
            <a:r>
              <a:rPr lang="en-US" altLang="zh-TW" b="1" dirty="0" smtClean="0"/>
              <a:t>End of regular season</a:t>
            </a:r>
            <a:endParaRPr lang="zh-TW" altLang="en-US" b="1" dirty="0"/>
          </a:p>
        </p:txBody>
      </p:sp>
      <p:sp>
        <p:nvSpPr>
          <p:cNvPr id="59" name="文字方塊 58"/>
          <p:cNvSpPr txBox="1"/>
          <p:nvPr/>
        </p:nvSpPr>
        <p:spPr>
          <a:xfrm>
            <a:off x="399569" y="948284"/>
            <a:ext cx="2334433" cy="319357"/>
          </a:xfrm>
          <a:prstGeom prst="rect">
            <a:avLst/>
          </a:prstGeom>
          <a:noFill/>
        </p:spPr>
        <p:txBody>
          <a:bodyPr wrap="square" rtlCol="0">
            <a:spAutoFit/>
          </a:bodyPr>
          <a:lstStyle/>
          <a:p>
            <a:r>
              <a:rPr lang="en-US" altLang="zh-TW" b="1" dirty="0" smtClean="0"/>
              <a:t>Start of regular season</a:t>
            </a:r>
            <a:endParaRPr lang="zh-TW" altLang="en-US" b="1" dirty="0"/>
          </a:p>
        </p:txBody>
      </p:sp>
      <p:cxnSp>
        <p:nvCxnSpPr>
          <p:cNvPr id="60" name="直線接點 59"/>
          <p:cNvCxnSpPr/>
          <p:nvPr/>
        </p:nvCxnSpPr>
        <p:spPr>
          <a:xfrm>
            <a:off x="1346398" y="1471733"/>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接點 60"/>
          <p:cNvCxnSpPr/>
          <p:nvPr/>
        </p:nvCxnSpPr>
        <p:spPr>
          <a:xfrm>
            <a:off x="1189458" y="1471732"/>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文字方塊 61"/>
          <p:cNvSpPr txBox="1"/>
          <p:nvPr/>
        </p:nvSpPr>
        <p:spPr>
          <a:xfrm>
            <a:off x="2536500" y="1594556"/>
            <a:ext cx="627746" cy="399196"/>
          </a:xfrm>
          <a:prstGeom prst="rect">
            <a:avLst/>
          </a:prstGeom>
          <a:noFill/>
        </p:spPr>
        <p:txBody>
          <a:bodyPr wrap="square" rtlCol="0">
            <a:spAutoFit/>
          </a:bodyPr>
          <a:lstStyle/>
          <a:p>
            <a:r>
              <a:rPr lang="en-US" altLang="zh-TW" sz="2400" b="1" dirty="0" smtClean="0"/>
              <a:t>……</a:t>
            </a:r>
            <a:endParaRPr lang="zh-TW" altLang="en-US" sz="2400" b="1" dirty="0"/>
          </a:p>
        </p:txBody>
      </p:sp>
      <p:cxnSp>
        <p:nvCxnSpPr>
          <p:cNvPr id="63" name="直線接點 62"/>
          <p:cNvCxnSpPr/>
          <p:nvPr/>
        </p:nvCxnSpPr>
        <p:spPr>
          <a:xfrm>
            <a:off x="1490255" y="1471733"/>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1819388" y="1473698"/>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接點 64"/>
          <p:cNvCxnSpPr/>
          <p:nvPr/>
        </p:nvCxnSpPr>
        <p:spPr>
          <a:xfrm>
            <a:off x="1662449" y="1473697"/>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1961062" y="1471734"/>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2290195" y="1473699"/>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2133256" y="1473698"/>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a:off x="3360420" y="1459932"/>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3689553" y="1461898"/>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3532614" y="1461897"/>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接點 71"/>
          <p:cNvCxnSpPr/>
          <p:nvPr/>
        </p:nvCxnSpPr>
        <p:spPr>
          <a:xfrm>
            <a:off x="3990348" y="1461897"/>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接點 72"/>
          <p:cNvCxnSpPr/>
          <p:nvPr/>
        </p:nvCxnSpPr>
        <p:spPr>
          <a:xfrm>
            <a:off x="3833408" y="1461896"/>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a:off x="4147283" y="1461897"/>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4463338" y="1463862"/>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a:off x="4306399" y="1463862"/>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a:off x="4605012" y="1461898"/>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a:off x="4934145" y="1463863"/>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4777206" y="1463862"/>
            <a:ext cx="0" cy="283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文字方塊 79"/>
          <p:cNvSpPr txBox="1"/>
          <p:nvPr/>
        </p:nvSpPr>
        <p:spPr>
          <a:xfrm rot="18228588">
            <a:off x="377942" y="1771497"/>
            <a:ext cx="1007022" cy="353914"/>
          </a:xfrm>
          <a:prstGeom prst="rect">
            <a:avLst/>
          </a:prstGeom>
          <a:noFill/>
        </p:spPr>
        <p:txBody>
          <a:bodyPr wrap="square" rtlCol="0">
            <a:spAutoFit/>
          </a:bodyPr>
          <a:lstStyle/>
          <a:p>
            <a:r>
              <a:rPr lang="en-US" altLang="zh-TW" dirty="0" smtClean="0"/>
              <a:t>Date 0</a:t>
            </a:r>
            <a:endParaRPr lang="zh-TW" altLang="en-US" dirty="0"/>
          </a:p>
        </p:txBody>
      </p:sp>
      <p:sp>
        <p:nvSpPr>
          <p:cNvPr id="81" name="文字方塊 80"/>
          <p:cNvSpPr txBox="1"/>
          <p:nvPr/>
        </p:nvSpPr>
        <p:spPr>
          <a:xfrm rot="18228588">
            <a:off x="681172" y="1800024"/>
            <a:ext cx="1007022" cy="353914"/>
          </a:xfrm>
          <a:prstGeom prst="rect">
            <a:avLst/>
          </a:prstGeom>
          <a:noFill/>
        </p:spPr>
        <p:txBody>
          <a:bodyPr wrap="square" rtlCol="0">
            <a:spAutoFit/>
          </a:bodyPr>
          <a:lstStyle/>
          <a:p>
            <a:r>
              <a:rPr lang="en-US" altLang="zh-TW" dirty="0" smtClean="0"/>
              <a:t>Date 1</a:t>
            </a:r>
            <a:endParaRPr lang="zh-TW" altLang="en-US" dirty="0"/>
          </a:p>
        </p:txBody>
      </p:sp>
      <p:sp>
        <p:nvSpPr>
          <p:cNvPr id="82" name="文字方塊 81"/>
          <p:cNvSpPr txBox="1"/>
          <p:nvPr/>
        </p:nvSpPr>
        <p:spPr>
          <a:xfrm rot="18228588">
            <a:off x="985361" y="1788354"/>
            <a:ext cx="1075371" cy="353914"/>
          </a:xfrm>
          <a:prstGeom prst="rect">
            <a:avLst/>
          </a:prstGeom>
          <a:noFill/>
        </p:spPr>
        <p:txBody>
          <a:bodyPr wrap="square" rtlCol="0">
            <a:spAutoFit/>
          </a:bodyPr>
          <a:lstStyle/>
          <a:p>
            <a:r>
              <a:rPr lang="en-US" altLang="zh-TW" dirty="0" smtClean="0"/>
              <a:t>Date 2</a:t>
            </a:r>
            <a:endParaRPr lang="zh-TW" altLang="en-US" dirty="0"/>
          </a:p>
        </p:txBody>
      </p:sp>
      <p:sp>
        <p:nvSpPr>
          <p:cNvPr id="83" name="文字方塊 82"/>
          <p:cNvSpPr txBox="1"/>
          <p:nvPr/>
        </p:nvSpPr>
        <p:spPr>
          <a:xfrm rot="18228588">
            <a:off x="1324178" y="1813791"/>
            <a:ext cx="1007022" cy="353914"/>
          </a:xfrm>
          <a:prstGeom prst="rect">
            <a:avLst/>
          </a:prstGeom>
          <a:noFill/>
        </p:spPr>
        <p:txBody>
          <a:bodyPr wrap="square" rtlCol="0">
            <a:spAutoFit/>
          </a:bodyPr>
          <a:lstStyle/>
          <a:p>
            <a:r>
              <a:rPr lang="en-US" altLang="zh-TW" dirty="0" smtClean="0"/>
              <a:t>Date 3</a:t>
            </a:r>
            <a:endParaRPr lang="zh-TW" altLang="en-US" dirty="0"/>
          </a:p>
        </p:txBody>
      </p:sp>
      <p:sp>
        <p:nvSpPr>
          <p:cNvPr id="84" name="文字方塊 83"/>
          <p:cNvSpPr txBox="1"/>
          <p:nvPr/>
        </p:nvSpPr>
        <p:spPr>
          <a:xfrm rot="18228588">
            <a:off x="1628367" y="1802121"/>
            <a:ext cx="1075371" cy="353914"/>
          </a:xfrm>
          <a:prstGeom prst="rect">
            <a:avLst/>
          </a:prstGeom>
          <a:noFill/>
        </p:spPr>
        <p:txBody>
          <a:bodyPr wrap="square" rtlCol="0">
            <a:spAutoFit/>
          </a:bodyPr>
          <a:lstStyle/>
          <a:p>
            <a:r>
              <a:rPr lang="en-US" altLang="zh-TW" dirty="0" smtClean="0"/>
              <a:t>Date 4</a:t>
            </a:r>
            <a:endParaRPr lang="zh-TW" altLang="en-US" dirty="0"/>
          </a:p>
        </p:txBody>
      </p:sp>
      <p:sp>
        <p:nvSpPr>
          <p:cNvPr id="85" name="文字方塊 84"/>
          <p:cNvSpPr txBox="1"/>
          <p:nvPr/>
        </p:nvSpPr>
        <p:spPr>
          <a:xfrm rot="18228588">
            <a:off x="2867388" y="1801990"/>
            <a:ext cx="1007022" cy="353914"/>
          </a:xfrm>
          <a:prstGeom prst="rect">
            <a:avLst/>
          </a:prstGeom>
          <a:noFill/>
        </p:spPr>
        <p:txBody>
          <a:bodyPr wrap="square" rtlCol="0">
            <a:spAutoFit/>
          </a:bodyPr>
          <a:lstStyle/>
          <a:p>
            <a:r>
              <a:rPr lang="en-US" altLang="zh-TW" dirty="0" smtClean="0"/>
              <a:t>Date 11</a:t>
            </a:r>
            <a:endParaRPr lang="zh-TW" altLang="en-US" dirty="0"/>
          </a:p>
        </p:txBody>
      </p:sp>
      <p:sp>
        <p:nvSpPr>
          <p:cNvPr id="86" name="文字方塊 85"/>
          <p:cNvSpPr txBox="1"/>
          <p:nvPr/>
        </p:nvSpPr>
        <p:spPr>
          <a:xfrm rot="18228588">
            <a:off x="3171577" y="1790321"/>
            <a:ext cx="1075371" cy="353914"/>
          </a:xfrm>
          <a:prstGeom prst="rect">
            <a:avLst/>
          </a:prstGeom>
          <a:noFill/>
        </p:spPr>
        <p:txBody>
          <a:bodyPr wrap="square" rtlCol="0">
            <a:spAutoFit/>
          </a:bodyPr>
          <a:lstStyle/>
          <a:p>
            <a:r>
              <a:rPr lang="en-US" altLang="zh-TW" dirty="0" smtClean="0"/>
              <a:t>Date 12</a:t>
            </a:r>
            <a:endParaRPr lang="zh-TW" altLang="en-US" dirty="0"/>
          </a:p>
        </p:txBody>
      </p:sp>
      <p:sp>
        <p:nvSpPr>
          <p:cNvPr id="87" name="文字方塊 86"/>
          <p:cNvSpPr txBox="1"/>
          <p:nvPr/>
        </p:nvSpPr>
        <p:spPr>
          <a:xfrm rot="18228588">
            <a:off x="3510394" y="1815757"/>
            <a:ext cx="1007022" cy="353914"/>
          </a:xfrm>
          <a:prstGeom prst="rect">
            <a:avLst/>
          </a:prstGeom>
          <a:noFill/>
        </p:spPr>
        <p:txBody>
          <a:bodyPr wrap="square" rtlCol="0">
            <a:spAutoFit/>
          </a:bodyPr>
          <a:lstStyle/>
          <a:p>
            <a:r>
              <a:rPr lang="en-US" altLang="zh-TW" dirty="0" smtClean="0"/>
              <a:t>Date 13</a:t>
            </a:r>
            <a:endParaRPr lang="zh-TW" altLang="en-US" dirty="0"/>
          </a:p>
        </p:txBody>
      </p:sp>
      <p:sp>
        <p:nvSpPr>
          <p:cNvPr id="88" name="文字方塊 87"/>
          <p:cNvSpPr txBox="1"/>
          <p:nvPr/>
        </p:nvSpPr>
        <p:spPr>
          <a:xfrm rot="18228588">
            <a:off x="3814583" y="1804087"/>
            <a:ext cx="1075371" cy="353914"/>
          </a:xfrm>
          <a:prstGeom prst="rect">
            <a:avLst/>
          </a:prstGeom>
          <a:noFill/>
        </p:spPr>
        <p:txBody>
          <a:bodyPr wrap="square" rtlCol="0">
            <a:spAutoFit/>
          </a:bodyPr>
          <a:lstStyle/>
          <a:p>
            <a:r>
              <a:rPr lang="en-US" altLang="zh-TW" dirty="0" smtClean="0"/>
              <a:t>Date 14</a:t>
            </a:r>
            <a:endParaRPr lang="zh-TW" altLang="en-US" dirty="0"/>
          </a:p>
        </p:txBody>
      </p:sp>
      <p:sp>
        <p:nvSpPr>
          <p:cNvPr id="89" name="文字方塊 88"/>
          <p:cNvSpPr txBox="1"/>
          <p:nvPr/>
        </p:nvSpPr>
        <p:spPr>
          <a:xfrm>
            <a:off x="7922911" y="1591552"/>
            <a:ext cx="627746" cy="399196"/>
          </a:xfrm>
          <a:prstGeom prst="rect">
            <a:avLst/>
          </a:prstGeom>
          <a:noFill/>
        </p:spPr>
        <p:txBody>
          <a:bodyPr wrap="square" rtlCol="0">
            <a:spAutoFit/>
          </a:bodyPr>
          <a:lstStyle/>
          <a:p>
            <a:r>
              <a:rPr lang="en-US" altLang="zh-TW" sz="2400" b="1" dirty="0" smtClean="0"/>
              <a:t>……</a:t>
            </a:r>
            <a:endParaRPr lang="zh-TW" altLang="en-US" sz="2400" b="1" dirty="0"/>
          </a:p>
        </p:txBody>
      </p:sp>
      <p:sp>
        <p:nvSpPr>
          <p:cNvPr id="90" name="文字方塊 89"/>
          <p:cNvSpPr txBox="1"/>
          <p:nvPr/>
        </p:nvSpPr>
        <p:spPr>
          <a:xfrm rot="18228588">
            <a:off x="4143716" y="1828419"/>
            <a:ext cx="1075371" cy="353914"/>
          </a:xfrm>
          <a:prstGeom prst="rect">
            <a:avLst/>
          </a:prstGeom>
          <a:noFill/>
        </p:spPr>
        <p:txBody>
          <a:bodyPr wrap="square" rtlCol="0">
            <a:spAutoFit/>
          </a:bodyPr>
          <a:lstStyle/>
          <a:p>
            <a:r>
              <a:rPr lang="en-US" altLang="zh-TW" b="1" dirty="0" smtClean="0">
                <a:solidFill>
                  <a:srgbClr val="FF0000"/>
                </a:solidFill>
              </a:rPr>
              <a:t>Date 15</a:t>
            </a:r>
            <a:endParaRPr lang="zh-TW" altLang="en-US" b="1" dirty="0">
              <a:solidFill>
                <a:srgbClr val="FF0000"/>
              </a:solidFill>
            </a:endParaRPr>
          </a:p>
        </p:txBody>
      </p:sp>
      <p:sp>
        <p:nvSpPr>
          <p:cNvPr id="91" name="文字方塊 90"/>
          <p:cNvSpPr txBox="1"/>
          <p:nvPr/>
        </p:nvSpPr>
        <p:spPr>
          <a:xfrm rot="18228588">
            <a:off x="4302832" y="2042806"/>
            <a:ext cx="1075371" cy="353914"/>
          </a:xfrm>
          <a:prstGeom prst="rect">
            <a:avLst/>
          </a:prstGeom>
          <a:noFill/>
        </p:spPr>
        <p:txBody>
          <a:bodyPr wrap="square" rtlCol="0">
            <a:spAutoFit/>
          </a:bodyPr>
          <a:lstStyle/>
          <a:p>
            <a:r>
              <a:rPr lang="en-US" altLang="zh-TW" dirty="0" smtClean="0">
                <a:solidFill>
                  <a:schemeClr val="tx2"/>
                </a:solidFill>
              </a:rPr>
              <a:t>Game 1</a:t>
            </a:r>
            <a:endParaRPr lang="zh-TW" altLang="en-US" dirty="0">
              <a:solidFill>
                <a:schemeClr val="tx2"/>
              </a:solidFill>
            </a:endParaRPr>
          </a:p>
        </p:txBody>
      </p:sp>
      <p:sp>
        <p:nvSpPr>
          <p:cNvPr id="92" name="文字方塊 91"/>
          <p:cNvSpPr txBox="1"/>
          <p:nvPr/>
        </p:nvSpPr>
        <p:spPr>
          <a:xfrm rot="18228588">
            <a:off x="4564393" y="2066406"/>
            <a:ext cx="1075371" cy="353914"/>
          </a:xfrm>
          <a:prstGeom prst="rect">
            <a:avLst/>
          </a:prstGeom>
          <a:noFill/>
        </p:spPr>
        <p:txBody>
          <a:bodyPr wrap="square" rtlCol="0">
            <a:spAutoFit/>
          </a:bodyPr>
          <a:lstStyle/>
          <a:p>
            <a:r>
              <a:rPr lang="en-US" altLang="zh-TW" dirty="0" smtClean="0">
                <a:solidFill>
                  <a:srgbClr val="FF0000"/>
                </a:solidFill>
              </a:rPr>
              <a:t>Game 2</a:t>
            </a:r>
            <a:endParaRPr lang="zh-TW" altLang="en-US" dirty="0">
              <a:solidFill>
                <a:srgbClr val="FF0000"/>
              </a:solidFill>
            </a:endParaRPr>
          </a:p>
        </p:txBody>
      </p:sp>
      <p:sp>
        <p:nvSpPr>
          <p:cNvPr id="93" name="文字方塊 92"/>
          <p:cNvSpPr txBox="1"/>
          <p:nvPr/>
        </p:nvSpPr>
        <p:spPr>
          <a:xfrm rot="18228588">
            <a:off x="4839033" y="2078209"/>
            <a:ext cx="1075371" cy="353914"/>
          </a:xfrm>
          <a:prstGeom prst="rect">
            <a:avLst/>
          </a:prstGeom>
          <a:noFill/>
        </p:spPr>
        <p:txBody>
          <a:bodyPr wrap="square" rtlCol="0">
            <a:spAutoFit/>
          </a:bodyPr>
          <a:lstStyle/>
          <a:p>
            <a:r>
              <a:rPr lang="en-US" altLang="zh-TW" dirty="0" smtClean="0">
                <a:solidFill>
                  <a:schemeClr val="tx2"/>
                </a:solidFill>
              </a:rPr>
              <a:t>Game 3</a:t>
            </a:r>
            <a:endParaRPr lang="zh-TW" altLang="en-US" dirty="0">
              <a:solidFill>
                <a:schemeClr val="tx2"/>
              </a:solidFill>
            </a:endParaRPr>
          </a:p>
        </p:txBody>
      </p:sp>
      <p:sp>
        <p:nvSpPr>
          <p:cNvPr id="94" name="文字方塊 93"/>
          <p:cNvSpPr txBox="1"/>
          <p:nvPr/>
        </p:nvSpPr>
        <p:spPr>
          <a:xfrm>
            <a:off x="5404122" y="2143160"/>
            <a:ext cx="627746" cy="399196"/>
          </a:xfrm>
          <a:prstGeom prst="rect">
            <a:avLst/>
          </a:prstGeom>
          <a:noFill/>
        </p:spPr>
        <p:txBody>
          <a:bodyPr wrap="square" rtlCol="0">
            <a:spAutoFit/>
          </a:bodyPr>
          <a:lstStyle/>
          <a:p>
            <a:r>
              <a:rPr lang="en-US" altLang="zh-TW" sz="2400" b="1" dirty="0" smtClean="0">
                <a:solidFill>
                  <a:schemeClr val="tx2"/>
                </a:solidFill>
              </a:rPr>
              <a:t>……</a:t>
            </a:r>
            <a:endParaRPr lang="zh-TW" altLang="en-US" sz="2400" b="1" dirty="0">
              <a:solidFill>
                <a:schemeClr val="tx2"/>
              </a:solidFill>
            </a:endParaRPr>
          </a:p>
        </p:txBody>
      </p:sp>
      <p:sp>
        <p:nvSpPr>
          <p:cNvPr id="95" name="文字方塊 94"/>
          <p:cNvSpPr txBox="1"/>
          <p:nvPr/>
        </p:nvSpPr>
        <p:spPr>
          <a:xfrm rot="18228588">
            <a:off x="5663698" y="2080346"/>
            <a:ext cx="1075371" cy="353914"/>
          </a:xfrm>
          <a:prstGeom prst="rect">
            <a:avLst/>
          </a:prstGeom>
          <a:noFill/>
        </p:spPr>
        <p:txBody>
          <a:bodyPr wrap="square" rtlCol="0">
            <a:spAutoFit/>
          </a:bodyPr>
          <a:lstStyle/>
          <a:p>
            <a:r>
              <a:rPr lang="en-US" altLang="zh-TW" dirty="0" smtClean="0">
                <a:solidFill>
                  <a:schemeClr val="tx2"/>
                </a:solidFill>
              </a:rPr>
              <a:t>Game 7</a:t>
            </a:r>
            <a:endParaRPr lang="zh-TW" altLang="en-US" dirty="0">
              <a:solidFill>
                <a:schemeClr val="tx2"/>
              </a:solidFill>
            </a:endParaRPr>
          </a:p>
        </p:txBody>
      </p:sp>
      <p:cxnSp>
        <p:nvCxnSpPr>
          <p:cNvPr id="96" name="直線單箭頭接點 95"/>
          <p:cNvCxnSpPr/>
          <p:nvPr/>
        </p:nvCxnSpPr>
        <p:spPr>
          <a:xfrm>
            <a:off x="4871862" y="2817397"/>
            <a:ext cx="2753239" cy="437632"/>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97" name="圖片 9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1566" y="3086515"/>
            <a:ext cx="3763144" cy="961046"/>
          </a:xfrm>
          <a:prstGeom prst="rect">
            <a:avLst/>
          </a:prstGeom>
        </p:spPr>
      </p:pic>
      <p:sp>
        <p:nvSpPr>
          <p:cNvPr id="98" name="文字方塊 97"/>
          <p:cNvSpPr txBox="1"/>
          <p:nvPr/>
        </p:nvSpPr>
        <p:spPr>
          <a:xfrm>
            <a:off x="8145472" y="2807821"/>
            <a:ext cx="3623141" cy="345970"/>
          </a:xfrm>
          <a:prstGeom prst="rect">
            <a:avLst/>
          </a:prstGeom>
          <a:noFill/>
        </p:spPr>
        <p:txBody>
          <a:bodyPr wrap="square" rtlCol="0">
            <a:spAutoFit/>
          </a:bodyPr>
          <a:lstStyle/>
          <a:p>
            <a:r>
              <a:rPr lang="en-US" altLang="zh-TW" sz="2000" b="1" dirty="0" smtClean="0"/>
              <a:t>Home team player stat data</a:t>
            </a:r>
            <a:endParaRPr lang="zh-TW" altLang="en-US" sz="2000" b="1" dirty="0"/>
          </a:p>
        </p:txBody>
      </p:sp>
      <p:sp>
        <p:nvSpPr>
          <p:cNvPr id="99" name="文字方塊 98"/>
          <p:cNvSpPr txBox="1"/>
          <p:nvPr/>
        </p:nvSpPr>
        <p:spPr>
          <a:xfrm rot="585091">
            <a:off x="5856899" y="2769351"/>
            <a:ext cx="1366562" cy="319357"/>
          </a:xfrm>
          <a:prstGeom prst="rect">
            <a:avLst/>
          </a:prstGeom>
          <a:noFill/>
        </p:spPr>
        <p:txBody>
          <a:bodyPr wrap="square" rtlCol="0">
            <a:spAutoFit/>
          </a:bodyPr>
          <a:lstStyle/>
          <a:p>
            <a:r>
              <a:rPr lang="en-US" altLang="zh-TW" b="1" dirty="0" smtClean="0">
                <a:solidFill>
                  <a:srgbClr val="FF0000"/>
                </a:solidFill>
              </a:rPr>
              <a:t>Predict</a:t>
            </a:r>
            <a:endParaRPr lang="zh-TW" altLang="en-US" b="1" dirty="0">
              <a:solidFill>
                <a:srgbClr val="FF0000"/>
              </a:solidFill>
            </a:endParaRPr>
          </a:p>
        </p:txBody>
      </p:sp>
      <p:sp>
        <p:nvSpPr>
          <p:cNvPr id="100" name="減號 99"/>
          <p:cNvSpPr/>
          <p:nvPr/>
        </p:nvSpPr>
        <p:spPr>
          <a:xfrm>
            <a:off x="7760146" y="4557148"/>
            <a:ext cx="549355" cy="188817"/>
          </a:xfrm>
          <a:prstGeom prst="mathMin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101" name="減號 100"/>
          <p:cNvSpPr/>
          <p:nvPr/>
        </p:nvSpPr>
        <p:spPr>
          <a:xfrm>
            <a:off x="8388418" y="4561144"/>
            <a:ext cx="549355" cy="188817"/>
          </a:xfrm>
          <a:prstGeom prst="mathMin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102" name="減號 101"/>
          <p:cNvSpPr/>
          <p:nvPr/>
        </p:nvSpPr>
        <p:spPr>
          <a:xfrm>
            <a:off x="9005270" y="4565056"/>
            <a:ext cx="549355" cy="188817"/>
          </a:xfrm>
          <a:prstGeom prst="mathMin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103" name="減號 102"/>
          <p:cNvSpPr/>
          <p:nvPr/>
        </p:nvSpPr>
        <p:spPr>
          <a:xfrm>
            <a:off x="9622122" y="4567020"/>
            <a:ext cx="549355" cy="188817"/>
          </a:xfrm>
          <a:prstGeom prst="mathMin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104" name="減號 103"/>
          <p:cNvSpPr/>
          <p:nvPr/>
        </p:nvSpPr>
        <p:spPr>
          <a:xfrm>
            <a:off x="10238975" y="4565056"/>
            <a:ext cx="549355" cy="188817"/>
          </a:xfrm>
          <a:prstGeom prst="mathMin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105" name="減號 104"/>
          <p:cNvSpPr/>
          <p:nvPr/>
        </p:nvSpPr>
        <p:spPr>
          <a:xfrm>
            <a:off x="10855827" y="4567020"/>
            <a:ext cx="549355" cy="188817"/>
          </a:xfrm>
          <a:prstGeom prst="mathMin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p:sp>
        <p:nvSpPr>
          <p:cNvPr id="106" name="文字方塊 105"/>
          <p:cNvSpPr txBox="1"/>
          <p:nvPr/>
        </p:nvSpPr>
        <p:spPr>
          <a:xfrm>
            <a:off x="2196564" y="3158183"/>
            <a:ext cx="1098975" cy="345970"/>
          </a:xfrm>
          <a:prstGeom prst="rect">
            <a:avLst/>
          </a:prstGeom>
          <a:noFill/>
        </p:spPr>
        <p:txBody>
          <a:bodyPr wrap="square" rtlCol="0">
            <a:spAutoFit/>
          </a:bodyPr>
          <a:lstStyle/>
          <a:p>
            <a:r>
              <a:rPr lang="en-US" altLang="zh-TW" sz="2000" b="1" dirty="0" smtClean="0"/>
              <a:t>Features</a:t>
            </a:r>
            <a:endParaRPr lang="zh-TW" altLang="en-US" sz="2000" b="1" dirty="0"/>
          </a:p>
        </p:txBody>
      </p:sp>
      <p:sp>
        <p:nvSpPr>
          <p:cNvPr id="107" name="文字方塊 106"/>
          <p:cNvSpPr txBox="1"/>
          <p:nvPr/>
        </p:nvSpPr>
        <p:spPr>
          <a:xfrm>
            <a:off x="8132392" y="6232413"/>
            <a:ext cx="3623141" cy="345970"/>
          </a:xfrm>
          <a:prstGeom prst="rect">
            <a:avLst/>
          </a:prstGeom>
          <a:noFill/>
        </p:spPr>
        <p:txBody>
          <a:bodyPr wrap="square" rtlCol="0">
            <a:spAutoFit/>
          </a:bodyPr>
          <a:lstStyle/>
          <a:p>
            <a:r>
              <a:rPr lang="en-US" altLang="zh-TW" sz="2000" b="1" dirty="0" smtClean="0"/>
              <a:t>Away team player stat data</a:t>
            </a:r>
            <a:endParaRPr lang="zh-TW" altLang="en-US" sz="2000" b="1" dirty="0"/>
          </a:p>
        </p:txBody>
      </p:sp>
      <p:sp>
        <p:nvSpPr>
          <p:cNvPr id="108" name="右大括弧 107"/>
          <p:cNvSpPr/>
          <p:nvPr/>
        </p:nvSpPr>
        <p:spPr>
          <a:xfrm rot="5400000">
            <a:off x="2220664" y="999062"/>
            <a:ext cx="610781" cy="346517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2000"/>
          </a:p>
        </p:txBody>
      </p:sp>
      <p:sp>
        <p:nvSpPr>
          <p:cNvPr id="109" name="文字方塊 108"/>
          <p:cNvSpPr txBox="1"/>
          <p:nvPr/>
        </p:nvSpPr>
        <p:spPr>
          <a:xfrm>
            <a:off x="1725245" y="2412290"/>
            <a:ext cx="1901516" cy="319357"/>
          </a:xfrm>
          <a:prstGeom prst="rect">
            <a:avLst/>
          </a:prstGeom>
          <a:noFill/>
        </p:spPr>
        <p:txBody>
          <a:bodyPr wrap="square" rtlCol="0">
            <a:spAutoFit/>
          </a:bodyPr>
          <a:lstStyle/>
          <a:p>
            <a:r>
              <a:rPr lang="en-US" altLang="zh-TW" b="1" dirty="0" smtClean="0">
                <a:solidFill>
                  <a:srgbClr val="FF0000"/>
                </a:solidFill>
              </a:rPr>
              <a:t>2 weeks period</a:t>
            </a:r>
            <a:endParaRPr lang="zh-TW" altLang="en-US" b="1" dirty="0">
              <a:solidFill>
                <a:srgbClr val="FF0000"/>
              </a:solidFill>
            </a:endParaRPr>
          </a:p>
        </p:txBody>
      </p:sp>
      <p:pic>
        <p:nvPicPr>
          <p:cNvPr id="110" name="圖片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42" y="3692155"/>
            <a:ext cx="3568038" cy="2387624"/>
          </a:xfrm>
          <a:prstGeom prst="rect">
            <a:avLst/>
          </a:prstGeom>
        </p:spPr>
      </p:pic>
      <p:sp>
        <p:nvSpPr>
          <p:cNvPr id="111" name="文字方塊 110"/>
          <p:cNvSpPr txBox="1"/>
          <p:nvPr/>
        </p:nvSpPr>
        <p:spPr>
          <a:xfrm>
            <a:off x="563616" y="3444097"/>
            <a:ext cx="6251874" cy="266131"/>
          </a:xfrm>
          <a:prstGeom prst="rect">
            <a:avLst/>
          </a:prstGeom>
          <a:noFill/>
        </p:spPr>
        <p:txBody>
          <a:bodyPr wrap="square" rtlCol="0">
            <a:spAutoFit/>
          </a:bodyPr>
          <a:lstStyle/>
          <a:p>
            <a:r>
              <a:rPr lang="en-US" altLang="zh-TW" sz="1400" dirty="0" smtClean="0"/>
              <a:t>Calculate average stat of these attributes from last 2 weeks.  </a:t>
            </a:r>
            <a:endParaRPr lang="zh-TW" altLang="en-US" sz="1400" dirty="0"/>
          </a:p>
        </p:txBody>
      </p:sp>
      <p:sp>
        <p:nvSpPr>
          <p:cNvPr id="112" name="文字方塊 111"/>
          <p:cNvSpPr txBox="1"/>
          <p:nvPr/>
        </p:nvSpPr>
        <p:spPr>
          <a:xfrm>
            <a:off x="614386" y="5988578"/>
            <a:ext cx="6251874" cy="505648"/>
          </a:xfrm>
          <a:prstGeom prst="rect">
            <a:avLst/>
          </a:prstGeom>
          <a:noFill/>
        </p:spPr>
        <p:txBody>
          <a:bodyPr wrap="square" rtlCol="0">
            <a:spAutoFit/>
          </a:bodyPr>
          <a:lstStyle/>
          <a:p>
            <a:r>
              <a:rPr lang="en-US" altLang="zh-TW" sz="1600" dirty="0" smtClean="0"/>
              <a:t>Get 126 variables to represent a team. (21x6=126)</a:t>
            </a:r>
          </a:p>
          <a:p>
            <a:r>
              <a:rPr lang="en-US" altLang="zh-TW" sz="1600" dirty="0" smtClean="0"/>
              <a:t>Namely, our data is a 126 dim row vector.  </a:t>
            </a:r>
            <a:endParaRPr lang="zh-TW" altLang="en-US" sz="1600" dirty="0"/>
          </a:p>
        </p:txBody>
      </p:sp>
      <p:sp>
        <p:nvSpPr>
          <p:cNvPr id="113" name="文字方塊 112"/>
          <p:cNvSpPr txBox="1"/>
          <p:nvPr/>
        </p:nvSpPr>
        <p:spPr>
          <a:xfrm>
            <a:off x="8041454" y="4330742"/>
            <a:ext cx="3608264" cy="319357"/>
          </a:xfrm>
          <a:prstGeom prst="rect">
            <a:avLst/>
          </a:prstGeom>
          <a:noFill/>
        </p:spPr>
        <p:txBody>
          <a:bodyPr wrap="square" rtlCol="0">
            <a:spAutoFit/>
          </a:bodyPr>
          <a:lstStyle/>
          <a:p>
            <a:r>
              <a:rPr lang="en-US" altLang="zh-TW" b="1" dirty="0" smtClean="0"/>
              <a:t>Subtraction of two row vectors.</a:t>
            </a:r>
            <a:endParaRPr lang="zh-TW" altLang="en-US" b="1" dirty="0"/>
          </a:p>
        </p:txBody>
      </p:sp>
      <p:sp>
        <p:nvSpPr>
          <p:cNvPr id="114" name="文字方塊 113"/>
          <p:cNvSpPr txBox="1"/>
          <p:nvPr/>
        </p:nvSpPr>
        <p:spPr>
          <a:xfrm>
            <a:off x="5118856" y="4047561"/>
            <a:ext cx="2348091" cy="1138773"/>
          </a:xfrm>
          <a:prstGeom prst="rect">
            <a:avLst/>
          </a:prstGeom>
          <a:solidFill>
            <a:schemeClr val="bg2"/>
          </a:solidFill>
          <a:ln>
            <a:solidFill>
              <a:schemeClr val="bg1">
                <a:lumMod val="50000"/>
              </a:schemeClr>
            </a:solidFill>
          </a:ln>
        </p:spPr>
        <p:txBody>
          <a:bodyPr wrap="square" rtlCol="0">
            <a:spAutoFit/>
          </a:bodyPr>
          <a:lstStyle/>
          <a:p>
            <a:pPr algn="ctr"/>
            <a:r>
              <a:rPr lang="en-US" altLang="zh-TW" b="1" dirty="0" smtClean="0"/>
              <a:t>Target</a:t>
            </a:r>
          </a:p>
          <a:p>
            <a:pPr algn="ctr"/>
            <a:r>
              <a:rPr lang="en-US" altLang="zh-TW" sz="1600" dirty="0" smtClean="0"/>
              <a:t>Home team points </a:t>
            </a:r>
          </a:p>
          <a:p>
            <a:pPr algn="ctr"/>
            <a:r>
              <a:rPr lang="en-US" altLang="zh-TW" sz="1600" dirty="0" smtClean="0"/>
              <a:t>minus</a:t>
            </a:r>
          </a:p>
          <a:p>
            <a:pPr algn="ctr"/>
            <a:r>
              <a:rPr lang="en-US" altLang="zh-TW" sz="1600" dirty="0" smtClean="0"/>
              <a:t>Away team points</a:t>
            </a:r>
            <a:endParaRPr lang="zh-TW" altLang="en-US" sz="1600" dirty="0"/>
          </a:p>
        </p:txBody>
      </p:sp>
      <p:sp>
        <p:nvSpPr>
          <p:cNvPr id="117" name="文字方塊 116"/>
          <p:cNvSpPr txBox="1"/>
          <p:nvPr/>
        </p:nvSpPr>
        <p:spPr>
          <a:xfrm>
            <a:off x="8711168" y="4211112"/>
            <a:ext cx="1955907" cy="707886"/>
          </a:xfrm>
          <a:prstGeom prst="rect">
            <a:avLst/>
          </a:prstGeom>
          <a:noFill/>
        </p:spPr>
        <p:txBody>
          <a:bodyPr wrap="square" rtlCol="0">
            <a:spAutoFit/>
          </a:bodyPr>
          <a:lstStyle/>
          <a:p>
            <a:r>
              <a:rPr lang="en-US" altLang="zh-TW" sz="4000" b="1" dirty="0" smtClean="0"/>
              <a:t>VERSUS</a:t>
            </a:r>
            <a:endParaRPr lang="zh-TW" altLang="en-US" sz="4000" b="1" dirty="0"/>
          </a:p>
        </p:txBody>
      </p:sp>
    </p:spTree>
    <p:extLst>
      <p:ext uri="{BB962C8B-B14F-4D97-AF65-F5344CB8AC3E}">
        <p14:creationId xmlns:p14="http://schemas.microsoft.com/office/powerpoint/2010/main" val="403757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par>
                                <p:cTn id="19" presetID="10"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par>
                                <p:cTn id="28" presetID="10" presetClass="entr" presetSubtype="0"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par>
                                <p:cTn id="46" presetID="10" presetClass="entr" presetSubtype="0" fill="hold"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par>
                                <p:cTn id="49" presetID="10"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ntr" presetSubtype="0" fill="hold"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par>
                                <p:cTn id="55" presetID="10"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fade">
                                      <p:cBhvr>
                                        <p:cTn id="60" dur="500"/>
                                        <p:tgtEl>
                                          <p:spTgt spid="73"/>
                                        </p:tgtEl>
                                      </p:cBhvr>
                                    </p:animEffect>
                                  </p:childTnLst>
                                </p:cTn>
                              </p:par>
                              <p:par>
                                <p:cTn id="61" presetID="10" presetClass="entr" presetSubtype="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par>
                                <p:cTn id="64" presetID="10" presetClass="entr" presetSubtype="0" fill="hold"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500"/>
                                        <p:tgtEl>
                                          <p:spTgt spid="75"/>
                                        </p:tgtEl>
                                      </p:cBhvr>
                                    </p:animEffect>
                                  </p:childTnLst>
                                </p:cTn>
                              </p:par>
                              <p:par>
                                <p:cTn id="67" presetID="10" presetClass="entr" presetSubtype="0" fill="hold"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fade">
                                      <p:cBhvr>
                                        <p:cTn id="69" dur="500"/>
                                        <p:tgtEl>
                                          <p:spTgt spid="76"/>
                                        </p:tgtEl>
                                      </p:cBhvr>
                                    </p:animEffect>
                                  </p:childTnLst>
                                </p:cTn>
                              </p:par>
                              <p:par>
                                <p:cTn id="70" presetID="10" presetClass="entr" presetSubtype="0" fill="hold"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fade">
                                      <p:cBhvr>
                                        <p:cTn id="72" dur="500"/>
                                        <p:tgtEl>
                                          <p:spTgt spid="77"/>
                                        </p:tgtEl>
                                      </p:cBhvr>
                                    </p:animEffect>
                                  </p:childTnLst>
                                </p:cTn>
                              </p:par>
                              <p:par>
                                <p:cTn id="73" presetID="10" presetClass="entr" presetSubtype="0" fill="hold" nodeType="with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500"/>
                                        <p:tgtEl>
                                          <p:spTgt spid="78"/>
                                        </p:tgtEl>
                                      </p:cBhvr>
                                    </p:animEffect>
                                  </p:childTnLst>
                                </p:cTn>
                              </p:par>
                              <p:par>
                                <p:cTn id="76" presetID="10" presetClass="entr" presetSubtype="0" fill="hold" nodeType="withEffect">
                                  <p:stCondLst>
                                    <p:cond delay="0"/>
                                  </p:stCondLst>
                                  <p:childTnLst>
                                    <p:set>
                                      <p:cBhvr>
                                        <p:cTn id="77" dur="1" fill="hold">
                                          <p:stCondLst>
                                            <p:cond delay="0"/>
                                          </p:stCondLst>
                                        </p:cTn>
                                        <p:tgtEl>
                                          <p:spTgt spid="79"/>
                                        </p:tgtEl>
                                        <p:attrNameLst>
                                          <p:attrName>style.visibility</p:attrName>
                                        </p:attrNameLst>
                                      </p:cBhvr>
                                      <p:to>
                                        <p:strVal val="visible"/>
                                      </p:to>
                                    </p:set>
                                    <p:animEffect transition="in" filter="fade">
                                      <p:cBhvr>
                                        <p:cTn id="78" dur="500"/>
                                        <p:tgtEl>
                                          <p:spTgt spid="7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fade">
                                      <p:cBhvr>
                                        <p:cTn id="81" dur="500"/>
                                        <p:tgtEl>
                                          <p:spTgt spid="8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1"/>
                                        </p:tgtEl>
                                        <p:attrNameLst>
                                          <p:attrName>style.visibility</p:attrName>
                                        </p:attrNameLst>
                                      </p:cBhvr>
                                      <p:to>
                                        <p:strVal val="visible"/>
                                      </p:to>
                                    </p:set>
                                    <p:animEffect transition="in" filter="fade">
                                      <p:cBhvr>
                                        <p:cTn id="84" dur="500"/>
                                        <p:tgtEl>
                                          <p:spTgt spid="8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fade">
                                      <p:cBhvr>
                                        <p:cTn id="90" dur="500"/>
                                        <p:tgtEl>
                                          <p:spTgt spid="8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fade">
                                      <p:cBhvr>
                                        <p:cTn id="93" dur="500"/>
                                        <p:tgtEl>
                                          <p:spTgt spid="8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fade">
                                      <p:cBhvr>
                                        <p:cTn id="96" dur="500"/>
                                        <p:tgtEl>
                                          <p:spTgt spid="8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86"/>
                                        </p:tgtEl>
                                        <p:attrNameLst>
                                          <p:attrName>style.visibility</p:attrName>
                                        </p:attrNameLst>
                                      </p:cBhvr>
                                      <p:to>
                                        <p:strVal val="visible"/>
                                      </p:to>
                                    </p:set>
                                    <p:animEffect transition="in" filter="fade">
                                      <p:cBhvr>
                                        <p:cTn id="99" dur="500"/>
                                        <p:tgtEl>
                                          <p:spTgt spid="8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8"/>
                                        </p:tgtEl>
                                        <p:attrNameLst>
                                          <p:attrName>style.visibility</p:attrName>
                                        </p:attrNameLst>
                                      </p:cBhvr>
                                      <p:to>
                                        <p:strVal val="visible"/>
                                      </p:to>
                                    </p:set>
                                    <p:animEffect transition="in" filter="fade">
                                      <p:cBhvr>
                                        <p:cTn id="105" dur="500"/>
                                        <p:tgtEl>
                                          <p:spTgt spid="8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par>
                                <p:cTn id="109" presetID="10" presetClass="entr" presetSubtype="0" fill="hold" nodeType="with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fade">
                                      <p:cBhvr>
                                        <p:cTn id="111" dur="500"/>
                                        <p:tgtEl>
                                          <p:spTgt spid="57"/>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90"/>
                                        </p:tgtEl>
                                        <p:attrNameLst>
                                          <p:attrName>style.visibility</p:attrName>
                                        </p:attrNameLst>
                                      </p:cBhvr>
                                      <p:to>
                                        <p:strVal val="visible"/>
                                      </p:to>
                                    </p:set>
                                    <p:animEffect transition="in" filter="fade">
                                      <p:cBhvr>
                                        <p:cTn id="116" dur="500"/>
                                        <p:tgtEl>
                                          <p:spTgt spid="9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91"/>
                                        </p:tgtEl>
                                        <p:attrNameLst>
                                          <p:attrName>style.visibility</p:attrName>
                                        </p:attrNameLst>
                                      </p:cBhvr>
                                      <p:to>
                                        <p:strVal val="visible"/>
                                      </p:to>
                                    </p:set>
                                    <p:animEffect transition="in" filter="fade">
                                      <p:cBhvr>
                                        <p:cTn id="121" dur="500"/>
                                        <p:tgtEl>
                                          <p:spTgt spid="91"/>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fade">
                                      <p:cBhvr>
                                        <p:cTn id="124" dur="500"/>
                                        <p:tgtEl>
                                          <p:spTgt spid="92"/>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93"/>
                                        </p:tgtEl>
                                        <p:attrNameLst>
                                          <p:attrName>style.visibility</p:attrName>
                                        </p:attrNameLst>
                                      </p:cBhvr>
                                      <p:to>
                                        <p:strVal val="visible"/>
                                      </p:to>
                                    </p:set>
                                    <p:animEffect transition="in" filter="fade">
                                      <p:cBhvr>
                                        <p:cTn id="127" dur="500"/>
                                        <p:tgtEl>
                                          <p:spTgt spid="93"/>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fade">
                                      <p:cBhvr>
                                        <p:cTn id="130" dur="500"/>
                                        <p:tgtEl>
                                          <p:spTgt spid="9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94"/>
                                        </p:tgtEl>
                                        <p:attrNameLst>
                                          <p:attrName>style.visibility</p:attrName>
                                        </p:attrNameLst>
                                      </p:cBhvr>
                                      <p:to>
                                        <p:strVal val="visible"/>
                                      </p:to>
                                    </p:set>
                                    <p:animEffect transition="in" filter="fade">
                                      <p:cBhvr>
                                        <p:cTn id="133" dur="500"/>
                                        <p:tgtEl>
                                          <p:spTgt spid="94"/>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fade">
                                      <p:cBhvr>
                                        <p:cTn id="138" dur="500"/>
                                        <p:tgtEl>
                                          <p:spTgt spid="96"/>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animEffect transition="in" filter="fade">
                                      <p:cBhvr>
                                        <p:cTn id="141" dur="500"/>
                                        <p:tgtEl>
                                          <p:spTgt spid="9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fade">
                                      <p:cBhvr>
                                        <p:cTn id="144" dur="500"/>
                                        <p:tgtEl>
                                          <p:spTgt spid="52"/>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8"/>
                                        </p:tgtEl>
                                        <p:attrNameLst>
                                          <p:attrName>style.visibility</p:attrName>
                                        </p:attrNameLst>
                                      </p:cBhvr>
                                      <p:to>
                                        <p:strVal val="visible"/>
                                      </p:to>
                                    </p:set>
                                    <p:animEffect transition="in" filter="fade">
                                      <p:cBhvr>
                                        <p:cTn id="147" dur="500"/>
                                        <p:tgtEl>
                                          <p:spTgt spid="98"/>
                                        </p:tgtEl>
                                      </p:cBhvr>
                                    </p:animEffect>
                                  </p:childTnLst>
                                </p:cTn>
                              </p:par>
                              <p:par>
                                <p:cTn id="148" presetID="10" presetClass="entr" presetSubtype="0" fill="hold" nodeType="withEffect">
                                  <p:stCondLst>
                                    <p:cond delay="0"/>
                                  </p:stCondLst>
                                  <p:childTnLst>
                                    <p:set>
                                      <p:cBhvr>
                                        <p:cTn id="149" dur="1" fill="hold">
                                          <p:stCondLst>
                                            <p:cond delay="0"/>
                                          </p:stCondLst>
                                        </p:cTn>
                                        <p:tgtEl>
                                          <p:spTgt spid="97"/>
                                        </p:tgtEl>
                                        <p:attrNameLst>
                                          <p:attrName>style.visibility</p:attrName>
                                        </p:attrNameLst>
                                      </p:cBhvr>
                                      <p:to>
                                        <p:strVal val="visible"/>
                                      </p:to>
                                    </p:set>
                                    <p:animEffect transition="in" filter="fade">
                                      <p:cBhvr>
                                        <p:cTn id="150" dur="500"/>
                                        <p:tgtEl>
                                          <p:spTgt spid="97"/>
                                        </p:tgtEl>
                                      </p:cBhvr>
                                    </p:animEffect>
                                  </p:childTnLst>
                                </p:cTn>
                              </p:par>
                              <p:par>
                                <p:cTn id="151" presetID="10" presetClass="entr" presetSubtype="0" fill="hold" nodeType="withEffect">
                                  <p:stCondLst>
                                    <p:cond delay="0"/>
                                  </p:stCondLst>
                                  <p:childTnLst>
                                    <p:set>
                                      <p:cBhvr>
                                        <p:cTn id="152" dur="1" fill="hold">
                                          <p:stCondLst>
                                            <p:cond delay="0"/>
                                          </p:stCondLst>
                                        </p:cTn>
                                        <p:tgtEl>
                                          <p:spTgt spid="54"/>
                                        </p:tgtEl>
                                        <p:attrNameLst>
                                          <p:attrName>style.visibility</p:attrName>
                                        </p:attrNameLst>
                                      </p:cBhvr>
                                      <p:to>
                                        <p:strVal val="visible"/>
                                      </p:to>
                                    </p:set>
                                    <p:animEffect transition="in" filter="fade">
                                      <p:cBhvr>
                                        <p:cTn id="153" dur="500"/>
                                        <p:tgtEl>
                                          <p:spTgt spid="54"/>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07"/>
                                        </p:tgtEl>
                                        <p:attrNameLst>
                                          <p:attrName>style.visibility</p:attrName>
                                        </p:attrNameLst>
                                      </p:cBhvr>
                                      <p:to>
                                        <p:strVal val="visible"/>
                                      </p:to>
                                    </p:set>
                                    <p:animEffect transition="in" filter="fade">
                                      <p:cBhvr>
                                        <p:cTn id="156" dur="500"/>
                                        <p:tgtEl>
                                          <p:spTgt spid="10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117"/>
                                        </p:tgtEl>
                                        <p:attrNameLst>
                                          <p:attrName>style.visibility</p:attrName>
                                        </p:attrNameLst>
                                      </p:cBhvr>
                                      <p:to>
                                        <p:strVal val="visible"/>
                                      </p:to>
                                    </p:set>
                                    <p:animEffect transition="in" filter="fade">
                                      <p:cBhvr>
                                        <p:cTn id="161" dur="500"/>
                                        <p:tgtEl>
                                          <p:spTgt spid="117"/>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108"/>
                                        </p:tgtEl>
                                        <p:attrNameLst>
                                          <p:attrName>style.visibility</p:attrName>
                                        </p:attrNameLst>
                                      </p:cBhvr>
                                      <p:to>
                                        <p:strVal val="visible"/>
                                      </p:to>
                                    </p:set>
                                    <p:animEffect transition="in" filter="fade">
                                      <p:cBhvr>
                                        <p:cTn id="166" dur="500"/>
                                        <p:tgtEl>
                                          <p:spTgt spid="108"/>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09"/>
                                        </p:tgtEl>
                                        <p:attrNameLst>
                                          <p:attrName>style.visibility</p:attrName>
                                        </p:attrNameLst>
                                      </p:cBhvr>
                                      <p:to>
                                        <p:strVal val="visible"/>
                                      </p:to>
                                    </p:set>
                                    <p:animEffect transition="in" filter="fade">
                                      <p:cBhvr>
                                        <p:cTn id="169" dur="500"/>
                                        <p:tgtEl>
                                          <p:spTgt spid="10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53"/>
                                        </p:tgtEl>
                                        <p:attrNameLst>
                                          <p:attrName>style.visibility</p:attrName>
                                        </p:attrNameLst>
                                      </p:cBhvr>
                                      <p:to>
                                        <p:strVal val="visible"/>
                                      </p:to>
                                    </p:set>
                                    <p:animEffect transition="in" filter="fade">
                                      <p:cBhvr>
                                        <p:cTn id="172" dur="500"/>
                                        <p:tgtEl>
                                          <p:spTgt spid="53"/>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fade">
                                      <p:cBhvr>
                                        <p:cTn id="175" dur="500"/>
                                        <p:tgtEl>
                                          <p:spTgt spid="106"/>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111"/>
                                        </p:tgtEl>
                                        <p:attrNameLst>
                                          <p:attrName>style.visibility</p:attrName>
                                        </p:attrNameLst>
                                      </p:cBhvr>
                                      <p:to>
                                        <p:strVal val="visible"/>
                                      </p:to>
                                    </p:set>
                                    <p:animEffect transition="in" filter="fade">
                                      <p:cBhvr>
                                        <p:cTn id="180" dur="500"/>
                                        <p:tgtEl>
                                          <p:spTgt spid="111"/>
                                        </p:tgtEl>
                                      </p:cBhvr>
                                    </p:animEffect>
                                  </p:childTnLst>
                                </p:cTn>
                              </p:par>
                              <p:par>
                                <p:cTn id="181" presetID="10" presetClass="entr" presetSubtype="0" fill="hold" nodeType="withEffect">
                                  <p:stCondLst>
                                    <p:cond delay="0"/>
                                  </p:stCondLst>
                                  <p:childTnLst>
                                    <p:set>
                                      <p:cBhvr>
                                        <p:cTn id="182" dur="1" fill="hold">
                                          <p:stCondLst>
                                            <p:cond delay="0"/>
                                          </p:stCondLst>
                                        </p:cTn>
                                        <p:tgtEl>
                                          <p:spTgt spid="110"/>
                                        </p:tgtEl>
                                        <p:attrNameLst>
                                          <p:attrName>style.visibility</p:attrName>
                                        </p:attrNameLst>
                                      </p:cBhvr>
                                      <p:to>
                                        <p:strVal val="visible"/>
                                      </p:to>
                                    </p:set>
                                    <p:animEffect transition="in" filter="fade">
                                      <p:cBhvr>
                                        <p:cTn id="183" dur="500"/>
                                        <p:tgtEl>
                                          <p:spTgt spid="110"/>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12"/>
                                        </p:tgtEl>
                                        <p:attrNameLst>
                                          <p:attrName>style.visibility</p:attrName>
                                        </p:attrNameLst>
                                      </p:cBhvr>
                                      <p:to>
                                        <p:strVal val="visible"/>
                                      </p:to>
                                    </p:set>
                                    <p:animEffect transition="in" filter="fade">
                                      <p:cBhvr>
                                        <p:cTn id="186" dur="500"/>
                                        <p:tgtEl>
                                          <p:spTgt spid="112"/>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grpId="0" nodeType="clickEffect">
                                  <p:stCondLst>
                                    <p:cond delay="0"/>
                                  </p:stCondLst>
                                  <p:childTnLst>
                                    <p:set>
                                      <p:cBhvr>
                                        <p:cTn id="190" dur="1" fill="hold">
                                          <p:stCondLst>
                                            <p:cond delay="0"/>
                                          </p:stCondLst>
                                        </p:cTn>
                                        <p:tgtEl>
                                          <p:spTgt spid="114"/>
                                        </p:tgtEl>
                                        <p:attrNameLst>
                                          <p:attrName>style.visibility</p:attrName>
                                        </p:attrNameLst>
                                      </p:cBhvr>
                                      <p:to>
                                        <p:strVal val="visible"/>
                                      </p:to>
                                    </p:set>
                                    <p:animEffect transition="in" filter="fade">
                                      <p:cBhvr>
                                        <p:cTn id="191" dur="500"/>
                                        <p:tgtEl>
                                          <p:spTgt spid="114"/>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101"/>
                                        </p:tgtEl>
                                        <p:attrNameLst>
                                          <p:attrName>style.visibility</p:attrName>
                                        </p:attrNameLst>
                                      </p:cBhvr>
                                      <p:to>
                                        <p:strVal val="visible"/>
                                      </p:to>
                                    </p:set>
                                    <p:animEffect transition="in" filter="fade">
                                      <p:cBhvr>
                                        <p:cTn id="196" dur="500"/>
                                        <p:tgtEl>
                                          <p:spTgt spid="101"/>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02"/>
                                        </p:tgtEl>
                                        <p:attrNameLst>
                                          <p:attrName>style.visibility</p:attrName>
                                        </p:attrNameLst>
                                      </p:cBhvr>
                                      <p:to>
                                        <p:strVal val="visible"/>
                                      </p:to>
                                    </p:set>
                                    <p:animEffect transition="in" filter="fade">
                                      <p:cBhvr>
                                        <p:cTn id="199" dur="500"/>
                                        <p:tgtEl>
                                          <p:spTgt spid="102"/>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Effect transition="in" filter="fade">
                                      <p:cBhvr>
                                        <p:cTn id="202" dur="500"/>
                                        <p:tgtEl>
                                          <p:spTgt spid="103"/>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04"/>
                                        </p:tgtEl>
                                        <p:attrNameLst>
                                          <p:attrName>style.visibility</p:attrName>
                                        </p:attrNameLst>
                                      </p:cBhvr>
                                      <p:to>
                                        <p:strVal val="visible"/>
                                      </p:to>
                                    </p:set>
                                    <p:animEffect transition="in" filter="fade">
                                      <p:cBhvr>
                                        <p:cTn id="205" dur="500"/>
                                        <p:tgtEl>
                                          <p:spTgt spid="104"/>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05"/>
                                        </p:tgtEl>
                                        <p:attrNameLst>
                                          <p:attrName>style.visibility</p:attrName>
                                        </p:attrNameLst>
                                      </p:cBhvr>
                                      <p:to>
                                        <p:strVal val="visible"/>
                                      </p:to>
                                    </p:set>
                                    <p:animEffect transition="in" filter="fade">
                                      <p:cBhvr>
                                        <p:cTn id="208" dur="500"/>
                                        <p:tgtEl>
                                          <p:spTgt spid="105"/>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13"/>
                                        </p:tgtEl>
                                        <p:attrNameLst>
                                          <p:attrName>style.visibility</p:attrName>
                                        </p:attrNameLst>
                                      </p:cBhvr>
                                      <p:to>
                                        <p:strVal val="visible"/>
                                      </p:to>
                                    </p:set>
                                    <p:animEffect transition="in" filter="fade">
                                      <p:cBhvr>
                                        <p:cTn id="211" dur="500"/>
                                        <p:tgtEl>
                                          <p:spTgt spid="113"/>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00"/>
                                        </p:tgtEl>
                                        <p:attrNameLst>
                                          <p:attrName>style.visibility</p:attrName>
                                        </p:attrNameLst>
                                      </p:cBhvr>
                                      <p:to>
                                        <p:strVal val="visible"/>
                                      </p:to>
                                    </p:set>
                                    <p:animEffect transition="in" filter="fade">
                                      <p:cBhvr>
                                        <p:cTn id="214" dur="500"/>
                                        <p:tgtEl>
                                          <p:spTgt spid="100"/>
                                        </p:tgtEl>
                                      </p:cBhvr>
                                    </p:animEffect>
                                  </p:childTnLst>
                                </p:cTn>
                              </p:par>
                              <p:par>
                                <p:cTn id="215" presetID="10" presetClass="exit" presetSubtype="0" fill="hold" grpId="1" nodeType="withEffect">
                                  <p:stCondLst>
                                    <p:cond delay="0"/>
                                  </p:stCondLst>
                                  <p:childTnLst>
                                    <p:animEffect transition="out" filter="fade">
                                      <p:cBhvr>
                                        <p:cTn id="216" dur="500"/>
                                        <p:tgtEl>
                                          <p:spTgt spid="117"/>
                                        </p:tgtEl>
                                      </p:cBhvr>
                                    </p:animEffect>
                                    <p:set>
                                      <p:cBhvr>
                                        <p:cTn id="217" dur="1" fill="hold">
                                          <p:stCondLst>
                                            <p:cond delay="499"/>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8" grpId="0"/>
      <p:bldP spid="59" grpId="0"/>
      <p:bldP spid="62"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8" grpId="0"/>
      <p:bldP spid="99" grpId="0"/>
      <p:bldP spid="100" grpId="0" animBg="1"/>
      <p:bldP spid="101" grpId="0" animBg="1"/>
      <p:bldP spid="102" grpId="0" animBg="1"/>
      <p:bldP spid="103" grpId="0" animBg="1"/>
      <p:bldP spid="104" grpId="0" animBg="1"/>
      <p:bldP spid="105" grpId="0" animBg="1"/>
      <p:bldP spid="106" grpId="0"/>
      <p:bldP spid="107" grpId="0"/>
      <p:bldP spid="108" grpId="0" animBg="1"/>
      <p:bldP spid="109" grpId="0"/>
      <p:bldP spid="111" grpId="0"/>
      <p:bldP spid="112" grpId="0"/>
      <p:bldP spid="113" grpId="0"/>
      <p:bldP spid="114" grpId="0" animBg="1"/>
      <p:bldP spid="117" grpId="0"/>
      <p:bldP spid="11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0"/>
            <a:ext cx="10515600" cy="1325563"/>
          </a:xfrm>
        </p:spPr>
        <p:txBody>
          <a:bodyPr/>
          <a:lstStyle/>
          <a:p>
            <a:r>
              <a:rPr lang="zh-TW" altLang="en-US" dirty="0" smtClean="0">
                <a:latin typeface="標楷體" panose="03000509000000000000" pitchFamily="65" charset="-120"/>
                <a:ea typeface="標楷體" panose="03000509000000000000" pitchFamily="65" charset="-120"/>
              </a:rPr>
              <a:t>變數相關性</a:t>
            </a:r>
            <a:endParaRPr lang="zh-TW" altLang="en-US" dirty="0">
              <a:latin typeface="標楷體" panose="03000509000000000000" pitchFamily="65" charset="-120"/>
              <a:ea typeface="標楷體" panose="03000509000000000000" pitchFamily="65" charset="-120"/>
            </a:endParaRPr>
          </a:p>
        </p:txBody>
      </p:sp>
      <p:pic>
        <p:nvPicPr>
          <p:cNvPr id="6" name="內容版面配置區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1380" y="1265315"/>
            <a:ext cx="10037143" cy="4919838"/>
          </a:xfrm>
          <a:prstGeom prst="rect">
            <a:avLst/>
          </a:prstGeom>
        </p:spPr>
      </p:pic>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8</a:t>
            </a:fld>
            <a:endParaRPr lang="zh-TW" altLang="en-US"/>
          </a:p>
        </p:txBody>
      </p:sp>
      <p:sp>
        <p:nvSpPr>
          <p:cNvPr id="9" name="文字方塊 8"/>
          <p:cNvSpPr txBox="1"/>
          <p:nvPr/>
        </p:nvSpPr>
        <p:spPr>
          <a:xfrm>
            <a:off x="3150326" y="4958367"/>
            <a:ext cx="954110" cy="707886"/>
          </a:xfrm>
          <a:prstGeom prst="rect">
            <a:avLst/>
          </a:prstGeom>
          <a:noFill/>
        </p:spPr>
        <p:txBody>
          <a:bodyPr wrap="square" rtlCol="0">
            <a:spAutoFit/>
          </a:bodyPr>
          <a:lstStyle/>
          <a:p>
            <a:r>
              <a:rPr lang="en-US" altLang="zh-TW" sz="4000" b="1" dirty="0" smtClean="0"/>
              <a:t>PG</a:t>
            </a:r>
            <a:endParaRPr lang="zh-TW" altLang="en-US" sz="4000" b="1" dirty="0"/>
          </a:p>
        </p:txBody>
      </p:sp>
      <p:sp>
        <p:nvSpPr>
          <p:cNvPr id="10" name="文字方塊 9"/>
          <p:cNvSpPr txBox="1"/>
          <p:nvPr/>
        </p:nvSpPr>
        <p:spPr>
          <a:xfrm>
            <a:off x="4516023" y="4136886"/>
            <a:ext cx="954110" cy="707886"/>
          </a:xfrm>
          <a:prstGeom prst="rect">
            <a:avLst/>
          </a:prstGeom>
          <a:noFill/>
        </p:spPr>
        <p:txBody>
          <a:bodyPr wrap="square" rtlCol="0">
            <a:spAutoFit/>
          </a:bodyPr>
          <a:lstStyle/>
          <a:p>
            <a:r>
              <a:rPr lang="en-US" altLang="zh-TW" sz="4000" b="1" dirty="0" smtClean="0"/>
              <a:t>SG</a:t>
            </a:r>
            <a:endParaRPr lang="zh-TW" altLang="en-US" sz="4000" b="1" dirty="0"/>
          </a:p>
        </p:txBody>
      </p:sp>
      <p:sp>
        <p:nvSpPr>
          <p:cNvPr id="11" name="文字方塊 10"/>
          <p:cNvSpPr txBox="1"/>
          <p:nvPr/>
        </p:nvSpPr>
        <p:spPr>
          <a:xfrm>
            <a:off x="5917137" y="3390042"/>
            <a:ext cx="954110" cy="707886"/>
          </a:xfrm>
          <a:prstGeom prst="rect">
            <a:avLst/>
          </a:prstGeom>
          <a:noFill/>
        </p:spPr>
        <p:txBody>
          <a:bodyPr wrap="square" rtlCol="0">
            <a:spAutoFit/>
          </a:bodyPr>
          <a:lstStyle/>
          <a:p>
            <a:r>
              <a:rPr lang="en-US" altLang="zh-TW" sz="4000" b="1" dirty="0" smtClean="0"/>
              <a:t>SF</a:t>
            </a:r>
            <a:endParaRPr lang="zh-TW" altLang="en-US" sz="4000" b="1" dirty="0"/>
          </a:p>
        </p:txBody>
      </p:sp>
      <p:sp>
        <p:nvSpPr>
          <p:cNvPr id="12" name="文字方塊 11"/>
          <p:cNvSpPr txBox="1"/>
          <p:nvPr/>
        </p:nvSpPr>
        <p:spPr>
          <a:xfrm>
            <a:off x="7151362" y="2578101"/>
            <a:ext cx="954110" cy="707886"/>
          </a:xfrm>
          <a:prstGeom prst="rect">
            <a:avLst/>
          </a:prstGeom>
          <a:noFill/>
        </p:spPr>
        <p:txBody>
          <a:bodyPr wrap="square" rtlCol="0">
            <a:spAutoFit/>
          </a:bodyPr>
          <a:lstStyle/>
          <a:p>
            <a:r>
              <a:rPr lang="en-US" altLang="zh-TW" sz="4000" b="1" dirty="0"/>
              <a:t>P</a:t>
            </a:r>
            <a:r>
              <a:rPr lang="en-US" altLang="zh-TW" sz="4000" b="1" dirty="0" smtClean="0"/>
              <a:t>F</a:t>
            </a:r>
            <a:endParaRPr lang="zh-TW" altLang="en-US" sz="4000" b="1" dirty="0"/>
          </a:p>
        </p:txBody>
      </p:sp>
      <p:sp>
        <p:nvSpPr>
          <p:cNvPr id="13" name="文字方塊 12"/>
          <p:cNvSpPr txBox="1"/>
          <p:nvPr/>
        </p:nvSpPr>
        <p:spPr>
          <a:xfrm>
            <a:off x="8527255" y="1870215"/>
            <a:ext cx="954110" cy="707886"/>
          </a:xfrm>
          <a:prstGeom prst="rect">
            <a:avLst/>
          </a:prstGeom>
          <a:noFill/>
        </p:spPr>
        <p:txBody>
          <a:bodyPr wrap="square" rtlCol="0">
            <a:spAutoFit/>
          </a:bodyPr>
          <a:lstStyle/>
          <a:p>
            <a:r>
              <a:rPr lang="en-US" altLang="zh-TW" sz="4000" b="1" dirty="0" smtClean="0"/>
              <a:t>C</a:t>
            </a:r>
            <a:endParaRPr lang="zh-TW" altLang="en-US" sz="4000" b="1" dirty="0"/>
          </a:p>
        </p:txBody>
      </p:sp>
      <p:sp>
        <p:nvSpPr>
          <p:cNvPr id="14" name="文字方塊 13"/>
          <p:cNvSpPr txBox="1"/>
          <p:nvPr/>
        </p:nvSpPr>
        <p:spPr>
          <a:xfrm>
            <a:off x="9674549" y="1045093"/>
            <a:ext cx="954110" cy="707886"/>
          </a:xfrm>
          <a:prstGeom prst="rect">
            <a:avLst/>
          </a:prstGeom>
          <a:noFill/>
        </p:spPr>
        <p:txBody>
          <a:bodyPr wrap="square" rtlCol="0">
            <a:spAutoFit/>
          </a:bodyPr>
          <a:lstStyle/>
          <a:p>
            <a:r>
              <a:rPr lang="en-US" altLang="zh-TW" sz="4000" b="1" dirty="0" smtClean="0"/>
              <a:t>ALL</a:t>
            </a:r>
            <a:endParaRPr lang="zh-TW" altLang="en-US" sz="4000" b="1" dirty="0"/>
          </a:p>
        </p:txBody>
      </p:sp>
      <p:sp>
        <p:nvSpPr>
          <p:cNvPr id="15" name="橢圓 14"/>
          <p:cNvSpPr/>
          <p:nvPr/>
        </p:nvSpPr>
        <p:spPr>
          <a:xfrm>
            <a:off x="5234767" y="5537464"/>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7846962" y="5511413"/>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6562013" y="5537464"/>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9146514" y="5511413"/>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9135245" y="4730146"/>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6523516" y="4730146"/>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7838333" y="4700789"/>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7838333" y="3934399"/>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9135244" y="3114218"/>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p:cNvSpPr/>
          <p:nvPr/>
        </p:nvSpPr>
        <p:spPr>
          <a:xfrm>
            <a:off x="9098755" y="3934399"/>
            <a:ext cx="334851" cy="2575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9827229" y="2173357"/>
            <a:ext cx="1332000" cy="4008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7" name="直線單箭頭接點 26"/>
          <p:cNvCxnSpPr/>
          <p:nvPr/>
        </p:nvCxnSpPr>
        <p:spPr>
          <a:xfrm>
            <a:off x="11251993" y="874641"/>
            <a:ext cx="0" cy="3824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10721424" y="315152"/>
            <a:ext cx="1375239" cy="523220"/>
          </a:xfrm>
          <a:prstGeom prst="rect">
            <a:avLst/>
          </a:prstGeom>
          <a:noFill/>
        </p:spPr>
        <p:txBody>
          <a:bodyPr wrap="square" rtlCol="0">
            <a:spAutoFit/>
          </a:bodyPr>
          <a:lstStyle/>
          <a:p>
            <a:r>
              <a:rPr lang="en-US" altLang="zh-TW" sz="2800" b="1" dirty="0" smtClean="0">
                <a:solidFill>
                  <a:srgbClr val="FF0000"/>
                </a:solidFill>
              </a:rPr>
              <a:t>Target</a:t>
            </a:r>
            <a:endParaRPr lang="zh-TW" altLang="en-US" sz="2800" b="1" dirty="0">
              <a:solidFill>
                <a:srgbClr val="FF0000"/>
              </a:solidFill>
            </a:endParaRPr>
          </a:p>
        </p:txBody>
      </p:sp>
      <mc:AlternateContent xmlns:mc="http://schemas.openxmlformats.org/markup-compatibility/2006" xmlns:a14="http://schemas.microsoft.com/office/drawing/2010/main">
        <mc:Choice Requires="a14">
          <p:sp>
            <p:nvSpPr>
              <p:cNvPr id="36" name="文字方塊 35"/>
              <p:cNvSpPr txBox="1"/>
              <p:nvPr/>
            </p:nvSpPr>
            <p:spPr>
              <a:xfrm>
                <a:off x="984375" y="1265315"/>
                <a:ext cx="6685228" cy="211827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𝑛</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𝑃𝐺</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𝑆𝐺</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𝑆𝐹</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𝑃𝐹</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𝐶</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𝐴𝐿𝐿</m:t>
                          </m:r>
                          <m:r>
                            <a:rPr lang="en-US" altLang="zh-TW" sz="2400" b="0" i="1" smtClean="0">
                              <a:latin typeface="Cambria Math" panose="02040503050406030204" pitchFamily="18" charset="0"/>
                            </a:rPr>
                            <m:t>−</m:t>
                          </m:r>
                        </m:e>
                      </m:d>
                    </m:oMath>
                  </m:oMathPara>
                </a14:m>
                <a:endParaRPr lang="en-US" altLang="zh-TW" sz="2400" dirty="0" smtClean="0"/>
              </a:p>
              <a:p>
                <a:endParaRPr lang="en-US" altLang="zh-TW" sz="2400" dirty="0" smtClean="0"/>
              </a:p>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𝑋</m:t>
                      </m:r>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 </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e>
                            <m:e>
                              <m:r>
                                <a:rPr lang="en-US" altLang="zh-TW" sz="2400" b="0" i="1" smtClean="0">
                                  <a:latin typeface="Cambria Math" panose="02040503050406030204" pitchFamily="18" charset="0"/>
                                </a:rPr>
                                <m:t>− </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e>
                            <m:e>
                              <m:r>
                                <a:rPr lang="zh-TW" altLang="en-US" sz="2400" i="1" smtClean="0">
                                  <a:latin typeface="Cambria Math" panose="02040503050406030204" pitchFamily="18" charset="0"/>
                                </a:rPr>
                                <m:t>⋮</m:t>
                              </m:r>
                            </m:e>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 </m:t>
                                  </m:r>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𝑛</m:t>
                                  </m:r>
                                </m:sub>
                              </m:sSub>
                              <m:r>
                                <a:rPr lang="en-US" altLang="zh-TW" sz="2400" b="0" i="1" smtClean="0">
                                  <a:latin typeface="Cambria Math" panose="02040503050406030204" pitchFamily="18" charset="0"/>
                                </a:rPr>
                                <m:t>−</m:t>
                              </m:r>
                            </m:e>
                          </m:eqArr>
                        </m:e>
                      </m:d>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984375" y="1265315"/>
                <a:ext cx="6685228" cy="2118272"/>
              </a:xfrm>
              <a:prstGeom prst="rect">
                <a:avLst/>
              </a:prstGeom>
              <a:blipFill rotWithShape="0">
                <a:blip r:embed="rId3"/>
                <a:stretch>
                  <a:fillRect l="-1094"/>
                </a:stretch>
              </a:blipFill>
            </p:spPr>
            <p:txBody>
              <a:bodyPr/>
              <a:lstStyle/>
              <a:p>
                <a:r>
                  <a:rPr lang="zh-TW" altLang="en-US">
                    <a:noFill/>
                  </a:rPr>
                  <a:t> </a:t>
                </a:r>
              </a:p>
            </p:txBody>
          </p:sp>
        </mc:Fallback>
      </mc:AlternateContent>
      <p:sp>
        <p:nvSpPr>
          <p:cNvPr id="3" name="文字方塊 2"/>
          <p:cNvSpPr txBox="1"/>
          <p:nvPr/>
        </p:nvSpPr>
        <p:spPr>
          <a:xfrm>
            <a:off x="6547127" y="5001780"/>
            <a:ext cx="1275008" cy="400110"/>
          </a:xfrm>
          <a:prstGeom prst="rect">
            <a:avLst/>
          </a:prstGeom>
          <a:noFill/>
        </p:spPr>
        <p:txBody>
          <a:bodyPr wrap="square" rtlCol="0">
            <a:spAutoFit/>
          </a:bodyPr>
          <a:lstStyle/>
          <a:p>
            <a:r>
              <a:rPr lang="en-US" altLang="zh-TW" sz="2000" b="1" dirty="0" err="1" smtClean="0"/>
              <a:t>Pls_min</a:t>
            </a:r>
            <a:endParaRPr lang="zh-TW" altLang="en-US" sz="2000" b="1" dirty="0"/>
          </a:p>
        </p:txBody>
      </p:sp>
    </p:spTree>
    <p:extLst>
      <p:ext uri="{BB962C8B-B14F-4D97-AF65-F5344CB8AC3E}">
        <p14:creationId xmlns:p14="http://schemas.microsoft.com/office/powerpoint/2010/main" val="16825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fad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p:nvPr/>
        </p:nvPicPr>
        <p:blipFill rotWithShape="1">
          <a:blip r:embed="rId2" cstate="print">
            <a:extLst>
              <a:ext uri="{28A0092B-C50C-407E-A947-70E740481C1C}">
                <a14:useLocalDpi xmlns:a14="http://schemas.microsoft.com/office/drawing/2010/main" val="0"/>
              </a:ext>
            </a:extLst>
          </a:blip>
          <a:srcRect t="67376"/>
          <a:stretch/>
        </p:blipFill>
        <p:spPr>
          <a:xfrm>
            <a:off x="4681182" y="122830"/>
            <a:ext cx="7328848" cy="3306170"/>
          </a:xfrm>
          <a:prstGeom prst="rect">
            <a:avLst/>
          </a:prstGeom>
        </p:spPr>
      </p:pic>
      <p:sp>
        <p:nvSpPr>
          <p:cNvPr id="2" name="標題 1"/>
          <p:cNvSpPr>
            <a:spLocks noGrp="1"/>
          </p:cNvSpPr>
          <p:nvPr>
            <p:ph type="title"/>
          </p:nvPr>
        </p:nvSpPr>
        <p:spPr>
          <a:xfrm>
            <a:off x="838200" y="0"/>
            <a:ext cx="10515600" cy="1325563"/>
          </a:xfrm>
        </p:spPr>
        <p:txBody>
          <a:bodyPr/>
          <a:lstStyle/>
          <a:p>
            <a:r>
              <a:rPr lang="zh-TW" altLang="en-US" dirty="0" smtClean="0">
                <a:latin typeface="標楷體" panose="03000509000000000000" pitchFamily="65" charset="-120"/>
                <a:ea typeface="標楷體" panose="03000509000000000000" pitchFamily="65" charset="-120"/>
              </a:rPr>
              <a:t>模</a:t>
            </a:r>
            <a:r>
              <a:rPr lang="zh-TW" altLang="en-US" dirty="0">
                <a:latin typeface="標楷體" panose="03000509000000000000" pitchFamily="65" charset="-120"/>
                <a:ea typeface="標楷體" panose="03000509000000000000" pitchFamily="65" charset="-120"/>
              </a:rPr>
              <a:t>型</a:t>
            </a:r>
          </a:p>
        </p:txBody>
      </p:sp>
      <p:sp>
        <p:nvSpPr>
          <p:cNvPr id="3" name="內容版面配置區 2"/>
          <p:cNvSpPr>
            <a:spLocks noGrp="1"/>
          </p:cNvSpPr>
          <p:nvPr>
            <p:ph idx="1"/>
          </p:nvPr>
        </p:nvSpPr>
        <p:spPr>
          <a:xfrm>
            <a:off x="838200" y="1111404"/>
            <a:ext cx="10515600" cy="5459105"/>
          </a:xfrm>
        </p:spPr>
        <p:txBody>
          <a:bodyPr>
            <a:normAutofit fontScale="92500" lnSpcReduction="10000"/>
          </a:bodyPr>
          <a:lstStyle/>
          <a:p>
            <a:r>
              <a:rPr lang="en-US" altLang="zh-TW" dirty="0" smtClean="0"/>
              <a:t>Elastic Net</a:t>
            </a:r>
          </a:p>
          <a:p>
            <a:pPr lvl="1"/>
            <a:r>
              <a:rPr lang="en-US" altLang="zh-TW" dirty="0" smtClean="0"/>
              <a:t>Alpha = 0.9</a:t>
            </a:r>
          </a:p>
          <a:p>
            <a:r>
              <a:rPr lang="en-US" altLang="zh-TW" dirty="0" smtClean="0"/>
              <a:t>Regression Tree</a:t>
            </a:r>
          </a:p>
          <a:p>
            <a:pPr lvl="1"/>
            <a:r>
              <a:rPr lang="en-US" altLang="zh-TW" dirty="0" smtClean="0"/>
              <a:t>Leaf size = 5</a:t>
            </a:r>
          </a:p>
          <a:p>
            <a:r>
              <a:rPr lang="en-US" altLang="zh-TW" dirty="0" smtClean="0"/>
              <a:t>NN-Multilayer Perceptron</a:t>
            </a:r>
          </a:p>
          <a:p>
            <a:pPr lvl="1"/>
            <a:r>
              <a:rPr lang="en-US" altLang="zh-TW" dirty="0" smtClean="0"/>
              <a:t>Hidden layer units = 10  </a:t>
            </a:r>
          </a:p>
          <a:p>
            <a:pPr lvl="1"/>
            <a:r>
              <a:rPr lang="en-US" altLang="zh-TW" dirty="0" smtClean="0"/>
              <a:t>Step </a:t>
            </a:r>
            <a:r>
              <a:rPr lang="en-US" altLang="zh-TW" dirty="0"/>
              <a:t>size </a:t>
            </a:r>
            <a:r>
              <a:rPr lang="en-US" altLang="zh-TW" dirty="0" smtClean="0"/>
              <a:t>= 0.00001  </a:t>
            </a:r>
          </a:p>
          <a:p>
            <a:pPr lvl="1"/>
            <a:r>
              <a:rPr lang="en-US" altLang="zh-TW" dirty="0" smtClean="0"/>
              <a:t>Iteration = 200</a:t>
            </a:r>
          </a:p>
          <a:p>
            <a:r>
              <a:rPr lang="en-US" altLang="zh-TW" dirty="0"/>
              <a:t>Support Vector </a:t>
            </a:r>
            <a:r>
              <a:rPr lang="en-US" altLang="zh-TW" dirty="0" smtClean="0"/>
              <a:t>Regression</a:t>
            </a:r>
          </a:p>
          <a:p>
            <a:pPr lvl="1"/>
            <a:r>
              <a:rPr lang="en-US" altLang="zh-TW" dirty="0" smtClean="0"/>
              <a:t>RBF kernel : gamma = 1/dimension of features</a:t>
            </a:r>
          </a:p>
          <a:p>
            <a:pPr lvl="1"/>
            <a:r>
              <a:rPr lang="en-US" altLang="zh-TW" dirty="0" smtClean="0"/>
              <a:t>Epsilon = 0 </a:t>
            </a:r>
          </a:p>
          <a:p>
            <a:pPr lvl="1"/>
            <a:r>
              <a:rPr lang="en-US" altLang="zh-TW" dirty="0" smtClean="0"/>
              <a:t>Cost = 0.2</a:t>
            </a:r>
          </a:p>
          <a:p>
            <a:r>
              <a:rPr lang="en-US" altLang="zh-TW" dirty="0" err="1" smtClean="0"/>
              <a:t>Xgboost</a:t>
            </a:r>
            <a:endParaRPr lang="en-US" altLang="zh-TW" dirty="0" smtClean="0"/>
          </a:p>
          <a:p>
            <a:pPr lvl="1"/>
            <a:r>
              <a:rPr lang="en-US" altLang="zh-TW" dirty="0" smtClean="0"/>
              <a:t>Run 2000 rounds</a:t>
            </a:r>
          </a:p>
        </p:txBody>
      </p:sp>
      <p:sp>
        <p:nvSpPr>
          <p:cNvPr id="4" name="日期版面配置區 3"/>
          <p:cNvSpPr>
            <a:spLocks noGrp="1"/>
          </p:cNvSpPr>
          <p:nvPr>
            <p:ph type="dt" sz="half" idx="10"/>
          </p:nvPr>
        </p:nvSpPr>
        <p:spPr/>
        <p:txBody>
          <a:bodyPr/>
          <a:lstStyle/>
          <a:p>
            <a:fld id="{32355FEF-892F-4FE3-96C5-07A5B66D9D50}" type="datetime1">
              <a:rPr lang="zh-TW" altLang="en-US" smtClean="0"/>
              <a:t>2017/6/15</a:t>
            </a:fld>
            <a:endParaRPr lang="zh-TW" altLang="en-US"/>
          </a:p>
        </p:txBody>
      </p:sp>
      <p:sp>
        <p:nvSpPr>
          <p:cNvPr id="5" name="投影片編號版面配置區 4"/>
          <p:cNvSpPr>
            <a:spLocks noGrp="1"/>
          </p:cNvSpPr>
          <p:nvPr>
            <p:ph type="sldNum" sz="quarter" idx="12"/>
          </p:nvPr>
        </p:nvSpPr>
        <p:spPr/>
        <p:txBody>
          <a:bodyPr/>
          <a:lstStyle/>
          <a:p>
            <a:fld id="{2FEA6ED9-B737-4D32-9904-7687E3A35D63}" type="slidenum">
              <a:rPr lang="zh-TW" altLang="en-US" smtClean="0"/>
              <a:t>9</a:t>
            </a:fld>
            <a:endParaRPr lang="zh-TW" altLang="en-US"/>
          </a:p>
        </p:txBody>
      </p:sp>
      <p:pic>
        <p:nvPicPr>
          <p:cNvPr id="7" name="圖片 6"/>
          <p:cNvPicPr/>
          <p:nvPr/>
        </p:nvPicPr>
        <p:blipFill rotWithShape="1">
          <a:blip r:embed="rId3">
            <a:extLst>
              <a:ext uri="{28A0092B-C50C-407E-A947-70E740481C1C}">
                <a14:useLocalDpi xmlns:a14="http://schemas.microsoft.com/office/drawing/2010/main" val="0"/>
              </a:ext>
            </a:extLst>
          </a:blip>
          <a:srcRect l="8685" t="12227" r="2819" b="18642"/>
          <a:stretch/>
        </p:blipFill>
        <p:spPr>
          <a:xfrm>
            <a:off x="6645893" y="665677"/>
            <a:ext cx="5036022" cy="4138685"/>
          </a:xfrm>
          <a:prstGeom prst="rect">
            <a:avLst/>
          </a:prstGeom>
        </p:spPr>
      </p:pic>
      <p:pic>
        <p:nvPicPr>
          <p:cNvPr id="8" name="圖片 7"/>
          <p:cNvPicPr/>
          <p:nvPr/>
        </p:nvPicPr>
        <p:blipFill>
          <a:blip r:embed="rId4">
            <a:extLst>
              <a:ext uri="{28A0092B-C50C-407E-A947-70E740481C1C}">
                <a14:useLocalDpi xmlns:a14="http://schemas.microsoft.com/office/drawing/2010/main" val="0"/>
              </a:ext>
            </a:extLst>
          </a:blip>
          <a:stretch>
            <a:fillRect/>
          </a:stretch>
        </p:blipFill>
        <p:spPr>
          <a:xfrm>
            <a:off x="6213417" y="1131266"/>
            <a:ext cx="5645349" cy="4215943"/>
          </a:xfrm>
          <a:prstGeom prst="rect">
            <a:avLst/>
          </a:prstGeom>
        </p:spPr>
      </p:pic>
    </p:spTree>
    <p:extLst>
      <p:ext uri="{BB962C8B-B14F-4D97-AF65-F5344CB8AC3E}">
        <p14:creationId xmlns:p14="http://schemas.microsoft.com/office/powerpoint/2010/main" val="220294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5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fade">
                                      <p:cBhvr>
                                        <p:cTn id="60" dur="500"/>
                                        <p:tgtEl>
                                          <p:spTgt spid="3">
                                            <p:txEl>
                                              <p:pRg st="12" end="12"/>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Effect transition="in" filter="fade">
                                      <p:cBhvr>
                                        <p:cTn id="6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581</Words>
  <Application>Microsoft Office PowerPoint</Application>
  <PresentationFormat>寬螢幕</PresentationFormat>
  <Paragraphs>179</Paragraphs>
  <Slides>13</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新細明體</vt:lpstr>
      <vt:lpstr>標楷體</vt:lpstr>
      <vt:lpstr>Arial</vt:lpstr>
      <vt:lpstr>Calibri</vt:lpstr>
      <vt:lpstr>Calibri Light</vt:lpstr>
      <vt:lpstr>Cambria Math</vt:lpstr>
      <vt:lpstr>Times New Roman</vt:lpstr>
      <vt:lpstr>Office 佈景主題</vt:lpstr>
      <vt:lpstr>Statistical Learning</vt:lpstr>
      <vt:lpstr>Outline</vt:lpstr>
      <vt:lpstr>簡介</vt:lpstr>
      <vt:lpstr>流程</vt:lpstr>
      <vt:lpstr>資料取得</vt:lpstr>
      <vt:lpstr>特徵變數生成</vt:lpstr>
      <vt:lpstr>變數產生邏輯</vt:lpstr>
      <vt:lpstr>變數相關性</vt:lpstr>
      <vt:lpstr>模型</vt:lpstr>
      <vt:lpstr>結果比較</vt:lpstr>
      <vt:lpstr>變數重要性</vt:lpstr>
      <vt:lpstr>討論</vt:lpstr>
      <vt:lpstr>謝謝</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dc:title>
  <dc:creator>User</dc:creator>
  <cp:lastModifiedBy>User</cp:lastModifiedBy>
  <cp:revision>43</cp:revision>
  <dcterms:created xsi:type="dcterms:W3CDTF">2017-06-14T08:46:15Z</dcterms:created>
  <dcterms:modified xsi:type="dcterms:W3CDTF">2017-06-15T02:36:48Z</dcterms:modified>
</cp:coreProperties>
</file>