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gar Jordan" initials="AJ" lastIdx="2" clrIdx="0">
    <p:extLst>
      <p:ext uri="{19B8F6BF-5375-455C-9EA6-DF929625EA0E}">
        <p15:presenceInfo xmlns:p15="http://schemas.microsoft.com/office/powerpoint/2012/main" userId="62a7c590d7d13a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0T14:42:35.383" idx="2">
    <p:pos x="10" y="10"/>
    <p:text>Note: not sure if this is from exp 3A, 3B or combined.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0T13:22:52.448" idx="1">
    <p:pos x="2472" y="2628"/>
    <p:text>might have to play around with this parameter b/c of dying cells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0353-9CEC-F933-63FA-C6A9D2F96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BF58-A189-9750-8896-1315FD85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3E4D-D1AD-BF99-2BEB-CDEB2990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C10F-46F4-B709-0C81-F167D17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3BFC-1BE0-D029-077B-7AAFD6E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C47E-A20F-705E-AD66-8DA46F4E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E1F5D-FE10-7D4A-F446-85A9BB0C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DBF8-D754-1D78-3AEF-EAFB310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2B99-7031-75EA-F2BD-5FF6971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E79F-6258-C81E-4275-85C2620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1E89-56E5-73CD-8E96-AFCDC30BD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247-8588-EF77-00CB-B138723F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56B1-7026-BF62-B2ED-73F9135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5CA7-6930-E02F-64A2-C21A1E6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2715-3F3E-ABD9-A039-D10933C6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7661-CFEA-40F1-498E-4FB90B48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F3C4-C72A-931C-8EDF-D2432C27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912E-094D-7703-6CE8-713EF7A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4926-4D24-72C7-E9DB-5CA8EB1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534A-1215-327E-3F53-EAFDF5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2D1E-5559-6880-AF95-CE8D612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5977-AEC3-7F80-A706-8BD4C86E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6729-B50C-ACD9-0D03-679DA435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89AC-9F6B-D367-8A43-158394B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9AC5-E03D-55E2-E535-78968042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33C3-B920-3B32-9C8E-B53A9039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4CBA-8B30-52A2-E0C5-14C6FA887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6CCC-5073-6A45-0CE9-3432AE2A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E84D-8F02-24A9-F06A-AE46D0B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B80C-4CF5-F973-FFDF-BED2D4D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0A49-104F-D0C9-AE35-2E803E54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EF9-8D67-9C56-379C-442FDAF7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1A3C-D8A0-64F8-1B2B-93380B51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6D14-72FC-8200-76EB-152B389D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428-AE46-7708-CEE3-8DF1EA55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51BA-F0BB-3FCD-72F2-3F8225B3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619A0-7FCE-0A88-4ABD-D26CD44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323DE-AF3A-DE4A-4DCC-AAAA564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43E86-411E-E795-6F0C-8551D11B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AC2-BE1B-3651-F3E1-CFC012C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23F5-12DF-024B-47B2-F39C823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8195A-84E9-019B-8E37-6150A02E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D102-8232-4863-12CD-80EC7522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8622-5371-46A6-E538-30BCDEC0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683A-1604-E41C-B9D8-158406DD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461B-891E-ADFE-725E-0B4E861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A3-9FD5-5C78-8C58-A677831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656-C268-3835-B61F-9BF858E9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80D2-D7E2-44E2-37B0-7F53E727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DEC9-8E79-01E6-4EA5-1872D9C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225F-7033-CB9F-D2D0-B5076706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971D-80B2-815E-916B-D54B064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97D-2019-FC3E-0DEB-6D96AB53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B640-DDA2-E254-CB4C-84545435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0473-5A58-FFF8-4254-FA7EC4A3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7F07-1B51-E5AF-6E9A-98620639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E9ED-D954-B3D9-EC22-DCC6D3B0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69276-3FB4-9CC9-E759-996BA25F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766B6-1378-E3D1-DCEE-30E7B2EF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839A-D2C6-238C-E65F-D70F612A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A64E-7DF6-486A-C8B1-69E961894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6FC-D4A6-4491-AB0C-060361030AF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C21C-B52D-A606-DD3D-30BE077B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A61E-443A-1565-F152-78017E39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atijalab.org/seurat/articles/pbmc3k_tutorial.html#perform-linear-dimensional-reduction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eurat/versions/3.0.1/topics/CreateSeurat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bi.nlm.nih.gov/pmc/articles/PMC4758103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tijalab.org/seurat/articles/pbmc3k_tutorial.html#normalizing-the-data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atijalab.org/seurat/reference/findvariablefeat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067-6860-A681-99BE-D628B56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6F6D-C699-767A-DDE2-961232D6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r>
              <a:rPr lang="en-US" dirty="0"/>
              <a:t>This data-pipeline follows the logic from the Seurat Tutorial, found here: https://satijalab.org/seurat/articles/pbmc3k_tutorial.html</a:t>
            </a:r>
          </a:p>
          <a:p>
            <a:r>
              <a:rPr lang="en-US" dirty="0"/>
              <a:t>The purpose of these slides is to show exactly how the data is pre-processed. </a:t>
            </a:r>
          </a:p>
        </p:txBody>
      </p:sp>
    </p:spTree>
    <p:extLst>
      <p:ext uri="{BB962C8B-B14F-4D97-AF65-F5344CB8AC3E}">
        <p14:creationId xmlns:p14="http://schemas.microsoft.com/office/powerpoint/2010/main" val="53290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3876-23D6-D5A7-5981-14DD17E8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FA08-1435-31AC-F44C-E2890B7A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PCA visualization, ultimately, is to determine how many PC’s we will choose as input to our clustering function. This is because clustering occurs in the PC space (</a:t>
            </a:r>
            <a:r>
              <a:rPr lang="en-US" dirty="0" err="1"/>
              <a:t>i.e</a:t>
            </a:r>
            <a:r>
              <a:rPr lang="en-US" dirty="0"/>
              <a:t> around 5-20 dimensions)</a:t>
            </a:r>
          </a:p>
          <a:p>
            <a:r>
              <a:rPr lang="en-US" dirty="0"/>
              <a:t>On the way, however, we can look at the features (genes) most highly correlated with different PC’s: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VizDimLoadings</a:t>
            </a:r>
            <a:r>
              <a:rPr lang="en-US" dirty="0"/>
              <a:t> function shows graphs for each PC and the most highly correlated features.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A079C-A4CC-219A-D8F6-4D899BF9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62424"/>
            <a:ext cx="7690908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ED0D-05FD-AB0A-BE84-A16E28E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PCA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F9F6-3B56-9415-533B-A37A891C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VizDimLoadings</a:t>
            </a:r>
            <a:r>
              <a:rPr lang="en-US" dirty="0"/>
              <a:t> function shows us the </a:t>
            </a:r>
            <a:r>
              <a:rPr lang="en-US" u="sng" dirty="0"/>
              <a:t>most highly correlated genes </a:t>
            </a:r>
            <a:r>
              <a:rPr lang="en-US" dirty="0"/>
              <a:t>with each principal component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1F12-F2BC-6ECA-135B-D1D4E8FE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55424"/>
            <a:ext cx="6086475" cy="36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1D69-88CE-43B7-65A3-D60D724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Dataset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4C5C-3ABC-0072-2AFE-34457BAF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different ways:</a:t>
            </a:r>
          </a:p>
          <a:p>
            <a:pPr>
              <a:buFontTx/>
              <a:buChar char="-"/>
            </a:pPr>
            <a:r>
              <a:rPr lang="en-US" dirty="0"/>
              <a:t>Heuristics (</a:t>
            </a:r>
            <a:r>
              <a:rPr lang="en-US" dirty="0" err="1"/>
              <a:t>elbowplot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By significance (p-values)</a:t>
            </a:r>
          </a:p>
          <a:p>
            <a:pPr>
              <a:buFontTx/>
              <a:buChar char="-"/>
            </a:pPr>
            <a:r>
              <a:rPr lang="en-US" dirty="0"/>
              <a:t>Heatmap </a:t>
            </a:r>
          </a:p>
          <a:p>
            <a:r>
              <a:rPr lang="en-US" dirty="0"/>
              <a:t>Dimensionality tells us which PC’s to include for clustering and the UMAP/t-SNE algorithms. </a:t>
            </a:r>
          </a:p>
          <a:p>
            <a:r>
              <a:rPr lang="en-US" dirty="0"/>
              <a:t>By using PCA, we can keep the majority of the variance explained by the dataset but reduce it to less than 5% of it’s original size.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F3A15-F60F-A6BC-8301-A0106956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17" y="3339548"/>
            <a:ext cx="6667164" cy="35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422BB-1FDA-11F8-D7E8-8286A39F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97" y="2105590"/>
            <a:ext cx="2547617" cy="5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D98D-F8DC-4583-32F1-D530937B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F9E6-D331-F672-2E5D-4BC6AD4B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explanation </a:t>
            </a:r>
            <a:r>
              <a:rPr lang="en-US" dirty="0">
                <a:hlinkClick r:id="rId2"/>
              </a:rPr>
              <a:t>here </a:t>
            </a:r>
            <a:r>
              <a:rPr lang="en-US" dirty="0"/>
              <a:t>(scroll down to heatmap)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FF32F-D19B-1271-C311-80D7919A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243246"/>
            <a:ext cx="9005887" cy="4249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A1846-864C-B257-9F1F-0F32F563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7" y="3328987"/>
            <a:ext cx="3705225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BBD7C-46A1-64C0-7276-F7FC6B4C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7" y="3328987"/>
            <a:ext cx="37052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3854-C979-1CB9-C007-4AB5747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199-FE83-FE86-1F18-CD37A52A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Heuristic: choose # of PC’s before the “bend” of the elbow</a:t>
            </a:r>
          </a:p>
          <a:p>
            <a:r>
              <a:rPr lang="en-US" dirty="0"/>
              <a:t>Based on this plot, choose between 10-15 PC’s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E4F2C-E76E-CB5C-6BE6-20466E9A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2" y="3197779"/>
            <a:ext cx="5853113" cy="35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B1AE-2BDA-E2B3-12DE-23C4375E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w/ 15 &amp; 20 PCs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5A936-80AE-33BD-CB32-EC1ADB17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64" y="1586085"/>
            <a:ext cx="5981863" cy="3542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AC525-095F-0B51-AD75-142F17F8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27" y="1586085"/>
            <a:ext cx="5917068" cy="35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91833-78AB-5CB5-DCDA-6F14803F429B}"/>
              </a:ext>
            </a:extLst>
          </p:cNvPr>
          <p:cNvSpPr txBox="1"/>
          <p:nvPr/>
        </p:nvSpPr>
        <p:spPr>
          <a:xfrm>
            <a:off x="657225" y="5128591"/>
            <a:ext cx="1105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difference: in the graph using 20 PCs (right), we have one more cluster (light pink, middle-top of 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Otherwise, the visualization and also the clustering is relatively similar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one image is a mirror of the other!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2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91FE-E26B-919C-837A-C2818DA5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w/ 5 and 10 PC’s – start with 10 Pc’s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9B22C-9EDD-DE49-2F72-657C8B177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722" y="1664572"/>
            <a:ext cx="4668078" cy="2759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6747D-6AD3-21DA-28C2-CF439035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311"/>
            <a:ext cx="5072270" cy="24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72728-2631-4726-21B3-9B6AA900A2F6}"/>
              </a:ext>
            </a:extLst>
          </p:cNvPr>
          <p:cNvSpPr txBox="1"/>
          <p:nvPr/>
        </p:nvSpPr>
        <p:spPr>
          <a:xfrm>
            <a:off x="838200" y="458194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larger difference between using 5 and 10 PC’s than there is using 15 and 20 PC’s. This is to be expected, as the PC’s 6-10 account for a higher percentage of explained variance than 16-20.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said, some underlying structure remains preserved. Note there are two clusters on the right and 6 other ones on the left, with some space in between. </a:t>
            </a:r>
          </a:p>
        </p:txBody>
      </p:sp>
    </p:spTree>
    <p:extLst>
      <p:ext uri="{BB962C8B-B14F-4D97-AF65-F5344CB8AC3E}">
        <p14:creationId xmlns:p14="http://schemas.microsoft.com/office/powerpoint/2010/main" val="348551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7B4-B0B7-09C9-792F-6FBF0E38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9-12 PC’s: very similar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A1CB-744D-66FF-1AD0-FCD61F0C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5059018"/>
          </a:xfrm>
        </p:spPr>
        <p:txBody>
          <a:bodyPr/>
          <a:lstStyle/>
          <a:p>
            <a:r>
              <a:rPr lang="en-US" dirty="0"/>
              <a:t>Why this many?  </a:t>
            </a:r>
            <a:r>
              <a:rPr lang="en-US" dirty="0">
                <a:sym typeface="Wingdings" panose="05000000000000000000" pitchFamily="2" charset="2"/>
              </a:rPr>
              <a:t> Elbow Plot heuristic!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sz="1400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0" lvl="5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9C13E-2050-44CF-9451-83920AB0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2" y="2178886"/>
            <a:ext cx="4345263" cy="210465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CC05CAB-714D-A83F-87E4-335C87C6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6" y="1999438"/>
            <a:ext cx="3830603" cy="2264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60CA3-7670-8D6C-3A60-F5FF322D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23" y="4731980"/>
            <a:ext cx="4171122" cy="1991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96B03-3457-6FAE-F2AE-4BADD385E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6" y="4731980"/>
            <a:ext cx="3830603" cy="18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9678-EC3D-5B20-478B-F3B76D67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E29D-DC1A-4AB8-D0F7-E3E18B59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UMAP representation having been clustered with 9-12 PC’s, find the most differentially expressed biomarkers per cluster.</a:t>
            </a:r>
          </a:p>
          <a:p>
            <a:r>
              <a:rPr lang="en-US" dirty="0"/>
              <a:t>Then, use these biomarkers to identify cell types in each cluster.</a:t>
            </a:r>
          </a:p>
        </p:txBody>
      </p:sp>
    </p:spTree>
    <p:extLst>
      <p:ext uri="{BB962C8B-B14F-4D97-AF65-F5344CB8AC3E}">
        <p14:creationId xmlns:p14="http://schemas.microsoft.com/office/powerpoint/2010/main" val="5483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732E-1C1B-1575-4C4C-DAF5099F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3 files from </a:t>
            </a:r>
            <a:r>
              <a:rPr lang="en-US" dirty="0" err="1"/>
              <a:t>CellRanger</a:t>
            </a:r>
            <a:r>
              <a:rPr lang="en-US" dirty="0"/>
              <a:t>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1C19D-0B39-8B84-BDC2-647EB8C1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63" y="1400175"/>
            <a:ext cx="10227273" cy="3005959"/>
          </a:xfrm>
        </p:spPr>
      </p:pic>
    </p:spTree>
    <p:extLst>
      <p:ext uri="{BB962C8B-B14F-4D97-AF65-F5344CB8AC3E}">
        <p14:creationId xmlns:p14="http://schemas.microsoft.com/office/powerpoint/2010/main" val="221174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4F4-85F8-9A1E-B0C2-BF337343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Seurat Object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14DD85-6B51-F7E3-0F9D-B8134C4B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690687"/>
            <a:ext cx="7886700" cy="11693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64255-D281-25FB-AA1A-FA09F68D6A26}"/>
              </a:ext>
            </a:extLst>
          </p:cNvPr>
          <p:cNvSpPr txBox="1"/>
          <p:nvPr/>
        </p:nvSpPr>
        <p:spPr>
          <a:xfrm>
            <a:off x="904875" y="3429000"/>
            <a:ext cx="972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cnc</a:t>
            </a:r>
            <a:r>
              <a:rPr lang="en-US" dirty="0"/>
              <a:t> stands for “colonocyte”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parameters (taken from the 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)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min.cells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features detected in at least this many cells. Will subset the counts matrix as well. To reintroduce excluded features, create a new object with a lower cutoff.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min.features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cells where at least this many features are detected.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tudio-Feixen-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410E-D391-CCF7-A209-F323874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(remove dying/low quality cells)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684A-273B-0E26-5EE3-FB10D896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https://www.ncbi.nlm.nih.gov/pmc/articles/PMC4758103/</a:t>
            </a:r>
            <a:r>
              <a:rPr lang="en-US" dirty="0"/>
              <a:t> for more information on commonly used quality control metrics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cells with:</a:t>
            </a:r>
          </a:p>
          <a:p>
            <a:pPr>
              <a:buFontTx/>
              <a:buChar char="-"/>
            </a:pPr>
            <a:r>
              <a:rPr lang="en-US" dirty="0"/>
              <a:t>Unique feature counts (genes) over 2500 or under 200</a:t>
            </a:r>
          </a:p>
          <a:p>
            <a:pPr>
              <a:buFontTx/>
              <a:buChar char="-"/>
            </a:pPr>
            <a:r>
              <a:rPr lang="en-US" dirty="0"/>
              <a:t>Greater than 5% mitochondrial counts (mitochondrial contamination)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EBBE9-BE14-EC51-7D51-C7EDC1B5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848068"/>
            <a:ext cx="8606965" cy="1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71F2-95F5-4975-957B-3090BE6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2089-B6CA-6FF4-8F8C-CD198C50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log-normalization method described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One short line of code</a:t>
            </a:r>
          </a:p>
          <a:p>
            <a:r>
              <a:rPr lang="en-US" dirty="0"/>
              <a:t>Very important to do this before any dimensionality reduction!!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585C-53ED-CE57-B9C4-55505DA6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3705226"/>
            <a:ext cx="6038850" cy="9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7D87-8A1C-D8FC-3D60-A4DFC8A3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(identifying most highly variable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4116-E77A-A12B-59FE-76364B2A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for features that exhibit high cell-to-cell variation: highly expressed in some cells, lowly expressed in others.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documentation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. There are 3 different selection methods, default is “</a:t>
            </a:r>
            <a:r>
              <a:rPr lang="en-US" dirty="0" err="1"/>
              <a:t>vst</a:t>
            </a:r>
            <a:r>
              <a:rPr lang="en-US" dirty="0"/>
              <a:t>”. </a:t>
            </a:r>
          </a:p>
          <a:p>
            <a:r>
              <a:rPr lang="en-US" dirty="0"/>
              <a:t>By default, returns the 2000 most variable features (genes) in our dataset. </a:t>
            </a:r>
          </a:p>
          <a:p>
            <a:r>
              <a:rPr lang="en-US" dirty="0"/>
              <a:t>Note: This does NOT remove less variable features from the dataset, but allows for better sorting downstream (see Scaling slide)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94DF4-A4DD-FD42-6054-416EFDE2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4" y="2790825"/>
            <a:ext cx="8363451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659-A7DC-E96E-7F35-8F986C3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917-3AD3-B098-BB26-EA9ED8EC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step before running dimensionality reduction (such as PCA) </a:t>
            </a:r>
          </a:p>
          <a:p>
            <a:r>
              <a:rPr lang="en-US" dirty="0"/>
              <a:t>For our data, two options: scale with ALL genes in mind, or just the 2000 most variable ones (found in the last step)</a:t>
            </a:r>
          </a:p>
          <a:p>
            <a:r>
              <a:rPr lang="en-US" dirty="0"/>
              <a:t>All genes: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the 2000 most variable (this will run more quickly!)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A7F20-33F7-0688-0683-4EE07CB1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729037"/>
            <a:ext cx="5404737" cy="76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7F21F-B042-52EF-DF87-DAD305BB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5243512"/>
            <a:ext cx="6440801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3EA-1F0A-6159-A01C-6CEB364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Reduction: PCA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73E0B1-4258-0872-C667-2662115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PCA is to determine the dimensionality of the dataset. </a:t>
            </a:r>
          </a:p>
          <a:p>
            <a:r>
              <a:rPr lang="en-US" dirty="0"/>
              <a:t>We can choose to do PCA on the </a:t>
            </a:r>
            <a:r>
              <a:rPr lang="en-US" u="sng" dirty="0"/>
              <a:t>most variable </a:t>
            </a:r>
            <a:r>
              <a:rPr lang="en-US" dirty="0"/>
              <a:t>features or a different subset. Note: make sure scaling has been done on the features chosen!</a:t>
            </a:r>
          </a:p>
          <a:p>
            <a:r>
              <a:rPr lang="en-US" dirty="0"/>
              <a:t>By default, choose most variable features: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EEE0F8-E292-9AD4-9B0A-087614DD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277519"/>
            <a:ext cx="8541169" cy="6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5864-F064-96F8-86FC-B849DE21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04E0-1ACA-677F-DEEB-D2AF1904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789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Studio-Feixen-Sans</vt:lpstr>
      <vt:lpstr>ui-monospace</vt:lpstr>
      <vt:lpstr>Office Theme</vt:lpstr>
      <vt:lpstr>Background</vt:lpstr>
      <vt:lpstr>Data – 3 files from CellRanger pipeline</vt:lpstr>
      <vt:lpstr>Creating the Seurat Object</vt:lpstr>
      <vt:lpstr>Pre-Processing (remove dying/low quality cells)</vt:lpstr>
      <vt:lpstr>Normalization</vt:lpstr>
      <vt:lpstr>Feature Selection (identifying most highly variable features)</vt:lpstr>
      <vt:lpstr>Scaling</vt:lpstr>
      <vt:lpstr>Dimensionality Reduction: PCA</vt:lpstr>
      <vt:lpstr>Non Linear Dimensionality Reduction</vt:lpstr>
      <vt:lpstr>Visualizing PCA</vt:lpstr>
      <vt:lpstr>Visualizing PCA (continued)</vt:lpstr>
      <vt:lpstr>Determining Dataset Dimensionality</vt:lpstr>
      <vt:lpstr>Heatmap </vt:lpstr>
      <vt:lpstr>Elbow Plot</vt:lpstr>
      <vt:lpstr>UMAP w/ 15 &amp; 20 PCs</vt:lpstr>
      <vt:lpstr>UMAP w/ 5 and 10 PC’s – start with 10 Pc’s </vt:lpstr>
      <vt:lpstr>Using 9-12 PC’s: very similar representations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Jordan</dc:creator>
  <cp:lastModifiedBy>Ansgar Jordan</cp:lastModifiedBy>
  <cp:revision>5</cp:revision>
  <dcterms:created xsi:type="dcterms:W3CDTF">2022-07-19T15:15:29Z</dcterms:created>
  <dcterms:modified xsi:type="dcterms:W3CDTF">2022-07-20T18:57:39Z</dcterms:modified>
</cp:coreProperties>
</file>