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0" r:id="rId1"/>
  </p:sldMasterIdLst>
  <p:notesMasterIdLst>
    <p:notesMasterId r:id="rId16"/>
  </p:notesMasterIdLst>
  <p:sldIdLst>
    <p:sldId id="267" r:id="rId2"/>
    <p:sldId id="256" r:id="rId3"/>
    <p:sldId id="286" r:id="rId4"/>
    <p:sldId id="258" r:id="rId5"/>
    <p:sldId id="263" r:id="rId6"/>
    <p:sldId id="264" r:id="rId7"/>
    <p:sldId id="259" r:id="rId8"/>
    <p:sldId id="291" r:id="rId9"/>
    <p:sldId id="287" r:id="rId10"/>
    <p:sldId id="290" r:id="rId11"/>
    <p:sldId id="292" r:id="rId12"/>
    <p:sldId id="288" r:id="rId13"/>
    <p:sldId id="289"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sh Garg" initials="AG" lastIdx="1" clrIdx="0">
    <p:extLst>
      <p:ext uri="{19B8F6BF-5375-455C-9EA6-DF929625EA0E}">
        <p15:presenceInfo xmlns:p15="http://schemas.microsoft.com/office/powerpoint/2012/main" userId="8e72d173a34ad1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2B28"/>
    <a:srgbClr val="303030"/>
    <a:srgbClr val="B82F28"/>
    <a:srgbClr val="67CFF3"/>
    <a:srgbClr val="DADADA"/>
    <a:srgbClr val="37065C"/>
    <a:srgbClr val="AAAF93"/>
    <a:srgbClr val="1F1F1E"/>
    <a:srgbClr val="DFF6FC"/>
    <a:srgbClr val="C6A4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1" Type="http://schemas.openxmlformats.org/officeDocument/2006/relationships/hyperlink" Target="https://monkeylearn.com/sentiment-analysis/"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monkeylearn.com/sentiment-analysis/" TargetMode="Externa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D1B070-9F3E-4591-936D-2B5F2D7F7068}" type="doc">
      <dgm:prSet loTypeId="urn:microsoft.com/office/officeart/2005/8/layout/radial2" loCatId="relationship" qsTypeId="urn:microsoft.com/office/officeart/2005/8/quickstyle/3d3" qsCatId="3D" csTypeId="urn:microsoft.com/office/officeart/2005/8/colors/accent3_4" csCatId="accent3" phldr="1"/>
      <dgm:spPr/>
      <dgm:t>
        <a:bodyPr/>
        <a:lstStyle/>
        <a:p>
          <a:endParaRPr lang="en-GB"/>
        </a:p>
      </dgm:t>
    </dgm:pt>
    <dgm:pt modelId="{0529387B-DE1B-4994-B0F0-307902B968C4}">
      <dgm:prSet phldrT="[Text]" phldr="0"/>
      <dgm:spPr/>
      <dgm:t>
        <a:bodyPr/>
        <a:lstStyle/>
        <a:p>
          <a:r>
            <a:rPr lang="en-IN" dirty="0"/>
            <a:t>To implement an algorithm for automatic classification of text into positive or negative</a:t>
          </a:r>
          <a:endParaRPr lang="en-GB" dirty="0"/>
        </a:p>
      </dgm:t>
    </dgm:pt>
    <dgm:pt modelId="{42DFEB72-D5D1-40D5-89D9-BA59938FF428}" type="parTrans" cxnId="{3FE82853-BF78-4B95-AE07-87D343197AB2}">
      <dgm:prSet/>
      <dgm:spPr/>
      <dgm:t>
        <a:bodyPr/>
        <a:lstStyle/>
        <a:p>
          <a:endParaRPr lang="en-GB"/>
        </a:p>
      </dgm:t>
    </dgm:pt>
    <dgm:pt modelId="{9E985F92-3B8F-4710-9D23-0A3DD652C2BB}" type="sibTrans" cxnId="{3FE82853-BF78-4B95-AE07-87D343197AB2}">
      <dgm:prSet/>
      <dgm:spPr/>
      <dgm:t>
        <a:bodyPr/>
        <a:lstStyle/>
        <a:p>
          <a:endParaRPr lang="en-GB"/>
        </a:p>
      </dgm:t>
    </dgm:pt>
    <dgm:pt modelId="{D8ACE904-171E-4AA2-BD3F-0333CC3D97F1}">
      <dgm:prSet/>
      <dgm:spPr/>
      <dgm:t>
        <a:bodyPr/>
        <a:lstStyle/>
        <a:p>
          <a:r>
            <a:rPr lang="en-IN"/>
            <a:t>Sentiment Analysis to determine the attitude of them as is positive, negative or neutral towards the subject of interest.</a:t>
          </a:r>
        </a:p>
      </dgm:t>
    </dgm:pt>
    <dgm:pt modelId="{A7969E6B-1D55-44FD-9EF0-24C52CD59E04}" type="parTrans" cxnId="{E5B010E5-FB59-4411-9A57-2F941009FD6B}">
      <dgm:prSet/>
      <dgm:spPr/>
      <dgm:t>
        <a:bodyPr/>
        <a:lstStyle/>
        <a:p>
          <a:endParaRPr lang="en-IN"/>
        </a:p>
      </dgm:t>
    </dgm:pt>
    <dgm:pt modelId="{0AD94404-B393-437C-AB3B-C522C164508C}" type="sibTrans" cxnId="{E5B010E5-FB59-4411-9A57-2F941009FD6B}">
      <dgm:prSet/>
      <dgm:spPr/>
      <dgm:t>
        <a:bodyPr/>
        <a:lstStyle/>
        <a:p>
          <a:endParaRPr lang="en-IN"/>
        </a:p>
      </dgm:t>
    </dgm:pt>
    <dgm:pt modelId="{24945DA0-9EA9-4877-ACEA-8FAF23BD8830}" type="pres">
      <dgm:prSet presAssocID="{79D1B070-9F3E-4591-936D-2B5F2D7F7068}" presName="composite" presStyleCnt="0">
        <dgm:presLayoutVars>
          <dgm:chMax val="5"/>
          <dgm:dir/>
          <dgm:animLvl val="ctr"/>
          <dgm:resizeHandles val="exact"/>
        </dgm:presLayoutVars>
      </dgm:prSet>
      <dgm:spPr/>
    </dgm:pt>
    <dgm:pt modelId="{45F69C01-6C48-4D4B-83AF-E109A14D82BD}" type="pres">
      <dgm:prSet presAssocID="{79D1B070-9F3E-4591-936D-2B5F2D7F7068}" presName="cycle" presStyleCnt="0"/>
      <dgm:spPr/>
    </dgm:pt>
    <dgm:pt modelId="{EEAFA491-CE3E-4116-A87A-065DA58A965F}" type="pres">
      <dgm:prSet presAssocID="{79D1B070-9F3E-4591-936D-2B5F2D7F7068}" presName="centerShape" presStyleCnt="0"/>
      <dgm:spPr/>
    </dgm:pt>
    <dgm:pt modelId="{EBA5E25B-DB13-4C50-90BE-0E0D21054F66}" type="pres">
      <dgm:prSet presAssocID="{79D1B070-9F3E-4591-936D-2B5F2D7F7068}" presName="connSite" presStyleLbl="node1" presStyleIdx="0" presStyleCnt="3"/>
      <dgm:spPr/>
    </dgm:pt>
    <dgm:pt modelId="{25C215F7-E843-460F-A8F2-3E52D87AE487}" type="pres">
      <dgm:prSet presAssocID="{79D1B070-9F3E-4591-936D-2B5F2D7F7068}" presName="visible" presStyleLbl="node1" presStyleIdx="0" presStyleCnt="3" custScaleX="85678" custScaleY="55200" custLinFactNeighborX="2974"/>
      <dgm:spPr/>
    </dgm:pt>
    <dgm:pt modelId="{AE174A21-9062-4060-B8A9-456489A2EEB0}" type="pres">
      <dgm:prSet presAssocID="{A7969E6B-1D55-44FD-9EF0-24C52CD59E04}" presName="Name25" presStyleLbl="parChTrans1D1" presStyleIdx="0" presStyleCnt="2"/>
      <dgm:spPr/>
    </dgm:pt>
    <dgm:pt modelId="{2E2629F1-C3FD-4B96-9800-D7ADC1DC34AC}" type="pres">
      <dgm:prSet presAssocID="{D8ACE904-171E-4AA2-BD3F-0333CC3D97F1}" presName="node" presStyleCnt="0"/>
      <dgm:spPr/>
    </dgm:pt>
    <dgm:pt modelId="{F6336C6B-B7EE-4EA1-88D4-B3550847FD18}" type="pres">
      <dgm:prSet presAssocID="{D8ACE904-171E-4AA2-BD3F-0333CC3D97F1}" presName="parentNode" presStyleLbl="node1" presStyleIdx="1" presStyleCnt="3">
        <dgm:presLayoutVars>
          <dgm:chMax val="1"/>
          <dgm:bulletEnabled val="1"/>
        </dgm:presLayoutVars>
      </dgm:prSet>
      <dgm:spPr/>
    </dgm:pt>
    <dgm:pt modelId="{E14629F7-337B-4A28-9508-3BADAC460067}" type="pres">
      <dgm:prSet presAssocID="{D8ACE904-171E-4AA2-BD3F-0333CC3D97F1}" presName="childNode" presStyleLbl="revTx" presStyleIdx="0" presStyleCnt="0">
        <dgm:presLayoutVars>
          <dgm:bulletEnabled val="1"/>
        </dgm:presLayoutVars>
      </dgm:prSet>
      <dgm:spPr/>
    </dgm:pt>
    <dgm:pt modelId="{F722E887-760E-4711-94AB-C323AFCC58C4}" type="pres">
      <dgm:prSet presAssocID="{42DFEB72-D5D1-40D5-89D9-BA59938FF428}" presName="Name25" presStyleLbl="parChTrans1D1" presStyleIdx="1" presStyleCnt="2"/>
      <dgm:spPr/>
    </dgm:pt>
    <dgm:pt modelId="{D499AAC8-876A-4573-941A-03BC9B26B48A}" type="pres">
      <dgm:prSet presAssocID="{0529387B-DE1B-4994-B0F0-307902B968C4}" presName="node" presStyleCnt="0"/>
      <dgm:spPr/>
    </dgm:pt>
    <dgm:pt modelId="{EBB4702D-32CA-443C-B075-EDC39B6CB828}" type="pres">
      <dgm:prSet presAssocID="{0529387B-DE1B-4994-B0F0-307902B968C4}" presName="parentNode" presStyleLbl="node1" presStyleIdx="2" presStyleCnt="3">
        <dgm:presLayoutVars>
          <dgm:chMax val="1"/>
          <dgm:bulletEnabled val="1"/>
        </dgm:presLayoutVars>
      </dgm:prSet>
      <dgm:spPr/>
    </dgm:pt>
    <dgm:pt modelId="{133A41B6-352B-41E8-B631-CA957F842210}" type="pres">
      <dgm:prSet presAssocID="{0529387B-DE1B-4994-B0F0-307902B968C4}" presName="childNode" presStyleLbl="revTx" presStyleIdx="0" presStyleCnt="0">
        <dgm:presLayoutVars>
          <dgm:bulletEnabled val="1"/>
        </dgm:presLayoutVars>
      </dgm:prSet>
      <dgm:spPr/>
    </dgm:pt>
  </dgm:ptLst>
  <dgm:cxnLst>
    <dgm:cxn modelId="{A491790F-B91F-4933-A815-6A94A115BCCB}" type="presOf" srcId="{A7969E6B-1D55-44FD-9EF0-24C52CD59E04}" destId="{AE174A21-9062-4060-B8A9-456489A2EEB0}" srcOrd="0" destOrd="0" presId="urn:microsoft.com/office/officeart/2005/8/layout/radial2"/>
    <dgm:cxn modelId="{BABB4122-F7EF-485B-86CA-72BE153D9FE9}" type="presOf" srcId="{D8ACE904-171E-4AA2-BD3F-0333CC3D97F1}" destId="{F6336C6B-B7EE-4EA1-88D4-B3550847FD18}" srcOrd="0" destOrd="0" presId="urn:microsoft.com/office/officeart/2005/8/layout/radial2"/>
    <dgm:cxn modelId="{3FE82853-BF78-4B95-AE07-87D343197AB2}" srcId="{79D1B070-9F3E-4591-936D-2B5F2D7F7068}" destId="{0529387B-DE1B-4994-B0F0-307902B968C4}" srcOrd="1" destOrd="0" parTransId="{42DFEB72-D5D1-40D5-89D9-BA59938FF428}" sibTransId="{9E985F92-3B8F-4710-9D23-0A3DD652C2BB}"/>
    <dgm:cxn modelId="{1EBF1B7D-DE60-42B3-8B57-2E3E427E7103}" type="presOf" srcId="{0529387B-DE1B-4994-B0F0-307902B968C4}" destId="{EBB4702D-32CA-443C-B075-EDC39B6CB828}" srcOrd="0" destOrd="0" presId="urn:microsoft.com/office/officeart/2005/8/layout/radial2"/>
    <dgm:cxn modelId="{F065018A-72B8-4803-B3E8-88D0C89BE0CE}" type="presOf" srcId="{79D1B070-9F3E-4591-936D-2B5F2D7F7068}" destId="{24945DA0-9EA9-4877-ACEA-8FAF23BD8830}" srcOrd="0" destOrd="0" presId="urn:microsoft.com/office/officeart/2005/8/layout/radial2"/>
    <dgm:cxn modelId="{A24BABD9-C6F6-48E0-8992-C2119247370E}" type="presOf" srcId="{42DFEB72-D5D1-40D5-89D9-BA59938FF428}" destId="{F722E887-760E-4711-94AB-C323AFCC58C4}" srcOrd="0" destOrd="0" presId="urn:microsoft.com/office/officeart/2005/8/layout/radial2"/>
    <dgm:cxn modelId="{E5B010E5-FB59-4411-9A57-2F941009FD6B}" srcId="{79D1B070-9F3E-4591-936D-2B5F2D7F7068}" destId="{D8ACE904-171E-4AA2-BD3F-0333CC3D97F1}" srcOrd="0" destOrd="0" parTransId="{A7969E6B-1D55-44FD-9EF0-24C52CD59E04}" sibTransId="{0AD94404-B393-437C-AB3B-C522C164508C}"/>
    <dgm:cxn modelId="{48F6D00C-728E-44A3-992D-6154BF7E50F6}" type="presParOf" srcId="{24945DA0-9EA9-4877-ACEA-8FAF23BD8830}" destId="{45F69C01-6C48-4D4B-83AF-E109A14D82BD}" srcOrd="0" destOrd="0" presId="urn:microsoft.com/office/officeart/2005/8/layout/radial2"/>
    <dgm:cxn modelId="{CE2C97CB-AFE2-488D-817B-76487C330856}" type="presParOf" srcId="{45F69C01-6C48-4D4B-83AF-E109A14D82BD}" destId="{EEAFA491-CE3E-4116-A87A-065DA58A965F}" srcOrd="0" destOrd="0" presId="urn:microsoft.com/office/officeart/2005/8/layout/radial2"/>
    <dgm:cxn modelId="{49312F71-ADE2-479B-B5EA-721BE503471C}" type="presParOf" srcId="{EEAFA491-CE3E-4116-A87A-065DA58A965F}" destId="{EBA5E25B-DB13-4C50-90BE-0E0D21054F66}" srcOrd="0" destOrd="0" presId="urn:microsoft.com/office/officeart/2005/8/layout/radial2"/>
    <dgm:cxn modelId="{3B3047B9-5E74-46A9-9C67-116E2DB8E12E}" type="presParOf" srcId="{EEAFA491-CE3E-4116-A87A-065DA58A965F}" destId="{25C215F7-E843-460F-A8F2-3E52D87AE487}" srcOrd="1" destOrd="0" presId="urn:microsoft.com/office/officeart/2005/8/layout/radial2"/>
    <dgm:cxn modelId="{AF402936-1923-4D58-A85B-D536FD1078A0}" type="presParOf" srcId="{45F69C01-6C48-4D4B-83AF-E109A14D82BD}" destId="{AE174A21-9062-4060-B8A9-456489A2EEB0}" srcOrd="1" destOrd="0" presId="urn:microsoft.com/office/officeart/2005/8/layout/radial2"/>
    <dgm:cxn modelId="{CC8EA653-4AB7-476B-9AD5-D0CB3F3255E3}" type="presParOf" srcId="{45F69C01-6C48-4D4B-83AF-E109A14D82BD}" destId="{2E2629F1-C3FD-4B96-9800-D7ADC1DC34AC}" srcOrd="2" destOrd="0" presId="urn:microsoft.com/office/officeart/2005/8/layout/radial2"/>
    <dgm:cxn modelId="{18E8440C-663B-4DDE-803D-3AE13B44059A}" type="presParOf" srcId="{2E2629F1-C3FD-4B96-9800-D7ADC1DC34AC}" destId="{F6336C6B-B7EE-4EA1-88D4-B3550847FD18}" srcOrd="0" destOrd="0" presId="urn:microsoft.com/office/officeart/2005/8/layout/radial2"/>
    <dgm:cxn modelId="{9714DBFF-7217-4812-B6A8-F28710929B86}" type="presParOf" srcId="{2E2629F1-C3FD-4B96-9800-D7ADC1DC34AC}" destId="{E14629F7-337B-4A28-9508-3BADAC460067}" srcOrd="1" destOrd="0" presId="urn:microsoft.com/office/officeart/2005/8/layout/radial2"/>
    <dgm:cxn modelId="{32BAF012-C997-4F0B-942A-3645AD4C38C7}" type="presParOf" srcId="{45F69C01-6C48-4D4B-83AF-E109A14D82BD}" destId="{F722E887-760E-4711-94AB-C323AFCC58C4}" srcOrd="3" destOrd="0" presId="urn:microsoft.com/office/officeart/2005/8/layout/radial2"/>
    <dgm:cxn modelId="{46469D30-9796-4478-B47B-4A10D5D3F31F}" type="presParOf" srcId="{45F69C01-6C48-4D4B-83AF-E109A14D82BD}" destId="{D499AAC8-876A-4573-941A-03BC9B26B48A}" srcOrd="4" destOrd="0" presId="urn:microsoft.com/office/officeart/2005/8/layout/radial2"/>
    <dgm:cxn modelId="{4D2691EF-F9AF-4233-941B-A866430D34E9}" type="presParOf" srcId="{D499AAC8-876A-4573-941A-03BC9B26B48A}" destId="{EBB4702D-32CA-443C-B075-EDC39B6CB828}" srcOrd="0" destOrd="0" presId="urn:microsoft.com/office/officeart/2005/8/layout/radial2"/>
    <dgm:cxn modelId="{8A053FBF-A376-4FE5-8994-CF1191CFAE82}" type="presParOf" srcId="{D499AAC8-876A-4573-941A-03BC9B26B48A}" destId="{133A41B6-352B-41E8-B631-CA957F842210}" srcOrd="1" destOrd="0" presId="urn:microsoft.com/office/officeart/2005/8/layout/radial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F28688-45D1-4773-969C-11BEE64ED42D}" type="doc">
      <dgm:prSet loTypeId="urn:microsoft.com/office/officeart/2005/8/layout/hList6" loCatId="list" qsTypeId="urn:microsoft.com/office/officeart/2005/8/quickstyle/3d5" qsCatId="3D" csTypeId="urn:microsoft.com/office/officeart/2005/8/colors/colorful1" csCatId="colorful" phldr="1"/>
      <dgm:spPr/>
      <dgm:t>
        <a:bodyPr/>
        <a:lstStyle/>
        <a:p>
          <a:endParaRPr lang="en-GB"/>
        </a:p>
      </dgm:t>
    </dgm:pt>
    <dgm:pt modelId="{25702839-C348-4B2D-9E9A-B71F060D0765}">
      <dgm:prSet phldrT="[Text]" phldr="0"/>
      <dgm:spPr/>
      <dgm:t>
        <a:bodyPr/>
        <a:lstStyle/>
        <a:p>
          <a:r>
            <a:rPr lang="en-IN" u="none"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Sentiment analysis</a:t>
          </a:r>
          <a:r>
            <a:rPr lang="en-IN" u="none" dirty="0">
              <a:solidFill>
                <a:schemeClr val="tx1"/>
              </a:solidFill>
            </a:rPr>
            <a:t> is the automated process of identifying and classifying subjective information in text data. This might be an opinion, a judgment, or a feeling about a particular topic or product feature.</a:t>
          </a:r>
        </a:p>
        <a:p>
          <a:r>
            <a:rPr lang="en-IN" u="none" dirty="0">
              <a:solidFill>
                <a:schemeClr val="tx1"/>
              </a:solidFill>
            </a:rPr>
            <a:t>The most common type of sentiment analysis is ‘polarity detection’ and involves classifying statements as positive or negative. A polarity sentiment analysis model, for example, automatically tags this tweet as positive:</a:t>
          </a:r>
        </a:p>
        <a:p>
          <a:r>
            <a:rPr lang="en-IN" u="none" dirty="0">
              <a:solidFill>
                <a:schemeClr val="tx1"/>
              </a:solidFill>
            </a:rPr>
            <a:t>.</a:t>
          </a:r>
          <a:endParaRPr lang="en-GB" i="0" u="none" dirty="0">
            <a:solidFill>
              <a:schemeClr val="tx1"/>
            </a:solidFill>
          </a:endParaRPr>
        </a:p>
      </dgm:t>
    </dgm:pt>
    <dgm:pt modelId="{3C0596A9-E944-41F7-A8F0-DDCB1ADB75CA}" type="parTrans" cxnId="{059445DB-DBD9-4648-9931-147016241BA0}">
      <dgm:prSet/>
      <dgm:spPr/>
      <dgm:t>
        <a:bodyPr/>
        <a:lstStyle/>
        <a:p>
          <a:endParaRPr lang="en-GB"/>
        </a:p>
      </dgm:t>
    </dgm:pt>
    <dgm:pt modelId="{583E4D01-6745-4211-9BE0-CEFEED49B8F0}" type="sibTrans" cxnId="{059445DB-DBD9-4648-9931-147016241BA0}">
      <dgm:prSet/>
      <dgm:spPr/>
      <dgm:t>
        <a:bodyPr/>
        <a:lstStyle/>
        <a:p>
          <a:endParaRPr lang="en-GB"/>
        </a:p>
      </dgm:t>
    </dgm:pt>
    <dgm:pt modelId="{2451E683-C578-4800-BD5B-8BEDF2EB3177}">
      <dgm:prSet/>
      <dgm:spPr/>
      <dgm:t>
        <a:bodyPr/>
        <a:lstStyle/>
        <a:p>
          <a:r>
            <a:rPr lang="en-IN" dirty="0"/>
            <a:t>Natural Language Processing (NLP) is a unique subset of Machine Learning which cares about the real life unstructured data. Although computers cannot identify and process the string inputs, the libraries like NLTK, </a:t>
          </a:r>
          <a:r>
            <a:rPr lang="en-IN" dirty="0" err="1"/>
            <a:t>TextBlob</a:t>
          </a:r>
          <a:r>
            <a:rPr lang="en-IN" dirty="0"/>
            <a:t> and many others found a way to process string mathematically.</a:t>
          </a:r>
        </a:p>
      </dgm:t>
    </dgm:pt>
    <dgm:pt modelId="{1FD88A8C-A37F-49C4-BC99-1B15EDA73D25}" type="parTrans" cxnId="{C21EB3AD-EC76-4773-A89B-ACA3BFA7B0D0}">
      <dgm:prSet/>
      <dgm:spPr/>
      <dgm:t>
        <a:bodyPr/>
        <a:lstStyle/>
        <a:p>
          <a:endParaRPr lang="en-IN"/>
        </a:p>
      </dgm:t>
    </dgm:pt>
    <dgm:pt modelId="{53922E80-C385-46C1-B9DD-D7602BBE82E5}" type="sibTrans" cxnId="{C21EB3AD-EC76-4773-A89B-ACA3BFA7B0D0}">
      <dgm:prSet/>
      <dgm:spPr/>
      <dgm:t>
        <a:bodyPr/>
        <a:lstStyle/>
        <a:p>
          <a:endParaRPr lang="en-IN"/>
        </a:p>
      </dgm:t>
    </dgm:pt>
    <dgm:pt modelId="{E032DFF3-8C62-4536-9FF4-8EE144CF88BA}" type="pres">
      <dgm:prSet presAssocID="{1EF28688-45D1-4773-969C-11BEE64ED42D}" presName="Name0" presStyleCnt="0">
        <dgm:presLayoutVars>
          <dgm:dir/>
          <dgm:resizeHandles val="exact"/>
        </dgm:presLayoutVars>
      </dgm:prSet>
      <dgm:spPr/>
    </dgm:pt>
    <dgm:pt modelId="{848D576E-83D1-451A-B298-C6C6867E4039}" type="pres">
      <dgm:prSet presAssocID="{25702839-C348-4B2D-9E9A-B71F060D0765}" presName="node" presStyleLbl="node1" presStyleIdx="0" presStyleCnt="2">
        <dgm:presLayoutVars>
          <dgm:bulletEnabled val="1"/>
        </dgm:presLayoutVars>
      </dgm:prSet>
      <dgm:spPr/>
    </dgm:pt>
    <dgm:pt modelId="{47060A99-90EA-4AC4-9093-34E98090ABA8}" type="pres">
      <dgm:prSet presAssocID="{583E4D01-6745-4211-9BE0-CEFEED49B8F0}" presName="sibTrans" presStyleCnt="0"/>
      <dgm:spPr/>
    </dgm:pt>
    <dgm:pt modelId="{09C8BAF7-6DD4-425F-8420-7FFE25E2B046}" type="pres">
      <dgm:prSet presAssocID="{2451E683-C578-4800-BD5B-8BEDF2EB3177}" presName="node" presStyleLbl="node1" presStyleIdx="1" presStyleCnt="2">
        <dgm:presLayoutVars>
          <dgm:bulletEnabled val="1"/>
        </dgm:presLayoutVars>
      </dgm:prSet>
      <dgm:spPr/>
    </dgm:pt>
  </dgm:ptLst>
  <dgm:cxnLst>
    <dgm:cxn modelId="{C9BB5529-6F1F-48E8-9D9A-AFD70902AF85}" type="presOf" srcId="{1EF28688-45D1-4773-969C-11BEE64ED42D}" destId="{E032DFF3-8C62-4536-9FF4-8EE144CF88BA}" srcOrd="0" destOrd="0" presId="urn:microsoft.com/office/officeart/2005/8/layout/hList6"/>
    <dgm:cxn modelId="{5A233936-DAA0-4C7D-9C36-E97F705E042B}" type="presOf" srcId="{25702839-C348-4B2D-9E9A-B71F060D0765}" destId="{848D576E-83D1-451A-B298-C6C6867E4039}" srcOrd="0" destOrd="0" presId="urn:microsoft.com/office/officeart/2005/8/layout/hList6"/>
    <dgm:cxn modelId="{FA27B25D-2AD6-491C-AEEC-A65C3412630F}" type="presOf" srcId="{2451E683-C578-4800-BD5B-8BEDF2EB3177}" destId="{09C8BAF7-6DD4-425F-8420-7FFE25E2B046}" srcOrd="0" destOrd="0" presId="urn:microsoft.com/office/officeart/2005/8/layout/hList6"/>
    <dgm:cxn modelId="{C21EB3AD-EC76-4773-A89B-ACA3BFA7B0D0}" srcId="{1EF28688-45D1-4773-969C-11BEE64ED42D}" destId="{2451E683-C578-4800-BD5B-8BEDF2EB3177}" srcOrd="1" destOrd="0" parTransId="{1FD88A8C-A37F-49C4-BC99-1B15EDA73D25}" sibTransId="{53922E80-C385-46C1-B9DD-D7602BBE82E5}"/>
    <dgm:cxn modelId="{059445DB-DBD9-4648-9931-147016241BA0}" srcId="{1EF28688-45D1-4773-969C-11BEE64ED42D}" destId="{25702839-C348-4B2D-9E9A-B71F060D0765}" srcOrd="0" destOrd="0" parTransId="{3C0596A9-E944-41F7-A8F0-DDCB1ADB75CA}" sibTransId="{583E4D01-6745-4211-9BE0-CEFEED49B8F0}"/>
    <dgm:cxn modelId="{8AA6D389-1731-4A0C-9169-6E67D96CFA62}" type="presParOf" srcId="{E032DFF3-8C62-4536-9FF4-8EE144CF88BA}" destId="{848D576E-83D1-451A-B298-C6C6867E4039}" srcOrd="0" destOrd="0" presId="urn:microsoft.com/office/officeart/2005/8/layout/hList6"/>
    <dgm:cxn modelId="{AA4F7ECE-5493-4E70-9AC4-4F634FAB8144}" type="presParOf" srcId="{E032DFF3-8C62-4536-9FF4-8EE144CF88BA}" destId="{47060A99-90EA-4AC4-9093-34E98090ABA8}" srcOrd="1" destOrd="0" presId="urn:microsoft.com/office/officeart/2005/8/layout/hList6"/>
    <dgm:cxn modelId="{B8A2395E-88D2-401D-8749-8300879054A9}" type="presParOf" srcId="{E032DFF3-8C62-4536-9FF4-8EE144CF88BA}" destId="{09C8BAF7-6DD4-425F-8420-7FFE25E2B046}" srcOrd="2" destOrd="0" presId="urn:microsoft.com/office/officeart/2005/8/layout/hList6"/>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2E887-760E-4711-94AB-C323AFCC58C4}">
      <dsp:nvSpPr>
        <dsp:cNvPr id="0" name=""/>
        <dsp:cNvSpPr/>
      </dsp:nvSpPr>
      <dsp:spPr>
        <a:xfrm rot="1776588">
          <a:off x="4690244" y="3685310"/>
          <a:ext cx="987883" cy="48779"/>
        </a:xfrm>
        <a:custGeom>
          <a:avLst/>
          <a:gdLst/>
          <a:ahLst/>
          <a:cxnLst/>
          <a:rect l="0" t="0" r="0" b="0"/>
          <a:pathLst>
            <a:path>
              <a:moveTo>
                <a:pt x="0" y="24389"/>
              </a:moveTo>
              <a:lnTo>
                <a:pt x="987883" y="24389"/>
              </a:lnTo>
            </a:path>
          </a:pathLst>
        </a:custGeom>
        <a:noFill/>
        <a:ln w="15875" cap="flat" cmpd="sng" algn="ctr">
          <a:solidFill>
            <a:schemeClr val="accent3">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E174A21-9062-4060-B8A9-456489A2EEB0}">
      <dsp:nvSpPr>
        <dsp:cNvPr id="0" name=""/>
        <dsp:cNvSpPr/>
      </dsp:nvSpPr>
      <dsp:spPr>
        <a:xfrm rot="19823412">
          <a:off x="4690244" y="1797897"/>
          <a:ext cx="987883" cy="48779"/>
        </a:xfrm>
        <a:custGeom>
          <a:avLst/>
          <a:gdLst/>
          <a:ahLst/>
          <a:cxnLst/>
          <a:rect l="0" t="0" r="0" b="0"/>
          <a:pathLst>
            <a:path>
              <a:moveTo>
                <a:pt x="0" y="24389"/>
              </a:moveTo>
              <a:lnTo>
                <a:pt x="987883" y="24389"/>
              </a:lnTo>
            </a:path>
          </a:pathLst>
        </a:custGeom>
        <a:noFill/>
        <a:ln w="15875" cap="flat" cmpd="sng" algn="ctr">
          <a:solidFill>
            <a:schemeClr val="accent3">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5C215F7-E843-460F-A8F2-3E52D87AE487}">
      <dsp:nvSpPr>
        <dsp:cNvPr id="0" name=""/>
        <dsp:cNvSpPr/>
      </dsp:nvSpPr>
      <dsp:spPr>
        <a:xfrm>
          <a:off x="2121374" y="1795164"/>
          <a:ext cx="3013720" cy="1941658"/>
        </a:xfrm>
        <a:prstGeom prst="ellipse">
          <a:avLst/>
        </a:prstGeom>
        <a:solidFill>
          <a:schemeClr val="accent3">
            <a:shade val="50000"/>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6336C6B-B7EE-4EA1-88D4-B3550847FD18}">
      <dsp:nvSpPr>
        <dsp:cNvPr id="0" name=""/>
        <dsp:cNvSpPr/>
      </dsp:nvSpPr>
      <dsp:spPr>
        <a:xfrm>
          <a:off x="5475820" y="1597"/>
          <a:ext cx="2110497" cy="2110497"/>
        </a:xfrm>
        <a:prstGeom prst="ellipse">
          <a:avLst/>
        </a:prstGeom>
        <a:solidFill>
          <a:schemeClr val="accent3">
            <a:shade val="50000"/>
            <a:hueOff val="-122621"/>
            <a:satOff val="-8339"/>
            <a:lumOff val="29857"/>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a:t>Sentiment Analysis to determine the attitude of them as is positive, negative or neutral towards the subject of interest.</a:t>
          </a:r>
        </a:p>
      </dsp:txBody>
      <dsp:txXfrm>
        <a:off x="5784895" y="310672"/>
        <a:ext cx="1492347" cy="1492347"/>
      </dsp:txXfrm>
    </dsp:sp>
    <dsp:sp modelId="{EBB4702D-32CA-443C-B075-EDC39B6CB828}">
      <dsp:nvSpPr>
        <dsp:cNvPr id="0" name=""/>
        <dsp:cNvSpPr/>
      </dsp:nvSpPr>
      <dsp:spPr>
        <a:xfrm>
          <a:off x="5475820" y="3419891"/>
          <a:ext cx="2110497" cy="2110497"/>
        </a:xfrm>
        <a:prstGeom prst="ellipse">
          <a:avLst/>
        </a:prstGeom>
        <a:solidFill>
          <a:schemeClr val="accent3">
            <a:shade val="50000"/>
            <a:hueOff val="-122621"/>
            <a:satOff val="-8339"/>
            <a:lumOff val="29857"/>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To implement an algorithm for automatic classification of text into positive or negative</a:t>
          </a:r>
          <a:endParaRPr lang="en-GB" sz="1300" kern="1200" dirty="0"/>
        </a:p>
      </dsp:txBody>
      <dsp:txXfrm>
        <a:off x="5784895" y="3728966"/>
        <a:ext cx="1492347" cy="14923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D576E-83D1-451A-B298-C6C6867E4039}">
      <dsp:nvSpPr>
        <dsp:cNvPr id="0" name=""/>
        <dsp:cNvSpPr/>
      </dsp:nvSpPr>
      <dsp:spPr>
        <a:xfrm rot="16200000">
          <a:off x="723135" y="-718042"/>
          <a:ext cx="3462709" cy="4898794"/>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0" rIns="93142" bIns="0" numCol="1" spcCol="1270" anchor="ctr" anchorCtr="0">
          <a:noAutofit/>
        </a:bodyPr>
        <a:lstStyle/>
        <a:p>
          <a:pPr marL="0" lvl="0" indent="0" algn="ctr" defTabSz="666750">
            <a:lnSpc>
              <a:spcPct val="90000"/>
            </a:lnSpc>
            <a:spcBef>
              <a:spcPct val="0"/>
            </a:spcBef>
            <a:spcAft>
              <a:spcPct val="35000"/>
            </a:spcAft>
            <a:buNone/>
          </a:pPr>
          <a:r>
            <a:rPr lang="en-IN" sz="1500" u="none" kern="12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Sentiment analysis</a:t>
          </a:r>
          <a:r>
            <a:rPr lang="en-IN" sz="1500" u="none" kern="1200" dirty="0">
              <a:solidFill>
                <a:schemeClr val="tx1"/>
              </a:solidFill>
            </a:rPr>
            <a:t> is the automated process of identifying and classifying subjective information in text data. This might be an opinion, a judgment, or a feeling about a particular topic or product feature.</a:t>
          </a:r>
        </a:p>
        <a:p>
          <a:pPr marL="0" lvl="0" indent="0" algn="ctr" defTabSz="666750">
            <a:lnSpc>
              <a:spcPct val="90000"/>
            </a:lnSpc>
            <a:spcBef>
              <a:spcPct val="0"/>
            </a:spcBef>
            <a:spcAft>
              <a:spcPct val="35000"/>
            </a:spcAft>
            <a:buNone/>
          </a:pPr>
          <a:r>
            <a:rPr lang="en-IN" sz="1500" u="none" kern="1200" dirty="0">
              <a:solidFill>
                <a:schemeClr val="tx1"/>
              </a:solidFill>
            </a:rPr>
            <a:t>The most common type of sentiment analysis is ‘polarity detection’ and involves classifying statements as positive or negative. A polarity sentiment analysis model, for example, automatically tags this tweet as positive:</a:t>
          </a:r>
        </a:p>
        <a:p>
          <a:pPr marL="0" lvl="0" indent="0" algn="ctr" defTabSz="666750">
            <a:lnSpc>
              <a:spcPct val="90000"/>
            </a:lnSpc>
            <a:spcBef>
              <a:spcPct val="0"/>
            </a:spcBef>
            <a:spcAft>
              <a:spcPct val="35000"/>
            </a:spcAft>
            <a:buNone/>
          </a:pPr>
          <a:r>
            <a:rPr lang="en-IN" sz="1500" u="none" kern="1200" dirty="0">
              <a:solidFill>
                <a:schemeClr val="tx1"/>
              </a:solidFill>
            </a:rPr>
            <a:t>.</a:t>
          </a:r>
          <a:endParaRPr lang="en-GB" sz="1500" i="0" u="none" kern="1200" dirty="0">
            <a:solidFill>
              <a:schemeClr val="tx1"/>
            </a:solidFill>
          </a:endParaRPr>
        </a:p>
      </dsp:txBody>
      <dsp:txXfrm rot="5400000">
        <a:off x="5093" y="692542"/>
        <a:ext cx="4898794" cy="2077625"/>
      </dsp:txXfrm>
    </dsp:sp>
    <dsp:sp modelId="{09C8BAF7-6DD4-425F-8420-7FFE25E2B046}">
      <dsp:nvSpPr>
        <dsp:cNvPr id="0" name=""/>
        <dsp:cNvSpPr/>
      </dsp:nvSpPr>
      <dsp:spPr>
        <a:xfrm rot="16200000">
          <a:off x="5989339" y="-718042"/>
          <a:ext cx="3462709" cy="4898794"/>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0" rIns="93142" bIns="0" numCol="1" spcCol="1270" anchor="ctr" anchorCtr="0">
          <a:noAutofit/>
        </a:bodyPr>
        <a:lstStyle/>
        <a:p>
          <a:pPr marL="0" lvl="0" indent="0" algn="ctr" defTabSz="666750">
            <a:lnSpc>
              <a:spcPct val="90000"/>
            </a:lnSpc>
            <a:spcBef>
              <a:spcPct val="0"/>
            </a:spcBef>
            <a:spcAft>
              <a:spcPct val="35000"/>
            </a:spcAft>
            <a:buNone/>
          </a:pPr>
          <a:r>
            <a:rPr lang="en-IN" sz="1500" kern="1200" dirty="0"/>
            <a:t>Natural Language Processing (NLP) is a unique subset of Machine Learning which cares about the real life unstructured data. Although computers cannot identify and process the string inputs, the libraries like NLTK, </a:t>
          </a:r>
          <a:r>
            <a:rPr lang="en-IN" sz="1500" kern="1200" dirty="0" err="1"/>
            <a:t>TextBlob</a:t>
          </a:r>
          <a:r>
            <a:rPr lang="en-IN" sz="1500" kern="1200" dirty="0"/>
            <a:t> and many others found a way to process string mathematically.</a:t>
          </a:r>
        </a:p>
      </dsp:txBody>
      <dsp:txXfrm rot="5400000">
        <a:off x="5271297" y="692542"/>
        <a:ext cx="4898794" cy="2077625"/>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7BB71-6228-4737-A21E-5A5C67CD3E4D}" type="datetimeFigureOut">
              <a:rPr lang="en-IN" smtClean="0"/>
              <a:t>30-06-2021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98583D-8F53-402B-8B7F-14462591988C}" type="slidenum">
              <a:rPr lang="en-IN" smtClean="0"/>
              <a:t>‹#›</a:t>
            </a:fld>
            <a:endParaRPr lang="en-IN"/>
          </a:p>
        </p:txBody>
      </p:sp>
    </p:spTree>
    <p:extLst>
      <p:ext uri="{BB962C8B-B14F-4D97-AF65-F5344CB8AC3E}">
        <p14:creationId xmlns:p14="http://schemas.microsoft.com/office/powerpoint/2010/main" val="1641348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98583D-8F53-402B-8B7F-14462591988C}" type="slidenum">
              <a:rPr lang="en-IN" smtClean="0"/>
              <a:t>4</a:t>
            </a:fld>
            <a:endParaRPr lang="en-IN"/>
          </a:p>
        </p:txBody>
      </p:sp>
    </p:spTree>
    <p:extLst>
      <p:ext uri="{BB962C8B-B14F-4D97-AF65-F5344CB8AC3E}">
        <p14:creationId xmlns:p14="http://schemas.microsoft.com/office/powerpoint/2010/main" val="796665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D98583D-8F53-402B-8B7F-14462591988C}" type="slidenum">
              <a:rPr lang="en-IN" smtClean="0"/>
              <a:t>7</a:t>
            </a:fld>
            <a:endParaRPr lang="en-IN"/>
          </a:p>
        </p:txBody>
      </p:sp>
    </p:spTree>
    <p:extLst>
      <p:ext uri="{BB962C8B-B14F-4D97-AF65-F5344CB8AC3E}">
        <p14:creationId xmlns:p14="http://schemas.microsoft.com/office/powerpoint/2010/main" val="1098003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6/30/2021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6228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25718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5198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9087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62688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9413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8743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2232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9246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BFA754-D5C3-4E66-96A6-867B257F58DC}" type="datetimeFigureOut">
              <a:rPr lang="en-US" dirty="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1267811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427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066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5815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1814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07036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1911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89287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6/30/2021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82236067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2.jpeg"/><Relationship Id="rId7" Type="http://schemas.openxmlformats.org/officeDocument/2006/relationships/diagramLayout" Target="../diagrams/layout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Data" Target="../diagrams/data2.xml"/><Relationship Id="rId5" Type="http://schemas.openxmlformats.org/officeDocument/2006/relationships/image" Target="../media/image4.png"/><Relationship Id="rId10"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diagramColors" Target="../diagrams/colors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D9D63-A7E2-4E28-A93F-4310FAEC12C4}"/>
              </a:ext>
            </a:extLst>
          </p:cNvPr>
          <p:cNvSpPr>
            <a:spLocks noGrp="1"/>
          </p:cNvSpPr>
          <p:nvPr>
            <p:ph type="title"/>
          </p:nvPr>
        </p:nvSpPr>
        <p:spPr/>
        <p:txBody>
          <a:bodyPr>
            <a:normAutofit/>
          </a:bodyPr>
          <a:lstStyle/>
          <a:p>
            <a:r>
              <a:rPr lang="en-US" sz="4000" b="1" i="1" dirty="0">
                <a:effectLst>
                  <a:outerShdw blurRad="38100" dist="38100" dir="2700000" algn="tl">
                    <a:srgbClr val="000000">
                      <a:alpha val="43137"/>
                    </a:srgbClr>
                  </a:outerShdw>
                </a:effectLst>
                <a:latin typeface="Algerian" panose="04020705040A02060702" pitchFamily="82" charset="0"/>
              </a:rPr>
              <a:t>Personal Introduction </a:t>
            </a:r>
            <a:endParaRPr lang="en-IN" sz="4000" b="1" i="1"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95CD5C29-1B94-4E80-88DA-2F9CDD400945}"/>
              </a:ext>
            </a:extLst>
          </p:cNvPr>
          <p:cNvSpPr>
            <a:spLocks noGrp="1"/>
          </p:cNvSpPr>
          <p:nvPr>
            <p:ph idx="1"/>
          </p:nvPr>
        </p:nvSpPr>
        <p:spPr/>
        <p:txBody>
          <a:bodyPr/>
          <a:lstStyle/>
          <a:p>
            <a:r>
              <a:rPr lang="en-US" dirty="0"/>
              <a:t>Name : Ansh Kumar Garg </a:t>
            </a:r>
          </a:p>
          <a:p>
            <a:r>
              <a:rPr lang="en-US" dirty="0"/>
              <a:t>Section : ML</a:t>
            </a:r>
          </a:p>
          <a:p>
            <a:r>
              <a:rPr lang="en-US" dirty="0"/>
              <a:t>Current semester : 4</a:t>
            </a:r>
            <a:r>
              <a:rPr lang="en-US" baseline="30000" dirty="0"/>
              <a:t>th</a:t>
            </a:r>
            <a:r>
              <a:rPr lang="en-US" dirty="0"/>
              <a:t> </a:t>
            </a:r>
          </a:p>
          <a:p>
            <a:r>
              <a:rPr lang="en-US" dirty="0"/>
              <a:t>University Roll number : 2015014</a:t>
            </a:r>
          </a:p>
          <a:p>
            <a:r>
              <a:rPr lang="en-US" dirty="0"/>
              <a:t>Class roll number : 10</a:t>
            </a:r>
          </a:p>
          <a:p>
            <a:r>
              <a:rPr lang="en-US" dirty="0"/>
              <a:t>Course : BTech in CSE with specialization in ML and AI  </a:t>
            </a:r>
          </a:p>
          <a:p>
            <a:r>
              <a:rPr lang="en-US" dirty="0"/>
              <a:t>Contact number : 9997332302</a:t>
            </a:r>
          </a:p>
          <a:p>
            <a:r>
              <a:rPr lang="en-US" dirty="0"/>
              <a:t>Gmail : anshgarg110@gmail.com</a:t>
            </a:r>
          </a:p>
          <a:p>
            <a:endParaRPr lang="en-IN" dirty="0"/>
          </a:p>
        </p:txBody>
      </p:sp>
      <p:sp>
        <p:nvSpPr>
          <p:cNvPr id="4" name="Text Placeholder 3">
            <a:extLst>
              <a:ext uri="{FF2B5EF4-FFF2-40B4-BE49-F238E27FC236}">
                <a16:creationId xmlns:a16="http://schemas.microsoft.com/office/drawing/2014/main" id="{A1FB0FC6-5826-4CC7-83BD-53606733702E}"/>
              </a:ext>
            </a:extLst>
          </p:cNvPr>
          <p:cNvSpPr>
            <a:spLocks noGrp="1"/>
          </p:cNvSpPr>
          <p:nvPr>
            <p:ph type="body" sz="half" idx="2"/>
          </p:nvPr>
        </p:nvSpPr>
        <p:spPr/>
        <p:txBody>
          <a:bodyPr/>
          <a:lstStyle/>
          <a:p>
            <a:endParaRPr lang="en-IN" dirty="0"/>
          </a:p>
        </p:txBody>
      </p:sp>
      <p:sp>
        <p:nvSpPr>
          <p:cNvPr id="6" name="Rectangle: Rounded Corners 5">
            <a:extLst>
              <a:ext uri="{FF2B5EF4-FFF2-40B4-BE49-F238E27FC236}">
                <a16:creationId xmlns:a16="http://schemas.microsoft.com/office/drawing/2014/main" id="{CEBFD04E-DE0E-42D6-8924-E4576A81E497}"/>
              </a:ext>
            </a:extLst>
          </p:cNvPr>
          <p:cNvSpPr/>
          <p:nvPr/>
        </p:nvSpPr>
        <p:spPr>
          <a:xfrm>
            <a:off x="5271796" y="849086"/>
            <a:ext cx="5971592" cy="4730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010EAA3D-6B3C-4E0E-A8B1-EE6A2520EFFA}"/>
              </a:ext>
            </a:extLst>
          </p:cNvPr>
          <p:cNvSpPr/>
          <p:nvPr/>
        </p:nvSpPr>
        <p:spPr>
          <a:xfrm>
            <a:off x="1335123" y="1335660"/>
            <a:ext cx="3635830" cy="15599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7013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Folded Corner 1">
            <a:extLst>
              <a:ext uri="{FF2B5EF4-FFF2-40B4-BE49-F238E27FC236}">
                <a16:creationId xmlns:a16="http://schemas.microsoft.com/office/drawing/2014/main" id="{B353F97C-6E1A-4ACA-B962-8E27E7DD3D17}"/>
              </a:ext>
            </a:extLst>
          </p:cNvPr>
          <p:cNvSpPr/>
          <p:nvPr/>
        </p:nvSpPr>
        <p:spPr>
          <a:xfrm>
            <a:off x="6241094" y="1772542"/>
            <a:ext cx="5282212" cy="4216894"/>
          </a:xfrm>
          <a:prstGeom prst="foldedCorner">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IN" dirty="0"/>
          </a:p>
          <a:p>
            <a:pPr lvl="0"/>
            <a:endParaRPr lang="en-IN" dirty="0"/>
          </a:p>
          <a:p>
            <a:pPr lvl="0"/>
            <a:r>
              <a:rPr lang="en-IN" sz="2000" dirty="0"/>
              <a:t>-Tokenization</a:t>
            </a:r>
          </a:p>
          <a:p>
            <a:pPr lvl="0"/>
            <a:r>
              <a:rPr lang="en-IN" sz="2000" dirty="0"/>
              <a:t>-</a:t>
            </a:r>
            <a:r>
              <a:rPr lang="en-IN" sz="2000" dirty="0" err="1"/>
              <a:t>Url’s</a:t>
            </a:r>
            <a:r>
              <a:rPr lang="en-IN" sz="2000" dirty="0"/>
              <a:t> and user references (identified by tokens “http” and “@”) are removed</a:t>
            </a:r>
          </a:p>
          <a:p>
            <a:pPr lvl="0"/>
            <a:r>
              <a:rPr lang="en-IN" sz="2000" dirty="0"/>
              <a:t>-Punctuation marks and digits/numerals are removed</a:t>
            </a:r>
          </a:p>
          <a:p>
            <a:pPr lvl="0"/>
            <a:r>
              <a:rPr lang="en-IN" sz="2000" dirty="0"/>
              <a:t>-Lowercase Conversion</a:t>
            </a:r>
          </a:p>
          <a:p>
            <a:pPr lvl="0"/>
            <a:r>
              <a:rPr lang="en-IN" sz="2000" dirty="0"/>
              <a:t>-Stemming: It is the text normalizing process of reducing a derived word to its root or stem</a:t>
            </a:r>
          </a:p>
          <a:p>
            <a:pPr lvl="0"/>
            <a:r>
              <a:rPr lang="en-IN" sz="2000" dirty="0"/>
              <a:t>-Stop-words removal: Stop words are class of some extremely common words which hold no additional information when used in a text and are thus claimed to be useless</a:t>
            </a:r>
          </a:p>
        </p:txBody>
      </p:sp>
      <p:sp>
        <p:nvSpPr>
          <p:cNvPr id="5" name="Rectangle: Top Corners Rounded 4">
            <a:extLst>
              <a:ext uri="{FF2B5EF4-FFF2-40B4-BE49-F238E27FC236}">
                <a16:creationId xmlns:a16="http://schemas.microsoft.com/office/drawing/2014/main" id="{6D10B3A7-6225-49D6-B172-D946434A6C23}"/>
              </a:ext>
            </a:extLst>
          </p:cNvPr>
          <p:cNvSpPr/>
          <p:nvPr/>
        </p:nvSpPr>
        <p:spPr>
          <a:xfrm>
            <a:off x="813788" y="742926"/>
            <a:ext cx="6062870" cy="646043"/>
          </a:xfrm>
          <a:prstGeom prst="round2SameRect">
            <a:avLst/>
          </a:prstGeom>
          <a:solidFill>
            <a:srgbClr val="303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u="sng" dirty="0"/>
              <a:t>Feature Extraction:</a:t>
            </a:r>
            <a:endParaRPr lang="en-IN" sz="3600" dirty="0"/>
          </a:p>
        </p:txBody>
      </p:sp>
      <p:pic>
        <p:nvPicPr>
          <p:cNvPr id="6" name="Picture 5">
            <a:extLst>
              <a:ext uri="{FF2B5EF4-FFF2-40B4-BE49-F238E27FC236}">
                <a16:creationId xmlns:a16="http://schemas.microsoft.com/office/drawing/2014/main" id="{69898C30-43B5-4C1E-912F-FCB8A0269C4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68694" y="1772542"/>
            <a:ext cx="5427306" cy="4216894"/>
          </a:xfrm>
          <a:prstGeom prst="rect">
            <a:avLst/>
          </a:prstGeom>
        </p:spPr>
      </p:pic>
    </p:spTree>
    <p:extLst>
      <p:ext uri="{BB962C8B-B14F-4D97-AF65-F5344CB8AC3E}">
        <p14:creationId xmlns:p14="http://schemas.microsoft.com/office/powerpoint/2010/main" val="1768117515"/>
      </p:ext>
    </p:extLst>
  </p:cSld>
  <p:clrMapOvr>
    <a:masterClrMapping/>
  </p:clrMapOvr>
  <mc:AlternateContent xmlns:mc="http://schemas.openxmlformats.org/markup-compatibility/2006" xmlns:p14="http://schemas.microsoft.com/office/powerpoint/2010/main">
    <mc:Choice Requires="p14">
      <p:transition spd="slow" p14:dur="500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Top Corners Rounded 4">
            <a:extLst>
              <a:ext uri="{FF2B5EF4-FFF2-40B4-BE49-F238E27FC236}">
                <a16:creationId xmlns:a16="http://schemas.microsoft.com/office/drawing/2014/main" id="{6D10B3A7-6225-49D6-B172-D946434A6C23}"/>
              </a:ext>
            </a:extLst>
          </p:cNvPr>
          <p:cNvSpPr/>
          <p:nvPr/>
        </p:nvSpPr>
        <p:spPr>
          <a:xfrm>
            <a:off x="813788" y="742926"/>
            <a:ext cx="6062870" cy="646043"/>
          </a:xfrm>
          <a:prstGeom prst="round2SameRect">
            <a:avLst/>
          </a:prstGeom>
          <a:solidFill>
            <a:srgbClr val="303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t>R</a:t>
            </a:r>
            <a:r>
              <a:rPr lang="en-IN" sz="2800" b="1" u="sng" dirty="0" err="1"/>
              <a:t>esult</a:t>
            </a:r>
            <a:r>
              <a:rPr lang="en-IN" sz="2800" b="1" u="sng" dirty="0"/>
              <a:t> Obtained </a:t>
            </a:r>
            <a:endParaRPr lang="en-IN" sz="2800" dirty="0"/>
          </a:p>
        </p:txBody>
      </p:sp>
      <p:sp>
        <p:nvSpPr>
          <p:cNvPr id="3" name="Rectangle 2">
            <a:extLst>
              <a:ext uri="{FF2B5EF4-FFF2-40B4-BE49-F238E27FC236}">
                <a16:creationId xmlns:a16="http://schemas.microsoft.com/office/drawing/2014/main" id="{75ADECE0-6FD8-4DB8-8D57-0F172F9C2548}"/>
              </a:ext>
            </a:extLst>
          </p:cNvPr>
          <p:cNvSpPr/>
          <p:nvPr/>
        </p:nvSpPr>
        <p:spPr>
          <a:xfrm>
            <a:off x="716902" y="1614197"/>
            <a:ext cx="10758196" cy="503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Best Model Accuracy:</a:t>
            </a:r>
            <a:r>
              <a:rPr lang="en-IN" sz="3600" dirty="0"/>
              <a:t> 95.44</a:t>
            </a:r>
          </a:p>
        </p:txBody>
      </p:sp>
      <p:pic>
        <p:nvPicPr>
          <p:cNvPr id="6" name="Picture 5">
            <a:extLst>
              <a:ext uri="{FF2B5EF4-FFF2-40B4-BE49-F238E27FC236}">
                <a16:creationId xmlns:a16="http://schemas.microsoft.com/office/drawing/2014/main" id="{D997284A-D8B1-4C2C-B65F-9795BB6A89A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16902" y="2343278"/>
            <a:ext cx="10758196" cy="3771796"/>
          </a:xfrm>
          <a:prstGeom prst="rect">
            <a:avLst/>
          </a:prstGeom>
        </p:spPr>
      </p:pic>
    </p:spTree>
    <p:extLst>
      <p:ext uri="{BB962C8B-B14F-4D97-AF65-F5344CB8AC3E}">
        <p14:creationId xmlns:p14="http://schemas.microsoft.com/office/powerpoint/2010/main" val="3800189246"/>
      </p:ext>
    </p:extLst>
  </p:cSld>
  <p:clrMapOvr>
    <a:masterClrMapping/>
  </p:clrMapOvr>
  <mc:AlternateContent xmlns:mc="http://schemas.openxmlformats.org/markup-compatibility/2006" xmlns:p14="http://schemas.microsoft.com/office/powerpoint/2010/main">
    <mc:Choice Requires="p14">
      <p:transition spd="slow" p14:dur="500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Folded Corner 1">
            <a:extLst>
              <a:ext uri="{FF2B5EF4-FFF2-40B4-BE49-F238E27FC236}">
                <a16:creationId xmlns:a16="http://schemas.microsoft.com/office/drawing/2014/main" id="{B353F97C-6E1A-4ACA-B962-8E27E7DD3D17}"/>
              </a:ext>
            </a:extLst>
          </p:cNvPr>
          <p:cNvSpPr/>
          <p:nvPr/>
        </p:nvSpPr>
        <p:spPr>
          <a:xfrm>
            <a:off x="813788" y="1740022"/>
            <a:ext cx="5282212" cy="4216894"/>
          </a:xfrm>
          <a:prstGeom prst="foldedCorner">
            <a:avLst/>
          </a:prstGeom>
          <a:solidFill>
            <a:srgbClr val="AE2B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IN" dirty="0"/>
              <a:t>We have chosen to work with twitter since we feel it is a better approximation of public sentiment as opposed to conventional internet articles and web blogs. The reason is that the amount of relevant data is much larger for twitter, as compared to traditional blogging sites. Moreover the response on twitter is more prompt and also more general (since the number of users who tweet is substantially more than those who write web blogs on a daily basis). Sentiment analysis of public is highly critical in macro-scale socioeconomic phenomena like predicting the stock market rate of a particular firm. </a:t>
            </a:r>
            <a:endParaRPr lang="en-IN" sz="1600" b="1" i="1" dirty="0"/>
          </a:p>
        </p:txBody>
      </p:sp>
      <p:sp>
        <p:nvSpPr>
          <p:cNvPr id="5" name="Rectangle: Top Corners Rounded 4">
            <a:extLst>
              <a:ext uri="{FF2B5EF4-FFF2-40B4-BE49-F238E27FC236}">
                <a16:creationId xmlns:a16="http://schemas.microsoft.com/office/drawing/2014/main" id="{6D10B3A7-6225-49D6-B172-D946434A6C23}"/>
              </a:ext>
            </a:extLst>
          </p:cNvPr>
          <p:cNvSpPr/>
          <p:nvPr/>
        </p:nvSpPr>
        <p:spPr>
          <a:xfrm>
            <a:off x="813788" y="742926"/>
            <a:ext cx="6062870" cy="646043"/>
          </a:xfrm>
          <a:prstGeom prst="round2SameRect">
            <a:avLst/>
          </a:prstGeom>
          <a:solidFill>
            <a:srgbClr val="303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u="sng" dirty="0"/>
              <a:t>Motivation :</a:t>
            </a:r>
            <a:endParaRPr lang="en-IN" sz="2800" dirty="0"/>
          </a:p>
        </p:txBody>
      </p:sp>
      <p:pic>
        <p:nvPicPr>
          <p:cNvPr id="3074" name="Picture 2" descr="Sentiment Analysis - All You Need To Know About It - Market Motive Blog">
            <a:extLst>
              <a:ext uri="{FF2B5EF4-FFF2-40B4-BE49-F238E27FC236}">
                <a16:creationId xmlns:a16="http://schemas.microsoft.com/office/drawing/2014/main" id="{86FE94F0-860E-448A-918E-78EF0D5B9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2139" y="1740022"/>
            <a:ext cx="4996073" cy="4216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519443"/>
      </p:ext>
    </p:extLst>
  </p:cSld>
  <p:clrMapOvr>
    <a:masterClrMapping/>
  </p:clrMapOvr>
  <mc:AlternateContent xmlns:mc="http://schemas.openxmlformats.org/markup-compatibility/2006" xmlns:p14="http://schemas.microsoft.com/office/powerpoint/2010/main">
    <mc:Choice Requires="p14">
      <p:transition spd="slow" p14:dur="500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Folded Corner 1">
            <a:extLst>
              <a:ext uri="{FF2B5EF4-FFF2-40B4-BE49-F238E27FC236}">
                <a16:creationId xmlns:a16="http://schemas.microsoft.com/office/drawing/2014/main" id="{B353F97C-6E1A-4ACA-B962-8E27E7DD3D17}"/>
              </a:ext>
            </a:extLst>
          </p:cNvPr>
          <p:cNvSpPr/>
          <p:nvPr/>
        </p:nvSpPr>
        <p:spPr>
          <a:xfrm>
            <a:off x="5803099" y="1777344"/>
            <a:ext cx="5654894" cy="4216894"/>
          </a:xfrm>
          <a:prstGeom prst="foldedCorner">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a:p>
            <a:r>
              <a:rPr lang="x-none" sz="2000" dirty="0"/>
              <a:t>The task of sentiment analysis, is still in the developing stage and far from complete. So we propose a couple of ideas which we feel are worth exploring in the future and may result in further improved performance. Right now we have worked with only the very simplest models; we can improve those models by adding extra information like closeness of the word with a negation word. </a:t>
            </a:r>
            <a:endParaRPr lang="en-IN" sz="2000" b="1" dirty="0"/>
          </a:p>
          <a:p>
            <a:r>
              <a:rPr lang="x-none" sz="2000" dirty="0"/>
              <a:t>Using </a:t>
            </a:r>
            <a:r>
              <a:rPr lang="en-US" sz="2000" dirty="0"/>
              <a:t>a</a:t>
            </a:r>
            <a:r>
              <a:rPr lang="x-none" sz="2000" dirty="0"/>
              <a:t>n </a:t>
            </a:r>
            <a:r>
              <a:rPr lang="en-US" sz="2000" dirty="0"/>
              <a:t>e</a:t>
            </a:r>
            <a:r>
              <a:rPr lang="x-none" sz="2000" dirty="0"/>
              <a:t>xhaustiv</a:t>
            </a:r>
            <a:r>
              <a:rPr lang="en-US" sz="2000" dirty="0"/>
              <a:t>e s</a:t>
            </a:r>
            <a:r>
              <a:rPr lang="x-none" sz="2000" dirty="0"/>
              <a:t>topword</a:t>
            </a:r>
            <a:r>
              <a:rPr lang="en-US" sz="2000" dirty="0"/>
              <a:t>s l</a:t>
            </a:r>
            <a:r>
              <a:rPr lang="x-none" sz="2000" dirty="0"/>
              <a:t>ist</a:t>
            </a:r>
            <a:r>
              <a:rPr lang="en-US" sz="2000" dirty="0"/>
              <a:t>.</a:t>
            </a:r>
            <a:r>
              <a:rPr lang="x-none" sz="2000" dirty="0"/>
              <a:t> </a:t>
            </a:r>
            <a:endParaRPr lang="en-IN" sz="2000" b="1" dirty="0"/>
          </a:p>
          <a:p>
            <a:r>
              <a:rPr lang="x-none" sz="2000" dirty="0"/>
              <a:t>Eliminating features with extremely low frequency</a:t>
            </a:r>
            <a:r>
              <a:rPr lang="en-US" sz="2000" dirty="0"/>
              <a:t>.</a:t>
            </a:r>
            <a:endParaRPr lang="en-IN" sz="2000" b="1" dirty="0"/>
          </a:p>
          <a:p>
            <a:r>
              <a:rPr lang="x-none" sz="2000" dirty="0"/>
              <a:t>Use Complex Features: n-grams and part of speech tags</a:t>
            </a:r>
            <a:endParaRPr lang="en-IN" sz="2000" b="1" dirty="0"/>
          </a:p>
        </p:txBody>
      </p:sp>
      <p:sp>
        <p:nvSpPr>
          <p:cNvPr id="5" name="Rectangle: Top Corners Rounded 4">
            <a:extLst>
              <a:ext uri="{FF2B5EF4-FFF2-40B4-BE49-F238E27FC236}">
                <a16:creationId xmlns:a16="http://schemas.microsoft.com/office/drawing/2014/main" id="{6D10B3A7-6225-49D6-B172-D946434A6C23}"/>
              </a:ext>
            </a:extLst>
          </p:cNvPr>
          <p:cNvSpPr/>
          <p:nvPr/>
        </p:nvSpPr>
        <p:spPr>
          <a:xfrm>
            <a:off x="1772273" y="742926"/>
            <a:ext cx="6062870" cy="646043"/>
          </a:xfrm>
          <a:prstGeom prst="round2SameRect">
            <a:avLst/>
          </a:prstGeom>
          <a:solidFill>
            <a:srgbClr val="303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u="sng" dirty="0"/>
              <a:t>CONCLUSION AND FUTURE RECOMMENDATIONS</a:t>
            </a:r>
            <a:endParaRPr lang="en-IN" dirty="0"/>
          </a:p>
        </p:txBody>
      </p:sp>
      <p:pic>
        <p:nvPicPr>
          <p:cNvPr id="4098" name="Picture 2" descr="Sentiment Analysis: Predicting Sentiment Of COVID-19 Tweets">
            <a:extLst>
              <a:ext uri="{FF2B5EF4-FFF2-40B4-BE49-F238E27FC236}">
                <a16:creationId xmlns:a16="http://schemas.microsoft.com/office/drawing/2014/main" id="{D721CD9F-DA48-4BFD-89D1-0916CE2AC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007" y="1777343"/>
            <a:ext cx="4677748" cy="4216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425396"/>
      </p:ext>
    </p:extLst>
  </p:cSld>
  <p:clrMapOvr>
    <a:masterClrMapping/>
  </p:clrMapOvr>
  <mc:AlternateContent xmlns:mc="http://schemas.openxmlformats.org/markup-compatibility/2006" xmlns:p14="http://schemas.microsoft.com/office/powerpoint/2010/main">
    <mc:Choice Requires="p14">
      <p:transition spd="slow" p14:dur="500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building, photo, book&#10;&#10;Description automatically generated">
            <a:extLst>
              <a:ext uri="{FF2B5EF4-FFF2-40B4-BE49-F238E27FC236}">
                <a16:creationId xmlns:a16="http://schemas.microsoft.com/office/drawing/2014/main" id="{CF9B95E4-C3BD-4C81-9BFC-BE496A952C42}"/>
              </a:ext>
            </a:extLst>
          </p:cNvPr>
          <p:cNvPicPr>
            <a:picLocks noChangeAspect="1"/>
          </p:cNvPicPr>
          <p:nvPr/>
        </p:nvPicPr>
        <p:blipFill>
          <a:blip r:embed="rId2"/>
          <a:stretch>
            <a:fillRect/>
          </a:stretch>
        </p:blipFill>
        <p:spPr>
          <a:xfrm>
            <a:off x="8468" y="2118"/>
            <a:ext cx="12183532" cy="6855882"/>
          </a:xfrm>
          <a:prstGeom prst="rect">
            <a:avLst/>
          </a:prstGeom>
        </p:spPr>
      </p:pic>
    </p:spTree>
    <p:extLst>
      <p:ext uri="{BB962C8B-B14F-4D97-AF65-F5344CB8AC3E}">
        <p14:creationId xmlns:p14="http://schemas.microsoft.com/office/powerpoint/2010/main" val="641085624"/>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l="-20000" r="-20000"/>
          </a:stretch>
        </a:blip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44F7C90B-8333-4519-BE89-44DEAD4D3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03EAE297-BAB5-4C1D-9F2C-D67C4FEC8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2DEF16-769F-42BB-BB5C-B878B24ABB89}"/>
              </a:ext>
            </a:extLst>
          </p:cNvPr>
          <p:cNvSpPr>
            <a:spLocks noGrp="1"/>
          </p:cNvSpPr>
          <p:nvPr>
            <p:ph type="ctrTitle"/>
          </p:nvPr>
        </p:nvSpPr>
        <p:spPr>
          <a:xfrm>
            <a:off x="5161547" y="965200"/>
            <a:ext cx="6065253" cy="4927600"/>
          </a:xfrm>
        </p:spPr>
        <p:style>
          <a:lnRef idx="1">
            <a:schemeClr val="accent6"/>
          </a:lnRef>
          <a:fillRef idx="3">
            <a:schemeClr val="accent6"/>
          </a:fillRef>
          <a:effectRef idx="2">
            <a:schemeClr val="accent6"/>
          </a:effectRef>
          <a:fontRef idx="minor">
            <a:schemeClr val="lt1"/>
          </a:fontRef>
        </p:style>
        <p:txBody>
          <a:bodyPr anchor="ctr">
            <a:normAutofit/>
          </a:bodyPr>
          <a:lstStyle/>
          <a:p>
            <a:pPr algn="l"/>
            <a:r>
              <a:rPr lang="en-US" sz="4400" b="1" i="1" u="sng" dirty="0">
                <a:solidFill>
                  <a:schemeClr val="tx1"/>
                </a:solidFill>
                <a:effectLst>
                  <a:outerShdw blurRad="38100" dist="38100" dir="2700000" algn="tl">
                    <a:srgbClr val="000000">
                      <a:alpha val="43137"/>
                    </a:srgbClr>
                  </a:outerShdw>
                </a:effectLst>
              </a:rPr>
              <a:t>Twitter Sentimental Analysis</a:t>
            </a:r>
            <a:endParaRPr lang="en-IN" sz="4400" b="1" i="1" u="sng" dirty="0">
              <a:solidFill>
                <a:schemeClr val="tx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C232AD4B-A113-4989-9135-E0FC362858A4}"/>
              </a:ext>
            </a:extLst>
          </p:cNvPr>
          <p:cNvSpPr>
            <a:spLocks noGrp="1"/>
          </p:cNvSpPr>
          <p:nvPr>
            <p:ph type="subTitle" idx="1"/>
          </p:nvPr>
        </p:nvSpPr>
        <p:spPr>
          <a:xfrm>
            <a:off x="735264" y="965200"/>
            <a:ext cx="3185691" cy="4927600"/>
          </a:xfrm>
          <a:solidFill>
            <a:schemeClr val="accent5">
              <a:lumMod val="20000"/>
              <a:lumOff val="80000"/>
            </a:schemeClr>
          </a:solidFill>
        </p:spPr>
        <p:txBody>
          <a:bodyPr anchor="ctr">
            <a:normAutofit/>
          </a:bodyPr>
          <a:lstStyle/>
          <a:p>
            <a:r>
              <a:rPr lang="en-US" sz="2400" b="1" i="1" u="sng" dirty="0">
                <a:solidFill>
                  <a:schemeClr val="bg1"/>
                </a:solidFill>
                <a:latin typeface="Arial Rounded MT Bold" panose="020F0704030504030204" pitchFamily="34" charset="0"/>
              </a:rPr>
              <a:t>Resource person :                                    </a:t>
            </a:r>
            <a:r>
              <a:rPr lang="en-US" sz="2000" b="1" i="1" u="sng" dirty="0">
                <a:solidFill>
                  <a:schemeClr val="bg1"/>
                </a:solidFill>
                <a:latin typeface="Arial Rounded MT Bold" panose="020F0704030504030204" pitchFamily="34" charset="0"/>
              </a:rPr>
              <a:t>Mr. Ashwini  Kumar</a:t>
            </a:r>
            <a:r>
              <a:rPr lang="en-US" sz="2400" b="1" i="1" dirty="0">
                <a:solidFill>
                  <a:srgbClr val="92D050"/>
                </a:solidFill>
                <a:latin typeface="Romantic"/>
              </a:rPr>
              <a:t>          </a:t>
            </a:r>
          </a:p>
        </p:txBody>
      </p:sp>
      <p:cxnSp>
        <p:nvCxnSpPr>
          <p:cNvPr id="17" name="Straight Connector 11">
            <a:extLst>
              <a:ext uri="{FF2B5EF4-FFF2-40B4-BE49-F238E27FC236}">
                <a16:creationId xmlns:a16="http://schemas.microsoft.com/office/drawing/2014/main" id="{8D6DCE45-FCB6-4B94-8EDA-A0CC941E7B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219" y="1143000"/>
            <a:ext cx="0" cy="4427621"/>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4924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Folded Corner 1">
            <a:extLst>
              <a:ext uri="{FF2B5EF4-FFF2-40B4-BE49-F238E27FC236}">
                <a16:creationId xmlns:a16="http://schemas.microsoft.com/office/drawing/2014/main" id="{B353F97C-6E1A-4ACA-B962-8E27E7DD3D17}"/>
              </a:ext>
            </a:extLst>
          </p:cNvPr>
          <p:cNvSpPr/>
          <p:nvPr/>
        </p:nvSpPr>
        <p:spPr>
          <a:xfrm>
            <a:off x="813788" y="1740022"/>
            <a:ext cx="5282212" cy="4216894"/>
          </a:xfrm>
          <a:prstGeom prst="foldedCorner">
            <a:avLst/>
          </a:prstGeom>
          <a:solidFill>
            <a:srgbClr val="AE2B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IN" dirty="0"/>
              <a:t>Sentiment analysis deals with identifying and classifying opinions or sentiments expressed in source text. Social media is generating a vast amount of sentiment rich data in the form of tweets, status updates, blog posts etc. Sentiment analysis of this user generated data is very useful in knowing the opinion of the crowd. Twitter sentiment analysis is difficult compared to general sentiment analysis due to the presence of slang words and misspellings. Knowledge base approach and Machine learning approach are the two strategies used for analysing sentiments from the text.</a:t>
            </a:r>
          </a:p>
          <a:p>
            <a:pPr algn="ctr" fontAlgn="base"/>
            <a:endParaRPr lang="en-IN" sz="1600" b="1" i="1" dirty="0"/>
          </a:p>
        </p:txBody>
      </p:sp>
      <p:sp>
        <p:nvSpPr>
          <p:cNvPr id="5" name="Rectangle: Top Corners Rounded 4">
            <a:extLst>
              <a:ext uri="{FF2B5EF4-FFF2-40B4-BE49-F238E27FC236}">
                <a16:creationId xmlns:a16="http://schemas.microsoft.com/office/drawing/2014/main" id="{6D10B3A7-6225-49D6-B172-D946434A6C23}"/>
              </a:ext>
            </a:extLst>
          </p:cNvPr>
          <p:cNvSpPr/>
          <p:nvPr/>
        </p:nvSpPr>
        <p:spPr>
          <a:xfrm>
            <a:off x="813788" y="742926"/>
            <a:ext cx="6062870" cy="646043"/>
          </a:xfrm>
          <a:prstGeom prst="round2SameRect">
            <a:avLst/>
          </a:prstGeom>
          <a:solidFill>
            <a:srgbClr val="303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latin typeface="Arial Black" panose="020B0A04020102020204" pitchFamily="34" charset="0"/>
              </a:rPr>
              <a:t>Abstract</a:t>
            </a:r>
            <a:endParaRPr lang="en-IN" dirty="0"/>
          </a:p>
        </p:txBody>
      </p:sp>
      <p:pic>
        <p:nvPicPr>
          <p:cNvPr id="2050" name="Picture 2" descr="Twitter Sentiment Analysis using NLTK, Python | by Mohamed Afham | Towards  Data Science">
            <a:extLst>
              <a:ext uri="{FF2B5EF4-FFF2-40B4-BE49-F238E27FC236}">
                <a16:creationId xmlns:a16="http://schemas.microsoft.com/office/drawing/2014/main" id="{C7DE072E-279C-447F-A479-190AFB3B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5404" y="1740022"/>
            <a:ext cx="4562669" cy="3811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503170"/>
      </p:ext>
    </p:extLst>
  </p:cSld>
  <p:clrMapOvr>
    <a:masterClrMapping/>
  </p:clrMapOvr>
  <mc:AlternateContent xmlns:mc="http://schemas.openxmlformats.org/markup-compatibility/2006" xmlns:p14="http://schemas.microsoft.com/office/powerpoint/2010/main">
    <mc:Choice Requires="p14">
      <p:transition spd="slow" p14:dur="500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2153EDF-9995-413B-B8FF-436D7F537EF5}"/>
              </a:ext>
            </a:extLst>
          </p:cNvPr>
          <p:cNvSpPr>
            <a:spLocks noGrp="1"/>
          </p:cNvSpPr>
          <p:nvPr>
            <p:ph type="title"/>
          </p:nvPr>
        </p:nvSpPr>
        <p:spPr>
          <a:xfrm>
            <a:off x="952108" y="954756"/>
            <a:ext cx="2730414" cy="4946003"/>
          </a:xfrm>
        </p:spPr>
        <p:txBody>
          <a:bodyPr>
            <a:normAutofit/>
          </a:bodyPr>
          <a:lstStyle/>
          <a:p>
            <a:r>
              <a:rPr lang="en-GB" sz="3600" b="1" dirty="0">
                <a:solidFill>
                  <a:srgbClr val="FFFFFF"/>
                </a:solidFill>
              </a:rPr>
              <a:t>Twitter sentimental analysis using machine learning</a:t>
            </a:r>
          </a:p>
        </p:txBody>
      </p:sp>
      <p:sp>
        <p:nvSpPr>
          <p:cNvPr id="23" name="Rectangle 17">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Diagram 24">
            <a:extLst>
              <a:ext uri="{FF2B5EF4-FFF2-40B4-BE49-F238E27FC236}">
                <a16:creationId xmlns:a16="http://schemas.microsoft.com/office/drawing/2014/main" id="{9726F52F-DE0E-47DA-9ADC-9EF9E00FDB5B}"/>
              </a:ext>
            </a:extLst>
          </p:cNvPr>
          <p:cNvGraphicFramePr>
            <a:graphicFrameLocks noGrp="1"/>
          </p:cNvGraphicFramePr>
          <p:nvPr>
            <p:ph idx="1"/>
            <p:extLst>
              <p:ext uri="{D42A27DB-BD31-4B8C-83A1-F6EECF244321}">
                <p14:modId xmlns:p14="http://schemas.microsoft.com/office/powerpoint/2010/main" val="1848030191"/>
              </p:ext>
            </p:extLst>
          </p:nvPr>
        </p:nvGraphicFramePr>
        <p:xfrm>
          <a:off x="3336985" y="630897"/>
          <a:ext cx="12979879" cy="55319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DE3D6B85-FD02-4376-9B5B-05788F8F7E33}"/>
              </a:ext>
            </a:extLst>
          </p:cNvPr>
          <p:cNvSpPr txBox="1"/>
          <p:nvPr/>
        </p:nvSpPr>
        <p:spPr>
          <a:xfrm>
            <a:off x="5593618" y="313528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GB" sz="2800" b="1" dirty="0">
                <a:latin typeface="Arial Black"/>
              </a:rPr>
              <a:t>Objective </a:t>
            </a:r>
          </a:p>
        </p:txBody>
      </p:sp>
    </p:spTree>
    <p:extLst>
      <p:ext uri="{BB962C8B-B14F-4D97-AF65-F5344CB8AC3E}">
        <p14:creationId xmlns:p14="http://schemas.microsoft.com/office/powerpoint/2010/main" val="1033392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9000"/>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6EE8FD-627F-402D-BF20-BDF6CFC304BF}"/>
              </a:ext>
            </a:extLst>
          </p:cNvPr>
          <p:cNvPicPr>
            <a:picLocks noChangeAspect="1"/>
          </p:cNvPicPr>
          <p:nvPr/>
        </p:nvPicPr>
        <p:blipFill>
          <a:blip r:embed="rId3"/>
          <a:stretch>
            <a:fillRect/>
          </a:stretch>
        </p:blipFill>
        <p:spPr>
          <a:xfrm>
            <a:off x="6236919" y="-9870"/>
            <a:ext cx="5955081" cy="4065587"/>
          </a:xfrm>
          <a:prstGeom prst="rect">
            <a:avLst/>
          </a:prstGeom>
        </p:spPr>
      </p:pic>
      <p:sp>
        <p:nvSpPr>
          <p:cNvPr id="7" name="Cloud 6">
            <a:extLst>
              <a:ext uri="{FF2B5EF4-FFF2-40B4-BE49-F238E27FC236}">
                <a16:creationId xmlns:a16="http://schemas.microsoft.com/office/drawing/2014/main" id="{493E5DFF-CAE0-47F9-AC38-972AA96D27AE}"/>
              </a:ext>
            </a:extLst>
          </p:cNvPr>
          <p:cNvSpPr/>
          <p:nvPr/>
        </p:nvSpPr>
        <p:spPr>
          <a:xfrm rot="21331356">
            <a:off x="401362" y="1544072"/>
            <a:ext cx="8888321" cy="5294174"/>
          </a:xfrm>
          <a:prstGeom prst="cloud">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IN" sz="2000" dirty="0"/>
              <a:t>Social network is a rich platform to learn about people’s opinion and sentiment regarding different topics as they can communicate and share their opinion actively on social medias including Facebook and Twitter. There are different opinion-oriented information gathering systems which aim to extract people’s opinion regarding different topics. The sentiment-aware systems these days have many applications from business to social science. We will use Twitter to perform sentiment analysis of the written text. We will use Twitter in this example </a:t>
            </a:r>
          </a:p>
          <a:p>
            <a:pPr algn="ctr"/>
            <a:endParaRPr lang="en-IN" sz="2000" b="1" i="1" dirty="0">
              <a:latin typeface="+mj-lt"/>
            </a:endParaRPr>
          </a:p>
        </p:txBody>
      </p:sp>
      <p:sp>
        <p:nvSpPr>
          <p:cNvPr id="6" name="Rectangle: Rounded Corners 5">
            <a:extLst>
              <a:ext uri="{FF2B5EF4-FFF2-40B4-BE49-F238E27FC236}">
                <a16:creationId xmlns:a16="http://schemas.microsoft.com/office/drawing/2014/main" id="{19D7B05F-027A-4C3B-83FB-324859386834}"/>
              </a:ext>
            </a:extLst>
          </p:cNvPr>
          <p:cNvSpPr/>
          <p:nvPr/>
        </p:nvSpPr>
        <p:spPr>
          <a:xfrm rot="21018130">
            <a:off x="559429" y="522545"/>
            <a:ext cx="5802095" cy="136533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6000" b="1" u="sng" dirty="0"/>
              <a:t>Introduction </a:t>
            </a:r>
            <a:endParaRPr lang="en-IN" sz="6000" b="1" u="sng" dirty="0"/>
          </a:p>
        </p:txBody>
      </p:sp>
    </p:spTree>
    <p:extLst>
      <p:ext uri="{BB962C8B-B14F-4D97-AF65-F5344CB8AC3E}">
        <p14:creationId xmlns:p14="http://schemas.microsoft.com/office/powerpoint/2010/main" val="157586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5" name="Rectangle: Top Corners Rounded 4">
            <a:extLst>
              <a:ext uri="{FF2B5EF4-FFF2-40B4-BE49-F238E27FC236}">
                <a16:creationId xmlns:a16="http://schemas.microsoft.com/office/drawing/2014/main" id="{6D10B3A7-6225-49D6-B172-D946434A6C23}"/>
              </a:ext>
            </a:extLst>
          </p:cNvPr>
          <p:cNvSpPr/>
          <p:nvPr/>
        </p:nvSpPr>
        <p:spPr>
          <a:xfrm>
            <a:off x="655167" y="789579"/>
            <a:ext cx="8806073" cy="646043"/>
          </a:xfrm>
          <a:prstGeom prst="round2SameRect">
            <a:avLst/>
          </a:prstGeom>
          <a:solidFill>
            <a:srgbClr val="303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u="sng" dirty="0"/>
              <a:t>Diagrammatic Representation of the code</a:t>
            </a:r>
          </a:p>
        </p:txBody>
      </p:sp>
      <p:pic>
        <p:nvPicPr>
          <p:cNvPr id="6" name="Picture 5" descr="A basic diagram of how twitter sentiment analysis works when separating tweets into positive and negative.">
            <a:extLst>
              <a:ext uri="{FF2B5EF4-FFF2-40B4-BE49-F238E27FC236}">
                <a16:creationId xmlns:a16="http://schemas.microsoft.com/office/drawing/2014/main" id="{9BC4E5BA-0D05-4FED-B6D5-51B2600C24F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7355" y="2092492"/>
            <a:ext cx="5078963" cy="3975929"/>
          </a:xfrm>
          <a:prstGeom prst="rect">
            <a:avLst/>
          </a:prstGeom>
          <a:noFill/>
          <a:ln>
            <a:noFill/>
          </a:ln>
        </p:spPr>
      </p:pic>
      <p:pic>
        <p:nvPicPr>
          <p:cNvPr id="7" name="Picture 6" descr="Sentiment Analysis of Real-Time Twitter Data">
            <a:extLst>
              <a:ext uri="{FF2B5EF4-FFF2-40B4-BE49-F238E27FC236}">
                <a16:creationId xmlns:a16="http://schemas.microsoft.com/office/drawing/2014/main" id="{9CD11002-8D3A-4349-862C-04D930E9190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092492"/>
            <a:ext cx="5408645" cy="3975928"/>
          </a:xfrm>
          <a:prstGeom prst="rect">
            <a:avLst/>
          </a:prstGeom>
          <a:noFill/>
          <a:ln>
            <a:noFill/>
          </a:ln>
        </p:spPr>
      </p:pic>
      <p:cxnSp>
        <p:nvCxnSpPr>
          <p:cNvPr id="8" name="Straight Connector 7">
            <a:extLst>
              <a:ext uri="{FF2B5EF4-FFF2-40B4-BE49-F238E27FC236}">
                <a16:creationId xmlns:a16="http://schemas.microsoft.com/office/drawing/2014/main" id="{62495924-531E-4B6C-B183-405221A89AD4}"/>
              </a:ext>
            </a:extLst>
          </p:cNvPr>
          <p:cNvCxnSpPr>
            <a:cxnSpLocks/>
          </p:cNvCxnSpPr>
          <p:nvPr/>
        </p:nvCxnSpPr>
        <p:spPr>
          <a:xfrm>
            <a:off x="5840963" y="1435622"/>
            <a:ext cx="0" cy="4890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6F9EDF7-2B12-4F13-B030-1F5412F3487F}"/>
              </a:ext>
            </a:extLst>
          </p:cNvPr>
          <p:cNvCxnSpPr/>
          <p:nvPr/>
        </p:nvCxnSpPr>
        <p:spPr>
          <a:xfrm>
            <a:off x="5840963" y="1435622"/>
            <a:ext cx="0" cy="4632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7E96DFD-318D-42D3-9A63-6D9DAED1EE67}"/>
              </a:ext>
            </a:extLst>
          </p:cNvPr>
          <p:cNvCxnSpPr/>
          <p:nvPr/>
        </p:nvCxnSpPr>
        <p:spPr>
          <a:xfrm>
            <a:off x="5952931" y="1466049"/>
            <a:ext cx="0" cy="4632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90C6A65-0ADB-415F-A533-9EDCCF4355E5}"/>
              </a:ext>
            </a:extLst>
          </p:cNvPr>
          <p:cNvSpPr/>
          <p:nvPr/>
        </p:nvSpPr>
        <p:spPr>
          <a:xfrm>
            <a:off x="687355" y="1636435"/>
            <a:ext cx="5010538" cy="456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Identifying positive and negative words:</a:t>
            </a:r>
            <a:endParaRPr lang="en-IN" sz="2000" dirty="0"/>
          </a:p>
        </p:txBody>
      </p:sp>
      <p:sp>
        <p:nvSpPr>
          <p:cNvPr id="15" name="Rectangle 14">
            <a:extLst>
              <a:ext uri="{FF2B5EF4-FFF2-40B4-BE49-F238E27FC236}">
                <a16:creationId xmlns:a16="http://schemas.microsoft.com/office/drawing/2014/main" id="{07D3C6EA-68E3-431B-8B51-39F58F9F1331}"/>
              </a:ext>
            </a:extLst>
          </p:cNvPr>
          <p:cNvSpPr/>
          <p:nvPr/>
        </p:nvSpPr>
        <p:spPr>
          <a:xfrm>
            <a:off x="6096000" y="1636435"/>
            <a:ext cx="5334000" cy="456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sz="2400" b="1" dirty="0"/>
              <a:t>Process on which the project works :</a:t>
            </a:r>
            <a:endParaRPr lang="en-IN" sz="2400" dirty="0"/>
          </a:p>
        </p:txBody>
      </p:sp>
    </p:spTree>
    <p:extLst>
      <p:ext uri="{BB962C8B-B14F-4D97-AF65-F5344CB8AC3E}">
        <p14:creationId xmlns:p14="http://schemas.microsoft.com/office/powerpoint/2010/main" val="2762118301"/>
      </p:ext>
    </p:extLst>
  </p:cSld>
  <p:clrMapOvr>
    <a:masterClrMapping/>
  </p:clrMapOvr>
  <mc:AlternateContent xmlns:mc="http://schemas.openxmlformats.org/markup-compatibility/2006" xmlns:p14="http://schemas.microsoft.com/office/powerpoint/2010/main">
    <mc:Choice Requires="p14">
      <p:transition spd="slow" p14:dur="500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71" name="Group 170">
            <a:extLst>
              <a:ext uri="{FF2B5EF4-FFF2-40B4-BE49-F238E27FC236}">
                <a16:creationId xmlns:a16="http://schemas.microsoft.com/office/drawing/2014/main" id="{A35723D1-BE23-4F7B-872D-35CA6D17FB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72" name="Picture 171">
              <a:extLst>
                <a:ext uri="{FF2B5EF4-FFF2-40B4-BE49-F238E27FC236}">
                  <a16:creationId xmlns:a16="http://schemas.microsoft.com/office/drawing/2014/main" id="{D6E618D2-8F0C-4909-AFC7-B7A18075291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3" name="Rectangle 172">
              <a:extLst>
                <a:ext uri="{FF2B5EF4-FFF2-40B4-BE49-F238E27FC236}">
                  <a16:creationId xmlns:a16="http://schemas.microsoft.com/office/drawing/2014/main" id="{D4523B5A-3C1B-43E2-9848-4224E638B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98" name="Picture 173">
              <a:extLst>
                <a:ext uri="{FF2B5EF4-FFF2-40B4-BE49-F238E27FC236}">
                  <a16:creationId xmlns:a16="http://schemas.microsoft.com/office/drawing/2014/main" id="{6E82BC15-7FB9-4C06-AF5C-CEFF4A4AA1E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75" name="Picture 174">
              <a:extLst>
                <a:ext uri="{FF2B5EF4-FFF2-40B4-BE49-F238E27FC236}">
                  <a16:creationId xmlns:a16="http://schemas.microsoft.com/office/drawing/2014/main" id="{31D50916-7994-4161-83BF-EDC798D7BCB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177" name="Straight Connector 176">
            <a:extLst>
              <a:ext uri="{FF2B5EF4-FFF2-40B4-BE49-F238E27FC236}">
                <a16:creationId xmlns:a16="http://schemas.microsoft.com/office/drawing/2014/main" id="{CF2CD8F0-C030-420D-9AA6-5D9243779F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79" name="Rectangle 178">
            <a:extLst>
              <a:ext uri="{FF2B5EF4-FFF2-40B4-BE49-F238E27FC236}">
                <a16:creationId xmlns:a16="http://schemas.microsoft.com/office/drawing/2014/main" id="{06824FB2-0837-4FB5-BD83-F32303E59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26A90022-5417-4ECC-BC1A-3055E8A32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bg2"/>
          </a:solidFill>
          <a:ln>
            <a:noFill/>
          </a:ln>
          <a:effectLst>
            <a:outerShdw blurRad="114300" dist="127000" dir="48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83" name="Rectangle 182">
            <a:extLst>
              <a:ext uri="{FF2B5EF4-FFF2-40B4-BE49-F238E27FC236}">
                <a16:creationId xmlns:a16="http://schemas.microsoft.com/office/drawing/2014/main" id="{E60E9E22-B18F-41BA-B265-B5EC4E88A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tx1"/>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FC9C43E-C580-4977-A08E-3C8A19DD13C3}"/>
              </a:ext>
            </a:extLst>
          </p:cNvPr>
          <p:cNvSpPr>
            <a:spLocks noGrp="1"/>
          </p:cNvSpPr>
          <p:nvPr>
            <p:ph type="title"/>
          </p:nvPr>
        </p:nvSpPr>
        <p:spPr>
          <a:xfrm>
            <a:off x="1396044" y="1039641"/>
            <a:ext cx="9601196" cy="1303867"/>
          </a:xfr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r>
              <a:rPr lang="en-US" b="1" dirty="0">
                <a:solidFill>
                  <a:srgbClr val="37065C"/>
                </a:solidFill>
                <a:latin typeface="+mj-lt"/>
                <a:ea typeface="+mj-ea"/>
                <a:cs typeface="+mj-cs"/>
              </a:rPr>
              <a:t>Sentimental analysis and NLP</a:t>
            </a:r>
          </a:p>
        </p:txBody>
      </p:sp>
      <p:cxnSp>
        <p:nvCxnSpPr>
          <p:cNvPr id="185" name="Straight Connector 184">
            <a:extLst>
              <a:ext uri="{FF2B5EF4-FFF2-40B4-BE49-F238E27FC236}">
                <a16:creationId xmlns:a16="http://schemas.microsoft.com/office/drawing/2014/main" id="{197422B7-70DC-4B4A-A29D-3FEFBC52F9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7" name="Group 186">
            <a:extLst>
              <a:ext uri="{FF2B5EF4-FFF2-40B4-BE49-F238E27FC236}">
                <a16:creationId xmlns:a16="http://schemas.microsoft.com/office/drawing/2014/main" id="{8BB24324-5A4E-4C42-935B-753C3E59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56762" y="2"/>
            <a:ext cx="658368" cy="6856213"/>
            <a:chOff x="5756762" y="2"/>
            <a:chExt cx="658368" cy="6856213"/>
          </a:xfrm>
        </p:grpSpPr>
        <p:sp useBgFill="1">
          <p:nvSpPr>
            <p:cNvPr id="300" name="Rounded Rectangle 24">
              <a:extLst>
                <a:ext uri="{FF2B5EF4-FFF2-40B4-BE49-F238E27FC236}">
                  <a16:creationId xmlns:a16="http://schemas.microsoft.com/office/drawing/2014/main" id="{08C64383-1D43-4B64-9FEE-83A353A01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63086" y="426382"/>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9" name="Picture 188">
              <a:extLst>
                <a:ext uri="{FF2B5EF4-FFF2-40B4-BE49-F238E27FC236}">
                  <a16:creationId xmlns:a16="http://schemas.microsoft.com/office/drawing/2014/main" id="{F3794BD8-B07A-436C-ABAE-C8332F2EEC6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sp useBgFill="1">
          <p:nvSpPr>
            <p:cNvPr id="301" name="Rounded Rectangle 26">
              <a:extLst>
                <a:ext uri="{FF2B5EF4-FFF2-40B4-BE49-F238E27FC236}">
                  <a16:creationId xmlns:a16="http://schemas.microsoft.com/office/drawing/2014/main" id="{67CC6EE7-19BF-4297-B8A8-674EEFDB9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63086" y="5769570"/>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1" name="Picture 190">
              <a:extLst>
                <a:ext uri="{FF2B5EF4-FFF2-40B4-BE49-F238E27FC236}">
                  <a16:creationId xmlns:a16="http://schemas.microsoft.com/office/drawing/2014/main" id="{F7B947B7-61FC-4697-BB5C-F6A89C4E688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92" name="TextBox 291">
            <a:extLst>
              <a:ext uri="{FF2B5EF4-FFF2-40B4-BE49-F238E27FC236}">
                <a16:creationId xmlns:a16="http://schemas.microsoft.com/office/drawing/2014/main" id="{029F098D-F9F6-4F11-B7C8-BF0C855D7A6E}"/>
              </a:ext>
            </a:extLst>
          </p:cNvPr>
          <p:cNvSpPr txBox="1"/>
          <p:nvPr/>
        </p:nvSpPr>
        <p:spPr>
          <a:xfrm>
            <a:off x="20" y="6172201"/>
            <a:ext cx="12191980" cy="685799"/>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n-GB" sz="1300">
                <a:solidFill>
                  <a:srgbClr val="FFFFFF"/>
                </a:solidFill>
              </a:rPr>
              <a:t>Click to add text</a:t>
            </a:r>
          </a:p>
        </p:txBody>
      </p:sp>
      <p:graphicFrame>
        <p:nvGraphicFramePr>
          <p:cNvPr id="294" name="Diagram 297">
            <a:extLst>
              <a:ext uri="{FF2B5EF4-FFF2-40B4-BE49-F238E27FC236}">
                <a16:creationId xmlns:a16="http://schemas.microsoft.com/office/drawing/2014/main" id="{87416554-DDE3-4381-9A73-85E42D110829}"/>
              </a:ext>
            </a:extLst>
          </p:cNvPr>
          <p:cNvGraphicFramePr/>
          <p:nvPr>
            <p:extLst>
              <p:ext uri="{D42A27DB-BD31-4B8C-83A1-F6EECF244321}">
                <p14:modId xmlns:p14="http://schemas.microsoft.com/office/powerpoint/2010/main" val="4143941516"/>
              </p:ext>
            </p:extLst>
          </p:nvPr>
        </p:nvGraphicFramePr>
        <p:xfrm>
          <a:off x="1137250" y="2801347"/>
          <a:ext cx="10175184" cy="346270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5924134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Folded Corner 1">
            <a:extLst>
              <a:ext uri="{FF2B5EF4-FFF2-40B4-BE49-F238E27FC236}">
                <a16:creationId xmlns:a16="http://schemas.microsoft.com/office/drawing/2014/main" id="{B353F97C-6E1A-4ACA-B962-8E27E7DD3D17}"/>
              </a:ext>
            </a:extLst>
          </p:cNvPr>
          <p:cNvSpPr/>
          <p:nvPr/>
        </p:nvSpPr>
        <p:spPr>
          <a:xfrm>
            <a:off x="6096000" y="1807807"/>
            <a:ext cx="5368212" cy="3984171"/>
          </a:xfrm>
          <a:prstGeom prst="foldedCorne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2000" b="1" dirty="0"/>
          </a:p>
          <a:p>
            <a:pPr lvl="0"/>
            <a:endParaRPr lang="en-US" sz="2000" b="1" dirty="0"/>
          </a:p>
          <a:p>
            <a:pPr lvl="0"/>
            <a:r>
              <a:rPr lang="en-US" sz="2000" b="1" dirty="0"/>
              <a:t>Language used for coding is python 3.8.0</a:t>
            </a:r>
          </a:p>
          <a:p>
            <a:r>
              <a:rPr lang="en-IN" sz="2000" dirty="0"/>
              <a:t>and </a:t>
            </a:r>
            <a:r>
              <a:rPr lang="en-IN" sz="2000" dirty="0" err="1"/>
              <a:t>Jupyter</a:t>
            </a:r>
            <a:r>
              <a:rPr lang="en-IN" sz="2000" dirty="0"/>
              <a:t> Notebook that supports machine learning and data science projects. </a:t>
            </a:r>
          </a:p>
          <a:p>
            <a:pPr lvl="0"/>
            <a:endParaRPr lang="en-IN" sz="2000" b="1" dirty="0"/>
          </a:p>
          <a:p>
            <a:pPr lvl="0"/>
            <a:r>
              <a:rPr lang="en-IN" sz="2000" b="1" dirty="0"/>
              <a:t>Libraries used:</a:t>
            </a:r>
            <a:endParaRPr lang="en-IN" sz="2000" dirty="0"/>
          </a:p>
          <a:p>
            <a:r>
              <a:rPr lang="en-IN" sz="2000" dirty="0"/>
              <a:t>- Pandas</a:t>
            </a:r>
          </a:p>
          <a:p>
            <a:r>
              <a:rPr lang="en-IN" sz="2000" dirty="0"/>
              <a:t>- Matplotlib</a:t>
            </a:r>
          </a:p>
          <a:p>
            <a:r>
              <a:rPr lang="en-IN" sz="2000" dirty="0"/>
              <a:t>- Seaborn</a:t>
            </a:r>
          </a:p>
          <a:p>
            <a:r>
              <a:rPr lang="en-IN" sz="2000" dirty="0"/>
              <a:t>- </a:t>
            </a:r>
            <a:r>
              <a:rPr lang="en-IN" sz="2000" dirty="0" err="1"/>
              <a:t>Scikit</a:t>
            </a:r>
            <a:r>
              <a:rPr lang="en-IN" sz="2000" dirty="0"/>
              <a:t> learn</a:t>
            </a:r>
          </a:p>
          <a:p>
            <a:r>
              <a:rPr lang="en-IN" sz="2000" dirty="0"/>
              <a:t>- </a:t>
            </a:r>
            <a:r>
              <a:rPr lang="en-IN" sz="2000" dirty="0" err="1"/>
              <a:t>Nltk</a:t>
            </a:r>
            <a:endParaRPr lang="en-IN" sz="2000" dirty="0"/>
          </a:p>
          <a:p>
            <a:r>
              <a:rPr lang="en-IN" sz="2000" dirty="0"/>
              <a:t>- </a:t>
            </a:r>
            <a:r>
              <a:rPr lang="en-IN" sz="2000" dirty="0" err="1"/>
              <a:t>Numpy</a:t>
            </a:r>
            <a:endParaRPr lang="en-IN" sz="2000" dirty="0"/>
          </a:p>
          <a:p>
            <a:pPr algn="ctr" fontAlgn="base"/>
            <a:endParaRPr lang="en-IN" sz="1600" b="1" i="1" dirty="0"/>
          </a:p>
        </p:txBody>
      </p:sp>
      <p:sp>
        <p:nvSpPr>
          <p:cNvPr id="5" name="Rectangle: Top Corners Rounded 4">
            <a:extLst>
              <a:ext uri="{FF2B5EF4-FFF2-40B4-BE49-F238E27FC236}">
                <a16:creationId xmlns:a16="http://schemas.microsoft.com/office/drawing/2014/main" id="{6D10B3A7-6225-49D6-B172-D946434A6C23}"/>
              </a:ext>
            </a:extLst>
          </p:cNvPr>
          <p:cNvSpPr/>
          <p:nvPr/>
        </p:nvSpPr>
        <p:spPr>
          <a:xfrm>
            <a:off x="603380" y="742926"/>
            <a:ext cx="6062870" cy="646043"/>
          </a:xfrm>
          <a:prstGeom prst="round2SameRect">
            <a:avLst/>
          </a:prstGeom>
          <a:solidFill>
            <a:srgbClr val="303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u="sng" dirty="0"/>
              <a:t>Tools used:</a:t>
            </a:r>
            <a:endParaRPr lang="en-IN" sz="3600" dirty="0"/>
          </a:p>
        </p:txBody>
      </p:sp>
      <p:pic>
        <p:nvPicPr>
          <p:cNvPr id="6" name="Picture 5">
            <a:extLst>
              <a:ext uri="{FF2B5EF4-FFF2-40B4-BE49-F238E27FC236}">
                <a16:creationId xmlns:a16="http://schemas.microsoft.com/office/drawing/2014/main" id="{47E9989A-1A0A-44D9-8A32-81B848E3925B}"/>
              </a:ext>
            </a:extLst>
          </p:cNvPr>
          <p:cNvPicPr/>
          <p:nvPr/>
        </p:nvPicPr>
        <p:blipFill>
          <a:blip r:embed="rId2">
            <a:extLst>
              <a:ext uri="{28A0092B-C50C-407E-A947-70E740481C1C}">
                <a14:useLocalDpi xmlns:a14="http://schemas.microsoft.com/office/drawing/2010/main" val="0"/>
              </a:ext>
            </a:extLst>
          </a:blip>
          <a:stretch>
            <a:fillRect/>
          </a:stretch>
        </p:blipFill>
        <p:spPr>
          <a:xfrm>
            <a:off x="603380" y="1807807"/>
            <a:ext cx="5439747" cy="2477278"/>
          </a:xfrm>
          <a:prstGeom prst="rect">
            <a:avLst/>
          </a:prstGeom>
        </p:spPr>
      </p:pic>
    </p:spTree>
    <p:extLst>
      <p:ext uri="{BB962C8B-B14F-4D97-AF65-F5344CB8AC3E}">
        <p14:creationId xmlns:p14="http://schemas.microsoft.com/office/powerpoint/2010/main" val="4134528742"/>
      </p:ext>
    </p:extLst>
  </p:cSld>
  <p:clrMapOvr>
    <a:masterClrMapping/>
  </p:clrMapOvr>
  <mc:AlternateContent xmlns:mc="http://schemas.openxmlformats.org/markup-compatibility/2006" xmlns:p14="http://schemas.microsoft.com/office/powerpoint/2010/main">
    <mc:Choice Requires="p14">
      <p:transition spd="slow" p14:dur="500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Folded Corner 1">
            <a:extLst>
              <a:ext uri="{FF2B5EF4-FFF2-40B4-BE49-F238E27FC236}">
                <a16:creationId xmlns:a16="http://schemas.microsoft.com/office/drawing/2014/main" id="{B353F97C-6E1A-4ACA-B962-8E27E7DD3D17}"/>
              </a:ext>
            </a:extLst>
          </p:cNvPr>
          <p:cNvSpPr/>
          <p:nvPr/>
        </p:nvSpPr>
        <p:spPr>
          <a:xfrm>
            <a:off x="813788" y="1520890"/>
            <a:ext cx="5101820" cy="4436026"/>
          </a:xfrm>
          <a:prstGeom prst="foldedCorner">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IN" dirty="0"/>
          </a:p>
          <a:p>
            <a:pPr algn="ctr" fontAlgn="base"/>
            <a:endParaRPr lang="en-IN" dirty="0"/>
          </a:p>
          <a:p>
            <a:pPr algn="ctr" fontAlgn="base"/>
            <a:r>
              <a:rPr lang="en-IN" dirty="0"/>
              <a:t>The objective of this task is to detect hate speech in tweets. For the sake of simplicity, we say a tweet contains hate speech if it has a negative sentiment associated with it. So, the task is to classify negative tweets from other tweets Formally, given a training sample of tweets and labels, where label '1' denotes the tweet is negative and label '0' denotes the tweet is not negative, your objective is to predict the labels on the test dataset. </a:t>
            </a:r>
          </a:p>
          <a:p>
            <a:pPr algn="ctr" fontAlgn="base"/>
            <a:r>
              <a:rPr lang="en-IN" dirty="0"/>
              <a:t>For training the models, we provide a labelled dataset of 31,962 tweets. The dataset is provided in the form of a csv file with each line storing a tweet id, its label and the tweet. </a:t>
            </a:r>
          </a:p>
          <a:p>
            <a:pPr algn="ctr" fontAlgn="base"/>
            <a:endParaRPr lang="en-IN" dirty="0"/>
          </a:p>
          <a:p>
            <a:pPr algn="ctr" fontAlgn="base"/>
            <a:endParaRPr lang="en-IN" sz="1600" b="1" i="1" dirty="0"/>
          </a:p>
        </p:txBody>
      </p:sp>
      <p:sp>
        <p:nvSpPr>
          <p:cNvPr id="5" name="Rectangle: Top Corners Rounded 4">
            <a:extLst>
              <a:ext uri="{FF2B5EF4-FFF2-40B4-BE49-F238E27FC236}">
                <a16:creationId xmlns:a16="http://schemas.microsoft.com/office/drawing/2014/main" id="{6D10B3A7-6225-49D6-B172-D946434A6C23}"/>
              </a:ext>
            </a:extLst>
          </p:cNvPr>
          <p:cNvSpPr/>
          <p:nvPr/>
        </p:nvSpPr>
        <p:spPr>
          <a:xfrm>
            <a:off x="813788" y="742926"/>
            <a:ext cx="6062870" cy="646043"/>
          </a:xfrm>
          <a:prstGeom prst="round2SameRect">
            <a:avLst/>
          </a:prstGeom>
          <a:solidFill>
            <a:srgbClr val="303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u="sng" dirty="0"/>
              <a:t>Dataset Information</a:t>
            </a:r>
            <a:endParaRPr lang="en-IN" sz="3600" dirty="0"/>
          </a:p>
        </p:txBody>
      </p:sp>
      <p:pic>
        <p:nvPicPr>
          <p:cNvPr id="12" name="Picture 11">
            <a:extLst>
              <a:ext uri="{FF2B5EF4-FFF2-40B4-BE49-F238E27FC236}">
                <a16:creationId xmlns:a16="http://schemas.microsoft.com/office/drawing/2014/main" id="{BD79CDDD-66E6-4513-87CB-3927A135D96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020409" y="1520890"/>
            <a:ext cx="5530889" cy="4129723"/>
          </a:xfrm>
          <a:prstGeom prst="rect">
            <a:avLst/>
          </a:prstGeom>
        </p:spPr>
      </p:pic>
    </p:spTree>
    <p:extLst>
      <p:ext uri="{BB962C8B-B14F-4D97-AF65-F5344CB8AC3E}">
        <p14:creationId xmlns:p14="http://schemas.microsoft.com/office/powerpoint/2010/main" val="3940499574"/>
      </p:ext>
    </p:extLst>
  </p:cSld>
  <p:clrMapOvr>
    <a:masterClrMapping/>
  </p:clrMapOvr>
  <mc:AlternateContent xmlns:mc="http://schemas.openxmlformats.org/markup-compatibility/2006" xmlns:p14="http://schemas.microsoft.com/office/powerpoint/2010/main">
    <mc:Choice Requires="p14">
      <p:transition spd="slow" p14:dur="5000">
        <p14:flip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10051</TotalTime>
  <Words>764</Words>
  <Application>Microsoft Office PowerPoint</Application>
  <PresentationFormat>Widescreen</PresentationFormat>
  <Paragraphs>67</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Arial Black</vt:lpstr>
      <vt:lpstr>Arial Rounded MT Bold</vt:lpstr>
      <vt:lpstr>Calibri</vt:lpstr>
      <vt:lpstr>Garamond</vt:lpstr>
      <vt:lpstr>Romantic</vt:lpstr>
      <vt:lpstr>Organic</vt:lpstr>
      <vt:lpstr>Personal Introduction </vt:lpstr>
      <vt:lpstr>Twitter Sentimental Analysis</vt:lpstr>
      <vt:lpstr>PowerPoint Presentation</vt:lpstr>
      <vt:lpstr>Twitter sentimental analysis using machine learning</vt:lpstr>
      <vt:lpstr>PowerPoint Presentation</vt:lpstr>
      <vt:lpstr>PowerPoint Presentation</vt:lpstr>
      <vt:lpstr>Sentimental analysis and NLP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and Crime</dc:title>
  <dc:creator>Ansh Garg</dc:creator>
  <cp:lastModifiedBy>Ansh Garg</cp:lastModifiedBy>
  <cp:revision>85</cp:revision>
  <dcterms:created xsi:type="dcterms:W3CDTF">2020-08-09T07:18:17Z</dcterms:created>
  <dcterms:modified xsi:type="dcterms:W3CDTF">2021-06-30T08:25:27Z</dcterms:modified>
</cp:coreProperties>
</file>