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4" r:id="rId8"/>
    <p:sldId id="281" r:id="rId9"/>
    <p:sldId id="290" r:id="rId10"/>
    <p:sldId id="282" r:id="rId11"/>
    <p:sldId id="292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9E02A-1672-44CC-AD7F-DD36B3D63CCC}" v="123" dt="2023-10-02T20:54:17.043"/>
    <p1510:client id="{5539AF6C-E742-4593-B112-7B62372A50A4}" v="46" dt="2023-10-03T02:01:43.989"/>
    <p1510:client id="{6DB52AB7-2711-4966-898F-8566AF2DE8D2}" v="39" dt="2023-10-03T00:14:42.305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075414"/>
            <a:ext cx="5385816" cy="3139970"/>
          </a:xfrm>
        </p:spPr>
        <p:txBody>
          <a:bodyPr/>
          <a:lstStyle/>
          <a:p>
            <a:r>
              <a:rPr lang="en-US"/>
              <a:t>Pl/</a:t>
            </a:r>
            <a:r>
              <a:rPr lang="en-US" err="1"/>
              <a:t>sql</a:t>
            </a:r>
            <a:r>
              <a:rPr lang="en-US"/>
              <a:t> block</a:t>
            </a:r>
            <a:br>
              <a:rPr lang="en-US"/>
            </a:br>
            <a:r>
              <a:rPr lang="en-US"/>
              <a:t>to calculate student attendance and percentage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852495"/>
            <a:ext cx="3493008" cy="1644724"/>
          </a:xfrm>
        </p:spPr>
        <p:txBody>
          <a:bodyPr/>
          <a:lstStyle/>
          <a:p>
            <a:r>
              <a:rPr lang="en-US"/>
              <a:t>​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6D5AB-0B0B-F8BE-A896-2FEE28E2A0CA}"/>
              </a:ext>
            </a:extLst>
          </p:cNvPr>
          <p:cNvSpPr txBox="1"/>
          <p:nvPr/>
        </p:nvSpPr>
        <p:spPr>
          <a:xfrm>
            <a:off x="2006600" y="5317355"/>
            <a:ext cx="435864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highlight>
                  <a:srgbClr val="FDFBF6"/>
                </a:highlight>
              </a:rPr>
              <a:t>Name: Ansh Patel</a:t>
            </a:r>
          </a:p>
          <a:p>
            <a:r>
              <a:rPr lang="en-US" sz="2000" b="1" dirty="0">
                <a:highlight>
                  <a:srgbClr val="FDFBF6"/>
                </a:highlight>
              </a:rPr>
              <a:t>Batch: D1   </a:t>
            </a:r>
            <a:endParaRPr lang="en-US" sz="2000" b="1" dirty="0">
              <a:highlight>
                <a:srgbClr val="FDFBF6"/>
              </a:highlight>
              <a:cs typeface="Sabon Next LT"/>
            </a:endParaRPr>
          </a:p>
          <a:p>
            <a:r>
              <a:rPr lang="en-US" sz="2000" b="1" dirty="0">
                <a:highlight>
                  <a:srgbClr val="FDFBF6"/>
                </a:highlight>
              </a:rPr>
              <a:t>Roll No: 12  </a:t>
            </a:r>
            <a:endParaRPr lang="en-US" sz="2000" b="1" dirty="0">
              <a:highlight>
                <a:srgbClr val="FDFBF6"/>
              </a:highlight>
              <a:cs typeface="Sabon Next LT"/>
            </a:endParaRPr>
          </a:p>
          <a:p>
            <a:r>
              <a:rPr lang="en-US" sz="2000" b="1" dirty="0">
                <a:highlight>
                  <a:srgbClr val="FDFBF6"/>
                </a:highlight>
              </a:rPr>
              <a:t>Enrollment No: 22002170110104</a:t>
            </a:r>
            <a:endParaRPr lang="en-US" sz="2000" b="1" dirty="0">
              <a:highlight>
                <a:srgbClr val="FDFBF6"/>
              </a:highlight>
              <a:cs typeface="Sabon Next 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 lnSpcReduction="10000"/>
          </a:bodyPr>
          <a:lstStyle/>
          <a:p>
            <a:r>
              <a:rPr lang="en-US"/>
              <a:t>Introduction​</a:t>
            </a:r>
          </a:p>
          <a:p>
            <a:r>
              <a:rPr lang="en-US"/>
              <a:t>Functionality</a:t>
            </a:r>
          </a:p>
          <a:p>
            <a:r>
              <a:rPr lang="en-US"/>
              <a:t>Relation Schema</a:t>
            </a:r>
          </a:p>
          <a:p>
            <a:r>
              <a:rPr lang="en-US"/>
              <a:t>Areas Of Focus</a:t>
            </a:r>
          </a:p>
          <a:p>
            <a:r>
              <a:rPr lang="en-US"/>
              <a:t>Pros</a:t>
            </a:r>
          </a:p>
          <a:p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920" y="-1494358"/>
            <a:ext cx="6767512" cy="281146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27" y="1607932"/>
            <a:ext cx="6766560" cy="482422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cs typeface="Sabon Next LT"/>
            </a:endParaRPr>
          </a:p>
          <a:p>
            <a:r>
              <a:rPr lang="en-US" sz="2400" dirty="0"/>
              <a:t>PL/SQL stands for procedural language extensions to </a:t>
            </a:r>
            <a:r>
              <a:rPr lang="en-US" sz="2400" dirty="0" err="1"/>
              <a:t>sql</a:t>
            </a:r>
            <a:r>
              <a:rPr lang="en-US" sz="2400" dirty="0"/>
              <a:t>.</a:t>
            </a:r>
            <a:endParaRPr lang="en-US" sz="2400" dirty="0">
              <a:cs typeface="Sabon Next LT"/>
            </a:endParaRPr>
          </a:p>
          <a:p>
            <a:endParaRPr lang="en-US" sz="2400">
              <a:cs typeface="Sabon Next LT"/>
            </a:endParaRPr>
          </a:p>
          <a:p>
            <a:r>
              <a:rPr lang="en-US" sz="2400" dirty="0"/>
              <a:t>Student attendance and percentage calculation is a system designed to manage the database of students in schools, colleges and universities in a easier way.</a:t>
            </a:r>
            <a:endParaRPr lang="en-US" sz="2400" dirty="0">
              <a:cs typeface="Sabon Next LT"/>
            </a:endParaRPr>
          </a:p>
          <a:p>
            <a:endParaRPr lang="en-US" sz="2400">
              <a:cs typeface="Sabon Next LT"/>
            </a:endParaRPr>
          </a:p>
          <a:p>
            <a:r>
              <a:rPr lang="en-US" sz="2400" dirty="0"/>
              <a:t>It calculates the percentage and attendance of student based on their marks and</a:t>
            </a:r>
            <a:endParaRPr lang="en-US" sz="2400" dirty="0">
              <a:cs typeface="Sabon Next LT"/>
            </a:endParaRPr>
          </a:p>
          <a:p>
            <a:r>
              <a:rPr lang="en-US" sz="2400" dirty="0"/>
              <a:t>attended lectures.</a:t>
            </a:r>
            <a:endParaRPr lang="en-US" sz="2400" dirty="0">
              <a:cs typeface="Sabon Next LT"/>
            </a:endParaRPr>
          </a:p>
          <a:p>
            <a:endParaRPr lang="en-US" sz="2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27" y="-451173"/>
            <a:ext cx="10671048" cy="1362057"/>
          </a:xfrm>
        </p:spPr>
        <p:txBody>
          <a:bodyPr/>
          <a:lstStyle/>
          <a:p>
            <a:r>
              <a:rPr lang="en-US"/>
              <a:t>Relational Schemas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6FB93A5-2311-F623-88B7-1F749700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69625"/>
              </p:ext>
            </p:extLst>
          </p:nvPr>
        </p:nvGraphicFramePr>
        <p:xfrm>
          <a:off x="503427" y="862344"/>
          <a:ext cx="11001388" cy="5765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0966">
                  <a:extLst>
                    <a:ext uri="{9D8B030D-6E8A-4147-A177-3AD203B41FA5}">
                      <a16:colId xmlns:a16="http://schemas.microsoft.com/office/drawing/2014/main" val="3620242998"/>
                    </a:ext>
                  </a:extLst>
                </a:gridCol>
                <a:gridCol w="4256116">
                  <a:extLst>
                    <a:ext uri="{9D8B030D-6E8A-4147-A177-3AD203B41FA5}">
                      <a16:colId xmlns:a16="http://schemas.microsoft.com/office/drawing/2014/main" val="3675559238"/>
                    </a:ext>
                  </a:extLst>
                </a:gridCol>
                <a:gridCol w="2751513">
                  <a:extLst>
                    <a:ext uri="{9D8B030D-6E8A-4147-A177-3AD203B41FA5}">
                      <a16:colId xmlns:a16="http://schemas.microsoft.com/office/drawing/2014/main" val="2470471120"/>
                    </a:ext>
                  </a:extLst>
                </a:gridCol>
                <a:gridCol w="1562793">
                  <a:extLst>
                    <a:ext uri="{9D8B030D-6E8A-4147-A177-3AD203B41FA5}">
                      <a16:colId xmlns:a16="http://schemas.microsoft.com/office/drawing/2014/main" val="2309630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 create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 insert 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9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Marks(s_id,s_name,s_branch,totalmaths_marks,dbms_marks,java_marks,marks_without_bonus,marks_with_bonus,percentage);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TABLE marks ( </a:t>
                      </a:r>
                      <a:r>
                        <a:rPr lang="en-US" err="1"/>
                        <a:t>s_id</a:t>
                      </a:r>
                      <a:r>
                        <a:rPr lang="en-US"/>
                        <a:t> INT PRIMARY KEY, </a:t>
                      </a:r>
                      <a:r>
                        <a:rPr lang="en-US" err="1"/>
                        <a:t>s_name</a:t>
                      </a:r>
                      <a:r>
                        <a:rPr lang="en-US"/>
                        <a:t> VARCHAR(15),</a:t>
                      </a:r>
                    </a:p>
                    <a:p>
                      <a:r>
                        <a:rPr lang="en-US"/>
                        <a:t>  </a:t>
                      </a:r>
                      <a:r>
                        <a:rPr lang="en-US" err="1"/>
                        <a:t>s_branch</a:t>
                      </a:r>
                      <a:r>
                        <a:rPr lang="en-US"/>
                        <a:t> VARCHAR(10), total </a:t>
                      </a:r>
                      <a:r>
                        <a:rPr lang="en-US" err="1"/>
                        <a:t>INT,maths_marks</a:t>
                      </a:r>
                      <a:r>
                        <a:rPr lang="en-US"/>
                        <a:t> NUMERIC(5,2),</a:t>
                      </a:r>
                    </a:p>
                    <a:p>
                      <a:r>
                        <a:rPr lang="en-US" err="1"/>
                        <a:t>dbms_marks</a:t>
                      </a:r>
                      <a:r>
                        <a:rPr lang="en-US"/>
                        <a:t> NUMERIC(5,2),</a:t>
                      </a:r>
                      <a:r>
                        <a:rPr lang="en-US" err="1"/>
                        <a:t>java_marks</a:t>
                      </a:r>
                      <a:r>
                        <a:rPr lang="en-US"/>
                        <a:t> NUMERIC(5,2),</a:t>
                      </a:r>
                      <a:r>
                        <a:rPr lang="en-US" err="1"/>
                        <a:t>marks_without_bonus</a:t>
                      </a:r>
                      <a:r>
                        <a:rPr lang="en-US"/>
                        <a:t> NUMERIC(5,2),</a:t>
                      </a:r>
                      <a:r>
                        <a:rPr lang="en-US" err="1"/>
                        <a:t>marks_with_bonus</a:t>
                      </a:r>
                      <a:r>
                        <a:rPr lang="en-US"/>
                        <a:t> NUMERIC(5,2), percentage NUMERIC(5,2)</a:t>
                      </a:r>
                    </a:p>
                    <a:p>
                      <a:r>
                        <a:rPr lang="en-US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 INTO marks(</a:t>
                      </a:r>
                      <a:r>
                        <a:rPr lang="en-US" err="1"/>
                        <a:t>s_id,s_name,s_branch,total,maths_marks,dbms_marks,java_marks</a:t>
                      </a:r>
                      <a:r>
                        <a:rPr lang="en-US"/>
                        <a:t>) VALUES    (1,'Mahi','IT',100,85,70,81);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marks;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81129"/>
                  </a:ext>
                </a:extLst>
              </a:tr>
              <a:tr h="160122">
                <a:tc>
                  <a:txBody>
                    <a:bodyPr/>
                    <a:lstStyle/>
                    <a:p>
                      <a:r>
                        <a:rPr lang="en-US"/>
                        <a:t>Attendance(</a:t>
                      </a:r>
                      <a:r>
                        <a:rPr lang="en-US" err="1"/>
                        <a:t>s_id,s_name,maths_attended_lec</a:t>
                      </a:r>
                      <a:r>
                        <a:rPr lang="en-US"/>
                        <a:t> ,</a:t>
                      </a:r>
                      <a:r>
                        <a:rPr lang="en-US" err="1"/>
                        <a:t>maths_total_lec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java_attended_lec</a:t>
                      </a:r>
                      <a:r>
                        <a:rPr lang="en-US"/>
                        <a:t> ,    </a:t>
                      </a:r>
                      <a:r>
                        <a:rPr lang="en-US" err="1"/>
                        <a:t>java_total_lec,dbms_attended_lecdbms_total_lec</a:t>
                      </a:r>
                      <a:r>
                        <a:rPr lang="en-US"/>
                        <a:t> , </a:t>
                      </a:r>
                      <a:r>
                        <a:rPr lang="en-US" err="1"/>
                        <a:t>attended_lec</a:t>
                      </a:r>
                      <a:r>
                        <a:rPr lang="en-US"/>
                        <a:t> ,</a:t>
                      </a:r>
                      <a:r>
                        <a:rPr lang="en-US" err="1"/>
                        <a:t>total_lec,attendance_percentage</a:t>
                      </a:r>
                      <a:r>
                        <a:rPr lang="en-US"/>
                        <a:t> ,bonus);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TABLE attendance (    </a:t>
                      </a:r>
                      <a:r>
                        <a:rPr lang="en-US" err="1"/>
                        <a:t>s_id</a:t>
                      </a:r>
                      <a:r>
                        <a:rPr lang="en-US"/>
                        <a:t> INT PRIMARY KEY,    </a:t>
                      </a:r>
                      <a:r>
                        <a:rPr lang="en-US" err="1"/>
                        <a:t>s_name</a:t>
                      </a:r>
                      <a:r>
                        <a:rPr lang="en-US"/>
                        <a:t> VARCHAR(15), </a:t>
                      </a:r>
                      <a:r>
                        <a:rPr lang="en-US" err="1"/>
                        <a:t>maths_attended_lec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maths_total_lec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java_attended_lec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java_total_lec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dbms_attended_lec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dbms_total_lec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attended_lec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total_lec</a:t>
                      </a:r>
                      <a:r>
                        <a:rPr lang="en-US"/>
                        <a:t> INT,    </a:t>
                      </a:r>
                      <a:r>
                        <a:rPr lang="en-US" err="1"/>
                        <a:t>attendance_percentage</a:t>
                      </a:r>
                      <a:r>
                        <a:rPr lang="en-US"/>
                        <a:t> NUMERIC(5,2),    bonus INT);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 INTO attendance(s_id,s_name,maths_attended_lec,maths_total_lec,java_attended_lec,java_total_lec,dbms_attended_lec,dbms_total_lec) VALUES    (1,'Mahi',45,50,40,50,41,50);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* from attendance;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5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277" y="219925"/>
            <a:ext cx="6400800" cy="2844977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0A8A9B-89CB-6FC9-A5B8-49699B194F3F}"/>
              </a:ext>
            </a:extLst>
          </p:cNvPr>
          <p:cNvSpPr/>
          <p:nvPr/>
        </p:nvSpPr>
        <p:spPr>
          <a:xfrm>
            <a:off x="3366655" y="3715789"/>
            <a:ext cx="1812174" cy="12552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BA204-4257-5E17-450A-CE43114CBF8C}"/>
              </a:ext>
            </a:extLst>
          </p:cNvPr>
          <p:cNvSpPr/>
          <p:nvPr/>
        </p:nvSpPr>
        <p:spPr>
          <a:xfrm>
            <a:off x="7013173" y="3842745"/>
            <a:ext cx="2006139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2E94D-5404-DE65-6A45-D0F29F194E85}"/>
              </a:ext>
            </a:extLst>
          </p:cNvPr>
          <p:cNvSpPr/>
          <p:nvPr/>
        </p:nvSpPr>
        <p:spPr>
          <a:xfrm>
            <a:off x="5178829" y="5382853"/>
            <a:ext cx="2078182" cy="12552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491AD-F2C5-FA02-4260-F2C0B3451F63}"/>
              </a:ext>
            </a:extLst>
          </p:cNvPr>
          <p:cNvSpPr txBox="1"/>
          <p:nvPr/>
        </p:nvSpPr>
        <p:spPr>
          <a:xfrm>
            <a:off x="3433156" y="4081790"/>
            <a:ext cx="174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FD6461-2352-9CC0-7AF2-E2A0AC6DDADA}"/>
              </a:ext>
            </a:extLst>
          </p:cNvPr>
          <p:cNvSpPr txBox="1"/>
          <p:nvPr/>
        </p:nvSpPr>
        <p:spPr>
          <a:xfrm>
            <a:off x="7245930" y="4308132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8C17E1-91D3-8AE8-CD05-0F424B69F1B5}"/>
              </a:ext>
            </a:extLst>
          </p:cNvPr>
          <p:cNvSpPr txBox="1"/>
          <p:nvPr/>
        </p:nvSpPr>
        <p:spPr>
          <a:xfrm flipH="1">
            <a:off x="5584074" y="5748854"/>
            <a:ext cx="126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53" y="-481104"/>
            <a:ext cx="7439243" cy="1309978"/>
          </a:xfrm>
        </p:spPr>
        <p:txBody>
          <a:bodyPr/>
          <a:lstStyle/>
          <a:p>
            <a:r>
              <a:rPr lang="en-US"/>
              <a:t>AREAS OF FOCUS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053" y="706538"/>
            <a:ext cx="3813048" cy="730504"/>
          </a:xfrm>
        </p:spPr>
        <p:txBody>
          <a:bodyPr/>
          <a:lstStyle/>
          <a:p>
            <a:r>
              <a:rPr lang="en-US"/>
              <a:t>Triggers ,function and Procedure used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9776" y="1717253"/>
            <a:ext cx="7386041" cy="4947005"/>
          </a:xfrm>
        </p:spPr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347345" indent="-347345"/>
            <a:r>
              <a:rPr lang="en-US" sz="1800" dirty="0"/>
              <a:t>Function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/>
              <a:t>       1)</a:t>
            </a:r>
            <a:r>
              <a:rPr lang="en-US" sz="1800" dirty="0" err="1"/>
              <a:t>getUserDetailsById</a:t>
            </a:r>
            <a:r>
              <a:rPr lang="en-US" sz="1800" dirty="0"/>
              <a:t>() </a:t>
            </a:r>
            <a:r>
              <a:rPr lang="en-US" sz="1800" dirty="0">
                <a:sym typeface="Wingdings" panose="05000000000000000000" pitchFamily="2" charset="2"/>
              </a:rPr>
              <a:t> takes id as input parameter and show details 	of  particular id.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endParaRPr lang="en-US" sz="1800" dirty="0">
              <a:cs typeface="Sabon Next LT"/>
            </a:endParaRPr>
          </a:p>
          <a:p>
            <a:pPr marL="347345" indent="-347345"/>
            <a:r>
              <a:rPr lang="en-US" sz="1800" dirty="0"/>
              <a:t>Procedure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/>
              <a:t>        1) </a:t>
            </a:r>
            <a:r>
              <a:rPr lang="en-US" sz="1800" dirty="0" err="1"/>
              <a:t>insert_in_marks</a:t>
            </a:r>
            <a:r>
              <a:rPr lang="en-US" sz="1800" dirty="0"/>
              <a:t>() </a:t>
            </a:r>
            <a:r>
              <a:rPr lang="en-US" sz="1800" dirty="0">
                <a:sym typeface="Wingdings" panose="05000000000000000000" pitchFamily="2" charset="2"/>
              </a:rPr>
              <a:t>takes all required parameters to insert in marks 	table.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        2) </a:t>
            </a:r>
            <a:r>
              <a:rPr lang="en-US" sz="1800" dirty="0" err="1">
                <a:sym typeface="Wingdings" panose="05000000000000000000" pitchFamily="2" charset="2"/>
              </a:rPr>
              <a:t>insert_in_attendance</a:t>
            </a:r>
            <a:r>
              <a:rPr lang="en-US" sz="1800" dirty="0">
                <a:sym typeface="Wingdings" panose="05000000000000000000" pitchFamily="2" charset="2"/>
              </a:rPr>
              <a:t>()  takes all required parameters to insert in 	attendance table.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        3)</a:t>
            </a:r>
            <a:r>
              <a:rPr lang="en-US" sz="1800" dirty="0" err="1">
                <a:sym typeface="Wingdings" panose="05000000000000000000" pitchFamily="2" charset="2"/>
              </a:rPr>
              <a:t>calculate_bonus</a:t>
            </a:r>
            <a:r>
              <a:rPr lang="en-US" sz="1800" dirty="0">
                <a:sym typeface="Wingdings" panose="05000000000000000000" pitchFamily="2" charset="2"/>
              </a:rPr>
              <a:t>()  takes id and attendance percentage as input 	parameter and set bonus in marks in marks table.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        4) </a:t>
            </a:r>
            <a:r>
              <a:rPr lang="en-US" sz="1800" dirty="0" err="1">
                <a:sym typeface="Wingdings" panose="05000000000000000000" pitchFamily="2" charset="2"/>
              </a:rPr>
              <a:t>display_branch_topper</a:t>
            </a:r>
            <a:r>
              <a:rPr lang="en-US" sz="1800" dirty="0">
                <a:sym typeface="Wingdings" panose="05000000000000000000" pitchFamily="2" charset="2"/>
              </a:rPr>
              <a:t>() takes branch as input parameter and display 	name and percentage of topper of that branch.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endParaRPr lang="en-US" sz="1800" dirty="0">
              <a:cs typeface="Sabon Next LT"/>
            </a:endParaRPr>
          </a:p>
          <a:p>
            <a:pPr marL="347345" indent="-347345"/>
            <a:r>
              <a:rPr lang="en-US" sz="1800" dirty="0">
                <a:sym typeface="Wingdings" panose="05000000000000000000" pitchFamily="2" charset="2"/>
              </a:rPr>
              <a:t>Trigger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        1) </a:t>
            </a:r>
            <a:r>
              <a:rPr lang="en-US" sz="1800" dirty="0" err="1">
                <a:sym typeface="Wingdings" panose="05000000000000000000" pitchFamily="2" charset="2"/>
              </a:rPr>
              <a:t>calculate_attendance</a:t>
            </a:r>
            <a:r>
              <a:rPr lang="en-US" sz="1800" dirty="0">
                <a:sym typeface="Wingdings" panose="05000000000000000000" pitchFamily="2" charset="2"/>
              </a:rPr>
              <a:t>() calculates total attendance percentage in 	attendance table.</a:t>
            </a:r>
            <a:endParaRPr lang="en-US" sz="1800" dirty="0">
              <a:cs typeface="Sabon Next LT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        2) </a:t>
            </a:r>
            <a:r>
              <a:rPr lang="en-US" sz="1800" dirty="0" err="1">
                <a:sym typeface="Wingdings" panose="05000000000000000000" pitchFamily="2" charset="2"/>
              </a:rPr>
              <a:t>calculate_marks</a:t>
            </a:r>
            <a:r>
              <a:rPr lang="en-US" sz="1800" dirty="0">
                <a:sym typeface="Wingdings" panose="05000000000000000000" pitchFamily="2" charset="2"/>
              </a:rPr>
              <a:t>() calculates total marks and percentage in marks table.</a:t>
            </a:r>
            <a:endParaRPr lang="en-US" sz="1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88935"/>
            <a:ext cx="6984906" cy="2560441"/>
          </a:xfrm>
        </p:spPr>
        <p:txBody>
          <a:bodyPr/>
          <a:lstStyle/>
          <a:p>
            <a:r>
              <a:rPr lang="en-US"/>
              <a:t>Pros of using pl/</a:t>
            </a:r>
            <a:r>
              <a:rPr lang="en-US" err="1"/>
              <a:t>sql</a:t>
            </a:r>
            <a:r>
              <a:rPr lang="en-US"/>
              <a:t> block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347664"/>
            <a:ext cx="768096" cy="1882471"/>
          </a:xfrm>
        </p:spPr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5317" y="4280165"/>
            <a:ext cx="4971237" cy="864804"/>
          </a:xfrm>
        </p:spPr>
        <p:txBody>
          <a:bodyPr/>
          <a:lstStyle/>
          <a:p>
            <a:r>
              <a:rPr lang="en-US"/>
              <a:t>1)Efficiency and Accuracy</a:t>
            </a:r>
          </a:p>
          <a:p>
            <a:endParaRPr lang="en-US"/>
          </a:p>
          <a:p>
            <a:r>
              <a:rPr lang="en-US"/>
              <a:t>2)Time-Saving</a:t>
            </a:r>
          </a:p>
          <a:p>
            <a:endParaRPr lang="en-US"/>
          </a:p>
          <a:p>
            <a:r>
              <a:rPr lang="en-US"/>
              <a:t>3)Real-Time Access</a:t>
            </a:r>
          </a:p>
          <a:p>
            <a:endParaRPr lang="en-US"/>
          </a:p>
          <a:p>
            <a:r>
              <a:rPr lang="en-US"/>
              <a:t>4)Security And Privacy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0340" y="1935560"/>
            <a:ext cx="768096" cy="1627632"/>
          </a:xfrm>
        </p:spPr>
        <p:txBody>
          <a:bodyPr/>
          <a:lstStyle/>
          <a:p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92" y="1097857"/>
            <a:ext cx="6527800" cy="2627313"/>
          </a:xfrm>
        </p:spPr>
        <p:txBody>
          <a:bodyPr/>
          <a:lstStyle/>
          <a:p>
            <a:r>
              <a:rPr lang="en-US" sz="4800"/>
              <a:t>thankyou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4BDD61A6AC948B47192E18BF3DCEB" ma:contentTypeVersion="0" ma:contentTypeDescription="Create a new document." ma:contentTypeScope="" ma:versionID="a81804cb8525b237f8f73e604fadb0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9faaafa6c0e1c819065d21c51014d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EC850D-EE29-4BEE-BE3A-E975FD9A7CE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{387A1D82-3D85-4397-A168-4ADFF03B3A1E}tf78438558_win32</Template>
  <TotalTime>0</TotalTime>
  <Words>657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Pl/sql block to calculate student attendance and percentage</vt:lpstr>
      <vt:lpstr>AGENDA</vt:lpstr>
      <vt:lpstr>introduction</vt:lpstr>
      <vt:lpstr>Relational Schemas</vt:lpstr>
      <vt:lpstr>Functionalities</vt:lpstr>
      <vt:lpstr>AREAS OF FOCUS</vt:lpstr>
      <vt:lpstr>Pros of using pl/sql block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block to calculate student attendance and percentage</dc:title>
  <dc:subject/>
  <dc:creator>soham chaudhari</dc:creator>
  <cp:lastModifiedBy>ansh patel</cp:lastModifiedBy>
  <cp:revision>22</cp:revision>
  <dcterms:created xsi:type="dcterms:W3CDTF">2023-10-02T17:35:24Z</dcterms:created>
  <dcterms:modified xsi:type="dcterms:W3CDTF">2023-10-03T02:08:30Z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0x0101003F64BDD61A6AC948B47192E18BF3DCEB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2023-10-02T20:32:08Z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a358649f-4b6f-417f-8231-65c8973ac489</vt:lpwstr>
  </property>
  <property fmtid="{D5CDD505-2E9C-101B-9397-08002B2CF9AE}" pid="9" name="MSIP_Label_defa4170-0d19-0005-0004-bc88714345d2_ActionId">
    <vt:lpwstr>b09e4f3d-0da9-485f-98e3-3c379faa1ec2</vt:lpwstr>
  </property>
  <property fmtid="{D5CDD505-2E9C-101B-9397-08002B2CF9AE}" pid="10" name="MSIP_Label_defa4170-0d19-0005-0004-bc88714345d2_ContentBits">
    <vt:lpwstr>0</vt:lpwstr>
  </property>
</Properties>
</file>