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Lst>
  <p:sldSz cx="18288000" cy="10287000"/>
  <p:notesSz cx="6858000" cy="9144000"/>
  <p:embeddedFontLst>
    <p:embeddedFont>
      <p:font typeface="Cormorant Garamond Bold Italics" charset="1" panose="00000800000000000000"/>
      <p:regular r:id="rId68"/>
    </p:embeddedFont>
    <p:embeddedFont>
      <p:font typeface="Quicksand" charset="1" panose="00000000000000000000"/>
      <p:regular r:id="rId69"/>
    </p:embeddedFont>
    <p:embeddedFont>
      <p:font typeface="Quicksand Bold" charset="1" panose="00000000000000000000"/>
      <p:regular r:id="rId70"/>
    </p:embeddedFont>
    <p:embeddedFont>
      <p:font typeface="Cormorant Garamond Bold" charset="1" panose="00000800000000000000"/>
      <p:regular r:id="rId71"/>
    </p:embeddedFont>
    <p:embeddedFont>
      <p:font typeface="Cormorant Garamond" charset="1" panose="00000500000000000000"/>
      <p:regular r:id="rId7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51" Target="slides/slide46.xml" Type="http://schemas.openxmlformats.org/officeDocument/2006/relationships/slide"/><Relationship Id="rId52" Target="slides/slide47.xml" Type="http://schemas.openxmlformats.org/officeDocument/2006/relationships/slide"/><Relationship Id="rId53" Target="slides/slide48.xml" Type="http://schemas.openxmlformats.org/officeDocument/2006/relationships/slide"/><Relationship Id="rId54" Target="slides/slide49.xml" Type="http://schemas.openxmlformats.org/officeDocument/2006/relationships/slide"/><Relationship Id="rId55" Target="slides/slide50.xml" Type="http://schemas.openxmlformats.org/officeDocument/2006/relationships/slide"/><Relationship Id="rId56" Target="slides/slide51.xml" Type="http://schemas.openxmlformats.org/officeDocument/2006/relationships/slide"/><Relationship Id="rId57" Target="slides/slide52.xml" Type="http://schemas.openxmlformats.org/officeDocument/2006/relationships/slide"/><Relationship Id="rId58" Target="slides/slide53.xml" Type="http://schemas.openxmlformats.org/officeDocument/2006/relationships/slide"/><Relationship Id="rId59" Target="slides/slide54.xml" Type="http://schemas.openxmlformats.org/officeDocument/2006/relationships/slide"/><Relationship Id="rId6" Target="slides/slide1.xml" Type="http://schemas.openxmlformats.org/officeDocument/2006/relationships/slide"/><Relationship Id="rId60" Target="slides/slide55.xml" Type="http://schemas.openxmlformats.org/officeDocument/2006/relationships/slide"/><Relationship Id="rId61" Target="slides/slide56.xml" Type="http://schemas.openxmlformats.org/officeDocument/2006/relationships/slide"/><Relationship Id="rId62" Target="slides/slide57.xml" Type="http://schemas.openxmlformats.org/officeDocument/2006/relationships/slide"/><Relationship Id="rId63" Target="slides/slide58.xml" Type="http://schemas.openxmlformats.org/officeDocument/2006/relationships/slide"/><Relationship Id="rId64" Target="slides/slide59.xml" Type="http://schemas.openxmlformats.org/officeDocument/2006/relationships/slide"/><Relationship Id="rId65" Target="slides/slide60.xml" Type="http://schemas.openxmlformats.org/officeDocument/2006/relationships/slide"/><Relationship Id="rId66" Target="slides/slide61.xml" Type="http://schemas.openxmlformats.org/officeDocument/2006/relationships/slide"/><Relationship Id="rId67" Target="slides/slide62.xml" Type="http://schemas.openxmlformats.org/officeDocument/2006/relationships/slide"/><Relationship Id="rId68" Target="fonts/font68.fntdata" Type="http://schemas.openxmlformats.org/officeDocument/2006/relationships/font"/><Relationship Id="rId69" Target="fonts/font69.fntdata" Type="http://schemas.openxmlformats.org/officeDocument/2006/relationships/font"/><Relationship Id="rId7" Target="slides/slide2.xml" Type="http://schemas.openxmlformats.org/officeDocument/2006/relationships/slide"/><Relationship Id="rId70" Target="fonts/font70.fntdata" Type="http://schemas.openxmlformats.org/officeDocument/2006/relationships/font"/><Relationship Id="rId71" Target="fonts/font71.fntdata" Type="http://schemas.openxmlformats.org/officeDocument/2006/relationships/font"/><Relationship Id="rId72" Target="fonts/font72.fntdata" Type="http://schemas.openxmlformats.org/officeDocument/2006/relationships/font"/><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slide3.xml" Type="http://schemas.openxmlformats.org/officeDocument/2006/relationships/slide"/><Relationship Id="rId3" Target="slide4.xml" Type="http://schemas.openxmlformats.org/officeDocument/2006/relationships/slide"/><Relationship Id="rId4" Target="slide9.xml" Type="http://schemas.openxmlformats.org/officeDocument/2006/relationships/slide"/><Relationship Id="rId5" Target="slide29.xml" Type="http://schemas.openxmlformats.org/officeDocument/2006/relationships/slide"/><Relationship Id="rId6" Target="slide45.xml" Type="http://schemas.openxmlformats.org/officeDocument/2006/relationships/slide"/><Relationship Id="rId7" Target="slide50.xml" Type="http://schemas.openxmlformats.org/officeDocument/2006/relationships/slide"/><Relationship Id="rId8" Target="slide59.xml" Type="http://schemas.openxmlformats.org/officeDocument/2006/relationships/slid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s>
</file>

<file path=ppt/slides/_rels/slide4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png" Type="http://schemas.openxmlformats.org/officeDocument/2006/relationships/image"/></Relationships>
</file>

<file path=ppt/slides/_rels/slide5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s>
</file>

<file path=ppt/slides/_rels/slide5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png" Type="http://schemas.openxmlformats.org/officeDocument/2006/relationships/image"/></Relationships>
</file>

<file path=ppt/slides/_rels/slide5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s>
</file>

<file path=ppt/slides/_rels/slide5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https://forms.gle/FYTgkBQqaqjStzSy6" TargetMode="External" Type="http://schemas.openxmlformats.org/officeDocument/2006/relationships/hyperlink"/></Relationships>
</file>

<file path=ppt/slides/_rels/slide6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9158735" y="990600"/>
            <a:ext cx="8114971" cy="0"/>
          </a:xfrm>
          <a:prstGeom prst="line">
            <a:avLst/>
          </a:prstGeom>
          <a:ln cap="flat" w="76200">
            <a:solidFill>
              <a:srgbClr val="0F4662"/>
            </a:solidFill>
            <a:prstDash val="solid"/>
            <a:headEnd type="none" len="sm" w="sm"/>
            <a:tailEnd type="none" len="sm" w="sm"/>
          </a:ln>
        </p:spPr>
      </p:sp>
      <p:sp>
        <p:nvSpPr>
          <p:cNvPr name="AutoShape 3" id="3"/>
          <p:cNvSpPr/>
          <p:nvPr/>
        </p:nvSpPr>
        <p:spPr>
          <a:xfrm>
            <a:off x="1043764" y="9296400"/>
            <a:ext cx="8114971"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9618706" y="90374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646742" y="8078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43764" y="2914886"/>
            <a:ext cx="16229942" cy="2404643"/>
          </a:xfrm>
          <a:prstGeom prst="rect">
            <a:avLst/>
          </a:prstGeom>
        </p:spPr>
        <p:txBody>
          <a:bodyPr anchor="t" rtlCol="false" tIns="0" lIns="0" bIns="0" rIns="0">
            <a:spAutoFit/>
          </a:bodyPr>
          <a:lstStyle/>
          <a:p>
            <a:pPr algn="ctr" marL="0" indent="0" lvl="0">
              <a:lnSpc>
                <a:spcPts val="19710"/>
              </a:lnSpc>
              <a:spcBef>
                <a:spcPct val="0"/>
              </a:spcBef>
            </a:pPr>
            <a:r>
              <a:rPr lang="en-US" b="true" sz="14079" i="true">
                <a:solidFill>
                  <a:srgbClr val="0F4662"/>
                </a:solidFill>
                <a:latin typeface="Cormorant Garamond Bold Italics"/>
                <a:ea typeface="Cormorant Garamond Bold Italics"/>
                <a:cs typeface="Cormorant Garamond Bold Italics"/>
                <a:sym typeface="Cormorant Garamond Bold Italics"/>
              </a:rPr>
              <a:t>Applied Statistics Project </a:t>
            </a:r>
          </a:p>
        </p:txBody>
      </p:sp>
      <p:sp>
        <p:nvSpPr>
          <p:cNvPr name="TextBox 7" id="7"/>
          <p:cNvSpPr txBox="true"/>
          <p:nvPr/>
        </p:nvSpPr>
        <p:spPr>
          <a:xfrm rot="0">
            <a:off x="2737539" y="5908475"/>
            <a:ext cx="13498056" cy="837844"/>
          </a:xfrm>
          <a:prstGeom prst="rect">
            <a:avLst/>
          </a:prstGeom>
        </p:spPr>
        <p:txBody>
          <a:bodyPr anchor="t" rtlCol="false" tIns="0" lIns="0" bIns="0" rIns="0">
            <a:spAutoFit/>
          </a:bodyPr>
          <a:lstStyle/>
          <a:p>
            <a:pPr algn="ctr" marL="0" indent="0" lvl="0">
              <a:lnSpc>
                <a:spcPts val="6844"/>
              </a:lnSpc>
              <a:spcBef>
                <a:spcPct val="0"/>
              </a:spcBef>
            </a:pPr>
            <a:r>
              <a:rPr lang="en-US" sz="4889">
                <a:solidFill>
                  <a:srgbClr val="0F4662"/>
                </a:solidFill>
                <a:latin typeface="Quicksand"/>
                <a:ea typeface="Quicksand"/>
                <a:cs typeface="Quicksand"/>
                <a:sym typeface="Quicksand"/>
              </a:rPr>
              <a:t>“Mental Well-being and Associated Attributes”</a:t>
            </a:r>
          </a:p>
        </p:txBody>
      </p:sp>
      <p:sp>
        <p:nvSpPr>
          <p:cNvPr name="TextBox 8" id="8"/>
          <p:cNvSpPr txBox="true"/>
          <p:nvPr/>
        </p:nvSpPr>
        <p:spPr>
          <a:xfrm rot="0">
            <a:off x="5649752" y="7032069"/>
            <a:ext cx="6988496" cy="525912"/>
          </a:xfrm>
          <a:prstGeom prst="rect">
            <a:avLst/>
          </a:prstGeom>
        </p:spPr>
        <p:txBody>
          <a:bodyPr anchor="t" rtlCol="false" tIns="0" lIns="0" bIns="0" rIns="0">
            <a:spAutoFit/>
          </a:bodyPr>
          <a:lstStyle/>
          <a:p>
            <a:pPr algn="ctr" marL="0" indent="0" lvl="0">
              <a:lnSpc>
                <a:spcPts val="4397"/>
              </a:lnSpc>
              <a:spcBef>
                <a:spcPct val="0"/>
              </a:spcBef>
            </a:pPr>
            <a:r>
              <a:rPr lang="en-US" sz="3141">
                <a:solidFill>
                  <a:srgbClr val="0F4662"/>
                </a:solidFill>
                <a:latin typeface="Quicksand"/>
                <a:ea typeface="Quicksand"/>
                <a:cs typeface="Quicksand"/>
                <a:sym typeface="Quicksand"/>
              </a:rPr>
              <a:t>Spring 2025</a:t>
            </a:r>
          </a:p>
        </p:txBody>
      </p:sp>
      <p:sp>
        <p:nvSpPr>
          <p:cNvPr name="TextBox 9" id="9"/>
          <p:cNvSpPr txBox="true"/>
          <p:nvPr/>
        </p:nvSpPr>
        <p:spPr>
          <a:xfrm rot="0">
            <a:off x="3322179" y="1967581"/>
            <a:ext cx="11643643" cy="529811"/>
          </a:xfrm>
          <a:prstGeom prst="rect">
            <a:avLst/>
          </a:prstGeom>
        </p:spPr>
        <p:txBody>
          <a:bodyPr anchor="t" rtlCol="false" tIns="0" lIns="0" bIns="0" rIns="0">
            <a:spAutoFit/>
          </a:bodyPr>
          <a:lstStyle/>
          <a:p>
            <a:pPr algn="ctr" marL="0" indent="0" lvl="0">
              <a:lnSpc>
                <a:spcPts val="4397"/>
              </a:lnSpc>
              <a:spcBef>
                <a:spcPct val="0"/>
              </a:spcBef>
            </a:pPr>
            <a:r>
              <a:rPr lang="en-US" sz="3141">
                <a:solidFill>
                  <a:srgbClr val="0F4662"/>
                </a:solidFill>
                <a:latin typeface="Quicksand"/>
                <a:ea typeface="Quicksand"/>
                <a:cs typeface="Quicksand"/>
                <a:sym typeface="Quicksand"/>
              </a:rPr>
              <a:t>Prepared by group 28</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1355291" y="7016622"/>
            <a:ext cx="810923" cy="81092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C99"/>
            </a:solidFill>
            <a:ln w="38100" cap="sq">
              <a:solidFill>
                <a:srgbClr val="000000"/>
              </a:solidFill>
              <a:prstDash val="solid"/>
              <a:miter/>
            </a:ln>
          </p:spPr>
        </p:sp>
        <p:sp>
          <p:nvSpPr>
            <p:cNvPr name="TextBox 4" id="4"/>
            <p:cNvSpPr txBox="true"/>
            <p:nvPr/>
          </p:nvSpPr>
          <p:spPr>
            <a:xfrm>
              <a:off x="76200" y="-47625"/>
              <a:ext cx="660400" cy="784225"/>
            </a:xfrm>
            <a:prstGeom prst="rect">
              <a:avLst/>
            </a:prstGeom>
          </p:spPr>
          <p:txBody>
            <a:bodyPr anchor="ctr" rtlCol="false" tIns="50800" lIns="50800" bIns="50800" rIns="50800"/>
            <a:lstStyle/>
            <a:p>
              <a:pPr algn="ctr">
                <a:lnSpc>
                  <a:spcPts val="4079"/>
                </a:lnSpc>
              </a:pPr>
            </a:p>
          </p:txBody>
        </p:sp>
      </p:grpSp>
      <p:grpSp>
        <p:nvGrpSpPr>
          <p:cNvPr name="Group 5" id="5"/>
          <p:cNvGrpSpPr/>
          <p:nvPr/>
        </p:nvGrpSpPr>
        <p:grpSpPr>
          <a:xfrm rot="0">
            <a:off x="11355291" y="8220986"/>
            <a:ext cx="810923" cy="81092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A0000"/>
            </a:solidFill>
            <a:ln w="38100" cap="sq">
              <a:solidFill>
                <a:srgbClr val="000000"/>
              </a:solidFill>
              <a:prstDash val="solid"/>
              <a:miter/>
            </a:ln>
          </p:spPr>
        </p:sp>
        <p:sp>
          <p:nvSpPr>
            <p:cNvPr name="TextBox 7" id="7"/>
            <p:cNvSpPr txBox="true"/>
            <p:nvPr/>
          </p:nvSpPr>
          <p:spPr>
            <a:xfrm>
              <a:off x="76200" y="-47625"/>
              <a:ext cx="660400" cy="784225"/>
            </a:xfrm>
            <a:prstGeom prst="rect">
              <a:avLst/>
            </a:prstGeom>
          </p:spPr>
          <p:txBody>
            <a:bodyPr anchor="ctr" rtlCol="false" tIns="50800" lIns="50800" bIns="50800" rIns="50800"/>
            <a:lstStyle/>
            <a:p>
              <a:pPr algn="ctr">
                <a:lnSpc>
                  <a:spcPts val="4079"/>
                </a:lnSpc>
              </a:pPr>
            </a:p>
          </p:txBody>
        </p:sp>
      </p:grpSp>
      <p:sp>
        <p:nvSpPr>
          <p:cNvPr name="Freeform 8" id="8"/>
          <p:cNvSpPr/>
          <p:nvPr/>
        </p:nvSpPr>
        <p:spPr>
          <a:xfrm flipH="false" flipV="false" rot="0">
            <a:off x="1809641" y="2702608"/>
            <a:ext cx="6313673" cy="6329301"/>
          </a:xfrm>
          <a:custGeom>
            <a:avLst/>
            <a:gdLst/>
            <a:ahLst/>
            <a:cxnLst/>
            <a:rect r="r" b="b" t="t" l="l"/>
            <a:pathLst>
              <a:path h="6329301" w="6313673">
                <a:moveTo>
                  <a:pt x="0" y="0"/>
                </a:moveTo>
                <a:lnTo>
                  <a:pt x="6313673" y="0"/>
                </a:lnTo>
                <a:lnTo>
                  <a:pt x="6313673" y="6329301"/>
                </a:lnTo>
                <a:lnTo>
                  <a:pt x="0" y="6329301"/>
                </a:lnTo>
                <a:lnTo>
                  <a:pt x="0" y="0"/>
                </a:lnTo>
                <a:close/>
              </a:path>
            </a:pathLst>
          </a:custGeom>
          <a:blipFill>
            <a:blip r:embed="rId2"/>
            <a:stretch>
              <a:fillRect l="0" t="0" r="0" b="0"/>
            </a:stretch>
          </a:blipFill>
          <a:ln w="38100" cap="sq">
            <a:solidFill>
              <a:srgbClr val="000000"/>
            </a:solidFill>
            <a:prstDash val="solid"/>
            <a:miter/>
          </a:ln>
        </p:spPr>
      </p:sp>
      <p:sp>
        <p:nvSpPr>
          <p:cNvPr name="TextBox 9" id="9"/>
          <p:cNvSpPr txBox="true"/>
          <p:nvPr/>
        </p:nvSpPr>
        <p:spPr>
          <a:xfrm rot="0">
            <a:off x="1028700" y="599709"/>
            <a:ext cx="11537525"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Under-grad or Post-grad?</a:t>
            </a:r>
          </a:p>
        </p:txBody>
      </p:sp>
      <p:sp>
        <p:nvSpPr>
          <p:cNvPr name="TextBox 10" id="10"/>
          <p:cNvSpPr txBox="true"/>
          <p:nvPr/>
        </p:nvSpPr>
        <p:spPr>
          <a:xfrm rot="0">
            <a:off x="11355291" y="1891916"/>
            <a:ext cx="5904009" cy="3571875"/>
          </a:xfrm>
          <a:prstGeom prst="rect">
            <a:avLst/>
          </a:prstGeom>
        </p:spPr>
        <p:txBody>
          <a:bodyPr anchor="t" rtlCol="false" tIns="0" lIns="0" bIns="0" rIns="0">
            <a:spAutoFit/>
          </a:bodyPr>
          <a:lstStyle/>
          <a:p>
            <a:pPr algn="l" marL="0" indent="0" lvl="0">
              <a:lnSpc>
                <a:spcPts val="4079"/>
              </a:lnSpc>
            </a:pPr>
            <a:r>
              <a:rPr lang="en-US" sz="2400">
                <a:solidFill>
                  <a:srgbClr val="0F4662"/>
                </a:solidFill>
                <a:latin typeface="Quicksand"/>
                <a:ea typeface="Quicksand"/>
                <a:cs typeface="Quicksand"/>
                <a:sym typeface="Quicksand"/>
              </a:rPr>
              <a:t>Most of the data was collected among our friends and peers, and since we’re UG students ourselves, it is a given conclusion there’ll be over-representation of UG students in our survey, but even we weren’t expecting so little PG students. Maybe we should’ve reached out more.</a:t>
            </a:r>
          </a:p>
        </p:txBody>
      </p:sp>
      <p:sp>
        <p:nvSpPr>
          <p:cNvPr name="TextBox 11" id="11"/>
          <p:cNvSpPr txBox="true"/>
          <p:nvPr/>
        </p:nvSpPr>
        <p:spPr>
          <a:xfrm rot="0">
            <a:off x="12585275" y="7185864"/>
            <a:ext cx="4693075" cy="415290"/>
          </a:xfrm>
          <a:prstGeom prst="rect">
            <a:avLst/>
          </a:prstGeom>
        </p:spPr>
        <p:txBody>
          <a:bodyPr anchor="t" rtlCol="false" tIns="0" lIns="0" bIns="0" rIns="0">
            <a:spAutoFit/>
          </a:bodyPr>
          <a:lstStyle/>
          <a:p>
            <a:pPr algn="l">
              <a:lnSpc>
                <a:spcPts val="3359"/>
              </a:lnSpc>
            </a:pPr>
            <a:r>
              <a:rPr lang="en-US" sz="2400" b="true">
                <a:solidFill>
                  <a:srgbClr val="0F4662"/>
                </a:solidFill>
                <a:latin typeface="Quicksand Bold"/>
                <a:ea typeface="Quicksand Bold"/>
                <a:cs typeface="Quicksand Bold"/>
                <a:sym typeface="Quicksand Bold"/>
              </a:rPr>
              <a:t>Under-grad - 71</a:t>
            </a:r>
          </a:p>
        </p:txBody>
      </p:sp>
      <p:sp>
        <p:nvSpPr>
          <p:cNvPr name="TextBox 12" id="12"/>
          <p:cNvSpPr txBox="true"/>
          <p:nvPr/>
        </p:nvSpPr>
        <p:spPr>
          <a:xfrm rot="0">
            <a:off x="12566225" y="8390227"/>
            <a:ext cx="4693075" cy="415290"/>
          </a:xfrm>
          <a:prstGeom prst="rect">
            <a:avLst/>
          </a:prstGeom>
        </p:spPr>
        <p:txBody>
          <a:bodyPr anchor="t" rtlCol="false" tIns="0" lIns="0" bIns="0" rIns="0">
            <a:spAutoFit/>
          </a:bodyPr>
          <a:lstStyle/>
          <a:p>
            <a:pPr algn="l">
              <a:lnSpc>
                <a:spcPts val="3359"/>
              </a:lnSpc>
            </a:pPr>
            <a:r>
              <a:rPr lang="en-US" sz="2400" b="true">
                <a:solidFill>
                  <a:srgbClr val="0F4662"/>
                </a:solidFill>
                <a:latin typeface="Quicksand Bold"/>
                <a:ea typeface="Quicksand Bold"/>
                <a:cs typeface="Quicksand Bold"/>
                <a:sym typeface="Quicksand Bold"/>
              </a:rPr>
              <a:t>Post-grad - 5</a:t>
            </a:r>
          </a:p>
        </p:txBody>
      </p:sp>
      <p:sp>
        <p:nvSpPr>
          <p:cNvPr name="TextBox 13" id="13"/>
          <p:cNvSpPr txBox="true"/>
          <p:nvPr/>
        </p:nvSpPr>
        <p:spPr>
          <a:xfrm rot="0">
            <a:off x="12566225" y="6187610"/>
            <a:ext cx="4693075" cy="415290"/>
          </a:xfrm>
          <a:prstGeom prst="rect">
            <a:avLst/>
          </a:prstGeom>
        </p:spPr>
        <p:txBody>
          <a:bodyPr anchor="t" rtlCol="false" tIns="0" lIns="0" bIns="0" rIns="0">
            <a:spAutoFit/>
          </a:bodyPr>
          <a:lstStyle/>
          <a:p>
            <a:pPr algn="l">
              <a:lnSpc>
                <a:spcPts val="3359"/>
              </a:lnSpc>
            </a:pPr>
            <a:r>
              <a:rPr lang="en-US" sz="2400" b="true">
                <a:solidFill>
                  <a:srgbClr val="0F4662"/>
                </a:solidFill>
                <a:latin typeface="Quicksand Bold"/>
                <a:ea typeface="Quicksand Bold"/>
                <a:cs typeface="Quicksand Bold"/>
                <a:sym typeface="Quicksand Bold"/>
              </a:rPr>
              <a:t>Total Responses - 76</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812927" y="2686020"/>
            <a:ext cx="9874647" cy="5529803"/>
          </a:xfrm>
          <a:custGeom>
            <a:avLst/>
            <a:gdLst/>
            <a:ahLst/>
            <a:cxnLst/>
            <a:rect r="r" b="b" t="t" l="l"/>
            <a:pathLst>
              <a:path h="5529803" w="9874647">
                <a:moveTo>
                  <a:pt x="0" y="0"/>
                </a:moveTo>
                <a:lnTo>
                  <a:pt x="9874647" y="0"/>
                </a:lnTo>
                <a:lnTo>
                  <a:pt x="9874647" y="5529802"/>
                </a:lnTo>
                <a:lnTo>
                  <a:pt x="0" y="5529802"/>
                </a:lnTo>
                <a:lnTo>
                  <a:pt x="0" y="0"/>
                </a:lnTo>
                <a:close/>
              </a:path>
            </a:pathLst>
          </a:custGeom>
          <a:blipFill>
            <a:blip r:embed="rId2"/>
            <a:stretch>
              <a:fillRect l="0" t="0" r="0" b="0"/>
            </a:stretch>
          </a:blipFill>
          <a:ln w="38100" cap="sq">
            <a:solidFill>
              <a:srgbClr val="000000"/>
            </a:solidFill>
            <a:prstDash val="solid"/>
            <a:miter/>
          </a:ln>
        </p:spPr>
      </p:sp>
      <p:sp>
        <p:nvSpPr>
          <p:cNvPr name="TextBox 3" id="3"/>
          <p:cNvSpPr txBox="true"/>
          <p:nvPr/>
        </p:nvSpPr>
        <p:spPr>
          <a:xfrm rot="0">
            <a:off x="1028700" y="599709"/>
            <a:ext cx="11537525"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Which year are you in?</a:t>
            </a:r>
          </a:p>
        </p:txBody>
      </p:sp>
      <p:sp>
        <p:nvSpPr>
          <p:cNvPr name="TextBox 4" id="4"/>
          <p:cNvSpPr txBox="true"/>
          <p:nvPr/>
        </p:nvSpPr>
        <p:spPr>
          <a:xfrm rot="0">
            <a:off x="11355291" y="1891916"/>
            <a:ext cx="5904009" cy="3057525"/>
          </a:xfrm>
          <a:prstGeom prst="rect">
            <a:avLst/>
          </a:prstGeom>
        </p:spPr>
        <p:txBody>
          <a:bodyPr anchor="t" rtlCol="false" tIns="0" lIns="0" bIns="0" rIns="0">
            <a:spAutoFit/>
          </a:bodyPr>
          <a:lstStyle/>
          <a:p>
            <a:pPr algn="l" marL="0" indent="0" lvl="0">
              <a:lnSpc>
                <a:spcPts val="4079"/>
              </a:lnSpc>
            </a:pPr>
            <a:r>
              <a:rPr lang="en-US" sz="2400">
                <a:solidFill>
                  <a:srgbClr val="0F4662"/>
                </a:solidFill>
                <a:latin typeface="Quicksand"/>
                <a:ea typeface="Quicksand"/>
                <a:cs typeface="Quicksand"/>
                <a:sym typeface="Quicksand"/>
              </a:rPr>
              <a:t>Again, similar to UG or PG, since we’re 2nd year students ourselves, it was expected that most of the responses will be from fellow 2nd year, although we did get considerable 1st year representation which is nice.</a:t>
            </a:r>
          </a:p>
        </p:txBody>
      </p:sp>
      <p:sp>
        <p:nvSpPr>
          <p:cNvPr name="TextBox 5" id="5"/>
          <p:cNvSpPr txBox="true"/>
          <p:nvPr/>
        </p:nvSpPr>
        <p:spPr>
          <a:xfrm rot="0">
            <a:off x="11355291" y="5851717"/>
            <a:ext cx="4693075" cy="415290"/>
          </a:xfrm>
          <a:prstGeom prst="rect">
            <a:avLst/>
          </a:prstGeom>
        </p:spPr>
        <p:txBody>
          <a:bodyPr anchor="t" rtlCol="false" tIns="0" lIns="0" bIns="0" rIns="0">
            <a:spAutoFit/>
          </a:bodyPr>
          <a:lstStyle/>
          <a:p>
            <a:pPr algn="l">
              <a:lnSpc>
                <a:spcPts val="3359"/>
              </a:lnSpc>
            </a:pPr>
            <a:r>
              <a:rPr lang="en-US" sz="2400" b="true">
                <a:solidFill>
                  <a:srgbClr val="0F4662"/>
                </a:solidFill>
                <a:latin typeface="Quicksand Bold"/>
                <a:ea typeface="Quicksand Bold"/>
                <a:cs typeface="Quicksand Bold"/>
                <a:sym typeface="Quicksand Bold"/>
              </a:rPr>
              <a:t>Total Responses - 76</a:t>
            </a:r>
          </a:p>
        </p:txBody>
      </p:sp>
      <p:sp>
        <p:nvSpPr>
          <p:cNvPr name="TextBox 6" id="6"/>
          <p:cNvSpPr txBox="true"/>
          <p:nvPr/>
        </p:nvSpPr>
        <p:spPr>
          <a:xfrm rot="0">
            <a:off x="11355291" y="6543232"/>
            <a:ext cx="4693075" cy="1672590"/>
          </a:xfrm>
          <a:prstGeom prst="rect">
            <a:avLst/>
          </a:prstGeom>
        </p:spPr>
        <p:txBody>
          <a:bodyPr anchor="t" rtlCol="false" tIns="0" lIns="0" bIns="0" rIns="0">
            <a:spAutoFit/>
          </a:bodyPr>
          <a:lstStyle/>
          <a:p>
            <a:pPr algn="l">
              <a:lnSpc>
                <a:spcPts val="3359"/>
              </a:lnSpc>
            </a:pPr>
            <a:r>
              <a:rPr lang="en-US" sz="2400" b="true">
                <a:solidFill>
                  <a:srgbClr val="0F4662"/>
                </a:solidFill>
                <a:latin typeface="Quicksand Bold"/>
                <a:ea typeface="Quicksand Bold"/>
                <a:cs typeface="Quicksand Bold"/>
                <a:sym typeface="Quicksand Bold"/>
              </a:rPr>
              <a:t>1st years - 19</a:t>
            </a:r>
          </a:p>
          <a:p>
            <a:pPr algn="l">
              <a:lnSpc>
                <a:spcPts val="3359"/>
              </a:lnSpc>
            </a:pPr>
            <a:r>
              <a:rPr lang="en-US" sz="2400" b="true">
                <a:solidFill>
                  <a:srgbClr val="0F4662"/>
                </a:solidFill>
                <a:latin typeface="Quicksand Bold"/>
                <a:ea typeface="Quicksand Bold"/>
                <a:cs typeface="Quicksand Bold"/>
                <a:sym typeface="Quicksand Bold"/>
              </a:rPr>
              <a:t>2nd years - 48</a:t>
            </a:r>
          </a:p>
          <a:p>
            <a:pPr algn="l">
              <a:lnSpc>
                <a:spcPts val="3359"/>
              </a:lnSpc>
            </a:pPr>
            <a:r>
              <a:rPr lang="en-US" sz="2400" b="true">
                <a:solidFill>
                  <a:srgbClr val="0F4662"/>
                </a:solidFill>
                <a:latin typeface="Quicksand Bold"/>
                <a:ea typeface="Quicksand Bold"/>
                <a:cs typeface="Quicksand Bold"/>
                <a:sym typeface="Quicksand Bold"/>
              </a:rPr>
              <a:t>3rd years - 5</a:t>
            </a:r>
          </a:p>
          <a:p>
            <a:pPr algn="l">
              <a:lnSpc>
                <a:spcPts val="3359"/>
              </a:lnSpc>
            </a:pPr>
            <a:r>
              <a:rPr lang="en-US" sz="2400" b="true">
                <a:solidFill>
                  <a:srgbClr val="0F4662"/>
                </a:solidFill>
                <a:latin typeface="Quicksand Bold"/>
                <a:ea typeface="Quicksand Bold"/>
                <a:cs typeface="Quicksand Bold"/>
                <a:sym typeface="Quicksand Bold"/>
              </a:rPr>
              <a:t>4th years - 1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578676" y="3203041"/>
            <a:ext cx="10088925" cy="5649798"/>
          </a:xfrm>
          <a:custGeom>
            <a:avLst/>
            <a:gdLst/>
            <a:ahLst/>
            <a:cxnLst/>
            <a:rect r="r" b="b" t="t" l="l"/>
            <a:pathLst>
              <a:path h="5649798" w="10088925">
                <a:moveTo>
                  <a:pt x="0" y="0"/>
                </a:moveTo>
                <a:lnTo>
                  <a:pt x="10088925" y="0"/>
                </a:lnTo>
                <a:lnTo>
                  <a:pt x="10088925" y="5649798"/>
                </a:lnTo>
                <a:lnTo>
                  <a:pt x="0" y="5649798"/>
                </a:lnTo>
                <a:lnTo>
                  <a:pt x="0" y="0"/>
                </a:lnTo>
                <a:close/>
              </a:path>
            </a:pathLst>
          </a:custGeom>
          <a:blipFill>
            <a:blip r:embed="rId2"/>
            <a:stretch>
              <a:fillRect l="0" t="0" r="0" b="0"/>
            </a:stretch>
          </a:blipFill>
          <a:ln w="38100" cap="sq">
            <a:solidFill>
              <a:srgbClr val="000000"/>
            </a:solidFill>
            <a:prstDash val="solid"/>
            <a:miter/>
          </a:ln>
        </p:spPr>
      </p:sp>
      <p:sp>
        <p:nvSpPr>
          <p:cNvPr name="TextBox 3" id="3"/>
          <p:cNvSpPr txBox="true"/>
          <p:nvPr/>
        </p:nvSpPr>
        <p:spPr>
          <a:xfrm rot="0">
            <a:off x="1028700" y="599709"/>
            <a:ext cx="11537525"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Class Attendance</a:t>
            </a:r>
          </a:p>
        </p:txBody>
      </p:sp>
      <p:sp>
        <p:nvSpPr>
          <p:cNvPr name="TextBox 4" id="4"/>
          <p:cNvSpPr txBox="true"/>
          <p:nvPr/>
        </p:nvSpPr>
        <p:spPr>
          <a:xfrm rot="0">
            <a:off x="11355291" y="3079216"/>
            <a:ext cx="5904009" cy="3057525"/>
          </a:xfrm>
          <a:prstGeom prst="rect">
            <a:avLst/>
          </a:prstGeom>
        </p:spPr>
        <p:txBody>
          <a:bodyPr anchor="t" rtlCol="false" tIns="0" lIns="0" bIns="0" rIns="0">
            <a:spAutoFit/>
          </a:bodyPr>
          <a:lstStyle/>
          <a:p>
            <a:pPr algn="l">
              <a:lnSpc>
                <a:spcPts val="4079"/>
              </a:lnSpc>
            </a:pPr>
            <a:r>
              <a:rPr lang="en-US" sz="2400">
                <a:solidFill>
                  <a:srgbClr val="0F4662"/>
                </a:solidFill>
                <a:latin typeface="Quicksand"/>
                <a:ea typeface="Quicksand"/>
                <a:cs typeface="Quicksand"/>
                <a:sym typeface="Quicksand"/>
              </a:rPr>
              <a:t>In the question, we specifically mentioned what the extremes (1 &amp; 10) represent. </a:t>
            </a:r>
          </a:p>
          <a:p>
            <a:pPr algn="l">
              <a:lnSpc>
                <a:spcPts val="4079"/>
              </a:lnSpc>
            </a:pPr>
            <a:r>
              <a:rPr lang="en-US" sz="2400">
                <a:solidFill>
                  <a:srgbClr val="0F4662"/>
                </a:solidFill>
                <a:latin typeface="Quicksand"/>
                <a:ea typeface="Quicksand"/>
                <a:cs typeface="Quicksand"/>
                <a:sym typeface="Quicksand"/>
              </a:rPr>
              <a:t>That means 8 responders haven’t missed a class in the last two weeks.</a:t>
            </a:r>
          </a:p>
          <a:p>
            <a:pPr algn="l" marL="0" indent="0" lvl="0">
              <a:lnSpc>
                <a:spcPts val="4079"/>
              </a:lnSpc>
            </a:pPr>
            <a:r>
              <a:rPr lang="en-US" sz="2400">
                <a:solidFill>
                  <a:srgbClr val="0F4662"/>
                </a:solidFill>
                <a:latin typeface="Quicksand"/>
                <a:ea typeface="Quicksand"/>
                <a:cs typeface="Quicksand"/>
                <a:sym typeface="Quicksand"/>
              </a:rPr>
              <a:t>More interestingly, 5 responders do not know </a:t>
            </a:r>
            <a:r>
              <a:rPr lang="en-US" sz="2400" u="sng">
                <a:solidFill>
                  <a:srgbClr val="0F4662"/>
                </a:solidFill>
                <a:latin typeface="Quicksand"/>
                <a:ea typeface="Quicksand"/>
                <a:cs typeface="Quicksand"/>
                <a:sym typeface="Quicksand"/>
              </a:rPr>
              <a:t>the name of their professors</a:t>
            </a:r>
            <a:r>
              <a:rPr lang="en-US" sz="2400">
                <a:solidFill>
                  <a:srgbClr val="0F4662"/>
                </a:solidFill>
                <a:latin typeface="Quicksand"/>
                <a:ea typeface="Quicksand"/>
                <a:cs typeface="Quicksand"/>
                <a:sym typeface="Quicksand"/>
              </a:rPr>
              <a:t>.</a:t>
            </a:r>
          </a:p>
        </p:txBody>
      </p:sp>
      <p:sp>
        <p:nvSpPr>
          <p:cNvPr name="TextBox 5" id="5"/>
          <p:cNvSpPr txBox="true"/>
          <p:nvPr/>
        </p:nvSpPr>
        <p:spPr>
          <a:xfrm rot="0">
            <a:off x="578676" y="2207762"/>
            <a:ext cx="16680624" cy="415290"/>
          </a:xfrm>
          <a:prstGeom prst="rect">
            <a:avLst/>
          </a:prstGeom>
        </p:spPr>
        <p:txBody>
          <a:bodyPr anchor="t" rtlCol="false" tIns="0" lIns="0" bIns="0" rIns="0">
            <a:spAutoFit/>
          </a:bodyPr>
          <a:lstStyle/>
          <a:p>
            <a:pPr algn="ctr">
              <a:lnSpc>
                <a:spcPts val="3359"/>
              </a:lnSpc>
            </a:pPr>
            <a:r>
              <a:rPr lang="en-US" sz="2400" b="true">
                <a:solidFill>
                  <a:srgbClr val="0F4662"/>
                </a:solidFill>
                <a:latin typeface="Quicksand Bold"/>
                <a:ea typeface="Quicksand Bold"/>
                <a:cs typeface="Quicksand Bold"/>
                <a:sym typeface="Quicksand Bold"/>
              </a:rPr>
              <a:t>Q: On a scale of 1-10, how would you describe your class attendance?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35060" y="2902800"/>
            <a:ext cx="11024144" cy="5716372"/>
          </a:xfrm>
          <a:custGeom>
            <a:avLst/>
            <a:gdLst/>
            <a:ahLst/>
            <a:cxnLst/>
            <a:rect r="r" b="b" t="t" l="l"/>
            <a:pathLst>
              <a:path h="5716372" w="11024144">
                <a:moveTo>
                  <a:pt x="0" y="0"/>
                </a:moveTo>
                <a:lnTo>
                  <a:pt x="11024145" y="0"/>
                </a:lnTo>
                <a:lnTo>
                  <a:pt x="11024145" y="5716372"/>
                </a:lnTo>
                <a:lnTo>
                  <a:pt x="0" y="5716372"/>
                </a:lnTo>
                <a:lnTo>
                  <a:pt x="0" y="0"/>
                </a:lnTo>
                <a:close/>
              </a:path>
            </a:pathLst>
          </a:custGeom>
          <a:blipFill>
            <a:blip r:embed="rId2"/>
            <a:stretch>
              <a:fillRect l="-1696" t="-5331" r="-1696" b="-6331"/>
            </a:stretch>
          </a:blipFill>
          <a:ln w="38100" cap="sq">
            <a:solidFill>
              <a:srgbClr val="000000"/>
            </a:solidFill>
            <a:prstDash val="solid"/>
            <a:miter/>
          </a:ln>
        </p:spPr>
      </p:sp>
      <p:sp>
        <p:nvSpPr>
          <p:cNvPr name="TextBox 3" id="3"/>
          <p:cNvSpPr txBox="true"/>
          <p:nvPr/>
        </p:nvSpPr>
        <p:spPr>
          <a:xfrm rot="0">
            <a:off x="1028700" y="599709"/>
            <a:ext cx="11537525"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Difficulty of your branch</a:t>
            </a:r>
          </a:p>
        </p:txBody>
      </p:sp>
      <p:sp>
        <p:nvSpPr>
          <p:cNvPr name="TextBox 4" id="4"/>
          <p:cNvSpPr txBox="true"/>
          <p:nvPr/>
        </p:nvSpPr>
        <p:spPr>
          <a:xfrm rot="0">
            <a:off x="11355291" y="2778975"/>
            <a:ext cx="5904009" cy="4086225"/>
          </a:xfrm>
          <a:prstGeom prst="rect">
            <a:avLst/>
          </a:prstGeom>
        </p:spPr>
        <p:txBody>
          <a:bodyPr anchor="t" rtlCol="false" tIns="0" lIns="0" bIns="0" rIns="0">
            <a:spAutoFit/>
          </a:bodyPr>
          <a:lstStyle/>
          <a:p>
            <a:pPr algn="l">
              <a:lnSpc>
                <a:spcPts val="4079"/>
              </a:lnSpc>
            </a:pPr>
            <a:r>
              <a:rPr lang="en-US" sz="2400" b="true">
                <a:solidFill>
                  <a:srgbClr val="0F4662"/>
                </a:solidFill>
                <a:latin typeface="Quicksand Bold"/>
                <a:ea typeface="Quicksand Bold"/>
                <a:cs typeface="Quicksand Bold"/>
                <a:sym typeface="Quicksand Bold"/>
              </a:rPr>
              <a:t>Most people believe their branch is moderately difficult (7-8).</a:t>
            </a:r>
            <a:r>
              <a:rPr lang="en-US" sz="2400">
                <a:solidFill>
                  <a:srgbClr val="0F4662"/>
                </a:solidFill>
                <a:latin typeface="Quicksand"/>
                <a:ea typeface="Quicksand"/>
                <a:cs typeface="Quicksand"/>
                <a:sym typeface="Quicksand"/>
              </a:rPr>
              <a:t> Interestingly though. at the extremes there’s a </a:t>
            </a:r>
            <a:r>
              <a:rPr lang="en-US" sz="2400" b="true">
                <a:solidFill>
                  <a:srgbClr val="0F4662"/>
                </a:solidFill>
                <a:latin typeface="Quicksand Bold"/>
                <a:ea typeface="Quicksand Bold"/>
                <a:cs typeface="Quicksand Bold"/>
                <a:sym typeface="Quicksand Bold"/>
              </a:rPr>
              <a:t>significant skew towards people who believe their branch to be most difficult</a:t>
            </a:r>
            <a:r>
              <a:rPr lang="en-US" sz="2400">
                <a:solidFill>
                  <a:srgbClr val="0F4662"/>
                </a:solidFill>
                <a:latin typeface="Quicksand"/>
                <a:ea typeface="Quicksand"/>
                <a:cs typeface="Quicksand"/>
                <a:sym typeface="Quicksand"/>
              </a:rPr>
              <a:t> compared to those who believe theirs to be relatively easy.</a:t>
            </a:r>
          </a:p>
          <a:p>
            <a:pPr algn="l" marL="0" indent="0" lvl="0">
              <a:lnSpc>
                <a:spcPts val="4079"/>
              </a:lnSpc>
            </a:pPr>
          </a:p>
        </p:txBody>
      </p:sp>
      <p:sp>
        <p:nvSpPr>
          <p:cNvPr name="TextBox 5" id="5"/>
          <p:cNvSpPr txBox="true"/>
          <p:nvPr/>
        </p:nvSpPr>
        <p:spPr>
          <a:xfrm rot="0">
            <a:off x="495769" y="2058885"/>
            <a:ext cx="16680624" cy="415290"/>
          </a:xfrm>
          <a:prstGeom prst="rect">
            <a:avLst/>
          </a:prstGeom>
        </p:spPr>
        <p:txBody>
          <a:bodyPr anchor="t" rtlCol="false" tIns="0" lIns="0" bIns="0" rIns="0">
            <a:spAutoFit/>
          </a:bodyPr>
          <a:lstStyle/>
          <a:p>
            <a:pPr algn="ctr">
              <a:lnSpc>
                <a:spcPts val="3359"/>
              </a:lnSpc>
            </a:pPr>
            <a:r>
              <a:rPr lang="en-US" sz="2400" b="true">
                <a:solidFill>
                  <a:srgbClr val="0F4662"/>
                </a:solidFill>
                <a:latin typeface="Quicksand Bold"/>
                <a:ea typeface="Quicksand Bold"/>
                <a:cs typeface="Quicksand Bold"/>
                <a:sym typeface="Quicksand Bold"/>
              </a:rPr>
              <a:t>Q: On a scale of 1-10, how would you describe the difficulty of your branch?</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3691714" y="2704792"/>
            <a:ext cx="10357017" cy="6436454"/>
          </a:xfrm>
          <a:custGeom>
            <a:avLst/>
            <a:gdLst/>
            <a:ahLst/>
            <a:cxnLst/>
            <a:rect r="r" b="b" t="t" l="l"/>
            <a:pathLst>
              <a:path h="6436454" w="10357017">
                <a:moveTo>
                  <a:pt x="0" y="0"/>
                </a:moveTo>
                <a:lnTo>
                  <a:pt x="10357017" y="0"/>
                </a:lnTo>
                <a:lnTo>
                  <a:pt x="10357017" y="6436453"/>
                </a:lnTo>
                <a:lnTo>
                  <a:pt x="0" y="6436453"/>
                </a:lnTo>
                <a:lnTo>
                  <a:pt x="0" y="0"/>
                </a:lnTo>
                <a:close/>
              </a:path>
            </a:pathLst>
          </a:custGeom>
          <a:blipFill>
            <a:blip r:embed="rId2"/>
            <a:stretch>
              <a:fillRect l="0" t="0" r="0" b="-4735"/>
            </a:stretch>
          </a:blipFill>
          <a:ln w="38100" cap="sq">
            <a:solidFill>
              <a:srgbClr val="000000"/>
            </a:solidFill>
            <a:prstDash val="solid"/>
            <a:miter/>
          </a:ln>
        </p:spPr>
      </p:sp>
      <p:sp>
        <p:nvSpPr>
          <p:cNvPr name="TextBox 3" id="3"/>
          <p:cNvSpPr txBox="true"/>
          <p:nvPr/>
        </p:nvSpPr>
        <p:spPr>
          <a:xfrm rot="0">
            <a:off x="1028700" y="599709"/>
            <a:ext cx="15971490"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What is your CGPA?</a:t>
            </a:r>
          </a:p>
        </p:txBody>
      </p:sp>
      <p:sp>
        <p:nvSpPr>
          <p:cNvPr name="TextBox 4" id="4"/>
          <p:cNvSpPr txBox="true"/>
          <p:nvPr/>
        </p:nvSpPr>
        <p:spPr>
          <a:xfrm rot="0">
            <a:off x="1028700" y="1934897"/>
            <a:ext cx="16230600" cy="485775"/>
          </a:xfrm>
          <a:prstGeom prst="rect">
            <a:avLst/>
          </a:prstGeom>
        </p:spPr>
        <p:txBody>
          <a:bodyPr anchor="t" rtlCol="false" tIns="0" lIns="0" bIns="0" rIns="0">
            <a:spAutoFit/>
          </a:bodyPr>
          <a:lstStyle/>
          <a:p>
            <a:pPr algn="l" marL="0" indent="0" lvl="0">
              <a:lnSpc>
                <a:spcPts val="4079"/>
              </a:lnSpc>
            </a:pPr>
            <a:r>
              <a:rPr lang="en-US" sz="2400" u="sng">
                <a:solidFill>
                  <a:srgbClr val="0F4662"/>
                </a:solidFill>
                <a:latin typeface="Quicksand"/>
                <a:ea typeface="Quicksand"/>
                <a:cs typeface="Quicksand"/>
                <a:sym typeface="Quicksand"/>
              </a:rPr>
              <a:t>Most responders have their CGPA in the 8-9 range.</a:t>
            </a:r>
            <a:r>
              <a:rPr lang="en-US" sz="2400">
                <a:solidFill>
                  <a:srgbClr val="0F4662"/>
                </a:solidFill>
                <a:latin typeface="Quicksand"/>
                <a:ea typeface="Quicksand"/>
                <a:cs typeface="Quicksand"/>
                <a:sym typeface="Quicksand"/>
              </a:rPr>
              <a:t> Almost </a:t>
            </a:r>
            <a:r>
              <a:rPr lang="en-US" b="true" sz="2400">
                <a:solidFill>
                  <a:srgbClr val="0F4662"/>
                </a:solidFill>
                <a:latin typeface="Quicksand Bold"/>
                <a:ea typeface="Quicksand Bold"/>
                <a:cs typeface="Quicksand Bold"/>
                <a:sym typeface="Quicksand Bold"/>
              </a:rPr>
              <a:t>no one has less than 7.</a:t>
            </a:r>
            <a:r>
              <a:rPr lang="en-US" sz="2400">
                <a:solidFill>
                  <a:srgbClr val="0F4662"/>
                </a:solidFill>
                <a:latin typeface="Quicksand"/>
                <a:ea typeface="Quicksand"/>
                <a:cs typeface="Quicksand"/>
                <a:sym typeface="Quicksand"/>
              </a:rPr>
              <a:t> </a:t>
            </a:r>
            <a:r>
              <a:rPr lang="en-US" b="true" sz="2400">
                <a:solidFill>
                  <a:srgbClr val="0F4662"/>
                </a:solidFill>
                <a:latin typeface="Quicksand Bold"/>
                <a:ea typeface="Quicksand Bold"/>
                <a:cs typeface="Quicksand Bold"/>
                <a:sym typeface="Quicksand Bold"/>
              </a:rPr>
              <a:t>No one has greater than 9.5</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3209418" y="3274438"/>
            <a:ext cx="11869164" cy="6391089"/>
          </a:xfrm>
          <a:custGeom>
            <a:avLst/>
            <a:gdLst/>
            <a:ahLst/>
            <a:cxnLst/>
            <a:rect r="r" b="b" t="t" l="l"/>
            <a:pathLst>
              <a:path h="6391089" w="11869164">
                <a:moveTo>
                  <a:pt x="0" y="0"/>
                </a:moveTo>
                <a:lnTo>
                  <a:pt x="11869164" y="0"/>
                </a:lnTo>
                <a:lnTo>
                  <a:pt x="11869164" y="6391089"/>
                </a:lnTo>
                <a:lnTo>
                  <a:pt x="0" y="6391089"/>
                </a:lnTo>
                <a:lnTo>
                  <a:pt x="0" y="0"/>
                </a:lnTo>
                <a:close/>
              </a:path>
            </a:pathLst>
          </a:custGeom>
          <a:blipFill>
            <a:blip r:embed="rId2"/>
            <a:stretch>
              <a:fillRect l="0" t="0" r="0" b="0"/>
            </a:stretch>
          </a:blipFill>
          <a:ln w="38100" cap="sq">
            <a:solidFill>
              <a:srgbClr val="000000"/>
            </a:solidFill>
            <a:prstDash val="solid"/>
            <a:miter/>
          </a:ln>
        </p:spPr>
      </p:sp>
      <p:sp>
        <p:nvSpPr>
          <p:cNvPr name="TextBox 3" id="3"/>
          <p:cNvSpPr txBox="true"/>
          <p:nvPr/>
        </p:nvSpPr>
        <p:spPr>
          <a:xfrm rot="0">
            <a:off x="1028700" y="599709"/>
            <a:ext cx="16230600"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Number of Clubs/Cells joined</a:t>
            </a:r>
          </a:p>
        </p:txBody>
      </p:sp>
      <p:sp>
        <p:nvSpPr>
          <p:cNvPr name="TextBox 4" id="4"/>
          <p:cNvSpPr txBox="true"/>
          <p:nvPr/>
        </p:nvSpPr>
        <p:spPr>
          <a:xfrm rot="0">
            <a:off x="495769" y="2058885"/>
            <a:ext cx="17304054" cy="415290"/>
          </a:xfrm>
          <a:prstGeom prst="rect">
            <a:avLst/>
          </a:prstGeom>
        </p:spPr>
        <p:txBody>
          <a:bodyPr anchor="t" rtlCol="false" tIns="0" lIns="0" bIns="0" rIns="0">
            <a:spAutoFit/>
          </a:bodyPr>
          <a:lstStyle/>
          <a:p>
            <a:pPr algn="ctr">
              <a:lnSpc>
                <a:spcPts val="3359"/>
              </a:lnSpc>
            </a:pPr>
            <a:r>
              <a:rPr lang="en-US" sz="2400" b="true">
                <a:solidFill>
                  <a:srgbClr val="0F4662"/>
                </a:solidFill>
                <a:latin typeface="Quicksand Bold"/>
                <a:ea typeface="Quicksand Bold"/>
                <a:cs typeface="Quicksand Bold"/>
                <a:sym typeface="Quicksand Bold"/>
              </a:rPr>
              <a:t>Q: How many clubs/cells have you been a part of?</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3069002" y="2902800"/>
            <a:ext cx="12157588" cy="6503230"/>
          </a:xfrm>
          <a:custGeom>
            <a:avLst/>
            <a:gdLst/>
            <a:ahLst/>
            <a:cxnLst/>
            <a:rect r="r" b="b" t="t" l="l"/>
            <a:pathLst>
              <a:path h="6503230" w="12157588">
                <a:moveTo>
                  <a:pt x="0" y="0"/>
                </a:moveTo>
                <a:lnTo>
                  <a:pt x="12157587" y="0"/>
                </a:lnTo>
                <a:lnTo>
                  <a:pt x="12157587" y="6503231"/>
                </a:lnTo>
                <a:lnTo>
                  <a:pt x="0" y="6503231"/>
                </a:lnTo>
                <a:lnTo>
                  <a:pt x="0" y="0"/>
                </a:lnTo>
                <a:close/>
              </a:path>
            </a:pathLst>
          </a:custGeom>
          <a:blipFill>
            <a:blip r:embed="rId2"/>
            <a:stretch>
              <a:fillRect l="0" t="0" r="0" b="0"/>
            </a:stretch>
          </a:blipFill>
          <a:ln w="38100" cap="sq">
            <a:solidFill>
              <a:srgbClr val="000000"/>
            </a:solidFill>
            <a:prstDash val="solid"/>
            <a:miter/>
          </a:ln>
        </p:spPr>
      </p:sp>
      <p:sp>
        <p:nvSpPr>
          <p:cNvPr name="TextBox 3" id="3"/>
          <p:cNvSpPr txBox="true"/>
          <p:nvPr/>
        </p:nvSpPr>
        <p:spPr>
          <a:xfrm rot="0">
            <a:off x="1028700" y="599709"/>
            <a:ext cx="16230600"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Participation in activities organised by clubs/cells</a:t>
            </a:r>
          </a:p>
        </p:txBody>
      </p:sp>
      <p:sp>
        <p:nvSpPr>
          <p:cNvPr name="TextBox 4" id="4"/>
          <p:cNvSpPr txBox="true"/>
          <p:nvPr/>
        </p:nvSpPr>
        <p:spPr>
          <a:xfrm rot="0">
            <a:off x="495769" y="2058885"/>
            <a:ext cx="17304054" cy="415290"/>
          </a:xfrm>
          <a:prstGeom prst="rect">
            <a:avLst/>
          </a:prstGeom>
        </p:spPr>
        <p:txBody>
          <a:bodyPr anchor="t" rtlCol="false" tIns="0" lIns="0" bIns="0" rIns="0">
            <a:spAutoFit/>
          </a:bodyPr>
          <a:lstStyle/>
          <a:p>
            <a:pPr algn="ctr">
              <a:lnSpc>
                <a:spcPts val="3359"/>
              </a:lnSpc>
            </a:pPr>
            <a:r>
              <a:rPr lang="en-US" sz="2400" b="true">
                <a:solidFill>
                  <a:srgbClr val="0F4662"/>
                </a:solidFill>
                <a:latin typeface="Quicksand Bold"/>
                <a:ea typeface="Quicksand Bold"/>
                <a:cs typeface="Quicksand Bold"/>
                <a:sym typeface="Quicksand Bold"/>
              </a:rPr>
              <a:t>Q: On a scale of 1-10, how involved are you with clubs/cells activities/events (includes the clubs you are not part of)?</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3427780" y="3138899"/>
            <a:ext cx="11440031" cy="6119401"/>
          </a:xfrm>
          <a:custGeom>
            <a:avLst/>
            <a:gdLst/>
            <a:ahLst/>
            <a:cxnLst/>
            <a:rect r="r" b="b" t="t" l="l"/>
            <a:pathLst>
              <a:path h="6119401" w="11440031">
                <a:moveTo>
                  <a:pt x="0" y="0"/>
                </a:moveTo>
                <a:lnTo>
                  <a:pt x="11440031" y="0"/>
                </a:lnTo>
                <a:lnTo>
                  <a:pt x="11440031" y="6119401"/>
                </a:lnTo>
                <a:lnTo>
                  <a:pt x="0" y="6119401"/>
                </a:lnTo>
                <a:lnTo>
                  <a:pt x="0" y="0"/>
                </a:lnTo>
                <a:close/>
              </a:path>
            </a:pathLst>
          </a:custGeom>
          <a:blipFill>
            <a:blip r:embed="rId2"/>
            <a:stretch>
              <a:fillRect l="0" t="0" r="0" b="0"/>
            </a:stretch>
          </a:blipFill>
          <a:ln w="38100" cap="sq">
            <a:solidFill>
              <a:srgbClr val="000000"/>
            </a:solidFill>
            <a:prstDash val="solid"/>
            <a:miter/>
          </a:ln>
        </p:spPr>
      </p:sp>
      <p:sp>
        <p:nvSpPr>
          <p:cNvPr name="TextBox 3" id="3"/>
          <p:cNvSpPr txBox="true"/>
          <p:nvPr/>
        </p:nvSpPr>
        <p:spPr>
          <a:xfrm rot="0">
            <a:off x="1028700" y="599709"/>
            <a:ext cx="15971490"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How involved are you with sports/gym etc.?</a:t>
            </a:r>
          </a:p>
        </p:txBody>
      </p:sp>
      <p:sp>
        <p:nvSpPr>
          <p:cNvPr name="TextBox 4" id="4"/>
          <p:cNvSpPr txBox="true"/>
          <p:nvPr/>
        </p:nvSpPr>
        <p:spPr>
          <a:xfrm rot="0">
            <a:off x="495769" y="2058885"/>
            <a:ext cx="17304054" cy="415290"/>
          </a:xfrm>
          <a:prstGeom prst="rect">
            <a:avLst/>
          </a:prstGeom>
        </p:spPr>
        <p:txBody>
          <a:bodyPr anchor="t" rtlCol="false" tIns="0" lIns="0" bIns="0" rIns="0">
            <a:spAutoFit/>
          </a:bodyPr>
          <a:lstStyle/>
          <a:p>
            <a:pPr algn="ctr">
              <a:lnSpc>
                <a:spcPts val="3359"/>
              </a:lnSpc>
            </a:pPr>
            <a:r>
              <a:rPr lang="en-US" sz="2400" b="true">
                <a:solidFill>
                  <a:srgbClr val="0F4662"/>
                </a:solidFill>
                <a:latin typeface="Quicksand Bold"/>
                <a:ea typeface="Quicksand Bold"/>
                <a:cs typeface="Quicksand Bold"/>
                <a:sym typeface="Quicksand Bold"/>
              </a:rPr>
              <a:t>Q: On a scale of 1-10, how much of a physical person are you (in terms of your engagement with sports, gym, etc.)?</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3642641" y="3510470"/>
            <a:ext cx="10743607" cy="5747830"/>
          </a:xfrm>
          <a:custGeom>
            <a:avLst/>
            <a:gdLst/>
            <a:ahLst/>
            <a:cxnLst/>
            <a:rect r="r" b="b" t="t" l="l"/>
            <a:pathLst>
              <a:path h="5747830" w="10743607">
                <a:moveTo>
                  <a:pt x="0" y="0"/>
                </a:moveTo>
                <a:lnTo>
                  <a:pt x="10743607" y="0"/>
                </a:lnTo>
                <a:lnTo>
                  <a:pt x="10743607" y="5747830"/>
                </a:lnTo>
                <a:lnTo>
                  <a:pt x="0" y="5747830"/>
                </a:lnTo>
                <a:lnTo>
                  <a:pt x="0" y="0"/>
                </a:lnTo>
                <a:close/>
              </a:path>
            </a:pathLst>
          </a:custGeom>
          <a:blipFill>
            <a:blip r:embed="rId2"/>
            <a:stretch>
              <a:fillRect l="0" t="0" r="0" b="0"/>
            </a:stretch>
          </a:blipFill>
          <a:ln w="38100" cap="sq">
            <a:solidFill>
              <a:srgbClr val="000000"/>
            </a:solidFill>
            <a:prstDash val="solid"/>
            <a:miter/>
          </a:ln>
        </p:spPr>
      </p:sp>
      <p:sp>
        <p:nvSpPr>
          <p:cNvPr name="TextBox 3" id="3"/>
          <p:cNvSpPr txBox="true"/>
          <p:nvPr/>
        </p:nvSpPr>
        <p:spPr>
          <a:xfrm rot="0">
            <a:off x="1028700" y="599709"/>
            <a:ext cx="15971490"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Sleep Schedule</a:t>
            </a:r>
          </a:p>
        </p:txBody>
      </p:sp>
      <p:sp>
        <p:nvSpPr>
          <p:cNvPr name="TextBox 4" id="4"/>
          <p:cNvSpPr txBox="true"/>
          <p:nvPr/>
        </p:nvSpPr>
        <p:spPr>
          <a:xfrm rot="0">
            <a:off x="495769" y="2058885"/>
            <a:ext cx="17304054" cy="415290"/>
          </a:xfrm>
          <a:prstGeom prst="rect">
            <a:avLst/>
          </a:prstGeom>
        </p:spPr>
        <p:txBody>
          <a:bodyPr anchor="t" rtlCol="false" tIns="0" lIns="0" bIns="0" rIns="0">
            <a:spAutoFit/>
          </a:bodyPr>
          <a:lstStyle/>
          <a:p>
            <a:pPr algn="ctr">
              <a:lnSpc>
                <a:spcPts val="3359"/>
              </a:lnSpc>
            </a:pPr>
            <a:r>
              <a:rPr lang="en-US" sz="2400" b="true">
                <a:solidFill>
                  <a:srgbClr val="0F4662"/>
                </a:solidFill>
                <a:latin typeface="Quicksand Bold"/>
                <a:ea typeface="Quicksand Bold"/>
                <a:cs typeface="Quicksand Bold"/>
                <a:sym typeface="Quicksand Bold"/>
              </a:rPr>
              <a:t>Q: On a scale of 1-10, how would you describe your sleep schedule?</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3363815" y="3306497"/>
            <a:ext cx="11301259" cy="6046174"/>
          </a:xfrm>
          <a:custGeom>
            <a:avLst/>
            <a:gdLst/>
            <a:ahLst/>
            <a:cxnLst/>
            <a:rect r="r" b="b" t="t" l="l"/>
            <a:pathLst>
              <a:path h="6046174" w="11301259">
                <a:moveTo>
                  <a:pt x="0" y="0"/>
                </a:moveTo>
                <a:lnTo>
                  <a:pt x="11301259" y="0"/>
                </a:lnTo>
                <a:lnTo>
                  <a:pt x="11301259" y="6046174"/>
                </a:lnTo>
                <a:lnTo>
                  <a:pt x="0" y="6046174"/>
                </a:lnTo>
                <a:lnTo>
                  <a:pt x="0" y="0"/>
                </a:lnTo>
                <a:close/>
              </a:path>
            </a:pathLst>
          </a:custGeom>
          <a:blipFill>
            <a:blip r:embed="rId2"/>
            <a:stretch>
              <a:fillRect l="0" t="0" r="0" b="0"/>
            </a:stretch>
          </a:blipFill>
          <a:ln w="38100" cap="sq">
            <a:solidFill>
              <a:srgbClr val="000000"/>
            </a:solidFill>
            <a:prstDash val="solid"/>
            <a:miter/>
          </a:ln>
        </p:spPr>
      </p:sp>
      <p:sp>
        <p:nvSpPr>
          <p:cNvPr name="TextBox 3" id="3"/>
          <p:cNvSpPr txBox="true"/>
          <p:nvPr/>
        </p:nvSpPr>
        <p:spPr>
          <a:xfrm rot="0">
            <a:off x="1028700" y="599709"/>
            <a:ext cx="15971490"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How much of a night-owl are you?</a:t>
            </a:r>
          </a:p>
        </p:txBody>
      </p:sp>
      <p:sp>
        <p:nvSpPr>
          <p:cNvPr name="TextBox 4" id="4"/>
          <p:cNvSpPr txBox="true"/>
          <p:nvPr/>
        </p:nvSpPr>
        <p:spPr>
          <a:xfrm rot="0">
            <a:off x="699341" y="2259491"/>
            <a:ext cx="17304054" cy="834390"/>
          </a:xfrm>
          <a:prstGeom prst="rect">
            <a:avLst/>
          </a:prstGeom>
        </p:spPr>
        <p:txBody>
          <a:bodyPr anchor="t" rtlCol="false" tIns="0" lIns="0" bIns="0" rIns="0">
            <a:spAutoFit/>
          </a:bodyPr>
          <a:lstStyle/>
          <a:p>
            <a:pPr algn="ctr">
              <a:lnSpc>
                <a:spcPts val="3359"/>
              </a:lnSpc>
            </a:pPr>
            <a:r>
              <a:rPr lang="en-US" sz="2400" b="true">
                <a:solidFill>
                  <a:srgbClr val="0F4662"/>
                </a:solidFill>
                <a:latin typeface="Quicksand Bold"/>
                <a:ea typeface="Quicksand Bold"/>
                <a:cs typeface="Quicksand Bold"/>
                <a:sym typeface="Quicksand Bold"/>
              </a:rPr>
              <a:t>Q: On a scale of 1-10, how much of a night-owl are you?</a:t>
            </a:r>
          </a:p>
          <a:p>
            <a:pPr algn="ctr">
              <a:lnSpc>
                <a:spcPts val="3359"/>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1562100"/>
            <a:ext cx="7054835" cy="2854326"/>
          </a:xfrm>
          <a:prstGeom prst="rect">
            <a:avLst/>
          </a:prstGeom>
        </p:spPr>
        <p:txBody>
          <a:bodyPr anchor="t" rtlCol="false" tIns="0" lIns="0" bIns="0" rIns="0">
            <a:spAutoFit/>
          </a:bodyPr>
          <a:lstStyle/>
          <a:p>
            <a:pPr algn="l">
              <a:lnSpc>
                <a:spcPts val="4589"/>
              </a:lnSpc>
            </a:pPr>
            <a:r>
              <a:rPr lang="en-US" sz="2699" b="true">
                <a:solidFill>
                  <a:srgbClr val="0F4662"/>
                </a:solidFill>
                <a:latin typeface="Quicksand Bold"/>
                <a:ea typeface="Quicksand Bold"/>
                <a:cs typeface="Quicksand Bold"/>
                <a:sym typeface="Quicksand Bold"/>
              </a:rPr>
              <a:t>Team 28 members:</a:t>
            </a:r>
          </a:p>
          <a:p>
            <a:pPr algn="l">
              <a:lnSpc>
                <a:spcPts val="4079"/>
              </a:lnSpc>
            </a:pPr>
          </a:p>
          <a:p>
            <a:pPr algn="l" marL="604518" indent="-302259" lvl="1">
              <a:lnSpc>
                <a:spcPts val="4759"/>
              </a:lnSpc>
              <a:buAutoNum type="arabicPeriod" startAt="1"/>
            </a:pPr>
            <a:r>
              <a:rPr lang="en-US" sz="2799">
                <a:solidFill>
                  <a:srgbClr val="0F4662"/>
                </a:solidFill>
                <a:latin typeface="Quicksand"/>
                <a:ea typeface="Quicksand"/>
                <a:cs typeface="Quicksand"/>
                <a:sym typeface="Quicksand"/>
              </a:rPr>
              <a:t>Devesh Gautam (MA23BTECH11009)</a:t>
            </a:r>
          </a:p>
          <a:p>
            <a:pPr algn="l" marL="604518" indent="-302259" lvl="1">
              <a:lnSpc>
                <a:spcPts val="4759"/>
              </a:lnSpc>
              <a:buAutoNum type="arabicPeriod" startAt="1"/>
            </a:pPr>
            <a:r>
              <a:rPr lang="en-US" sz="2799">
                <a:solidFill>
                  <a:srgbClr val="0F4662"/>
                </a:solidFill>
                <a:latin typeface="Quicksand"/>
                <a:ea typeface="Quicksand"/>
                <a:cs typeface="Quicksand"/>
                <a:sym typeface="Quicksand"/>
              </a:rPr>
              <a:t>Sivanesan (</a:t>
            </a:r>
            <a:r>
              <a:rPr lang="en-US" sz="2799">
                <a:solidFill>
                  <a:srgbClr val="0F4662"/>
                </a:solidFill>
                <a:latin typeface="Quicksand"/>
                <a:ea typeface="Quicksand"/>
                <a:cs typeface="Quicksand"/>
                <a:sym typeface="Quicksand"/>
              </a:rPr>
              <a:t>MA23BTECH11024)</a:t>
            </a:r>
          </a:p>
          <a:p>
            <a:pPr algn="l" marL="604518" indent="-302259" lvl="1">
              <a:lnSpc>
                <a:spcPts val="4759"/>
              </a:lnSpc>
              <a:buAutoNum type="arabicPeriod" startAt="1"/>
            </a:pPr>
            <a:r>
              <a:rPr lang="en-US" sz="2799">
                <a:solidFill>
                  <a:srgbClr val="0F4662"/>
                </a:solidFill>
                <a:latin typeface="Quicksand"/>
                <a:ea typeface="Quicksand"/>
                <a:cs typeface="Quicksand"/>
                <a:sym typeface="Quicksand"/>
              </a:rPr>
              <a:t>Ansh Bhatia (MA23BTECH11003)</a:t>
            </a:r>
          </a:p>
        </p:txBody>
      </p:sp>
      <p:sp>
        <p:nvSpPr>
          <p:cNvPr name="TextBox 3" id="3"/>
          <p:cNvSpPr txBox="true"/>
          <p:nvPr/>
        </p:nvSpPr>
        <p:spPr>
          <a:xfrm rot="0">
            <a:off x="10446177" y="1562100"/>
            <a:ext cx="7054835" cy="5191125"/>
          </a:xfrm>
          <a:prstGeom prst="rect">
            <a:avLst/>
          </a:prstGeom>
        </p:spPr>
        <p:txBody>
          <a:bodyPr anchor="t" rtlCol="false" tIns="0" lIns="0" bIns="0" rIns="0">
            <a:spAutoFit/>
          </a:bodyPr>
          <a:lstStyle/>
          <a:p>
            <a:pPr algn="l">
              <a:lnSpc>
                <a:spcPts val="4589"/>
              </a:lnSpc>
            </a:pPr>
            <a:r>
              <a:rPr lang="en-US" sz="2699" b="true">
                <a:solidFill>
                  <a:srgbClr val="0F4662"/>
                </a:solidFill>
                <a:latin typeface="Quicksand Bold"/>
                <a:ea typeface="Quicksand Bold"/>
                <a:cs typeface="Quicksand Bold"/>
                <a:sym typeface="Quicksand Bold"/>
              </a:rPr>
              <a:t>Table of Contents:</a:t>
            </a:r>
          </a:p>
          <a:p>
            <a:pPr algn="l">
              <a:lnSpc>
                <a:spcPts val="4589"/>
              </a:lnSpc>
            </a:pPr>
          </a:p>
          <a:p>
            <a:pPr algn="l" marL="582928" indent="-291464" lvl="1">
              <a:lnSpc>
                <a:spcPts val="4589"/>
              </a:lnSpc>
              <a:buAutoNum type="arabicPeriod" startAt="1"/>
            </a:pPr>
            <a:r>
              <a:rPr lang="en-US" sz="2699" u="sng">
                <a:solidFill>
                  <a:srgbClr val="0F4662"/>
                </a:solidFill>
                <a:latin typeface="Quicksand"/>
                <a:ea typeface="Quicksand"/>
                <a:cs typeface="Quicksand"/>
                <a:sym typeface="Quicksand"/>
                <a:hlinkClick r:id="rId2" action="ppaction://hlinksldjump"/>
              </a:rPr>
              <a:t>Introduction </a:t>
            </a:r>
          </a:p>
          <a:p>
            <a:pPr algn="l" marL="582928" indent="-291464" lvl="1">
              <a:lnSpc>
                <a:spcPts val="4589"/>
              </a:lnSpc>
              <a:buAutoNum type="arabicPeriod" startAt="1"/>
            </a:pPr>
            <a:r>
              <a:rPr lang="en-US" sz="2699" u="sng">
                <a:solidFill>
                  <a:srgbClr val="0F4662"/>
                </a:solidFill>
                <a:latin typeface="Quicksand"/>
                <a:ea typeface="Quicksand"/>
                <a:cs typeface="Quicksand"/>
                <a:sym typeface="Quicksand"/>
                <a:hlinkClick r:id="rId3" action="ppaction://hlinksldjump"/>
              </a:rPr>
              <a:t>Data Collection</a:t>
            </a:r>
          </a:p>
          <a:p>
            <a:pPr algn="l" marL="582928" indent="-291464" lvl="1">
              <a:lnSpc>
                <a:spcPts val="4589"/>
              </a:lnSpc>
              <a:buAutoNum type="arabicPeriod" startAt="1"/>
            </a:pPr>
            <a:r>
              <a:rPr lang="en-US" sz="2699" u="sng">
                <a:solidFill>
                  <a:srgbClr val="0F4662"/>
                </a:solidFill>
                <a:latin typeface="Quicksand"/>
                <a:ea typeface="Quicksand"/>
                <a:cs typeface="Quicksand"/>
                <a:sym typeface="Quicksand"/>
                <a:hlinkClick r:id="rId4" action="ppaction://hlinksldjump"/>
              </a:rPr>
              <a:t>Data Visualisation</a:t>
            </a:r>
          </a:p>
          <a:p>
            <a:pPr algn="l" marL="582928" indent="-291464" lvl="1">
              <a:lnSpc>
                <a:spcPts val="4589"/>
              </a:lnSpc>
              <a:buAutoNum type="arabicPeriod" startAt="1"/>
            </a:pPr>
            <a:r>
              <a:rPr lang="en-US" sz="2699" u="sng">
                <a:solidFill>
                  <a:srgbClr val="0F4662"/>
                </a:solidFill>
                <a:latin typeface="Quicksand"/>
                <a:ea typeface="Quicksand"/>
                <a:cs typeface="Quicksand"/>
                <a:sym typeface="Quicksand"/>
                <a:hlinkClick r:id="rId5" action="ppaction://hlinksldjump"/>
              </a:rPr>
              <a:t>Insights</a:t>
            </a:r>
          </a:p>
          <a:p>
            <a:pPr algn="l" marL="582928" indent="-291464" lvl="1">
              <a:lnSpc>
                <a:spcPts val="4589"/>
              </a:lnSpc>
              <a:buAutoNum type="arabicPeriod" startAt="1"/>
            </a:pPr>
            <a:r>
              <a:rPr lang="en-US" sz="2699" u="sng">
                <a:solidFill>
                  <a:srgbClr val="0F4662"/>
                </a:solidFill>
                <a:latin typeface="Quicksand"/>
                <a:ea typeface="Quicksand"/>
                <a:cs typeface="Quicksand"/>
                <a:sym typeface="Quicksand"/>
                <a:hlinkClick r:id="rId6" action="ppaction://hlinksldjump"/>
              </a:rPr>
              <a:t>Correlation</a:t>
            </a:r>
          </a:p>
          <a:p>
            <a:pPr algn="l" marL="582928" indent="-291464" lvl="1">
              <a:lnSpc>
                <a:spcPts val="4589"/>
              </a:lnSpc>
              <a:buAutoNum type="arabicPeriod" startAt="1"/>
            </a:pPr>
            <a:r>
              <a:rPr lang="en-US" sz="2699" u="sng">
                <a:solidFill>
                  <a:srgbClr val="0F4662"/>
                </a:solidFill>
                <a:latin typeface="Quicksand"/>
                <a:ea typeface="Quicksand"/>
                <a:cs typeface="Quicksand"/>
                <a:sym typeface="Quicksand"/>
                <a:hlinkClick r:id="rId7" action="ppaction://hlinksldjump"/>
              </a:rPr>
              <a:t>Central Limit Theorem</a:t>
            </a:r>
          </a:p>
          <a:p>
            <a:pPr algn="l" marL="582928" indent="-291464" lvl="1">
              <a:lnSpc>
                <a:spcPts val="4589"/>
              </a:lnSpc>
              <a:buAutoNum type="arabicPeriod" startAt="1"/>
            </a:pPr>
            <a:r>
              <a:rPr lang="en-US" sz="2699" u="sng">
                <a:solidFill>
                  <a:srgbClr val="0F4662"/>
                </a:solidFill>
                <a:latin typeface="Quicksand"/>
                <a:ea typeface="Quicksand"/>
                <a:cs typeface="Quicksand"/>
                <a:sym typeface="Quicksand"/>
                <a:hlinkClick r:id="rId8" action="ppaction://hlinksldjump"/>
              </a:rPr>
              <a:t>Final Thoughts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3363815" y="3212126"/>
            <a:ext cx="11301259" cy="6046174"/>
          </a:xfrm>
          <a:custGeom>
            <a:avLst/>
            <a:gdLst/>
            <a:ahLst/>
            <a:cxnLst/>
            <a:rect r="r" b="b" t="t" l="l"/>
            <a:pathLst>
              <a:path h="6046174" w="11301259">
                <a:moveTo>
                  <a:pt x="0" y="0"/>
                </a:moveTo>
                <a:lnTo>
                  <a:pt x="11301259" y="0"/>
                </a:lnTo>
                <a:lnTo>
                  <a:pt x="11301259" y="6046174"/>
                </a:lnTo>
                <a:lnTo>
                  <a:pt x="0" y="6046174"/>
                </a:lnTo>
                <a:lnTo>
                  <a:pt x="0" y="0"/>
                </a:lnTo>
                <a:close/>
              </a:path>
            </a:pathLst>
          </a:custGeom>
          <a:blipFill>
            <a:blip r:embed="rId2"/>
            <a:stretch>
              <a:fillRect l="0" t="0" r="0" b="0"/>
            </a:stretch>
          </a:blipFill>
          <a:ln w="38100" cap="sq">
            <a:solidFill>
              <a:srgbClr val="000000"/>
            </a:solidFill>
            <a:prstDash val="solid"/>
            <a:miter/>
          </a:ln>
        </p:spPr>
      </p:sp>
      <p:sp>
        <p:nvSpPr>
          <p:cNvPr name="TextBox 3" id="3"/>
          <p:cNvSpPr txBox="true"/>
          <p:nvPr/>
        </p:nvSpPr>
        <p:spPr>
          <a:xfrm rot="0">
            <a:off x="1028700" y="599709"/>
            <a:ext cx="15971490"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How regularly do you engage in meditative activities?</a:t>
            </a:r>
          </a:p>
        </p:txBody>
      </p:sp>
      <p:sp>
        <p:nvSpPr>
          <p:cNvPr name="TextBox 4" id="4"/>
          <p:cNvSpPr txBox="true"/>
          <p:nvPr/>
        </p:nvSpPr>
        <p:spPr>
          <a:xfrm rot="0">
            <a:off x="495769" y="2058885"/>
            <a:ext cx="17304054" cy="415290"/>
          </a:xfrm>
          <a:prstGeom prst="rect">
            <a:avLst/>
          </a:prstGeom>
        </p:spPr>
        <p:txBody>
          <a:bodyPr anchor="t" rtlCol="false" tIns="0" lIns="0" bIns="0" rIns="0">
            <a:spAutoFit/>
          </a:bodyPr>
          <a:lstStyle/>
          <a:p>
            <a:pPr algn="ctr">
              <a:lnSpc>
                <a:spcPts val="3359"/>
              </a:lnSpc>
            </a:pPr>
            <a:r>
              <a:rPr lang="en-US" sz="2400" b="true">
                <a:solidFill>
                  <a:srgbClr val="0F4662"/>
                </a:solidFill>
                <a:latin typeface="Quicksand Bold"/>
                <a:ea typeface="Quicksand Bold"/>
                <a:cs typeface="Quicksand Bold"/>
                <a:sym typeface="Quicksand Bold"/>
              </a:rPr>
              <a:t>Q: On a scale of 1-10, how regularly do you engage in meditative activities?</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3475413"/>
            <a:ext cx="11301259" cy="6046174"/>
          </a:xfrm>
          <a:custGeom>
            <a:avLst/>
            <a:gdLst/>
            <a:ahLst/>
            <a:cxnLst/>
            <a:rect r="r" b="b" t="t" l="l"/>
            <a:pathLst>
              <a:path h="6046174" w="11301259">
                <a:moveTo>
                  <a:pt x="0" y="0"/>
                </a:moveTo>
                <a:lnTo>
                  <a:pt x="11301259" y="0"/>
                </a:lnTo>
                <a:lnTo>
                  <a:pt x="11301259" y="6046174"/>
                </a:lnTo>
                <a:lnTo>
                  <a:pt x="0" y="6046174"/>
                </a:lnTo>
                <a:lnTo>
                  <a:pt x="0" y="0"/>
                </a:lnTo>
                <a:close/>
              </a:path>
            </a:pathLst>
          </a:custGeom>
          <a:blipFill>
            <a:blip r:embed="rId2"/>
            <a:stretch>
              <a:fillRect l="0" t="0" r="0" b="0"/>
            </a:stretch>
          </a:blipFill>
          <a:ln w="38100" cap="sq">
            <a:solidFill>
              <a:srgbClr val="000000"/>
            </a:solidFill>
            <a:prstDash val="solid"/>
            <a:miter/>
          </a:ln>
        </p:spPr>
      </p:sp>
      <p:sp>
        <p:nvSpPr>
          <p:cNvPr name="TextBox 3" id="3"/>
          <p:cNvSpPr txBox="true"/>
          <p:nvPr/>
        </p:nvSpPr>
        <p:spPr>
          <a:xfrm rot="0">
            <a:off x="1028700" y="599709"/>
            <a:ext cx="15971490"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How much do you keep up with current events?</a:t>
            </a:r>
          </a:p>
        </p:txBody>
      </p:sp>
      <p:sp>
        <p:nvSpPr>
          <p:cNvPr name="TextBox 4" id="4"/>
          <p:cNvSpPr txBox="true"/>
          <p:nvPr/>
        </p:nvSpPr>
        <p:spPr>
          <a:xfrm rot="0">
            <a:off x="13589619" y="3351588"/>
            <a:ext cx="3410570" cy="3571875"/>
          </a:xfrm>
          <a:prstGeom prst="rect">
            <a:avLst/>
          </a:prstGeom>
        </p:spPr>
        <p:txBody>
          <a:bodyPr anchor="t" rtlCol="false" tIns="0" lIns="0" bIns="0" rIns="0">
            <a:spAutoFit/>
          </a:bodyPr>
          <a:lstStyle/>
          <a:p>
            <a:pPr algn="l">
              <a:lnSpc>
                <a:spcPts val="4079"/>
              </a:lnSpc>
              <a:spcBef>
                <a:spcPct val="0"/>
              </a:spcBef>
            </a:pPr>
            <a:r>
              <a:rPr lang="en-US" b="true" sz="2400">
                <a:solidFill>
                  <a:srgbClr val="0F4662"/>
                </a:solidFill>
                <a:latin typeface="Quicksand Bold"/>
                <a:ea typeface="Quicksand Bold"/>
                <a:cs typeface="Quicksand Bold"/>
                <a:sym typeface="Quicksand Bold"/>
              </a:rPr>
              <a:t>There is a strong apparent bias to the left,</a:t>
            </a:r>
            <a:r>
              <a:rPr lang="en-US" sz="2400">
                <a:solidFill>
                  <a:srgbClr val="0F4662"/>
                </a:solidFill>
                <a:latin typeface="Quicksand"/>
                <a:ea typeface="Quicksand"/>
                <a:cs typeface="Quicksand"/>
                <a:sym typeface="Quicksand"/>
              </a:rPr>
              <a:t> that is towards the apolitical side of things, which makes sense since this is an engineering college.</a:t>
            </a:r>
          </a:p>
        </p:txBody>
      </p:sp>
      <p:sp>
        <p:nvSpPr>
          <p:cNvPr name="TextBox 5" id="5"/>
          <p:cNvSpPr txBox="true"/>
          <p:nvPr/>
        </p:nvSpPr>
        <p:spPr>
          <a:xfrm rot="0">
            <a:off x="495769" y="2058885"/>
            <a:ext cx="17304054" cy="415290"/>
          </a:xfrm>
          <a:prstGeom prst="rect">
            <a:avLst/>
          </a:prstGeom>
        </p:spPr>
        <p:txBody>
          <a:bodyPr anchor="t" rtlCol="false" tIns="0" lIns="0" bIns="0" rIns="0">
            <a:spAutoFit/>
          </a:bodyPr>
          <a:lstStyle/>
          <a:p>
            <a:pPr algn="ctr">
              <a:lnSpc>
                <a:spcPts val="3359"/>
              </a:lnSpc>
            </a:pPr>
            <a:r>
              <a:rPr lang="en-US" sz="2400" b="true">
                <a:solidFill>
                  <a:srgbClr val="0F4662"/>
                </a:solidFill>
                <a:latin typeface="Quicksand Bold"/>
                <a:ea typeface="Quicksand Bold"/>
                <a:cs typeface="Quicksand Bold"/>
                <a:sym typeface="Quicksand Bold"/>
              </a:rPr>
              <a:t>Q: On a scale of 1-10, how much do you keep up with current events? (News/Politics)</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3639386" y="3610853"/>
            <a:ext cx="11016818" cy="5893998"/>
          </a:xfrm>
          <a:custGeom>
            <a:avLst/>
            <a:gdLst/>
            <a:ahLst/>
            <a:cxnLst/>
            <a:rect r="r" b="b" t="t" l="l"/>
            <a:pathLst>
              <a:path h="5893998" w="11016818">
                <a:moveTo>
                  <a:pt x="0" y="0"/>
                </a:moveTo>
                <a:lnTo>
                  <a:pt x="11016819" y="0"/>
                </a:lnTo>
                <a:lnTo>
                  <a:pt x="11016819" y="5893998"/>
                </a:lnTo>
                <a:lnTo>
                  <a:pt x="0" y="5893998"/>
                </a:lnTo>
                <a:lnTo>
                  <a:pt x="0" y="0"/>
                </a:lnTo>
                <a:close/>
              </a:path>
            </a:pathLst>
          </a:custGeom>
          <a:blipFill>
            <a:blip r:embed="rId2"/>
            <a:stretch>
              <a:fillRect l="0" t="0" r="0" b="0"/>
            </a:stretch>
          </a:blipFill>
          <a:ln w="38100" cap="sq">
            <a:solidFill>
              <a:srgbClr val="000000"/>
            </a:solidFill>
            <a:prstDash val="solid"/>
            <a:miter/>
          </a:ln>
        </p:spPr>
      </p:sp>
      <p:sp>
        <p:nvSpPr>
          <p:cNvPr name="TextBox 3" id="3"/>
          <p:cNvSpPr txBox="true"/>
          <p:nvPr/>
        </p:nvSpPr>
        <p:spPr>
          <a:xfrm rot="0">
            <a:off x="1028700" y="599709"/>
            <a:ext cx="15971490"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How involved are you with Religion?</a:t>
            </a:r>
          </a:p>
        </p:txBody>
      </p:sp>
      <p:sp>
        <p:nvSpPr>
          <p:cNvPr name="TextBox 4" id="4"/>
          <p:cNvSpPr txBox="true"/>
          <p:nvPr/>
        </p:nvSpPr>
        <p:spPr>
          <a:xfrm rot="0">
            <a:off x="495769" y="2058885"/>
            <a:ext cx="17304054" cy="415290"/>
          </a:xfrm>
          <a:prstGeom prst="rect">
            <a:avLst/>
          </a:prstGeom>
        </p:spPr>
        <p:txBody>
          <a:bodyPr anchor="t" rtlCol="false" tIns="0" lIns="0" bIns="0" rIns="0">
            <a:spAutoFit/>
          </a:bodyPr>
          <a:lstStyle/>
          <a:p>
            <a:pPr algn="ctr">
              <a:lnSpc>
                <a:spcPts val="3359"/>
              </a:lnSpc>
            </a:pPr>
            <a:r>
              <a:rPr lang="en-US" sz="2400" b="true">
                <a:solidFill>
                  <a:srgbClr val="0F4662"/>
                </a:solidFill>
                <a:latin typeface="Quicksand Bold"/>
                <a:ea typeface="Quicksand Bold"/>
                <a:cs typeface="Quicksand Bold"/>
                <a:sym typeface="Quicksand Bold"/>
              </a:rPr>
              <a:t>Q: On a scale of 1-10, how involved are you with religion?</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3497166" y="3531834"/>
            <a:ext cx="11301259" cy="5726466"/>
          </a:xfrm>
          <a:custGeom>
            <a:avLst/>
            <a:gdLst/>
            <a:ahLst/>
            <a:cxnLst/>
            <a:rect r="r" b="b" t="t" l="l"/>
            <a:pathLst>
              <a:path h="5726466" w="11301259">
                <a:moveTo>
                  <a:pt x="0" y="0"/>
                </a:moveTo>
                <a:lnTo>
                  <a:pt x="11301259" y="0"/>
                </a:lnTo>
                <a:lnTo>
                  <a:pt x="11301259" y="5726466"/>
                </a:lnTo>
                <a:lnTo>
                  <a:pt x="0" y="5726466"/>
                </a:lnTo>
                <a:lnTo>
                  <a:pt x="0" y="0"/>
                </a:lnTo>
                <a:close/>
              </a:path>
            </a:pathLst>
          </a:custGeom>
          <a:blipFill>
            <a:blip r:embed="rId2"/>
            <a:stretch>
              <a:fillRect l="0" t="0" r="0" b="-5582"/>
            </a:stretch>
          </a:blipFill>
          <a:ln w="38100" cap="sq">
            <a:solidFill>
              <a:srgbClr val="000000"/>
            </a:solidFill>
            <a:prstDash val="solid"/>
            <a:miter/>
          </a:ln>
        </p:spPr>
      </p:sp>
      <p:sp>
        <p:nvSpPr>
          <p:cNvPr name="TextBox 3" id="3"/>
          <p:cNvSpPr txBox="true"/>
          <p:nvPr/>
        </p:nvSpPr>
        <p:spPr>
          <a:xfrm rot="0">
            <a:off x="1028700" y="599709"/>
            <a:ext cx="15971490"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How regularly do you listen to music?</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0163883" y="5625689"/>
            <a:ext cx="539982" cy="53998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3B4FC"/>
            </a:solidFill>
            <a:ln w="38100" cap="sq">
              <a:solidFill>
                <a:srgbClr val="000000"/>
              </a:solidFill>
              <a:prstDash val="solid"/>
              <a:miter/>
            </a:ln>
          </p:spPr>
        </p:sp>
        <p:sp>
          <p:nvSpPr>
            <p:cNvPr name="TextBox 4" id="4"/>
            <p:cNvSpPr txBox="true"/>
            <p:nvPr/>
          </p:nvSpPr>
          <p:spPr>
            <a:xfrm>
              <a:off x="76200" y="-47625"/>
              <a:ext cx="660400" cy="784225"/>
            </a:xfrm>
            <a:prstGeom prst="rect">
              <a:avLst/>
            </a:prstGeom>
          </p:spPr>
          <p:txBody>
            <a:bodyPr anchor="ctr" rtlCol="false" tIns="50800" lIns="50800" bIns="50800" rIns="50800"/>
            <a:lstStyle/>
            <a:p>
              <a:pPr algn="ctr">
                <a:lnSpc>
                  <a:spcPts val="4079"/>
                </a:lnSpc>
              </a:pPr>
            </a:p>
          </p:txBody>
        </p:sp>
      </p:grpSp>
      <p:sp>
        <p:nvSpPr>
          <p:cNvPr name="Freeform 5" id="5"/>
          <p:cNvSpPr/>
          <p:nvPr/>
        </p:nvSpPr>
        <p:spPr>
          <a:xfrm flipH="false" flipV="false" rot="0">
            <a:off x="2104631" y="2833605"/>
            <a:ext cx="7039369" cy="6933288"/>
          </a:xfrm>
          <a:custGeom>
            <a:avLst/>
            <a:gdLst/>
            <a:ahLst/>
            <a:cxnLst/>
            <a:rect r="r" b="b" t="t" l="l"/>
            <a:pathLst>
              <a:path h="6933288" w="7039369">
                <a:moveTo>
                  <a:pt x="0" y="0"/>
                </a:moveTo>
                <a:lnTo>
                  <a:pt x="7039369" y="0"/>
                </a:lnTo>
                <a:lnTo>
                  <a:pt x="7039369" y="6933288"/>
                </a:lnTo>
                <a:lnTo>
                  <a:pt x="0" y="6933288"/>
                </a:lnTo>
                <a:lnTo>
                  <a:pt x="0" y="0"/>
                </a:lnTo>
                <a:close/>
              </a:path>
            </a:pathLst>
          </a:custGeom>
          <a:blipFill>
            <a:blip r:embed="rId2"/>
            <a:stretch>
              <a:fillRect l="-909" t="-6858" r="-44511" b="0"/>
            </a:stretch>
          </a:blipFill>
          <a:ln w="38100" cap="sq">
            <a:solidFill>
              <a:srgbClr val="000000"/>
            </a:solidFill>
            <a:prstDash val="solid"/>
            <a:miter/>
          </a:ln>
        </p:spPr>
      </p:sp>
      <p:sp>
        <p:nvSpPr>
          <p:cNvPr name="TextBox 6" id="6"/>
          <p:cNvSpPr txBox="true"/>
          <p:nvPr/>
        </p:nvSpPr>
        <p:spPr>
          <a:xfrm rot="0">
            <a:off x="1028700" y="599709"/>
            <a:ext cx="11537525"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Type of Music</a:t>
            </a:r>
          </a:p>
        </p:txBody>
      </p:sp>
      <p:sp>
        <p:nvSpPr>
          <p:cNvPr name="TextBox 7" id="7"/>
          <p:cNvSpPr txBox="true"/>
          <p:nvPr/>
        </p:nvSpPr>
        <p:spPr>
          <a:xfrm rot="0">
            <a:off x="491973" y="1923015"/>
            <a:ext cx="17304054" cy="415290"/>
          </a:xfrm>
          <a:prstGeom prst="rect">
            <a:avLst/>
          </a:prstGeom>
        </p:spPr>
        <p:txBody>
          <a:bodyPr anchor="t" rtlCol="false" tIns="0" lIns="0" bIns="0" rIns="0">
            <a:spAutoFit/>
          </a:bodyPr>
          <a:lstStyle/>
          <a:p>
            <a:pPr algn="ctr">
              <a:lnSpc>
                <a:spcPts val="3359"/>
              </a:lnSpc>
            </a:pPr>
            <a:r>
              <a:rPr lang="en-US" sz="2400" b="true">
                <a:solidFill>
                  <a:srgbClr val="0F4662"/>
                </a:solidFill>
                <a:latin typeface="Quicksand Bold"/>
                <a:ea typeface="Quicksand Bold"/>
                <a:cs typeface="Quicksand Bold"/>
                <a:sym typeface="Quicksand Bold"/>
              </a:rPr>
              <a:t>Q: How would you rate the happiness level of the type of music you listen to most on a scale of 1-5?</a:t>
            </a:r>
          </a:p>
        </p:txBody>
      </p:sp>
      <p:grpSp>
        <p:nvGrpSpPr>
          <p:cNvPr name="Group 8" id="8"/>
          <p:cNvGrpSpPr/>
          <p:nvPr/>
        </p:nvGrpSpPr>
        <p:grpSpPr>
          <a:xfrm rot="0">
            <a:off x="10163883" y="4123369"/>
            <a:ext cx="539982" cy="53998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8FD98"/>
            </a:solidFill>
            <a:ln w="38100" cap="sq">
              <a:solidFill>
                <a:srgbClr val="000000"/>
              </a:solidFill>
              <a:prstDash val="solid"/>
              <a:miter/>
            </a:ln>
          </p:spPr>
        </p:sp>
        <p:sp>
          <p:nvSpPr>
            <p:cNvPr name="TextBox 10" id="10"/>
            <p:cNvSpPr txBox="true"/>
            <p:nvPr/>
          </p:nvSpPr>
          <p:spPr>
            <a:xfrm>
              <a:off x="76200" y="-47625"/>
              <a:ext cx="660400" cy="784225"/>
            </a:xfrm>
            <a:prstGeom prst="rect">
              <a:avLst/>
            </a:prstGeom>
          </p:spPr>
          <p:txBody>
            <a:bodyPr anchor="ctr" rtlCol="false" tIns="50800" lIns="50800" bIns="50800" rIns="50800"/>
            <a:lstStyle/>
            <a:p>
              <a:pPr algn="ctr">
                <a:lnSpc>
                  <a:spcPts val="4079"/>
                </a:lnSpc>
              </a:pPr>
            </a:p>
          </p:txBody>
        </p:sp>
      </p:grpSp>
      <p:grpSp>
        <p:nvGrpSpPr>
          <p:cNvPr name="Group 11" id="11"/>
          <p:cNvGrpSpPr/>
          <p:nvPr/>
        </p:nvGrpSpPr>
        <p:grpSpPr>
          <a:xfrm rot="0">
            <a:off x="10163883" y="4874529"/>
            <a:ext cx="539982" cy="53998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9E99"/>
            </a:solidFill>
            <a:ln w="38100" cap="sq">
              <a:solidFill>
                <a:srgbClr val="000000"/>
              </a:solidFill>
              <a:prstDash val="solid"/>
              <a:miter/>
            </a:ln>
          </p:spPr>
        </p:sp>
        <p:sp>
          <p:nvSpPr>
            <p:cNvPr name="TextBox 13" id="13"/>
            <p:cNvSpPr txBox="true"/>
            <p:nvPr/>
          </p:nvSpPr>
          <p:spPr>
            <a:xfrm>
              <a:off x="76200" y="-47625"/>
              <a:ext cx="660400" cy="784225"/>
            </a:xfrm>
            <a:prstGeom prst="rect">
              <a:avLst/>
            </a:prstGeom>
          </p:spPr>
          <p:txBody>
            <a:bodyPr anchor="ctr" rtlCol="false" tIns="50800" lIns="50800" bIns="50800" rIns="50800"/>
            <a:lstStyle/>
            <a:p>
              <a:pPr algn="ctr">
                <a:lnSpc>
                  <a:spcPts val="4079"/>
                </a:lnSpc>
              </a:pPr>
            </a:p>
          </p:txBody>
        </p:sp>
      </p:grpSp>
      <p:grpSp>
        <p:nvGrpSpPr>
          <p:cNvPr name="Group 14" id="14"/>
          <p:cNvGrpSpPr/>
          <p:nvPr/>
        </p:nvGrpSpPr>
        <p:grpSpPr>
          <a:xfrm rot="0">
            <a:off x="10163883" y="3372209"/>
            <a:ext cx="539982" cy="539982"/>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2C2F0"/>
            </a:solidFill>
            <a:ln w="38100" cap="sq">
              <a:solidFill>
                <a:srgbClr val="000000"/>
              </a:solidFill>
              <a:prstDash val="solid"/>
              <a:miter/>
            </a:ln>
          </p:spPr>
        </p:sp>
        <p:sp>
          <p:nvSpPr>
            <p:cNvPr name="TextBox 16" id="16"/>
            <p:cNvSpPr txBox="true"/>
            <p:nvPr/>
          </p:nvSpPr>
          <p:spPr>
            <a:xfrm>
              <a:off x="76200" y="-47625"/>
              <a:ext cx="660400" cy="784225"/>
            </a:xfrm>
            <a:prstGeom prst="rect">
              <a:avLst/>
            </a:prstGeom>
          </p:spPr>
          <p:txBody>
            <a:bodyPr anchor="ctr" rtlCol="false" tIns="50800" lIns="50800" bIns="50800" rIns="50800"/>
            <a:lstStyle/>
            <a:p>
              <a:pPr algn="ctr">
                <a:lnSpc>
                  <a:spcPts val="4079"/>
                </a:lnSpc>
              </a:pPr>
            </a:p>
          </p:txBody>
        </p:sp>
      </p:grpSp>
      <p:grpSp>
        <p:nvGrpSpPr>
          <p:cNvPr name="Group 17" id="17"/>
          <p:cNvGrpSpPr/>
          <p:nvPr/>
        </p:nvGrpSpPr>
        <p:grpSpPr>
          <a:xfrm rot="0">
            <a:off x="10163883" y="6374809"/>
            <a:ext cx="539982" cy="539982"/>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C99"/>
            </a:solidFill>
            <a:ln w="38100" cap="sq">
              <a:solidFill>
                <a:srgbClr val="000000"/>
              </a:solidFill>
              <a:prstDash val="solid"/>
              <a:miter/>
            </a:ln>
          </p:spPr>
        </p:sp>
        <p:sp>
          <p:nvSpPr>
            <p:cNvPr name="TextBox 19" id="19"/>
            <p:cNvSpPr txBox="true"/>
            <p:nvPr/>
          </p:nvSpPr>
          <p:spPr>
            <a:xfrm>
              <a:off x="76200" y="-47625"/>
              <a:ext cx="660400" cy="784225"/>
            </a:xfrm>
            <a:prstGeom prst="rect">
              <a:avLst/>
            </a:prstGeom>
          </p:spPr>
          <p:txBody>
            <a:bodyPr anchor="ctr" rtlCol="false" tIns="50800" lIns="50800" bIns="50800" rIns="50800"/>
            <a:lstStyle/>
            <a:p>
              <a:pPr algn="ctr">
                <a:lnSpc>
                  <a:spcPts val="4079"/>
                </a:lnSpc>
              </a:pPr>
            </a:p>
          </p:txBody>
        </p:sp>
      </p:grpSp>
      <p:sp>
        <p:nvSpPr>
          <p:cNvPr name="TextBox 20" id="20"/>
          <p:cNvSpPr txBox="true"/>
          <p:nvPr/>
        </p:nvSpPr>
        <p:spPr>
          <a:xfrm rot="0">
            <a:off x="11161578" y="4898371"/>
            <a:ext cx="4335401" cy="378470"/>
          </a:xfrm>
          <a:prstGeom prst="rect">
            <a:avLst/>
          </a:prstGeom>
        </p:spPr>
        <p:txBody>
          <a:bodyPr anchor="t" rtlCol="false" tIns="0" lIns="0" bIns="0" rIns="0">
            <a:spAutoFit/>
          </a:bodyPr>
          <a:lstStyle/>
          <a:p>
            <a:pPr algn="l">
              <a:lnSpc>
                <a:spcPts val="3103"/>
              </a:lnSpc>
            </a:pPr>
            <a:r>
              <a:rPr lang="en-US" sz="2217" b="true">
                <a:solidFill>
                  <a:srgbClr val="0F4662"/>
                </a:solidFill>
                <a:latin typeface="Quicksand Bold"/>
                <a:ea typeface="Quicksand Bold"/>
                <a:cs typeface="Quicksand Bold"/>
                <a:sym typeface="Quicksand Bold"/>
              </a:rPr>
              <a:t>3-Neutral &amp; Balanced</a:t>
            </a:r>
            <a:r>
              <a:rPr lang="en-US" sz="2217" b="true">
                <a:solidFill>
                  <a:srgbClr val="0F4662"/>
                </a:solidFill>
                <a:latin typeface="Quicksand Bold"/>
                <a:ea typeface="Quicksand Bold"/>
                <a:cs typeface="Quicksand Bold"/>
                <a:sym typeface="Quicksand Bold"/>
              </a:rPr>
              <a:t> 34</a:t>
            </a:r>
          </a:p>
        </p:txBody>
      </p:sp>
      <p:sp>
        <p:nvSpPr>
          <p:cNvPr name="TextBox 21" id="21"/>
          <p:cNvSpPr txBox="true"/>
          <p:nvPr/>
        </p:nvSpPr>
        <p:spPr>
          <a:xfrm rot="0">
            <a:off x="11161578" y="5682633"/>
            <a:ext cx="4335401" cy="378470"/>
          </a:xfrm>
          <a:prstGeom prst="rect">
            <a:avLst/>
          </a:prstGeom>
        </p:spPr>
        <p:txBody>
          <a:bodyPr anchor="t" rtlCol="false" tIns="0" lIns="0" bIns="0" rIns="0">
            <a:spAutoFit/>
          </a:bodyPr>
          <a:lstStyle/>
          <a:p>
            <a:pPr algn="l">
              <a:lnSpc>
                <a:spcPts val="3103"/>
              </a:lnSpc>
            </a:pPr>
            <a:r>
              <a:rPr lang="en-US" sz="2217" b="true">
                <a:solidFill>
                  <a:srgbClr val="0F4662"/>
                </a:solidFill>
                <a:latin typeface="Quicksand Bold"/>
                <a:ea typeface="Quicksand Bold"/>
                <a:cs typeface="Quicksand Bold"/>
                <a:sym typeface="Quicksand Bold"/>
              </a:rPr>
              <a:t>4-Upbeat &amp; Cheerful</a:t>
            </a:r>
            <a:r>
              <a:rPr lang="en-US" sz="2217" b="true">
                <a:solidFill>
                  <a:srgbClr val="0F4662"/>
                </a:solidFill>
                <a:latin typeface="Quicksand Bold"/>
                <a:ea typeface="Quicksand Bold"/>
                <a:cs typeface="Quicksand Bold"/>
                <a:sym typeface="Quicksand Bold"/>
              </a:rPr>
              <a:t> 22</a:t>
            </a:r>
          </a:p>
        </p:txBody>
      </p:sp>
      <p:sp>
        <p:nvSpPr>
          <p:cNvPr name="TextBox 22" id="22"/>
          <p:cNvSpPr txBox="true"/>
          <p:nvPr/>
        </p:nvSpPr>
        <p:spPr>
          <a:xfrm rot="0">
            <a:off x="11133003" y="6431752"/>
            <a:ext cx="4634569" cy="378470"/>
          </a:xfrm>
          <a:prstGeom prst="rect">
            <a:avLst/>
          </a:prstGeom>
        </p:spPr>
        <p:txBody>
          <a:bodyPr anchor="t" rtlCol="false" tIns="0" lIns="0" bIns="0" rIns="0">
            <a:spAutoFit/>
          </a:bodyPr>
          <a:lstStyle/>
          <a:p>
            <a:pPr algn="l">
              <a:lnSpc>
                <a:spcPts val="3103"/>
              </a:lnSpc>
            </a:pPr>
            <a:r>
              <a:rPr lang="en-US" sz="2217" b="true">
                <a:solidFill>
                  <a:srgbClr val="0F4662"/>
                </a:solidFill>
                <a:latin typeface="Quicksand Bold"/>
                <a:ea typeface="Quicksand Bold"/>
                <a:cs typeface="Quicksand Bold"/>
                <a:sym typeface="Quicksand Bold"/>
              </a:rPr>
              <a:t>5-Extremely Happy &amp; Euphoric</a:t>
            </a:r>
            <a:r>
              <a:rPr lang="en-US" sz="2217" b="true">
                <a:solidFill>
                  <a:srgbClr val="0F4662"/>
                </a:solidFill>
                <a:latin typeface="Quicksand Bold"/>
                <a:ea typeface="Quicksand Bold"/>
                <a:cs typeface="Quicksand Bold"/>
                <a:sym typeface="Quicksand Bold"/>
              </a:rPr>
              <a:t> 4</a:t>
            </a:r>
          </a:p>
        </p:txBody>
      </p:sp>
      <p:sp>
        <p:nvSpPr>
          <p:cNvPr name="TextBox 23" id="23"/>
          <p:cNvSpPr txBox="true"/>
          <p:nvPr/>
        </p:nvSpPr>
        <p:spPr>
          <a:xfrm rot="0">
            <a:off x="11161578" y="4134644"/>
            <a:ext cx="4335401" cy="378470"/>
          </a:xfrm>
          <a:prstGeom prst="rect">
            <a:avLst/>
          </a:prstGeom>
        </p:spPr>
        <p:txBody>
          <a:bodyPr anchor="t" rtlCol="false" tIns="0" lIns="0" bIns="0" rIns="0">
            <a:spAutoFit/>
          </a:bodyPr>
          <a:lstStyle/>
          <a:p>
            <a:pPr algn="l">
              <a:lnSpc>
                <a:spcPts val="3103"/>
              </a:lnSpc>
            </a:pPr>
            <a:r>
              <a:rPr lang="en-US" sz="2217" b="true">
                <a:solidFill>
                  <a:srgbClr val="0F4662"/>
                </a:solidFill>
                <a:latin typeface="Quicksand Bold"/>
                <a:ea typeface="Quicksand Bold"/>
                <a:cs typeface="Quicksand Bold"/>
                <a:sym typeface="Quicksand Bold"/>
              </a:rPr>
              <a:t>2-Melancholic &amp; Emotional</a:t>
            </a:r>
            <a:r>
              <a:rPr lang="en-US" sz="2217" b="true">
                <a:solidFill>
                  <a:srgbClr val="0F4662"/>
                </a:solidFill>
                <a:latin typeface="Quicksand Bold"/>
                <a:ea typeface="Quicksand Bold"/>
                <a:cs typeface="Quicksand Bold"/>
                <a:sym typeface="Quicksand Bold"/>
              </a:rPr>
              <a:t> 10</a:t>
            </a:r>
          </a:p>
        </p:txBody>
      </p:sp>
      <p:sp>
        <p:nvSpPr>
          <p:cNvPr name="TextBox 24" id="24"/>
          <p:cNvSpPr txBox="true"/>
          <p:nvPr/>
        </p:nvSpPr>
        <p:spPr>
          <a:xfrm rot="0">
            <a:off x="11161578" y="3394734"/>
            <a:ext cx="4335401" cy="378470"/>
          </a:xfrm>
          <a:prstGeom prst="rect">
            <a:avLst/>
          </a:prstGeom>
        </p:spPr>
        <p:txBody>
          <a:bodyPr anchor="t" rtlCol="false" tIns="0" lIns="0" bIns="0" rIns="0">
            <a:spAutoFit/>
          </a:bodyPr>
          <a:lstStyle/>
          <a:p>
            <a:pPr algn="l">
              <a:lnSpc>
                <a:spcPts val="3103"/>
              </a:lnSpc>
            </a:pPr>
            <a:r>
              <a:rPr lang="en-US" sz="2217" b="true">
                <a:solidFill>
                  <a:srgbClr val="0F4662"/>
                </a:solidFill>
                <a:latin typeface="Quicksand Bold"/>
                <a:ea typeface="Quicksand Bold"/>
                <a:cs typeface="Quicksand Bold"/>
                <a:sym typeface="Quicksand Bold"/>
              </a:rPr>
              <a:t>1-Very Sad &amp; Dark</a:t>
            </a:r>
            <a:r>
              <a:rPr lang="en-US" sz="2217" b="true">
                <a:solidFill>
                  <a:srgbClr val="0F4662"/>
                </a:solidFill>
                <a:latin typeface="Quicksand Bold"/>
                <a:ea typeface="Quicksand Bold"/>
                <a:cs typeface="Quicksand Bold"/>
                <a:sym typeface="Quicksand Bold"/>
              </a:rPr>
              <a:t> 3</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3363815" y="3171437"/>
            <a:ext cx="11301259" cy="5951803"/>
          </a:xfrm>
          <a:custGeom>
            <a:avLst/>
            <a:gdLst/>
            <a:ahLst/>
            <a:cxnLst/>
            <a:rect r="r" b="b" t="t" l="l"/>
            <a:pathLst>
              <a:path h="5951803" w="11301259">
                <a:moveTo>
                  <a:pt x="0" y="0"/>
                </a:moveTo>
                <a:lnTo>
                  <a:pt x="11301259" y="0"/>
                </a:lnTo>
                <a:lnTo>
                  <a:pt x="11301259" y="5951803"/>
                </a:lnTo>
                <a:lnTo>
                  <a:pt x="0" y="5951803"/>
                </a:lnTo>
                <a:lnTo>
                  <a:pt x="0" y="0"/>
                </a:lnTo>
                <a:close/>
              </a:path>
            </a:pathLst>
          </a:custGeom>
          <a:blipFill>
            <a:blip r:embed="rId2"/>
            <a:stretch>
              <a:fillRect l="0" t="0" r="0" b="-6332"/>
            </a:stretch>
          </a:blipFill>
          <a:ln w="38100" cap="sq">
            <a:solidFill>
              <a:srgbClr val="000000"/>
            </a:solidFill>
            <a:prstDash val="solid"/>
            <a:miter/>
          </a:ln>
        </p:spPr>
      </p:sp>
      <p:sp>
        <p:nvSpPr>
          <p:cNvPr name="TextBox 3" id="3"/>
          <p:cNvSpPr txBox="true"/>
          <p:nvPr/>
        </p:nvSpPr>
        <p:spPr>
          <a:xfrm rot="0">
            <a:off x="1028700" y="599709"/>
            <a:ext cx="15971490"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How supported do you feel by the people around you?</a:t>
            </a:r>
          </a:p>
        </p:txBody>
      </p:sp>
      <p:sp>
        <p:nvSpPr>
          <p:cNvPr name="TextBox 4" id="4"/>
          <p:cNvSpPr txBox="true"/>
          <p:nvPr/>
        </p:nvSpPr>
        <p:spPr>
          <a:xfrm rot="0">
            <a:off x="495769" y="2058885"/>
            <a:ext cx="17304054" cy="415290"/>
          </a:xfrm>
          <a:prstGeom prst="rect">
            <a:avLst/>
          </a:prstGeom>
        </p:spPr>
        <p:txBody>
          <a:bodyPr anchor="t" rtlCol="false" tIns="0" lIns="0" bIns="0" rIns="0">
            <a:spAutoFit/>
          </a:bodyPr>
          <a:lstStyle/>
          <a:p>
            <a:pPr algn="ctr">
              <a:lnSpc>
                <a:spcPts val="3359"/>
              </a:lnSpc>
            </a:pPr>
            <a:r>
              <a:rPr lang="en-US" sz="2400" b="true">
                <a:solidFill>
                  <a:srgbClr val="0F4662"/>
                </a:solidFill>
                <a:latin typeface="Quicksand Bold"/>
                <a:ea typeface="Quicksand Bold"/>
                <a:cs typeface="Quicksand Bold"/>
                <a:sym typeface="Quicksand Bold"/>
              </a:rPr>
              <a:t>Q: On a scale of 1-10, how connected and supported do you feel by the people around you? (Family, Friends, etc.)</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3230497"/>
            <a:ext cx="11301259" cy="6027803"/>
          </a:xfrm>
          <a:custGeom>
            <a:avLst/>
            <a:gdLst/>
            <a:ahLst/>
            <a:cxnLst/>
            <a:rect r="r" b="b" t="t" l="l"/>
            <a:pathLst>
              <a:path h="6027803" w="11301259">
                <a:moveTo>
                  <a:pt x="0" y="0"/>
                </a:moveTo>
                <a:lnTo>
                  <a:pt x="11301259" y="0"/>
                </a:lnTo>
                <a:lnTo>
                  <a:pt x="11301259" y="6027803"/>
                </a:lnTo>
                <a:lnTo>
                  <a:pt x="0" y="6027803"/>
                </a:lnTo>
                <a:lnTo>
                  <a:pt x="0" y="0"/>
                </a:lnTo>
                <a:close/>
              </a:path>
            </a:pathLst>
          </a:custGeom>
          <a:blipFill>
            <a:blip r:embed="rId2"/>
            <a:stretch>
              <a:fillRect l="0" t="0" r="0" b="-4991"/>
            </a:stretch>
          </a:blipFill>
          <a:ln w="38100" cap="sq">
            <a:solidFill>
              <a:srgbClr val="000000"/>
            </a:solidFill>
            <a:prstDash val="solid"/>
            <a:miter/>
          </a:ln>
        </p:spPr>
      </p:sp>
      <p:sp>
        <p:nvSpPr>
          <p:cNvPr name="TextBox 3" id="3"/>
          <p:cNvSpPr txBox="true"/>
          <p:nvPr/>
        </p:nvSpPr>
        <p:spPr>
          <a:xfrm rot="0">
            <a:off x="1028700" y="599709"/>
            <a:ext cx="15971490" cy="2218690"/>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How often do you feel positive emotions compared to negative ones?</a:t>
            </a:r>
          </a:p>
        </p:txBody>
      </p:sp>
      <p:sp>
        <p:nvSpPr>
          <p:cNvPr name="TextBox 4" id="4"/>
          <p:cNvSpPr txBox="true"/>
          <p:nvPr/>
        </p:nvSpPr>
        <p:spPr>
          <a:xfrm rot="0">
            <a:off x="12921029" y="3173347"/>
            <a:ext cx="4338271" cy="2510790"/>
          </a:xfrm>
          <a:prstGeom prst="rect">
            <a:avLst/>
          </a:prstGeom>
        </p:spPr>
        <p:txBody>
          <a:bodyPr anchor="t" rtlCol="false" tIns="0" lIns="0" bIns="0" rIns="0">
            <a:spAutoFit/>
          </a:bodyPr>
          <a:lstStyle/>
          <a:p>
            <a:pPr algn="l">
              <a:lnSpc>
                <a:spcPts val="3359"/>
              </a:lnSpc>
            </a:pPr>
            <a:r>
              <a:rPr lang="en-US" sz="2400" b="true">
                <a:solidFill>
                  <a:srgbClr val="0F4662"/>
                </a:solidFill>
                <a:latin typeface="Quicksand Bold"/>
                <a:ea typeface="Quicksand Bold"/>
                <a:cs typeface="Quicksand Bold"/>
                <a:sym typeface="Quicksand Bold"/>
              </a:rPr>
              <a:t>Q: On a scale of 1-10, how often do you feel positive emotions (joy, excitement, contentment) compared to negative ones (sadness, stress, frustration)?</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3497166" y="3212126"/>
            <a:ext cx="11301259" cy="6046174"/>
          </a:xfrm>
          <a:custGeom>
            <a:avLst/>
            <a:gdLst/>
            <a:ahLst/>
            <a:cxnLst/>
            <a:rect r="r" b="b" t="t" l="l"/>
            <a:pathLst>
              <a:path h="6046174" w="11301259">
                <a:moveTo>
                  <a:pt x="0" y="0"/>
                </a:moveTo>
                <a:lnTo>
                  <a:pt x="11301259" y="0"/>
                </a:lnTo>
                <a:lnTo>
                  <a:pt x="11301259" y="6046174"/>
                </a:lnTo>
                <a:lnTo>
                  <a:pt x="0" y="6046174"/>
                </a:lnTo>
                <a:lnTo>
                  <a:pt x="0" y="0"/>
                </a:lnTo>
                <a:close/>
              </a:path>
            </a:pathLst>
          </a:custGeom>
          <a:blipFill>
            <a:blip r:embed="rId2"/>
            <a:stretch>
              <a:fillRect l="0" t="0" r="0" b="0"/>
            </a:stretch>
          </a:blipFill>
          <a:ln w="38100" cap="sq">
            <a:solidFill>
              <a:srgbClr val="000000"/>
            </a:solidFill>
            <a:prstDash val="solid"/>
            <a:miter/>
          </a:ln>
        </p:spPr>
      </p:sp>
      <p:sp>
        <p:nvSpPr>
          <p:cNvPr name="TextBox 3" id="3"/>
          <p:cNvSpPr txBox="true"/>
          <p:nvPr/>
        </p:nvSpPr>
        <p:spPr>
          <a:xfrm rot="0">
            <a:off x="1028700" y="599709"/>
            <a:ext cx="15971490"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How satisfied are you with life as a whole right now?</a:t>
            </a:r>
          </a:p>
        </p:txBody>
      </p:sp>
      <p:sp>
        <p:nvSpPr>
          <p:cNvPr name="TextBox 4" id="4"/>
          <p:cNvSpPr txBox="true"/>
          <p:nvPr/>
        </p:nvSpPr>
        <p:spPr>
          <a:xfrm rot="0">
            <a:off x="495769" y="2058885"/>
            <a:ext cx="17304054" cy="415290"/>
          </a:xfrm>
          <a:prstGeom prst="rect">
            <a:avLst/>
          </a:prstGeom>
        </p:spPr>
        <p:txBody>
          <a:bodyPr anchor="t" rtlCol="false" tIns="0" lIns="0" bIns="0" rIns="0">
            <a:spAutoFit/>
          </a:bodyPr>
          <a:lstStyle/>
          <a:p>
            <a:pPr algn="ctr">
              <a:lnSpc>
                <a:spcPts val="3359"/>
              </a:lnSpc>
            </a:pPr>
            <a:r>
              <a:rPr lang="en-US" sz="2400" b="true">
                <a:solidFill>
                  <a:srgbClr val="0F4662"/>
                </a:solidFill>
                <a:latin typeface="Quicksand Bold"/>
                <a:ea typeface="Quicksand Bold"/>
                <a:cs typeface="Quicksand Bold"/>
                <a:sym typeface="Quicksand Bold"/>
              </a:rPr>
              <a:t>Q: On a scale of 1-10, how satisfied are you with your life as a whole right now?</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3497166" y="3530889"/>
            <a:ext cx="11301259" cy="5727411"/>
          </a:xfrm>
          <a:custGeom>
            <a:avLst/>
            <a:gdLst/>
            <a:ahLst/>
            <a:cxnLst/>
            <a:rect r="r" b="b" t="t" l="l"/>
            <a:pathLst>
              <a:path h="5727411" w="11301259">
                <a:moveTo>
                  <a:pt x="0" y="0"/>
                </a:moveTo>
                <a:lnTo>
                  <a:pt x="11301259" y="0"/>
                </a:lnTo>
                <a:lnTo>
                  <a:pt x="11301259" y="5727411"/>
                </a:lnTo>
                <a:lnTo>
                  <a:pt x="0" y="5727411"/>
                </a:lnTo>
                <a:lnTo>
                  <a:pt x="0" y="0"/>
                </a:lnTo>
                <a:close/>
              </a:path>
            </a:pathLst>
          </a:custGeom>
          <a:blipFill>
            <a:blip r:embed="rId2"/>
            <a:stretch>
              <a:fillRect l="0" t="0" r="0" b="-5565"/>
            </a:stretch>
          </a:blipFill>
          <a:ln w="38100" cap="sq">
            <a:solidFill>
              <a:srgbClr val="000000"/>
            </a:solidFill>
            <a:prstDash val="solid"/>
            <a:miter/>
          </a:ln>
        </p:spPr>
      </p:sp>
      <p:sp>
        <p:nvSpPr>
          <p:cNvPr name="TextBox 3" id="3"/>
          <p:cNvSpPr txBox="true"/>
          <p:nvPr/>
        </p:nvSpPr>
        <p:spPr>
          <a:xfrm rot="0">
            <a:off x="1028700" y="599709"/>
            <a:ext cx="15971490"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How happy do you feel?</a:t>
            </a:r>
          </a:p>
        </p:txBody>
      </p:sp>
      <p:sp>
        <p:nvSpPr>
          <p:cNvPr name="TextBox 4" id="4"/>
          <p:cNvSpPr txBox="true"/>
          <p:nvPr/>
        </p:nvSpPr>
        <p:spPr>
          <a:xfrm rot="0">
            <a:off x="495769" y="2058885"/>
            <a:ext cx="17304054" cy="415290"/>
          </a:xfrm>
          <a:prstGeom prst="rect">
            <a:avLst/>
          </a:prstGeom>
        </p:spPr>
        <p:txBody>
          <a:bodyPr anchor="t" rtlCol="false" tIns="0" lIns="0" bIns="0" rIns="0">
            <a:spAutoFit/>
          </a:bodyPr>
          <a:lstStyle/>
          <a:p>
            <a:pPr algn="ctr">
              <a:lnSpc>
                <a:spcPts val="3359"/>
              </a:lnSpc>
            </a:pPr>
            <a:r>
              <a:rPr lang="en-US" sz="2400" b="true">
                <a:solidFill>
                  <a:srgbClr val="0F4662"/>
                </a:solidFill>
                <a:latin typeface="Quicksand Bold"/>
                <a:ea typeface="Quicksand Bold"/>
                <a:cs typeface="Quicksand Bold"/>
                <a:sym typeface="Quicksand Bold"/>
              </a:rPr>
              <a:t>Q: On a scale of 1-10, how happy do you feel in general?</a:t>
            </a:r>
          </a:p>
        </p:txBody>
      </p:sp>
    </p:spTree>
  </p:cSld>
  <p:clrMapOvr>
    <a:masterClrMapping/>
  </p:clrMapOvr>
</p:sld>
</file>

<file path=ppt/slides/slide29.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2984044"/>
            <a:ext cx="16229942" cy="2404643"/>
          </a:xfrm>
          <a:prstGeom prst="rect">
            <a:avLst/>
          </a:prstGeom>
        </p:spPr>
        <p:txBody>
          <a:bodyPr anchor="t" rtlCol="false" tIns="0" lIns="0" bIns="0" rIns="0">
            <a:spAutoFit/>
          </a:bodyPr>
          <a:lstStyle/>
          <a:p>
            <a:pPr algn="ctr" marL="0" indent="0" lvl="0">
              <a:lnSpc>
                <a:spcPts val="19710"/>
              </a:lnSpc>
              <a:spcBef>
                <a:spcPct val="0"/>
              </a:spcBef>
            </a:pPr>
            <a:r>
              <a:rPr lang="en-US" b="true" sz="14079" i="true">
                <a:solidFill>
                  <a:srgbClr val="0F4662"/>
                </a:solidFill>
                <a:latin typeface="Cormorant Garamond Bold Italics"/>
                <a:ea typeface="Cormorant Garamond Bold Italics"/>
                <a:cs typeface="Cormorant Garamond Bold Italics"/>
                <a:sym typeface="Cormorant Garamond Bold Italics"/>
              </a:rPr>
              <a:t>Insights</a:t>
            </a:r>
          </a:p>
        </p:txBody>
      </p:sp>
      <p:sp>
        <p:nvSpPr>
          <p:cNvPr name="TextBox 3" id="3"/>
          <p:cNvSpPr txBox="true"/>
          <p:nvPr/>
        </p:nvSpPr>
        <p:spPr>
          <a:xfrm rot="0">
            <a:off x="2365397" y="6312296"/>
            <a:ext cx="13557206" cy="723960"/>
          </a:xfrm>
          <a:prstGeom prst="rect">
            <a:avLst/>
          </a:prstGeom>
        </p:spPr>
        <p:txBody>
          <a:bodyPr anchor="t" rtlCol="false" tIns="0" lIns="0" bIns="0" rIns="0">
            <a:spAutoFit/>
          </a:bodyPr>
          <a:lstStyle/>
          <a:p>
            <a:pPr algn="ctr" marL="0" indent="0" lvl="0">
              <a:lnSpc>
                <a:spcPts val="5843"/>
              </a:lnSpc>
            </a:pPr>
            <a:r>
              <a:rPr lang="en-US" b="true" sz="4495" i="true">
                <a:solidFill>
                  <a:srgbClr val="0F4662"/>
                </a:solidFill>
                <a:latin typeface="Cormorant Garamond Bold Italics"/>
                <a:ea typeface="Cormorant Garamond Bold Italics"/>
                <a:cs typeface="Cormorant Garamond Bold Italics"/>
                <a:sym typeface="Cormorant Garamond Bold Italics"/>
              </a:rPr>
              <a:t>with a focus on measures of central tendency &amp; dispersion</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5400000">
            <a:off x="-638078" y="4448905"/>
            <a:ext cx="4722745" cy="1389189"/>
            <a:chOff x="0" y="0"/>
            <a:chExt cx="6296994" cy="1852253"/>
          </a:xfrm>
        </p:grpSpPr>
        <p:grpSp>
          <p:nvGrpSpPr>
            <p:cNvPr name="Group 3" id="3"/>
            <p:cNvGrpSpPr>
              <a:grpSpLocks noChangeAspect="true"/>
            </p:cNvGrpSpPr>
            <p:nvPr/>
          </p:nvGrpSpPr>
          <p:grpSpPr>
            <a:xfrm rot="-10800000">
              <a:off x="0" y="0"/>
              <a:ext cx="1848345" cy="1848345"/>
              <a:chOff x="0" y="0"/>
              <a:chExt cx="2653030" cy="2653030"/>
            </a:xfrm>
          </p:grpSpPr>
          <p:sp>
            <p:nvSpPr>
              <p:cNvPr name="Freeform 4" id="4"/>
              <p:cNvSpPr/>
              <p:nvPr/>
            </p:nvSpPr>
            <p:spPr>
              <a:xfrm flipH="false" flipV="false" rot="0">
                <a:off x="0" y="0"/>
                <a:ext cx="2653030" cy="2654300"/>
              </a:xfrm>
              <a:custGeom>
                <a:avLst/>
                <a:gdLst/>
                <a:ahLst/>
                <a:cxnLst/>
                <a:rect r="r" b="b" t="t" l="l"/>
                <a:pathLst>
                  <a:path h="2654300" w="265303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000000"/>
              </a:solidFill>
            </p:spPr>
          </p:sp>
        </p:grpSp>
        <p:sp>
          <p:nvSpPr>
            <p:cNvPr name="AutoShape 5" id="5"/>
            <p:cNvSpPr/>
            <p:nvPr/>
          </p:nvSpPr>
          <p:spPr>
            <a:xfrm rot="-10800000">
              <a:off x="4448649" y="7814"/>
              <a:ext cx="1848345" cy="1840531"/>
            </a:xfrm>
            <a:prstGeom prst="rect">
              <a:avLst/>
            </a:prstGeom>
            <a:solidFill>
              <a:srgbClr val="000000"/>
            </a:solidFill>
          </p:spPr>
        </p:sp>
        <p:grpSp>
          <p:nvGrpSpPr>
            <p:cNvPr name="Group 6" id="6"/>
            <p:cNvGrpSpPr>
              <a:grpSpLocks noChangeAspect="true"/>
            </p:cNvGrpSpPr>
            <p:nvPr/>
          </p:nvGrpSpPr>
          <p:grpSpPr>
            <a:xfrm rot="-10800000">
              <a:off x="2224324" y="3907"/>
              <a:ext cx="1848345" cy="1848345"/>
              <a:chOff x="0" y="0"/>
              <a:chExt cx="1708150" cy="1708150"/>
            </a:xfrm>
          </p:grpSpPr>
          <p:sp>
            <p:nvSpPr>
              <p:cNvPr name="Freeform 7" id="7"/>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000000"/>
              </a:solidFill>
            </p:spPr>
          </p:sp>
        </p:grpSp>
      </p:grpSp>
      <p:grpSp>
        <p:nvGrpSpPr>
          <p:cNvPr name="Group 8" id="8"/>
          <p:cNvGrpSpPr/>
          <p:nvPr/>
        </p:nvGrpSpPr>
        <p:grpSpPr>
          <a:xfrm rot="0">
            <a:off x="3512702" y="2864496"/>
            <a:ext cx="13557206" cy="4558008"/>
            <a:chOff x="0" y="0"/>
            <a:chExt cx="18076275" cy="6077344"/>
          </a:xfrm>
        </p:grpSpPr>
        <p:sp>
          <p:nvSpPr>
            <p:cNvPr name="TextBox 9" id="9"/>
            <p:cNvSpPr txBox="true"/>
            <p:nvPr/>
          </p:nvSpPr>
          <p:spPr>
            <a:xfrm rot="0">
              <a:off x="0" y="-76200"/>
              <a:ext cx="18076275" cy="1751838"/>
            </a:xfrm>
            <a:prstGeom prst="rect">
              <a:avLst/>
            </a:prstGeom>
          </p:spPr>
          <p:txBody>
            <a:bodyPr anchor="t" rtlCol="false" tIns="0" lIns="0" bIns="0" rIns="0">
              <a:spAutoFit/>
            </a:bodyPr>
            <a:lstStyle/>
            <a:p>
              <a:pPr algn="l" marL="0" indent="0" lvl="0">
                <a:lnSpc>
                  <a:spcPts val="10783"/>
                </a:lnSpc>
              </a:pPr>
              <a:r>
                <a:rPr lang="en-US" b="true" sz="8294" i="true">
                  <a:solidFill>
                    <a:srgbClr val="0F4662"/>
                  </a:solidFill>
                  <a:latin typeface="Cormorant Garamond Bold Italics"/>
                  <a:ea typeface="Cormorant Garamond Bold Italics"/>
                  <a:cs typeface="Cormorant Garamond Bold Italics"/>
                  <a:sym typeface="Cormorant Garamond Bold Italics"/>
                </a:rPr>
                <a:t>Introduction</a:t>
              </a:r>
            </a:p>
          </p:txBody>
        </p:sp>
        <p:sp>
          <p:nvSpPr>
            <p:cNvPr name="TextBox 10" id="10"/>
            <p:cNvSpPr txBox="true"/>
            <p:nvPr/>
          </p:nvSpPr>
          <p:spPr>
            <a:xfrm rot="0">
              <a:off x="0" y="3065539"/>
              <a:ext cx="18076275" cy="3011805"/>
            </a:xfrm>
            <a:prstGeom prst="rect">
              <a:avLst/>
            </a:prstGeom>
          </p:spPr>
          <p:txBody>
            <a:bodyPr anchor="t" rtlCol="false" tIns="0" lIns="0" bIns="0" rIns="0">
              <a:spAutoFit/>
            </a:bodyPr>
            <a:lstStyle/>
            <a:p>
              <a:pPr algn="l" marL="0" indent="0" lvl="0">
                <a:lnSpc>
                  <a:spcPts val="3600"/>
                </a:lnSpc>
              </a:pPr>
              <a:r>
                <a:rPr lang="en-US" sz="2400" u="none">
                  <a:solidFill>
                    <a:srgbClr val="0F4662"/>
                  </a:solidFill>
                  <a:latin typeface="Quicksand"/>
                  <a:ea typeface="Quicksand"/>
                  <a:cs typeface="Quicksand"/>
                  <a:sym typeface="Quicksand"/>
                </a:rPr>
                <a:t>For our project, we decided that our goal would be to find the “</a:t>
              </a:r>
              <a:r>
                <a:rPr lang="en-US" b="true" sz="2400" u="none">
                  <a:solidFill>
                    <a:srgbClr val="0F4662"/>
                  </a:solidFill>
                  <a:latin typeface="Quicksand Bold"/>
                  <a:ea typeface="Quicksand Bold"/>
                  <a:cs typeface="Quicksand Bold"/>
                  <a:sym typeface="Quicksand Bold"/>
                </a:rPr>
                <a:t>happiness</a:t>
              </a:r>
              <a:r>
                <a:rPr lang="en-US" sz="2400" u="none">
                  <a:solidFill>
                    <a:srgbClr val="0F4662"/>
                  </a:solidFill>
                  <a:latin typeface="Quicksand"/>
                  <a:ea typeface="Quicksand"/>
                  <a:cs typeface="Quicksand"/>
                  <a:sym typeface="Quicksand"/>
                </a:rPr>
                <a:t>” of students and other stuff about their lives at college, to see if we could find </a:t>
              </a:r>
              <a:r>
                <a:rPr lang="en-US" sz="2400" u="sng">
                  <a:solidFill>
                    <a:srgbClr val="0F4662"/>
                  </a:solidFill>
                  <a:latin typeface="Quicksand"/>
                  <a:ea typeface="Quicksand"/>
                  <a:cs typeface="Quicksand"/>
                  <a:sym typeface="Quicksand"/>
                </a:rPr>
                <a:t>some correlation among other interesting insights</a:t>
              </a:r>
              <a:r>
                <a:rPr lang="en-US" sz="2400" u="none">
                  <a:solidFill>
                    <a:srgbClr val="0F4662"/>
                  </a:solidFill>
                  <a:latin typeface="Quicksand"/>
                  <a:ea typeface="Quicksand"/>
                  <a:cs typeface="Quicksand"/>
                  <a:sym typeface="Quicksand"/>
                </a:rPr>
                <a:t>.</a:t>
              </a:r>
            </a:p>
            <a:p>
              <a:pPr algn="l" marL="0" indent="0" lvl="0">
                <a:lnSpc>
                  <a:spcPts val="3600"/>
                </a:lnSpc>
              </a:pPr>
              <a:r>
                <a:rPr lang="en-US" sz="2400" u="none">
                  <a:solidFill>
                    <a:srgbClr val="0F4662"/>
                  </a:solidFill>
                  <a:latin typeface="Quicksand"/>
                  <a:ea typeface="Quicksand"/>
                  <a:cs typeface="Quicksand"/>
                  <a:sym typeface="Quicksand"/>
                </a:rPr>
                <a:t>Our entire project can be divided into roughly three phases: </a:t>
              </a:r>
              <a:r>
                <a:rPr lang="en-US" b="true" sz="2400" u="none">
                  <a:solidFill>
                    <a:srgbClr val="0F4662"/>
                  </a:solidFill>
                  <a:latin typeface="Quicksand Bold"/>
                  <a:ea typeface="Quicksand Bold"/>
                  <a:cs typeface="Quicksand Bold"/>
                  <a:sym typeface="Quicksand Bold"/>
                </a:rPr>
                <a:t>Data collection</a:t>
              </a:r>
              <a:r>
                <a:rPr lang="en-US" sz="2400" u="none">
                  <a:solidFill>
                    <a:srgbClr val="0F4662"/>
                  </a:solidFill>
                  <a:latin typeface="Quicksand"/>
                  <a:ea typeface="Quicksand"/>
                  <a:cs typeface="Quicksand"/>
                  <a:sym typeface="Quicksand"/>
                </a:rPr>
                <a:t>, </a:t>
              </a:r>
              <a:r>
                <a:rPr lang="en-US" b="true" sz="2400" u="none">
                  <a:solidFill>
                    <a:srgbClr val="0F4662"/>
                  </a:solidFill>
                  <a:latin typeface="Quicksand Bold"/>
                  <a:ea typeface="Quicksand Bold"/>
                  <a:cs typeface="Quicksand Bold"/>
                  <a:sym typeface="Quicksand Bold"/>
                </a:rPr>
                <a:t>Data visualisation</a:t>
              </a:r>
              <a:r>
                <a:rPr lang="en-US" sz="2400" u="none">
                  <a:solidFill>
                    <a:srgbClr val="0F4662"/>
                  </a:solidFill>
                  <a:latin typeface="Quicksand"/>
                  <a:ea typeface="Quicksand"/>
                  <a:cs typeface="Quicksand"/>
                  <a:sym typeface="Quicksand"/>
                </a:rPr>
                <a:t>, and inferences and </a:t>
              </a:r>
              <a:r>
                <a:rPr lang="en-US" b="true" sz="2400" u="none">
                  <a:solidFill>
                    <a:srgbClr val="0F4662"/>
                  </a:solidFill>
                  <a:latin typeface="Quicksand Bold"/>
                  <a:ea typeface="Quicksand Bold"/>
                  <a:cs typeface="Quicksand Bold"/>
                  <a:sym typeface="Quicksand Bold"/>
                </a:rPr>
                <a:t>insights</a:t>
              </a:r>
              <a:r>
                <a:rPr lang="en-US" sz="2400" u="none">
                  <a:solidFill>
                    <a:srgbClr val="0F4662"/>
                  </a:solidFill>
                  <a:latin typeface="Quicksand"/>
                  <a:ea typeface="Quicksand"/>
                  <a:cs typeface="Quicksand"/>
                  <a:sym typeface="Quicksand"/>
                </a:rPr>
                <a:t>.</a:t>
              </a:r>
            </a:p>
          </p:txBody>
        </p:sp>
        <p:sp>
          <p:nvSpPr>
            <p:cNvPr name="AutoShape 11" id="11"/>
            <p:cNvSpPr/>
            <p:nvPr/>
          </p:nvSpPr>
          <p:spPr>
            <a:xfrm rot="0">
              <a:off x="0" y="2165974"/>
              <a:ext cx="1324627" cy="223120"/>
            </a:xfrm>
            <a:prstGeom prst="rect">
              <a:avLst/>
            </a:prstGeom>
            <a:solidFill>
              <a:srgbClr val="000000"/>
            </a:solidFill>
          </p:spPr>
        </p:sp>
      </p:gr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7369147" y="3746747"/>
            <a:ext cx="9890153" cy="5649750"/>
          </a:xfrm>
          <a:custGeom>
            <a:avLst/>
            <a:gdLst/>
            <a:ahLst/>
            <a:cxnLst/>
            <a:rect r="r" b="b" t="t" l="l"/>
            <a:pathLst>
              <a:path h="5649750" w="9890153">
                <a:moveTo>
                  <a:pt x="0" y="0"/>
                </a:moveTo>
                <a:lnTo>
                  <a:pt x="9890153" y="0"/>
                </a:lnTo>
                <a:lnTo>
                  <a:pt x="9890153" y="5649750"/>
                </a:lnTo>
                <a:lnTo>
                  <a:pt x="0" y="5649750"/>
                </a:lnTo>
                <a:lnTo>
                  <a:pt x="0" y="0"/>
                </a:lnTo>
                <a:close/>
              </a:path>
            </a:pathLst>
          </a:custGeom>
          <a:blipFill>
            <a:blip r:embed="rId2"/>
            <a:stretch>
              <a:fillRect l="0" t="0" r="0" b="0"/>
            </a:stretch>
          </a:blipFill>
          <a:ln w="38100" cap="sq">
            <a:solidFill>
              <a:srgbClr val="000000"/>
            </a:solidFill>
            <a:prstDash val="solid"/>
            <a:miter/>
          </a:ln>
        </p:spPr>
      </p:sp>
      <p:sp>
        <p:nvSpPr>
          <p:cNvPr name="TextBox 3" id="3"/>
          <p:cNvSpPr txBox="true"/>
          <p:nvPr/>
        </p:nvSpPr>
        <p:spPr>
          <a:xfrm rot="0">
            <a:off x="1028700" y="599709"/>
            <a:ext cx="15971490" cy="1085215"/>
          </a:xfrm>
          <a:prstGeom prst="rect">
            <a:avLst/>
          </a:prstGeom>
        </p:spPr>
        <p:txBody>
          <a:bodyPr anchor="t" rtlCol="false" tIns="0" lIns="0" bIns="0" rIns="0">
            <a:spAutoFit/>
          </a:bodyPr>
          <a:lstStyle/>
          <a:p>
            <a:pPr algn="ctr"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CGPA</a:t>
            </a:r>
          </a:p>
        </p:txBody>
      </p:sp>
      <p:sp>
        <p:nvSpPr>
          <p:cNvPr name="TextBox 4" id="4"/>
          <p:cNvSpPr txBox="true"/>
          <p:nvPr/>
        </p:nvSpPr>
        <p:spPr>
          <a:xfrm rot="0">
            <a:off x="1028700" y="1758637"/>
            <a:ext cx="16578943" cy="1514475"/>
          </a:xfrm>
          <a:prstGeom prst="rect">
            <a:avLst/>
          </a:prstGeom>
        </p:spPr>
        <p:txBody>
          <a:bodyPr anchor="t" rtlCol="false" tIns="0" lIns="0" bIns="0" rIns="0">
            <a:spAutoFit/>
          </a:bodyPr>
          <a:lstStyle/>
          <a:p>
            <a:pPr algn="l">
              <a:lnSpc>
                <a:spcPts val="4079"/>
              </a:lnSpc>
            </a:pPr>
            <a:r>
              <a:rPr lang="en-US" sz="2400">
                <a:solidFill>
                  <a:srgbClr val="0F4662"/>
                </a:solidFill>
                <a:latin typeface="Quicksand"/>
                <a:ea typeface="Quicksand"/>
                <a:cs typeface="Quicksand"/>
                <a:sym typeface="Quicksand"/>
              </a:rPr>
              <a:t>There are a lot of questions which ask the responders to rank themselves. CPGA is one of the few questions we asked which gave us an objective view into a </a:t>
            </a:r>
            <a:r>
              <a:rPr lang="en-US" sz="2400" b="true">
                <a:solidFill>
                  <a:srgbClr val="0F4662"/>
                </a:solidFill>
                <a:latin typeface="Quicksand Bold"/>
                <a:ea typeface="Quicksand Bold"/>
                <a:cs typeface="Quicksand Bold"/>
                <a:sym typeface="Quicksand Bold"/>
              </a:rPr>
              <a:t>student’s academic situation</a:t>
            </a:r>
            <a:r>
              <a:rPr lang="en-US" sz="2400">
                <a:solidFill>
                  <a:srgbClr val="0F4662"/>
                </a:solidFill>
                <a:latin typeface="Quicksand"/>
                <a:ea typeface="Quicksand"/>
                <a:cs typeface="Quicksand"/>
                <a:sym typeface="Quicksand"/>
              </a:rPr>
              <a:t>.</a:t>
            </a:r>
          </a:p>
          <a:p>
            <a:pPr algn="l">
              <a:lnSpc>
                <a:spcPts val="4079"/>
              </a:lnSpc>
              <a:spcBef>
                <a:spcPct val="0"/>
              </a:spcBef>
            </a:pPr>
            <a:r>
              <a:rPr lang="en-US" sz="2400">
                <a:solidFill>
                  <a:srgbClr val="0F4662"/>
                </a:solidFill>
                <a:latin typeface="Quicksand"/>
                <a:ea typeface="Quicksand"/>
                <a:cs typeface="Quicksand"/>
                <a:sym typeface="Quicksand"/>
              </a:rPr>
              <a:t>The measure of central tendency &amp; dispersion corresponding to CGPA are as follows:</a:t>
            </a:r>
          </a:p>
        </p:txBody>
      </p:sp>
      <p:sp>
        <p:nvSpPr>
          <p:cNvPr name="TextBox 5" id="5"/>
          <p:cNvSpPr txBox="true"/>
          <p:nvPr/>
        </p:nvSpPr>
        <p:spPr>
          <a:xfrm rot="0">
            <a:off x="1028700" y="3859530"/>
            <a:ext cx="3978111" cy="2510790"/>
          </a:xfrm>
          <a:prstGeom prst="rect">
            <a:avLst/>
          </a:prstGeom>
        </p:spPr>
        <p:txBody>
          <a:bodyPr anchor="t" rtlCol="false" tIns="0" lIns="0" bIns="0" rIns="0">
            <a:spAutoFit/>
          </a:bodyPr>
          <a:lstStyle/>
          <a:p>
            <a:pPr algn="l">
              <a:lnSpc>
                <a:spcPts val="3359"/>
              </a:lnSpc>
            </a:pPr>
            <a:r>
              <a:rPr lang="en-US" sz="2400" b="true">
                <a:solidFill>
                  <a:srgbClr val="0F4662"/>
                </a:solidFill>
                <a:latin typeface="Quicksand Bold"/>
                <a:ea typeface="Quicksand Bold"/>
                <a:cs typeface="Quicksand Bold"/>
                <a:sym typeface="Quicksand Bold"/>
              </a:rPr>
              <a:t>Mean - 8.37</a:t>
            </a:r>
          </a:p>
          <a:p>
            <a:pPr algn="l">
              <a:lnSpc>
                <a:spcPts val="3359"/>
              </a:lnSpc>
            </a:pPr>
            <a:r>
              <a:rPr lang="en-US" sz="2400" b="true">
                <a:solidFill>
                  <a:srgbClr val="0F4662"/>
                </a:solidFill>
                <a:latin typeface="Quicksand Bold"/>
                <a:ea typeface="Quicksand Bold"/>
                <a:cs typeface="Quicksand Bold"/>
                <a:sym typeface="Quicksand Bold"/>
              </a:rPr>
              <a:t>Standard deviation - 0.72</a:t>
            </a:r>
          </a:p>
          <a:p>
            <a:pPr algn="l">
              <a:lnSpc>
                <a:spcPts val="3359"/>
              </a:lnSpc>
            </a:pPr>
            <a:r>
              <a:rPr lang="en-US" sz="2400" b="true">
                <a:solidFill>
                  <a:srgbClr val="0F4662"/>
                </a:solidFill>
                <a:latin typeface="Quicksand Bold"/>
                <a:ea typeface="Quicksand Bold"/>
                <a:cs typeface="Quicksand Bold"/>
                <a:sym typeface="Quicksand Bold"/>
              </a:rPr>
              <a:t>Median - 8.50</a:t>
            </a:r>
          </a:p>
          <a:p>
            <a:pPr algn="l">
              <a:lnSpc>
                <a:spcPts val="3359"/>
              </a:lnSpc>
            </a:pPr>
            <a:r>
              <a:rPr lang="en-US" sz="2400" b="true">
                <a:solidFill>
                  <a:srgbClr val="0F4662"/>
                </a:solidFill>
                <a:latin typeface="Quicksand Bold"/>
                <a:ea typeface="Quicksand Bold"/>
                <a:cs typeface="Quicksand Bold"/>
                <a:sym typeface="Quicksand Bold"/>
              </a:rPr>
              <a:t>Variance - 0.51</a:t>
            </a:r>
          </a:p>
          <a:p>
            <a:pPr algn="l">
              <a:lnSpc>
                <a:spcPts val="3359"/>
              </a:lnSpc>
            </a:pPr>
            <a:r>
              <a:rPr lang="en-US" sz="2400" b="true">
                <a:solidFill>
                  <a:srgbClr val="0F4662"/>
                </a:solidFill>
                <a:latin typeface="Quicksand Bold"/>
                <a:ea typeface="Quicksand Bold"/>
                <a:cs typeface="Quicksand Bold"/>
                <a:sym typeface="Quicksand Bold"/>
              </a:rPr>
              <a:t>Minimum - 6.50</a:t>
            </a:r>
          </a:p>
          <a:p>
            <a:pPr algn="l">
              <a:lnSpc>
                <a:spcPts val="3359"/>
              </a:lnSpc>
            </a:pPr>
            <a:r>
              <a:rPr lang="en-US" sz="2400" b="true">
                <a:solidFill>
                  <a:srgbClr val="0F4662"/>
                </a:solidFill>
                <a:latin typeface="Quicksand Bold"/>
                <a:ea typeface="Quicksand Bold"/>
                <a:cs typeface="Quicksand Bold"/>
                <a:sym typeface="Quicksand Bold"/>
              </a:rPr>
              <a:t>Maximum - 9.50</a:t>
            </a:r>
          </a:p>
        </p:txBody>
      </p:sp>
    </p:spTree>
  </p:cSld>
  <p:clrMapOvr>
    <a:masterClrMapping/>
  </p:clrMapOvr>
</p:sld>
</file>

<file path=ppt/slides/slide31.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15971490" cy="1085215"/>
          </a:xfrm>
          <a:prstGeom prst="rect">
            <a:avLst/>
          </a:prstGeom>
        </p:spPr>
        <p:txBody>
          <a:bodyPr anchor="t" rtlCol="false" tIns="0" lIns="0" bIns="0" rIns="0">
            <a:spAutoFit/>
          </a:bodyPr>
          <a:lstStyle/>
          <a:p>
            <a:pPr algn="ctr"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Insights for CGPA</a:t>
            </a:r>
          </a:p>
        </p:txBody>
      </p:sp>
      <p:sp>
        <p:nvSpPr>
          <p:cNvPr name="TextBox 3" id="3"/>
          <p:cNvSpPr txBox="true"/>
          <p:nvPr/>
        </p:nvSpPr>
        <p:spPr>
          <a:xfrm rot="0">
            <a:off x="1028700" y="2089149"/>
            <a:ext cx="16384061" cy="5956301"/>
          </a:xfrm>
          <a:prstGeom prst="rect">
            <a:avLst/>
          </a:prstGeom>
        </p:spPr>
        <p:txBody>
          <a:bodyPr anchor="t" rtlCol="false" tIns="0" lIns="0" bIns="0" rIns="0">
            <a:spAutoFit/>
          </a:bodyPr>
          <a:lstStyle/>
          <a:p>
            <a:pPr algn="l" marL="669286" indent="-334643" lvl="1">
              <a:lnSpc>
                <a:spcPts val="5269"/>
              </a:lnSpc>
              <a:buFont typeface="Arial"/>
              <a:buChar char="•"/>
            </a:pPr>
            <a:r>
              <a:rPr lang="en-US" sz="3099">
                <a:solidFill>
                  <a:srgbClr val="0F4662"/>
                </a:solidFill>
                <a:latin typeface="Quicksand"/>
                <a:ea typeface="Quicksand"/>
                <a:cs typeface="Quicksand"/>
                <a:sym typeface="Quicksand"/>
              </a:rPr>
              <a:t>The </a:t>
            </a:r>
            <a:r>
              <a:rPr lang="en-US" b="true" sz="3099">
                <a:solidFill>
                  <a:srgbClr val="0F4662"/>
                </a:solidFill>
                <a:latin typeface="Quicksand Bold"/>
                <a:ea typeface="Quicksand Bold"/>
                <a:cs typeface="Quicksand Bold"/>
                <a:sym typeface="Quicksand Bold"/>
              </a:rPr>
              <a:t>median</a:t>
            </a:r>
            <a:r>
              <a:rPr lang="en-US" sz="3099">
                <a:solidFill>
                  <a:srgbClr val="0F4662"/>
                </a:solidFill>
                <a:latin typeface="Quicksand"/>
                <a:ea typeface="Quicksand"/>
                <a:cs typeface="Quicksand"/>
                <a:sym typeface="Quicksand"/>
              </a:rPr>
              <a:t> of 8.5 tells us that at least half of the responders have a CGPA less than or equal to 8.5, which is impressive.</a:t>
            </a:r>
          </a:p>
          <a:p>
            <a:pPr algn="l" marL="669286" indent="-334643" lvl="1">
              <a:lnSpc>
                <a:spcPts val="5269"/>
              </a:lnSpc>
              <a:buFont typeface="Arial"/>
              <a:buChar char="•"/>
            </a:pPr>
            <a:r>
              <a:rPr lang="en-US" sz="3099">
                <a:solidFill>
                  <a:srgbClr val="0F4662"/>
                </a:solidFill>
                <a:latin typeface="Quicksand"/>
                <a:ea typeface="Quicksand"/>
                <a:cs typeface="Quicksand"/>
                <a:sym typeface="Quicksand"/>
              </a:rPr>
              <a:t>The </a:t>
            </a:r>
            <a:r>
              <a:rPr lang="en-US" b="true" sz="3099">
                <a:solidFill>
                  <a:srgbClr val="0F4662"/>
                </a:solidFill>
                <a:latin typeface="Quicksand Bold"/>
                <a:ea typeface="Quicksand Bold"/>
                <a:cs typeface="Quicksand Bold"/>
                <a:sym typeface="Quicksand Bold"/>
              </a:rPr>
              <a:t>average CGPA</a:t>
            </a:r>
            <a:r>
              <a:rPr lang="en-US" sz="3099">
                <a:solidFill>
                  <a:srgbClr val="0F4662"/>
                </a:solidFill>
                <a:latin typeface="Quicksand"/>
                <a:ea typeface="Quicksand"/>
                <a:cs typeface="Quicksand"/>
                <a:sym typeface="Quicksand"/>
              </a:rPr>
              <a:t> is 8.37.</a:t>
            </a:r>
          </a:p>
          <a:p>
            <a:pPr algn="l" marL="669286" indent="-334643" lvl="1">
              <a:lnSpc>
                <a:spcPts val="5269"/>
              </a:lnSpc>
              <a:buFont typeface="Arial"/>
              <a:buChar char="•"/>
            </a:pPr>
            <a:r>
              <a:rPr lang="en-US" sz="3099">
                <a:solidFill>
                  <a:srgbClr val="0F4662"/>
                </a:solidFill>
                <a:latin typeface="Quicksand"/>
                <a:ea typeface="Quicksand"/>
                <a:cs typeface="Quicksand"/>
                <a:sym typeface="Quicksand"/>
              </a:rPr>
              <a:t>With a minimum and maximum of 6.5 and 9.5 respectively, the </a:t>
            </a:r>
            <a:r>
              <a:rPr lang="en-US" b="true" sz="3099">
                <a:solidFill>
                  <a:srgbClr val="0F4662"/>
                </a:solidFill>
                <a:latin typeface="Quicksand Bold"/>
                <a:ea typeface="Quicksand Bold"/>
                <a:cs typeface="Quicksand Bold"/>
                <a:sym typeface="Quicksand Bold"/>
              </a:rPr>
              <a:t>range</a:t>
            </a:r>
            <a:r>
              <a:rPr lang="en-US" sz="3099">
                <a:solidFill>
                  <a:srgbClr val="0F4662"/>
                </a:solidFill>
                <a:latin typeface="Quicksand"/>
                <a:ea typeface="Quicksand"/>
                <a:cs typeface="Quicksand"/>
                <a:sym typeface="Quicksand"/>
              </a:rPr>
              <a:t> of the CG’s comes out to 3.</a:t>
            </a:r>
          </a:p>
          <a:p>
            <a:pPr algn="l" marL="669286" indent="-334643" lvl="1">
              <a:lnSpc>
                <a:spcPts val="5269"/>
              </a:lnSpc>
              <a:buFont typeface="Arial"/>
              <a:buChar char="•"/>
            </a:pPr>
            <a:r>
              <a:rPr lang="en-US" sz="3099">
                <a:solidFill>
                  <a:srgbClr val="0F4662"/>
                </a:solidFill>
                <a:latin typeface="Quicksand"/>
                <a:ea typeface="Quicksand"/>
                <a:cs typeface="Quicksand"/>
                <a:sym typeface="Quicksand"/>
              </a:rPr>
              <a:t>With that in mind, the </a:t>
            </a:r>
            <a:r>
              <a:rPr lang="en-US" b="true" sz="3099">
                <a:solidFill>
                  <a:srgbClr val="0F4662"/>
                </a:solidFill>
                <a:latin typeface="Quicksand Bold"/>
                <a:ea typeface="Quicksand Bold"/>
                <a:cs typeface="Quicksand Bold"/>
                <a:sym typeface="Quicksand Bold"/>
              </a:rPr>
              <a:t>standard deviation</a:t>
            </a:r>
            <a:r>
              <a:rPr lang="en-US" sz="3099">
                <a:solidFill>
                  <a:srgbClr val="0F4662"/>
                </a:solidFill>
                <a:latin typeface="Quicksand"/>
                <a:ea typeface="Quicksand"/>
                <a:cs typeface="Quicksand"/>
                <a:sym typeface="Quicksand"/>
              </a:rPr>
              <a:t> of 0.72 indicates a high level of variation among the range, but still closely centered around the mean of 8.5</a:t>
            </a:r>
          </a:p>
          <a:p>
            <a:pPr algn="l" marL="669286" indent="-334643" lvl="1">
              <a:lnSpc>
                <a:spcPts val="5269"/>
              </a:lnSpc>
              <a:buFont typeface="Arial"/>
              <a:buChar char="•"/>
            </a:pPr>
            <a:r>
              <a:rPr lang="en-US" sz="3099">
                <a:solidFill>
                  <a:srgbClr val="0F4662"/>
                </a:solidFill>
                <a:latin typeface="Quicksand"/>
                <a:ea typeface="Quicksand"/>
                <a:cs typeface="Quicksand"/>
                <a:sym typeface="Quicksand"/>
              </a:rPr>
              <a:t>From the </a:t>
            </a:r>
            <a:r>
              <a:rPr lang="en-US" b="true" sz="3099">
                <a:solidFill>
                  <a:srgbClr val="0F4662"/>
                </a:solidFill>
                <a:latin typeface="Quicksand Bold"/>
                <a:ea typeface="Quicksand Bold"/>
                <a:cs typeface="Quicksand Bold"/>
                <a:sym typeface="Quicksand Bold"/>
              </a:rPr>
              <a:t>Box plot</a:t>
            </a:r>
            <a:r>
              <a:rPr lang="en-US" sz="3099">
                <a:solidFill>
                  <a:srgbClr val="0F4662"/>
                </a:solidFill>
                <a:latin typeface="Quicksand"/>
                <a:ea typeface="Quicksand"/>
                <a:cs typeface="Quicksand"/>
                <a:sym typeface="Quicksand"/>
              </a:rPr>
              <a:t> and the</a:t>
            </a:r>
            <a:r>
              <a:rPr lang="en-US" b="true" sz="3099">
                <a:solidFill>
                  <a:srgbClr val="0F4662"/>
                </a:solidFill>
                <a:latin typeface="Quicksand Bold"/>
                <a:ea typeface="Quicksand Bold"/>
                <a:cs typeface="Quicksand Bold"/>
                <a:sym typeface="Quicksand Bold"/>
              </a:rPr>
              <a:t> quartiles</a:t>
            </a:r>
            <a:r>
              <a:rPr lang="en-US" sz="3099">
                <a:solidFill>
                  <a:srgbClr val="0F4662"/>
                </a:solidFill>
                <a:latin typeface="Quicksand"/>
                <a:ea typeface="Quicksand"/>
                <a:cs typeface="Quicksand"/>
                <a:sym typeface="Quicksand"/>
              </a:rPr>
              <a:t>, we can infer that roughly half of the responses fall within the 8 to 9 CGPA range (</a:t>
            </a:r>
            <a:r>
              <a:rPr lang="en-US" b="true" sz="3099">
                <a:solidFill>
                  <a:srgbClr val="0F4662"/>
                </a:solidFill>
                <a:latin typeface="Quicksand Bold"/>
                <a:ea typeface="Quicksand Bold"/>
                <a:cs typeface="Quicksand Bold"/>
                <a:sym typeface="Quicksand Bold"/>
              </a:rPr>
              <a:t>Interquartile Range</a:t>
            </a:r>
            <a:r>
              <a:rPr lang="en-US" sz="3099">
                <a:solidFill>
                  <a:srgbClr val="0F4662"/>
                </a:solidFill>
                <a:latin typeface="Quicksand"/>
                <a:ea typeface="Quicksand"/>
                <a:cs typeface="Quicksand"/>
                <a:sym typeface="Quicksand"/>
              </a:rPr>
              <a:t>).</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3493371" y="1979147"/>
            <a:ext cx="11301259" cy="6328705"/>
          </a:xfrm>
          <a:custGeom>
            <a:avLst/>
            <a:gdLst/>
            <a:ahLst/>
            <a:cxnLst/>
            <a:rect r="r" b="b" t="t" l="l"/>
            <a:pathLst>
              <a:path h="6328705" w="11301259">
                <a:moveTo>
                  <a:pt x="0" y="0"/>
                </a:moveTo>
                <a:lnTo>
                  <a:pt x="11301258" y="0"/>
                </a:lnTo>
                <a:lnTo>
                  <a:pt x="11301258" y="6328706"/>
                </a:lnTo>
                <a:lnTo>
                  <a:pt x="0" y="6328706"/>
                </a:lnTo>
                <a:lnTo>
                  <a:pt x="0" y="0"/>
                </a:lnTo>
                <a:close/>
              </a:path>
            </a:pathLst>
          </a:custGeom>
          <a:blipFill>
            <a:blip r:embed="rId2"/>
            <a:stretch>
              <a:fillRect l="0" t="0" r="0" b="0"/>
            </a:stretch>
          </a:blipFill>
          <a:ln w="38100" cap="sq">
            <a:solidFill>
              <a:srgbClr val="000000"/>
            </a:solidFill>
            <a:prstDash val="solid"/>
            <a:miter/>
          </a:ln>
        </p:spPr>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6306384" y="3681925"/>
            <a:ext cx="11301259" cy="6328705"/>
          </a:xfrm>
          <a:custGeom>
            <a:avLst/>
            <a:gdLst/>
            <a:ahLst/>
            <a:cxnLst/>
            <a:rect r="r" b="b" t="t" l="l"/>
            <a:pathLst>
              <a:path h="6328705" w="11301259">
                <a:moveTo>
                  <a:pt x="0" y="0"/>
                </a:moveTo>
                <a:lnTo>
                  <a:pt x="11301259" y="0"/>
                </a:lnTo>
                <a:lnTo>
                  <a:pt x="11301259" y="6328705"/>
                </a:lnTo>
                <a:lnTo>
                  <a:pt x="0" y="6328705"/>
                </a:lnTo>
                <a:lnTo>
                  <a:pt x="0" y="0"/>
                </a:lnTo>
                <a:close/>
              </a:path>
            </a:pathLst>
          </a:custGeom>
          <a:blipFill>
            <a:blip r:embed="rId2"/>
            <a:stretch>
              <a:fillRect l="0" t="0" r="0" b="0"/>
            </a:stretch>
          </a:blipFill>
          <a:ln w="38100" cap="sq">
            <a:solidFill>
              <a:srgbClr val="000000"/>
            </a:solidFill>
            <a:prstDash val="solid"/>
            <a:miter/>
          </a:ln>
        </p:spPr>
      </p:sp>
      <p:sp>
        <p:nvSpPr>
          <p:cNvPr name="TextBox 3" id="3"/>
          <p:cNvSpPr txBox="true"/>
          <p:nvPr/>
        </p:nvSpPr>
        <p:spPr>
          <a:xfrm rot="0">
            <a:off x="1028700" y="599709"/>
            <a:ext cx="15971490"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Total Clubs</a:t>
            </a:r>
          </a:p>
        </p:txBody>
      </p:sp>
      <p:sp>
        <p:nvSpPr>
          <p:cNvPr name="TextBox 4" id="4"/>
          <p:cNvSpPr txBox="true"/>
          <p:nvPr/>
        </p:nvSpPr>
        <p:spPr>
          <a:xfrm rot="0">
            <a:off x="1028700" y="1758637"/>
            <a:ext cx="16578943" cy="2028825"/>
          </a:xfrm>
          <a:prstGeom prst="rect">
            <a:avLst/>
          </a:prstGeom>
        </p:spPr>
        <p:txBody>
          <a:bodyPr anchor="t" rtlCol="false" tIns="0" lIns="0" bIns="0" rIns="0">
            <a:spAutoFit/>
          </a:bodyPr>
          <a:lstStyle/>
          <a:p>
            <a:pPr algn="l">
              <a:lnSpc>
                <a:spcPts val="4079"/>
              </a:lnSpc>
              <a:spcBef>
                <a:spcPct val="0"/>
              </a:spcBef>
            </a:pPr>
            <a:r>
              <a:rPr lang="en-US" sz="2400">
                <a:solidFill>
                  <a:srgbClr val="0F4662"/>
                </a:solidFill>
                <a:latin typeface="Quicksand"/>
                <a:ea typeface="Quicksand"/>
                <a:cs typeface="Quicksand"/>
                <a:sym typeface="Quicksand"/>
              </a:rPr>
              <a:t>Total clubs is a tricky variable in the sense that, it does not directly correlate with involvement in said clubs. One may join a lot of clubs but put minimal effort in them, whereas someone else may join a single club but be heavily involved in its working. Hence, one should take care while analyzing its behaviour. The measures of central tendency &amp; dispersion are as follows:</a:t>
            </a:r>
          </a:p>
        </p:txBody>
      </p:sp>
      <p:sp>
        <p:nvSpPr>
          <p:cNvPr name="TextBox 5" id="5"/>
          <p:cNvSpPr txBox="true"/>
          <p:nvPr/>
        </p:nvSpPr>
        <p:spPr>
          <a:xfrm rot="0">
            <a:off x="1028700" y="4335488"/>
            <a:ext cx="3978111" cy="2510790"/>
          </a:xfrm>
          <a:prstGeom prst="rect">
            <a:avLst/>
          </a:prstGeom>
        </p:spPr>
        <p:txBody>
          <a:bodyPr anchor="t" rtlCol="false" tIns="0" lIns="0" bIns="0" rIns="0">
            <a:spAutoFit/>
          </a:bodyPr>
          <a:lstStyle/>
          <a:p>
            <a:pPr algn="l">
              <a:lnSpc>
                <a:spcPts val="3359"/>
              </a:lnSpc>
            </a:pPr>
            <a:r>
              <a:rPr lang="en-US" sz="2400" b="true">
                <a:solidFill>
                  <a:srgbClr val="0F4662"/>
                </a:solidFill>
                <a:latin typeface="Quicksand Bold"/>
                <a:ea typeface="Quicksand Bold"/>
                <a:cs typeface="Quicksand Bold"/>
                <a:sym typeface="Quicksand Bold"/>
              </a:rPr>
              <a:t>Mean - 1.73</a:t>
            </a:r>
          </a:p>
          <a:p>
            <a:pPr algn="l">
              <a:lnSpc>
                <a:spcPts val="3359"/>
              </a:lnSpc>
            </a:pPr>
            <a:r>
              <a:rPr lang="en-US" sz="2400" b="true">
                <a:solidFill>
                  <a:srgbClr val="0F4662"/>
                </a:solidFill>
                <a:latin typeface="Quicksand Bold"/>
                <a:ea typeface="Quicksand Bold"/>
                <a:cs typeface="Quicksand Bold"/>
                <a:sym typeface="Quicksand Bold"/>
              </a:rPr>
              <a:t>Standard deviation - 1.60</a:t>
            </a:r>
          </a:p>
          <a:p>
            <a:pPr algn="l">
              <a:lnSpc>
                <a:spcPts val="3359"/>
              </a:lnSpc>
            </a:pPr>
            <a:r>
              <a:rPr lang="en-US" sz="2400" b="true">
                <a:solidFill>
                  <a:srgbClr val="0F4662"/>
                </a:solidFill>
                <a:latin typeface="Quicksand Bold"/>
                <a:ea typeface="Quicksand Bold"/>
                <a:cs typeface="Quicksand Bold"/>
                <a:sym typeface="Quicksand Bold"/>
              </a:rPr>
              <a:t>Median - 2.0</a:t>
            </a:r>
          </a:p>
          <a:p>
            <a:pPr algn="l">
              <a:lnSpc>
                <a:spcPts val="3359"/>
              </a:lnSpc>
            </a:pPr>
            <a:r>
              <a:rPr lang="en-US" sz="2400" b="true">
                <a:solidFill>
                  <a:srgbClr val="0F4662"/>
                </a:solidFill>
                <a:latin typeface="Quicksand Bold"/>
                <a:ea typeface="Quicksand Bold"/>
                <a:cs typeface="Quicksand Bold"/>
                <a:sym typeface="Quicksand Bold"/>
              </a:rPr>
              <a:t>Variance - 2.56</a:t>
            </a:r>
          </a:p>
          <a:p>
            <a:pPr algn="l">
              <a:lnSpc>
                <a:spcPts val="3359"/>
              </a:lnSpc>
            </a:pPr>
            <a:r>
              <a:rPr lang="en-US" sz="2400" b="true">
                <a:solidFill>
                  <a:srgbClr val="0F4662"/>
                </a:solidFill>
                <a:latin typeface="Quicksand Bold"/>
                <a:ea typeface="Quicksand Bold"/>
                <a:cs typeface="Quicksand Bold"/>
                <a:sym typeface="Quicksand Bold"/>
              </a:rPr>
              <a:t>Minimum - 0</a:t>
            </a:r>
          </a:p>
          <a:p>
            <a:pPr algn="l">
              <a:lnSpc>
                <a:spcPts val="3359"/>
              </a:lnSpc>
            </a:pPr>
            <a:r>
              <a:rPr lang="en-US" sz="2400" b="true">
                <a:solidFill>
                  <a:srgbClr val="0F4662"/>
                </a:solidFill>
                <a:latin typeface="Quicksand Bold"/>
                <a:ea typeface="Quicksand Bold"/>
                <a:cs typeface="Quicksand Bold"/>
                <a:sym typeface="Quicksand Bold"/>
              </a:rPr>
              <a:t>Maximum - 7</a:t>
            </a:r>
          </a:p>
        </p:txBody>
      </p:sp>
    </p:spTree>
  </p:cSld>
  <p:clrMapOvr>
    <a:masterClrMapping/>
  </p:clrMapOvr>
</p:sld>
</file>

<file path=ppt/slides/slide34.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15971490" cy="1085215"/>
          </a:xfrm>
          <a:prstGeom prst="rect">
            <a:avLst/>
          </a:prstGeom>
        </p:spPr>
        <p:txBody>
          <a:bodyPr anchor="t" rtlCol="false" tIns="0" lIns="0" bIns="0" rIns="0">
            <a:spAutoFit/>
          </a:bodyPr>
          <a:lstStyle/>
          <a:p>
            <a:pPr algn="ctr"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Insights for Total Clubs</a:t>
            </a:r>
          </a:p>
        </p:txBody>
      </p:sp>
      <p:sp>
        <p:nvSpPr>
          <p:cNvPr name="TextBox 3" id="3"/>
          <p:cNvSpPr txBox="true"/>
          <p:nvPr/>
        </p:nvSpPr>
        <p:spPr>
          <a:xfrm rot="0">
            <a:off x="1028700" y="2405673"/>
            <a:ext cx="16384061" cy="5956301"/>
          </a:xfrm>
          <a:prstGeom prst="rect">
            <a:avLst/>
          </a:prstGeom>
        </p:spPr>
        <p:txBody>
          <a:bodyPr anchor="t" rtlCol="false" tIns="0" lIns="0" bIns="0" rIns="0">
            <a:spAutoFit/>
          </a:bodyPr>
          <a:lstStyle/>
          <a:p>
            <a:pPr algn="l" marL="669286" indent="-334643" lvl="1">
              <a:lnSpc>
                <a:spcPts val="5269"/>
              </a:lnSpc>
              <a:buFont typeface="Arial"/>
              <a:buChar char="•"/>
            </a:pPr>
            <a:r>
              <a:rPr lang="en-US" sz="3099">
                <a:solidFill>
                  <a:srgbClr val="0F4662"/>
                </a:solidFill>
                <a:latin typeface="Quicksand"/>
                <a:ea typeface="Quicksand"/>
                <a:cs typeface="Quicksand"/>
                <a:sym typeface="Quicksand"/>
              </a:rPr>
              <a:t>The </a:t>
            </a:r>
            <a:r>
              <a:rPr lang="en-US" b="true" sz="3099">
                <a:solidFill>
                  <a:srgbClr val="0F4662"/>
                </a:solidFill>
                <a:latin typeface="Quicksand Bold"/>
                <a:ea typeface="Quicksand Bold"/>
                <a:cs typeface="Quicksand Bold"/>
                <a:sym typeface="Quicksand Bold"/>
              </a:rPr>
              <a:t>median</a:t>
            </a:r>
            <a:r>
              <a:rPr lang="en-US" sz="3099">
                <a:solidFill>
                  <a:srgbClr val="0F4662"/>
                </a:solidFill>
                <a:latin typeface="Quicksand"/>
                <a:ea typeface="Quicksand"/>
                <a:cs typeface="Quicksand"/>
                <a:sym typeface="Quicksand"/>
              </a:rPr>
              <a:t> (=2) tells us that at least half of the responders have joined 2 clubs or less.</a:t>
            </a:r>
          </a:p>
          <a:p>
            <a:pPr algn="l" marL="669286" indent="-334643" lvl="1">
              <a:lnSpc>
                <a:spcPts val="5269"/>
              </a:lnSpc>
              <a:buFont typeface="Arial"/>
              <a:buChar char="•"/>
            </a:pPr>
            <a:r>
              <a:rPr lang="en-US" sz="3099">
                <a:solidFill>
                  <a:srgbClr val="0F4662"/>
                </a:solidFill>
                <a:latin typeface="Quicksand"/>
                <a:ea typeface="Quicksand"/>
                <a:cs typeface="Quicksand"/>
                <a:sym typeface="Quicksand"/>
              </a:rPr>
              <a:t>From the </a:t>
            </a:r>
            <a:r>
              <a:rPr lang="en-US" b="true" sz="3099">
                <a:solidFill>
                  <a:srgbClr val="0F4662"/>
                </a:solidFill>
                <a:latin typeface="Quicksand Bold"/>
                <a:ea typeface="Quicksand Bold"/>
                <a:cs typeface="Quicksand Bold"/>
                <a:sym typeface="Quicksand Bold"/>
              </a:rPr>
              <a:t>bar graph</a:t>
            </a:r>
            <a:r>
              <a:rPr lang="en-US" sz="3099">
                <a:solidFill>
                  <a:srgbClr val="0F4662"/>
                </a:solidFill>
                <a:latin typeface="Quicksand"/>
                <a:ea typeface="Quicksand"/>
                <a:cs typeface="Quicksand"/>
                <a:sym typeface="Quicksand"/>
              </a:rPr>
              <a:t> and the </a:t>
            </a:r>
            <a:r>
              <a:rPr lang="en-US" b="true" sz="3099">
                <a:solidFill>
                  <a:srgbClr val="0F4662"/>
                </a:solidFill>
                <a:latin typeface="Quicksand Bold"/>
                <a:ea typeface="Quicksand Bold"/>
                <a:cs typeface="Quicksand Bold"/>
                <a:sym typeface="Quicksand Bold"/>
              </a:rPr>
              <a:t>ogive</a:t>
            </a:r>
            <a:r>
              <a:rPr lang="en-US" sz="3099">
                <a:solidFill>
                  <a:srgbClr val="0F4662"/>
                </a:solidFill>
                <a:latin typeface="Quicksand"/>
                <a:ea typeface="Quicksand"/>
                <a:cs typeface="Quicksand"/>
                <a:sym typeface="Quicksand"/>
              </a:rPr>
              <a:t>, we can infer that, at the extremes, it is much more likely for a responder to have joined 0 clubs than to have joined many (&gt;=4) clubs.</a:t>
            </a:r>
          </a:p>
          <a:p>
            <a:pPr algn="l" marL="669286" indent="-334643" lvl="1">
              <a:lnSpc>
                <a:spcPts val="5269"/>
              </a:lnSpc>
              <a:buFont typeface="Arial"/>
              <a:buChar char="•"/>
            </a:pPr>
            <a:r>
              <a:rPr lang="en-US" sz="3099">
                <a:solidFill>
                  <a:srgbClr val="0F4662"/>
                </a:solidFill>
                <a:latin typeface="Quicksand"/>
                <a:ea typeface="Quicksand"/>
                <a:cs typeface="Quicksand"/>
                <a:sym typeface="Quicksand"/>
              </a:rPr>
              <a:t>From the bar graph, we can see that, among those who have joined clubs, most of them join around 2-3 clubs.</a:t>
            </a:r>
          </a:p>
          <a:p>
            <a:pPr algn="l" marL="669286" indent="-334643" lvl="1">
              <a:lnSpc>
                <a:spcPts val="5269"/>
              </a:lnSpc>
              <a:buFont typeface="Arial"/>
              <a:buChar char="•"/>
            </a:pPr>
            <a:r>
              <a:rPr lang="en-US" sz="3099">
                <a:solidFill>
                  <a:srgbClr val="0F4662"/>
                </a:solidFill>
                <a:latin typeface="Quicksand"/>
                <a:ea typeface="Quicksand"/>
                <a:cs typeface="Quicksand"/>
                <a:sym typeface="Quicksand"/>
              </a:rPr>
              <a:t>The </a:t>
            </a:r>
            <a:r>
              <a:rPr lang="en-US" b="true" sz="3099">
                <a:solidFill>
                  <a:srgbClr val="0F4662"/>
                </a:solidFill>
                <a:latin typeface="Quicksand Bold"/>
                <a:ea typeface="Quicksand Bold"/>
                <a:cs typeface="Quicksand Bold"/>
                <a:sym typeface="Quicksand Bold"/>
              </a:rPr>
              <a:t>maximum</a:t>
            </a:r>
            <a:r>
              <a:rPr lang="en-US" sz="3099">
                <a:solidFill>
                  <a:srgbClr val="0F4662"/>
                </a:solidFill>
                <a:latin typeface="Quicksand"/>
                <a:ea typeface="Quicksand"/>
                <a:cs typeface="Quicksand"/>
                <a:sym typeface="Quicksand"/>
              </a:rPr>
              <a:t> number of clubs joined by a responder is 7.</a:t>
            </a:r>
          </a:p>
          <a:p>
            <a:pPr algn="l" marL="669286" indent="-334643" lvl="1">
              <a:lnSpc>
                <a:spcPts val="5269"/>
              </a:lnSpc>
              <a:buFont typeface="Arial"/>
              <a:buChar char="•"/>
            </a:pPr>
            <a:r>
              <a:rPr lang="en-US" sz="3099">
                <a:solidFill>
                  <a:srgbClr val="0F4662"/>
                </a:solidFill>
                <a:latin typeface="Quicksand"/>
                <a:ea typeface="Quicksand"/>
                <a:cs typeface="Quicksand"/>
                <a:sym typeface="Quicksand"/>
              </a:rPr>
              <a:t> The </a:t>
            </a:r>
            <a:r>
              <a:rPr lang="en-US" b="true" sz="3099">
                <a:solidFill>
                  <a:srgbClr val="0F4662"/>
                </a:solidFill>
                <a:latin typeface="Quicksand Bold"/>
                <a:ea typeface="Quicksand Bold"/>
                <a:cs typeface="Quicksand Bold"/>
                <a:sym typeface="Quicksand Bold"/>
              </a:rPr>
              <a:t>range</a:t>
            </a:r>
            <a:r>
              <a:rPr lang="en-US" sz="3099">
                <a:solidFill>
                  <a:srgbClr val="0F4662"/>
                </a:solidFill>
                <a:latin typeface="Quicksand"/>
                <a:ea typeface="Quicksand"/>
                <a:cs typeface="Quicksand"/>
                <a:sym typeface="Quicksand"/>
              </a:rPr>
              <a:t> is 7, whereas the </a:t>
            </a:r>
            <a:r>
              <a:rPr lang="en-US" b="true" sz="3099">
                <a:solidFill>
                  <a:srgbClr val="0F4662"/>
                </a:solidFill>
                <a:latin typeface="Quicksand Bold"/>
                <a:ea typeface="Quicksand Bold"/>
                <a:cs typeface="Quicksand Bold"/>
                <a:sym typeface="Quicksand Bold"/>
              </a:rPr>
              <a:t>standard deviation</a:t>
            </a:r>
            <a:r>
              <a:rPr lang="en-US" sz="3099">
                <a:solidFill>
                  <a:srgbClr val="0F4662"/>
                </a:solidFill>
                <a:latin typeface="Quicksand"/>
                <a:ea typeface="Quicksand"/>
                <a:cs typeface="Quicksand"/>
                <a:sym typeface="Quicksand"/>
              </a:rPr>
              <a:t> is 1.6, indicating moderate deviation of values from the </a:t>
            </a:r>
            <a:r>
              <a:rPr lang="en-US" b="true" sz="3099">
                <a:solidFill>
                  <a:srgbClr val="0F4662"/>
                </a:solidFill>
                <a:latin typeface="Quicksand Bold"/>
                <a:ea typeface="Quicksand Bold"/>
                <a:cs typeface="Quicksand Bold"/>
                <a:sym typeface="Quicksand Bold"/>
              </a:rPr>
              <a:t>mean </a:t>
            </a:r>
            <a:r>
              <a:rPr lang="en-US" sz="3099">
                <a:solidFill>
                  <a:srgbClr val="0F4662"/>
                </a:solidFill>
                <a:latin typeface="Quicksand"/>
                <a:ea typeface="Quicksand"/>
                <a:cs typeface="Quicksand"/>
                <a:sym typeface="Quicksand"/>
              </a:rPr>
              <a:t>of 1.73.</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7369147" y="3354741"/>
            <a:ext cx="9890153" cy="5649750"/>
          </a:xfrm>
          <a:custGeom>
            <a:avLst/>
            <a:gdLst/>
            <a:ahLst/>
            <a:cxnLst/>
            <a:rect r="r" b="b" t="t" l="l"/>
            <a:pathLst>
              <a:path h="5649750" w="9890153">
                <a:moveTo>
                  <a:pt x="0" y="0"/>
                </a:moveTo>
                <a:lnTo>
                  <a:pt x="9890153" y="0"/>
                </a:lnTo>
                <a:lnTo>
                  <a:pt x="9890153" y="5649749"/>
                </a:lnTo>
                <a:lnTo>
                  <a:pt x="0" y="5649749"/>
                </a:lnTo>
                <a:lnTo>
                  <a:pt x="0" y="0"/>
                </a:lnTo>
                <a:close/>
              </a:path>
            </a:pathLst>
          </a:custGeom>
          <a:blipFill>
            <a:blip r:embed="rId2"/>
            <a:stretch>
              <a:fillRect l="0" t="0" r="0" b="0"/>
            </a:stretch>
          </a:blipFill>
          <a:ln w="38100" cap="sq">
            <a:solidFill>
              <a:srgbClr val="000000"/>
            </a:solidFill>
            <a:prstDash val="solid"/>
            <a:miter/>
          </a:ln>
        </p:spPr>
      </p:sp>
      <p:sp>
        <p:nvSpPr>
          <p:cNvPr name="TextBox 3" id="3"/>
          <p:cNvSpPr txBox="true"/>
          <p:nvPr/>
        </p:nvSpPr>
        <p:spPr>
          <a:xfrm rot="0">
            <a:off x="1028700" y="599709"/>
            <a:ext cx="15971490"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Branch Difficulty</a:t>
            </a:r>
          </a:p>
        </p:txBody>
      </p:sp>
      <p:sp>
        <p:nvSpPr>
          <p:cNvPr name="TextBox 4" id="4"/>
          <p:cNvSpPr txBox="true"/>
          <p:nvPr/>
        </p:nvSpPr>
        <p:spPr>
          <a:xfrm rot="0">
            <a:off x="1028700" y="4476545"/>
            <a:ext cx="3978111" cy="3348990"/>
          </a:xfrm>
          <a:prstGeom prst="rect">
            <a:avLst/>
          </a:prstGeom>
        </p:spPr>
        <p:txBody>
          <a:bodyPr anchor="t" rtlCol="false" tIns="0" lIns="0" bIns="0" rIns="0">
            <a:spAutoFit/>
          </a:bodyPr>
          <a:lstStyle/>
          <a:p>
            <a:pPr algn="l">
              <a:lnSpc>
                <a:spcPts val="3359"/>
              </a:lnSpc>
            </a:pPr>
            <a:r>
              <a:rPr lang="en-US" sz="2400" b="true">
                <a:solidFill>
                  <a:srgbClr val="0F4662"/>
                </a:solidFill>
                <a:latin typeface="Quicksand Bold"/>
                <a:ea typeface="Quicksand Bold"/>
                <a:cs typeface="Quicksand Bold"/>
                <a:sym typeface="Quicksand Bold"/>
              </a:rPr>
              <a:t>Mean - 7.08</a:t>
            </a:r>
          </a:p>
          <a:p>
            <a:pPr algn="l">
              <a:lnSpc>
                <a:spcPts val="3359"/>
              </a:lnSpc>
            </a:pPr>
            <a:r>
              <a:rPr lang="en-US" sz="2400" b="true">
                <a:solidFill>
                  <a:srgbClr val="0F4662"/>
                </a:solidFill>
                <a:latin typeface="Quicksand Bold"/>
                <a:ea typeface="Quicksand Bold"/>
                <a:cs typeface="Quicksand Bold"/>
                <a:sym typeface="Quicksand Bold"/>
              </a:rPr>
              <a:t>Standard deviation - 1.96</a:t>
            </a:r>
          </a:p>
          <a:p>
            <a:pPr algn="l">
              <a:lnSpc>
                <a:spcPts val="3359"/>
              </a:lnSpc>
            </a:pPr>
            <a:r>
              <a:rPr lang="en-US" sz="2400" b="true">
                <a:solidFill>
                  <a:srgbClr val="0F4662"/>
                </a:solidFill>
                <a:latin typeface="Quicksand Bold"/>
                <a:ea typeface="Quicksand Bold"/>
                <a:cs typeface="Quicksand Bold"/>
                <a:sym typeface="Quicksand Bold"/>
              </a:rPr>
              <a:t>Median - 7.0</a:t>
            </a:r>
          </a:p>
          <a:p>
            <a:pPr algn="l">
              <a:lnSpc>
                <a:spcPts val="3359"/>
              </a:lnSpc>
            </a:pPr>
            <a:r>
              <a:rPr lang="en-US" sz="2400" b="true">
                <a:solidFill>
                  <a:srgbClr val="0F4662"/>
                </a:solidFill>
                <a:latin typeface="Quicksand Bold"/>
                <a:ea typeface="Quicksand Bold"/>
                <a:cs typeface="Quicksand Bold"/>
                <a:sym typeface="Quicksand Bold"/>
              </a:rPr>
              <a:t>Variance - 3.68</a:t>
            </a:r>
          </a:p>
          <a:p>
            <a:pPr algn="l">
              <a:lnSpc>
                <a:spcPts val="3359"/>
              </a:lnSpc>
            </a:pPr>
            <a:r>
              <a:rPr lang="en-US" sz="2400" b="true">
                <a:solidFill>
                  <a:srgbClr val="0F4662"/>
                </a:solidFill>
                <a:latin typeface="Quicksand Bold"/>
                <a:ea typeface="Quicksand Bold"/>
                <a:cs typeface="Quicksand Bold"/>
                <a:sym typeface="Quicksand Bold"/>
              </a:rPr>
              <a:t>Minimum - 1.0</a:t>
            </a:r>
          </a:p>
          <a:p>
            <a:pPr algn="l">
              <a:lnSpc>
                <a:spcPts val="3359"/>
              </a:lnSpc>
            </a:pPr>
            <a:r>
              <a:rPr lang="en-US" sz="2400" b="true">
                <a:solidFill>
                  <a:srgbClr val="0F4662"/>
                </a:solidFill>
                <a:latin typeface="Quicksand Bold"/>
                <a:ea typeface="Quicksand Bold"/>
                <a:cs typeface="Quicksand Bold"/>
                <a:sym typeface="Quicksand Bold"/>
              </a:rPr>
              <a:t>Maximum - 10.0</a:t>
            </a:r>
          </a:p>
          <a:p>
            <a:pPr algn="l">
              <a:lnSpc>
                <a:spcPts val="3359"/>
              </a:lnSpc>
            </a:pPr>
            <a:r>
              <a:rPr lang="en-US" sz="2400" b="true">
                <a:solidFill>
                  <a:srgbClr val="0F4662"/>
                </a:solidFill>
                <a:latin typeface="Quicksand Bold"/>
                <a:ea typeface="Quicksand Bold"/>
                <a:cs typeface="Quicksand Bold"/>
                <a:sym typeface="Quicksand Bold"/>
              </a:rPr>
              <a:t>1st Quartile - 6.0</a:t>
            </a:r>
          </a:p>
          <a:p>
            <a:pPr algn="l">
              <a:lnSpc>
                <a:spcPts val="3359"/>
              </a:lnSpc>
            </a:pPr>
            <a:r>
              <a:rPr lang="en-US" sz="2400" b="true">
                <a:solidFill>
                  <a:srgbClr val="0F4662"/>
                </a:solidFill>
                <a:latin typeface="Quicksand Bold"/>
                <a:ea typeface="Quicksand Bold"/>
                <a:cs typeface="Quicksand Bold"/>
                <a:sym typeface="Quicksand Bold"/>
              </a:rPr>
              <a:t>3rd Quartile - 8.0</a:t>
            </a:r>
          </a:p>
        </p:txBody>
      </p:sp>
      <p:sp>
        <p:nvSpPr>
          <p:cNvPr name="TextBox 5" id="5"/>
          <p:cNvSpPr txBox="true"/>
          <p:nvPr/>
        </p:nvSpPr>
        <p:spPr>
          <a:xfrm rot="0">
            <a:off x="1028700" y="1758637"/>
            <a:ext cx="16578943" cy="1514475"/>
          </a:xfrm>
          <a:prstGeom prst="rect">
            <a:avLst/>
          </a:prstGeom>
        </p:spPr>
        <p:txBody>
          <a:bodyPr anchor="t" rtlCol="false" tIns="0" lIns="0" bIns="0" rIns="0">
            <a:spAutoFit/>
          </a:bodyPr>
          <a:lstStyle/>
          <a:p>
            <a:pPr algn="l">
              <a:lnSpc>
                <a:spcPts val="4079"/>
              </a:lnSpc>
              <a:spcBef>
                <a:spcPct val="0"/>
              </a:spcBef>
            </a:pPr>
            <a:r>
              <a:rPr lang="en-US" sz="2400">
                <a:solidFill>
                  <a:srgbClr val="0F4662"/>
                </a:solidFill>
                <a:latin typeface="Quicksand"/>
                <a:ea typeface="Quicksand"/>
                <a:cs typeface="Quicksand"/>
                <a:sym typeface="Quicksand"/>
              </a:rPr>
              <a:t>“Branch difficulty” shouldn’t be taken at face value, as it is the difficulty of the branch as perceived by the respondent, rather than some objective difficulty, if such a thing even exists. The measures of central tendency &amp; dispersion for Branch Difficulty are as follows:</a:t>
            </a:r>
          </a:p>
        </p:txBody>
      </p:sp>
    </p:spTree>
  </p:cSld>
  <p:clrMapOvr>
    <a:masterClrMapping/>
  </p:clrMapOvr>
</p:sld>
</file>

<file path=ppt/slides/slide36.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15971490" cy="1085215"/>
          </a:xfrm>
          <a:prstGeom prst="rect">
            <a:avLst/>
          </a:prstGeom>
        </p:spPr>
        <p:txBody>
          <a:bodyPr anchor="t" rtlCol="false" tIns="0" lIns="0" bIns="0" rIns="0">
            <a:spAutoFit/>
          </a:bodyPr>
          <a:lstStyle/>
          <a:p>
            <a:pPr algn="ctr"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Insights for Branch Difficulty</a:t>
            </a:r>
          </a:p>
        </p:txBody>
      </p:sp>
      <p:sp>
        <p:nvSpPr>
          <p:cNvPr name="TextBox 3" id="3"/>
          <p:cNvSpPr txBox="true"/>
          <p:nvPr/>
        </p:nvSpPr>
        <p:spPr>
          <a:xfrm rot="0">
            <a:off x="1028700" y="2089149"/>
            <a:ext cx="16384061" cy="5289551"/>
          </a:xfrm>
          <a:prstGeom prst="rect">
            <a:avLst/>
          </a:prstGeom>
        </p:spPr>
        <p:txBody>
          <a:bodyPr anchor="t" rtlCol="false" tIns="0" lIns="0" bIns="0" rIns="0">
            <a:spAutoFit/>
          </a:bodyPr>
          <a:lstStyle/>
          <a:p>
            <a:pPr algn="l" marL="669286" indent="-334643" lvl="1">
              <a:lnSpc>
                <a:spcPts val="5269"/>
              </a:lnSpc>
              <a:buFont typeface="Arial"/>
              <a:buChar char="•"/>
            </a:pPr>
            <a:r>
              <a:rPr lang="en-US" sz="3099">
                <a:solidFill>
                  <a:srgbClr val="0F4662"/>
                </a:solidFill>
                <a:latin typeface="Quicksand"/>
                <a:ea typeface="Quicksand"/>
                <a:cs typeface="Quicksand"/>
                <a:sym typeface="Quicksand"/>
              </a:rPr>
              <a:t>A </a:t>
            </a:r>
            <a:r>
              <a:rPr lang="en-US" b="true" sz="3099">
                <a:solidFill>
                  <a:srgbClr val="0F4662"/>
                </a:solidFill>
                <a:latin typeface="Quicksand Bold"/>
                <a:ea typeface="Quicksand Bold"/>
                <a:cs typeface="Quicksand Bold"/>
                <a:sym typeface="Quicksand Bold"/>
              </a:rPr>
              <a:t>median </a:t>
            </a:r>
            <a:r>
              <a:rPr lang="en-US" sz="3099">
                <a:solidFill>
                  <a:srgbClr val="0F4662"/>
                </a:solidFill>
                <a:latin typeface="Quicksand"/>
                <a:ea typeface="Quicksand"/>
                <a:cs typeface="Quicksand"/>
                <a:sym typeface="Quicksand"/>
              </a:rPr>
              <a:t>of 7 tells us that at least half of the responders consider the difficulty of their branch to be less than or equal to 7.</a:t>
            </a:r>
          </a:p>
          <a:p>
            <a:pPr algn="l" marL="669286" indent="-334643" lvl="1">
              <a:lnSpc>
                <a:spcPts val="5269"/>
              </a:lnSpc>
              <a:buFont typeface="Arial"/>
              <a:buChar char="•"/>
            </a:pPr>
            <a:r>
              <a:rPr lang="en-US" sz="3099">
                <a:solidFill>
                  <a:srgbClr val="0F4662"/>
                </a:solidFill>
                <a:latin typeface="Quicksand"/>
                <a:ea typeface="Quicksand"/>
                <a:cs typeface="Quicksand"/>
                <a:sym typeface="Quicksand"/>
              </a:rPr>
              <a:t>With a </a:t>
            </a:r>
            <a:r>
              <a:rPr lang="en-US" b="true" sz="3099">
                <a:solidFill>
                  <a:srgbClr val="0F4662"/>
                </a:solidFill>
                <a:latin typeface="Quicksand Bold"/>
                <a:ea typeface="Quicksand Bold"/>
                <a:cs typeface="Quicksand Bold"/>
                <a:sym typeface="Quicksand Bold"/>
              </a:rPr>
              <a:t>minimum </a:t>
            </a:r>
            <a:r>
              <a:rPr lang="en-US" sz="3099">
                <a:solidFill>
                  <a:srgbClr val="0F4662"/>
                </a:solidFill>
                <a:latin typeface="Quicksand"/>
                <a:ea typeface="Quicksand"/>
                <a:cs typeface="Quicksand"/>
                <a:sym typeface="Quicksand"/>
              </a:rPr>
              <a:t>of 1, and a </a:t>
            </a:r>
            <a:r>
              <a:rPr lang="en-US" b="true" sz="3099">
                <a:solidFill>
                  <a:srgbClr val="0F4662"/>
                </a:solidFill>
                <a:latin typeface="Quicksand Bold"/>
                <a:ea typeface="Quicksand Bold"/>
                <a:cs typeface="Quicksand Bold"/>
                <a:sym typeface="Quicksand Bold"/>
              </a:rPr>
              <a:t>maximum </a:t>
            </a:r>
            <a:r>
              <a:rPr lang="en-US" sz="3099">
                <a:solidFill>
                  <a:srgbClr val="0F4662"/>
                </a:solidFill>
                <a:latin typeface="Quicksand"/>
                <a:ea typeface="Quicksand"/>
                <a:cs typeface="Quicksand"/>
                <a:sym typeface="Quicksand"/>
              </a:rPr>
              <a:t>of 10, and the fact that it is a </a:t>
            </a:r>
            <a:r>
              <a:rPr lang="en-US" b="true" sz="3099">
                <a:solidFill>
                  <a:srgbClr val="0F4662"/>
                </a:solidFill>
                <a:latin typeface="Quicksand Bold"/>
                <a:ea typeface="Quicksand Bold"/>
                <a:cs typeface="Quicksand Bold"/>
                <a:sym typeface="Quicksand Bold"/>
              </a:rPr>
              <a:t>discrete variable</a:t>
            </a:r>
            <a:r>
              <a:rPr lang="en-US" sz="3099">
                <a:solidFill>
                  <a:srgbClr val="0F4662"/>
                </a:solidFill>
                <a:latin typeface="Quicksand"/>
                <a:ea typeface="Quicksand"/>
                <a:cs typeface="Quicksand"/>
                <a:sym typeface="Quicksand"/>
              </a:rPr>
              <a:t>, the </a:t>
            </a:r>
            <a:r>
              <a:rPr lang="en-US" b="true" sz="3099">
                <a:solidFill>
                  <a:srgbClr val="0F4662"/>
                </a:solidFill>
                <a:latin typeface="Quicksand Bold"/>
                <a:ea typeface="Quicksand Bold"/>
                <a:cs typeface="Quicksand Bold"/>
                <a:sym typeface="Quicksand Bold"/>
              </a:rPr>
              <a:t>range </a:t>
            </a:r>
            <a:r>
              <a:rPr lang="en-US" sz="3099">
                <a:solidFill>
                  <a:srgbClr val="0F4662"/>
                </a:solidFill>
                <a:latin typeface="Quicksand"/>
                <a:ea typeface="Quicksand"/>
                <a:cs typeface="Quicksand"/>
                <a:sym typeface="Quicksand"/>
              </a:rPr>
              <a:t>comes out to be 10.</a:t>
            </a:r>
          </a:p>
          <a:p>
            <a:pPr algn="l" marL="669286" indent="-334643" lvl="1">
              <a:lnSpc>
                <a:spcPts val="5269"/>
              </a:lnSpc>
              <a:buFont typeface="Arial"/>
              <a:buChar char="•"/>
            </a:pPr>
            <a:r>
              <a:rPr lang="en-US" sz="3099">
                <a:solidFill>
                  <a:srgbClr val="0F4662"/>
                </a:solidFill>
                <a:latin typeface="Quicksand"/>
                <a:ea typeface="Quicksand"/>
                <a:cs typeface="Quicksand"/>
                <a:sym typeface="Quicksand"/>
              </a:rPr>
              <a:t>From the </a:t>
            </a:r>
            <a:r>
              <a:rPr lang="en-US" b="true" sz="3099">
                <a:solidFill>
                  <a:srgbClr val="0F4662"/>
                </a:solidFill>
                <a:latin typeface="Quicksand Bold"/>
                <a:ea typeface="Quicksand Bold"/>
                <a:cs typeface="Quicksand Bold"/>
                <a:sym typeface="Quicksand Bold"/>
              </a:rPr>
              <a:t>quartiles </a:t>
            </a:r>
            <a:r>
              <a:rPr lang="en-US" sz="3099">
                <a:solidFill>
                  <a:srgbClr val="0F4662"/>
                </a:solidFill>
                <a:latin typeface="Quicksand"/>
                <a:ea typeface="Quicksand"/>
                <a:cs typeface="Quicksand"/>
                <a:sym typeface="Quicksand"/>
              </a:rPr>
              <a:t>and the </a:t>
            </a:r>
            <a:r>
              <a:rPr lang="en-US" b="true" sz="3099">
                <a:solidFill>
                  <a:srgbClr val="0F4662"/>
                </a:solidFill>
                <a:latin typeface="Quicksand Bold"/>
                <a:ea typeface="Quicksand Bold"/>
                <a:cs typeface="Quicksand Bold"/>
                <a:sym typeface="Quicksand Bold"/>
              </a:rPr>
              <a:t>box plot</a:t>
            </a:r>
            <a:r>
              <a:rPr lang="en-US" sz="3099">
                <a:solidFill>
                  <a:srgbClr val="0F4662"/>
                </a:solidFill>
                <a:latin typeface="Quicksand"/>
                <a:ea typeface="Quicksand"/>
                <a:cs typeface="Quicksand"/>
                <a:sym typeface="Quicksand"/>
              </a:rPr>
              <a:t>, we can infer that around half of the responders consider the difficulty of their branch to be moderately high (6-8).</a:t>
            </a:r>
          </a:p>
          <a:p>
            <a:pPr algn="l" marL="669286" indent="-334643" lvl="1">
              <a:lnSpc>
                <a:spcPts val="5269"/>
              </a:lnSpc>
              <a:buFont typeface="Arial"/>
              <a:buChar char="•"/>
            </a:pPr>
            <a:r>
              <a:rPr lang="en-US" sz="3099">
                <a:solidFill>
                  <a:srgbClr val="0F4662"/>
                </a:solidFill>
                <a:latin typeface="Quicksand"/>
                <a:ea typeface="Quicksand"/>
                <a:cs typeface="Quicksand"/>
                <a:sym typeface="Quicksand"/>
              </a:rPr>
              <a:t>With a </a:t>
            </a:r>
            <a:r>
              <a:rPr lang="en-US" b="true" sz="3099">
                <a:solidFill>
                  <a:srgbClr val="0F4662"/>
                </a:solidFill>
                <a:latin typeface="Quicksand Bold"/>
                <a:ea typeface="Quicksand Bold"/>
                <a:cs typeface="Quicksand Bold"/>
                <a:sym typeface="Quicksand Bold"/>
              </a:rPr>
              <a:t>standard deviation</a:t>
            </a:r>
            <a:r>
              <a:rPr lang="en-US" sz="3099">
                <a:solidFill>
                  <a:srgbClr val="0F4662"/>
                </a:solidFill>
                <a:latin typeface="Quicksand"/>
                <a:ea typeface="Quicksand"/>
                <a:cs typeface="Quicksand"/>
                <a:sym typeface="Quicksand"/>
              </a:rPr>
              <a:t> of 1.96, we can infer that the deviation is low with most of the values lying around the mean of 7.</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7369147" y="3473137"/>
            <a:ext cx="9890153" cy="5649750"/>
          </a:xfrm>
          <a:custGeom>
            <a:avLst/>
            <a:gdLst/>
            <a:ahLst/>
            <a:cxnLst/>
            <a:rect r="r" b="b" t="t" l="l"/>
            <a:pathLst>
              <a:path h="5649750" w="9890153">
                <a:moveTo>
                  <a:pt x="0" y="0"/>
                </a:moveTo>
                <a:lnTo>
                  <a:pt x="9890153" y="0"/>
                </a:lnTo>
                <a:lnTo>
                  <a:pt x="9890153" y="5649750"/>
                </a:lnTo>
                <a:lnTo>
                  <a:pt x="0" y="5649750"/>
                </a:lnTo>
                <a:lnTo>
                  <a:pt x="0" y="0"/>
                </a:lnTo>
                <a:close/>
              </a:path>
            </a:pathLst>
          </a:custGeom>
          <a:blipFill>
            <a:blip r:embed="rId2"/>
            <a:stretch>
              <a:fillRect l="0" t="0" r="0" b="0"/>
            </a:stretch>
          </a:blipFill>
          <a:ln w="38100" cap="sq">
            <a:solidFill>
              <a:srgbClr val="000000"/>
            </a:solidFill>
            <a:prstDash val="solid"/>
            <a:miter/>
          </a:ln>
        </p:spPr>
      </p:sp>
      <p:sp>
        <p:nvSpPr>
          <p:cNvPr name="TextBox 3" id="3"/>
          <p:cNvSpPr txBox="true"/>
          <p:nvPr/>
        </p:nvSpPr>
        <p:spPr>
          <a:xfrm rot="0">
            <a:off x="1028700" y="599709"/>
            <a:ext cx="15971490"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Religion</a:t>
            </a:r>
          </a:p>
        </p:txBody>
      </p:sp>
      <p:sp>
        <p:nvSpPr>
          <p:cNvPr name="TextBox 4" id="4"/>
          <p:cNvSpPr txBox="true"/>
          <p:nvPr/>
        </p:nvSpPr>
        <p:spPr>
          <a:xfrm rot="0">
            <a:off x="1028700" y="1758637"/>
            <a:ext cx="16578943" cy="1514475"/>
          </a:xfrm>
          <a:prstGeom prst="rect">
            <a:avLst/>
          </a:prstGeom>
        </p:spPr>
        <p:txBody>
          <a:bodyPr anchor="t" rtlCol="false" tIns="0" lIns="0" bIns="0" rIns="0">
            <a:spAutoFit/>
          </a:bodyPr>
          <a:lstStyle/>
          <a:p>
            <a:pPr algn="l">
              <a:lnSpc>
                <a:spcPts val="4079"/>
              </a:lnSpc>
              <a:spcBef>
                <a:spcPct val="0"/>
              </a:spcBef>
            </a:pPr>
            <a:r>
              <a:rPr lang="en-US" sz="2400">
                <a:solidFill>
                  <a:srgbClr val="0F4662"/>
                </a:solidFill>
                <a:latin typeface="Quicksand"/>
                <a:ea typeface="Quicksand"/>
                <a:cs typeface="Quicksand"/>
                <a:sym typeface="Quicksand"/>
              </a:rPr>
              <a:t>How does one measure involvement with a religion? Everyone has a different concept of faith. To try to objectivize something as subjective as that, would be very difficult. The measures of central tendency &amp; dispersion for Religion are as follows:</a:t>
            </a:r>
          </a:p>
        </p:txBody>
      </p:sp>
      <p:sp>
        <p:nvSpPr>
          <p:cNvPr name="TextBox 5" id="5"/>
          <p:cNvSpPr txBox="true"/>
          <p:nvPr/>
        </p:nvSpPr>
        <p:spPr>
          <a:xfrm rot="0">
            <a:off x="1028700" y="4594942"/>
            <a:ext cx="3978111" cy="3348990"/>
          </a:xfrm>
          <a:prstGeom prst="rect">
            <a:avLst/>
          </a:prstGeom>
        </p:spPr>
        <p:txBody>
          <a:bodyPr anchor="t" rtlCol="false" tIns="0" lIns="0" bIns="0" rIns="0">
            <a:spAutoFit/>
          </a:bodyPr>
          <a:lstStyle/>
          <a:p>
            <a:pPr algn="l">
              <a:lnSpc>
                <a:spcPts val="3359"/>
              </a:lnSpc>
            </a:pPr>
            <a:r>
              <a:rPr lang="en-US" sz="2400" b="true">
                <a:solidFill>
                  <a:srgbClr val="0F4662"/>
                </a:solidFill>
                <a:latin typeface="Quicksand Bold"/>
                <a:ea typeface="Quicksand Bold"/>
                <a:cs typeface="Quicksand Bold"/>
                <a:sym typeface="Quicksand Bold"/>
              </a:rPr>
              <a:t>Mean - 4.61</a:t>
            </a:r>
          </a:p>
          <a:p>
            <a:pPr algn="l">
              <a:lnSpc>
                <a:spcPts val="3359"/>
              </a:lnSpc>
            </a:pPr>
            <a:r>
              <a:rPr lang="en-US" sz="2400" b="true">
                <a:solidFill>
                  <a:srgbClr val="0F4662"/>
                </a:solidFill>
                <a:latin typeface="Quicksand Bold"/>
                <a:ea typeface="Quicksand Bold"/>
                <a:cs typeface="Quicksand Bold"/>
                <a:sym typeface="Quicksand Bold"/>
              </a:rPr>
              <a:t>Standard deviation - 2.88</a:t>
            </a:r>
          </a:p>
          <a:p>
            <a:pPr algn="l">
              <a:lnSpc>
                <a:spcPts val="3359"/>
              </a:lnSpc>
            </a:pPr>
            <a:r>
              <a:rPr lang="en-US" sz="2400" b="true">
                <a:solidFill>
                  <a:srgbClr val="0F4662"/>
                </a:solidFill>
                <a:latin typeface="Quicksand Bold"/>
                <a:ea typeface="Quicksand Bold"/>
                <a:cs typeface="Quicksand Bold"/>
                <a:sym typeface="Quicksand Bold"/>
              </a:rPr>
              <a:t>Median - 5.0</a:t>
            </a:r>
          </a:p>
          <a:p>
            <a:pPr algn="l">
              <a:lnSpc>
                <a:spcPts val="3359"/>
              </a:lnSpc>
            </a:pPr>
            <a:r>
              <a:rPr lang="en-US" sz="2400" b="true">
                <a:solidFill>
                  <a:srgbClr val="0F4662"/>
                </a:solidFill>
                <a:latin typeface="Quicksand Bold"/>
                <a:ea typeface="Quicksand Bold"/>
                <a:cs typeface="Quicksand Bold"/>
                <a:sym typeface="Quicksand Bold"/>
              </a:rPr>
              <a:t>Variance - 8.29</a:t>
            </a:r>
          </a:p>
          <a:p>
            <a:pPr algn="l">
              <a:lnSpc>
                <a:spcPts val="3359"/>
              </a:lnSpc>
            </a:pPr>
            <a:r>
              <a:rPr lang="en-US" sz="2400" b="true">
                <a:solidFill>
                  <a:srgbClr val="0F4662"/>
                </a:solidFill>
                <a:latin typeface="Quicksand Bold"/>
                <a:ea typeface="Quicksand Bold"/>
                <a:cs typeface="Quicksand Bold"/>
                <a:sym typeface="Quicksand Bold"/>
              </a:rPr>
              <a:t>Minimum - 1.0</a:t>
            </a:r>
          </a:p>
          <a:p>
            <a:pPr algn="l">
              <a:lnSpc>
                <a:spcPts val="3359"/>
              </a:lnSpc>
            </a:pPr>
            <a:r>
              <a:rPr lang="en-US" sz="2400" b="true">
                <a:solidFill>
                  <a:srgbClr val="0F4662"/>
                </a:solidFill>
                <a:latin typeface="Quicksand Bold"/>
                <a:ea typeface="Quicksand Bold"/>
                <a:cs typeface="Quicksand Bold"/>
                <a:sym typeface="Quicksand Bold"/>
              </a:rPr>
              <a:t>Maximum - 10.0</a:t>
            </a:r>
          </a:p>
          <a:p>
            <a:pPr algn="l">
              <a:lnSpc>
                <a:spcPts val="3359"/>
              </a:lnSpc>
            </a:pPr>
            <a:r>
              <a:rPr lang="en-US" sz="2400" b="true">
                <a:solidFill>
                  <a:srgbClr val="0F4662"/>
                </a:solidFill>
                <a:latin typeface="Quicksand Bold"/>
                <a:ea typeface="Quicksand Bold"/>
                <a:cs typeface="Quicksand Bold"/>
                <a:sym typeface="Quicksand Bold"/>
              </a:rPr>
              <a:t>1st Quartile - 2.0</a:t>
            </a:r>
          </a:p>
          <a:p>
            <a:pPr algn="l">
              <a:lnSpc>
                <a:spcPts val="3359"/>
              </a:lnSpc>
            </a:pPr>
            <a:r>
              <a:rPr lang="en-US" sz="2400" b="true">
                <a:solidFill>
                  <a:srgbClr val="0F4662"/>
                </a:solidFill>
                <a:latin typeface="Quicksand Bold"/>
                <a:ea typeface="Quicksand Bold"/>
                <a:cs typeface="Quicksand Bold"/>
                <a:sym typeface="Quicksand Bold"/>
              </a:rPr>
              <a:t>3rd Quartile - 7.0</a:t>
            </a:r>
          </a:p>
        </p:txBody>
      </p:sp>
    </p:spTree>
  </p:cSld>
  <p:clrMapOvr>
    <a:masterClrMapping/>
  </p:clrMapOvr>
</p:sld>
</file>

<file path=ppt/slides/slide38.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15971490" cy="1085215"/>
          </a:xfrm>
          <a:prstGeom prst="rect">
            <a:avLst/>
          </a:prstGeom>
        </p:spPr>
        <p:txBody>
          <a:bodyPr anchor="t" rtlCol="false" tIns="0" lIns="0" bIns="0" rIns="0">
            <a:spAutoFit/>
          </a:bodyPr>
          <a:lstStyle/>
          <a:p>
            <a:pPr algn="ctr"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Insights for Religion</a:t>
            </a:r>
          </a:p>
        </p:txBody>
      </p:sp>
      <p:sp>
        <p:nvSpPr>
          <p:cNvPr name="TextBox 3" id="3"/>
          <p:cNvSpPr txBox="true"/>
          <p:nvPr/>
        </p:nvSpPr>
        <p:spPr>
          <a:xfrm rot="0">
            <a:off x="1028700" y="2098674"/>
            <a:ext cx="16384061" cy="4911726"/>
          </a:xfrm>
          <a:prstGeom prst="rect">
            <a:avLst/>
          </a:prstGeom>
        </p:spPr>
        <p:txBody>
          <a:bodyPr anchor="t" rtlCol="false" tIns="0" lIns="0" bIns="0" rIns="0">
            <a:spAutoFit/>
          </a:bodyPr>
          <a:lstStyle/>
          <a:p>
            <a:pPr algn="l" marL="626107" indent="-313054" lvl="1">
              <a:lnSpc>
                <a:spcPts val="4929"/>
              </a:lnSpc>
              <a:buFont typeface="Arial"/>
              <a:buChar char="•"/>
            </a:pPr>
            <a:r>
              <a:rPr lang="en-US" sz="2899">
                <a:solidFill>
                  <a:srgbClr val="0F4662"/>
                </a:solidFill>
                <a:latin typeface="Quicksand"/>
                <a:ea typeface="Quicksand"/>
                <a:cs typeface="Quicksand"/>
                <a:sym typeface="Quicksand"/>
              </a:rPr>
              <a:t>A </a:t>
            </a:r>
            <a:r>
              <a:rPr lang="en-US" b="true" sz="2899">
                <a:solidFill>
                  <a:srgbClr val="0F4662"/>
                </a:solidFill>
                <a:latin typeface="Quicksand Bold"/>
                <a:ea typeface="Quicksand Bold"/>
                <a:cs typeface="Quicksand Bold"/>
                <a:sym typeface="Quicksand Bold"/>
              </a:rPr>
              <a:t>median </a:t>
            </a:r>
            <a:r>
              <a:rPr lang="en-US" sz="2899">
                <a:solidFill>
                  <a:srgbClr val="0F4662"/>
                </a:solidFill>
                <a:latin typeface="Quicksand"/>
                <a:ea typeface="Quicksand"/>
                <a:cs typeface="Quicksand"/>
                <a:sym typeface="Quicksand"/>
              </a:rPr>
              <a:t>of </a:t>
            </a:r>
            <a:r>
              <a:rPr lang="en-US" b="true" sz="2899">
                <a:solidFill>
                  <a:srgbClr val="0F4662"/>
                </a:solidFill>
                <a:latin typeface="Quicksand Bold"/>
                <a:ea typeface="Quicksand Bold"/>
                <a:cs typeface="Quicksand Bold"/>
                <a:sym typeface="Quicksand Bold"/>
              </a:rPr>
              <a:t>5 </a:t>
            </a:r>
            <a:r>
              <a:rPr lang="en-US" sz="2899">
                <a:solidFill>
                  <a:srgbClr val="0F4662"/>
                </a:solidFill>
                <a:latin typeface="Quicksand"/>
                <a:ea typeface="Quicksand"/>
                <a:cs typeface="Quicksand"/>
                <a:sym typeface="Quicksand"/>
              </a:rPr>
              <a:t>tells us that at least half of the responder rate the extent of their involvement with religion a 5.</a:t>
            </a:r>
          </a:p>
          <a:p>
            <a:pPr algn="l" marL="626107" indent="-313054" lvl="1">
              <a:lnSpc>
                <a:spcPts val="4929"/>
              </a:lnSpc>
              <a:buFont typeface="Arial"/>
              <a:buChar char="•"/>
            </a:pPr>
            <a:r>
              <a:rPr lang="en-US" sz="2899">
                <a:solidFill>
                  <a:srgbClr val="0F4662"/>
                </a:solidFill>
                <a:latin typeface="Quicksand"/>
                <a:ea typeface="Quicksand"/>
                <a:cs typeface="Quicksand"/>
                <a:sym typeface="Quicksand"/>
              </a:rPr>
              <a:t>The </a:t>
            </a:r>
            <a:r>
              <a:rPr lang="en-US" b="true" sz="2899">
                <a:solidFill>
                  <a:srgbClr val="0F4662"/>
                </a:solidFill>
                <a:latin typeface="Quicksand Bold"/>
                <a:ea typeface="Quicksand Bold"/>
                <a:cs typeface="Quicksand Bold"/>
                <a:sym typeface="Quicksand Bold"/>
              </a:rPr>
              <a:t>range </a:t>
            </a:r>
            <a:r>
              <a:rPr lang="en-US" sz="2899">
                <a:solidFill>
                  <a:srgbClr val="0F4662"/>
                </a:solidFill>
                <a:latin typeface="Quicksand"/>
                <a:ea typeface="Quicksand"/>
                <a:cs typeface="Quicksand"/>
                <a:sym typeface="Quicksand"/>
              </a:rPr>
              <a:t>of the distribution is </a:t>
            </a:r>
            <a:r>
              <a:rPr lang="en-US" b="true" sz="2899">
                <a:solidFill>
                  <a:srgbClr val="0F4662"/>
                </a:solidFill>
                <a:latin typeface="Quicksand Bold"/>
                <a:ea typeface="Quicksand Bold"/>
                <a:cs typeface="Quicksand Bold"/>
                <a:sym typeface="Quicksand Bold"/>
              </a:rPr>
              <a:t>10</a:t>
            </a:r>
            <a:r>
              <a:rPr lang="en-US" sz="2899">
                <a:solidFill>
                  <a:srgbClr val="0F4662"/>
                </a:solidFill>
                <a:latin typeface="Quicksand"/>
                <a:ea typeface="Quicksand"/>
                <a:cs typeface="Quicksand"/>
                <a:sym typeface="Quicksand"/>
              </a:rPr>
              <a:t>.</a:t>
            </a:r>
          </a:p>
          <a:p>
            <a:pPr algn="l" marL="626107" indent="-313054" lvl="1">
              <a:lnSpc>
                <a:spcPts val="4929"/>
              </a:lnSpc>
              <a:buFont typeface="Arial"/>
              <a:buChar char="•"/>
            </a:pPr>
            <a:r>
              <a:rPr lang="en-US" sz="2899">
                <a:solidFill>
                  <a:srgbClr val="0F4662"/>
                </a:solidFill>
                <a:latin typeface="Quicksand"/>
                <a:ea typeface="Quicksand"/>
                <a:cs typeface="Quicksand"/>
                <a:sym typeface="Quicksand"/>
              </a:rPr>
              <a:t>From the box plot, we infer that a quarter of the extent of their involvement with religion to be minimal (</a:t>
            </a:r>
            <a:r>
              <a:rPr lang="en-US" b="true" sz="2899">
                <a:solidFill>
                  <a:srgbClr val="0F4662"/>
                </a:solidFill>
                <a:latin typeface="Quicksand Bold"/>
                <a:ea typeface="Quicksand Bold"/>
                <a:cs typeface="Quicksand Bold"/>
                <a:sym typeface="Quicksand Bold"/>
              </a:rPr>
              <a:t>1</a:t>
            </a:r>
            <a:r>
              <a:rPr lang="en-US" sz="2899">
                <a:solidFill>
                  <a:srgbClr val="0F4662"/>
                </a:solidFill>
                <a:latin typeface="Quicksand"/>
                <a:ea typeface="Quicksand"/>
                <a:cs typeface="Quicksand"/>
                <a:sym typeface="Quicksand"/>
              </a:rPr>
              <a:t>).</a:t>
            </a:r>
          </a:p>
          <a:p>
            <a:pPr algn="l" marL="626107" indent="-313054" lvl="1">
              <a:lnSpc>
                <a:spcPts val="4929"/>
              </a:lnSpc>
              <a:buFont typeface="Arial"/>
              <a:buChar char="•"/>
            </a:pPr>
            <a:r>
              <a:rPr lang="en-US" sz="2899">
                <a:solidFill>
                  <a:srgbClr val="0F4662"/>
                </a:solidFill>
                <a:latin typeface="Quicksand"/>
                <a:ea typeface="Quicksand"/>
                <a:cs typeface="Quicksand"/>
                <a:sym typeface="Quicksand"/>
              </a:rPr>
              <a:t>Only a quarter of the responders rate their involvement greater than or equal to 7.</a:t>
            </a:r>
          </a:p>
          <a:p>
            <a:pPr algn="l" marL="626107" indent="-313054" lvl="1">
              <a:lnSpc>
                <a:spcPts val="4929"/>
              </a:lnSpc>
              <a:buFont typeface="Arial"/>
              <a:buChar char="•"/>
            </a:pPr>
            <a:r>
              <a:rPr lang="en-US" sz="2899">
                <a:solidFill>
                  <a:srgbClr val="0F4662"/>
                </a:solidFill>
                <a:latin typeface="Quicksand"/>
                <a:ea typeface="Quicksand"/>
                <a:cs typeface="Quicksand"/>
                <a:sym typeface="Quicksand"/>
              </a:rPr>
              <a:t>A </a:t>
            </a:r>
            <a:r>
              <a:rPr lang="en-US" b="true" sz="2899">
                <a:solidFill>
                  <a:srgbClr val="0F4662"/>
                </a:solidFill>
                <a:latin typeface="Quicksand Bold"/>
                <a:ea typeface="Quicksand Bold"/>
                <a:cs typeface="Quicksand Bold"/>
                <a:sym typeface="Quicksand Bold"/>
              </a:rPr>
              <a:t>standard deviation</a:t>
            </a:r>
            <a:r>
              <a:rPr lang="en-US" sz="2899">
                <a:solidFill>
                  <a:srgbClr val="0F4662"/>
                </a:solidFill>
                <a:latin typeface="Quicksand"/>
                <a:ea typeface="Quicksand"/>
                <a:cs typeface="Quicksand"/>
                <a:sym typeface="Quicksand"/>
              </a:rPr>
              <a:t> of </a:t>
            </a:r>
            <a:r>
              <a:rPr lang="en-US" b="true" sz="2899">
                <a:solidFill>
                  <a:srgbClr val="0F4662"/>
                </a:solidFill>
                <a:latin typeface="Quicksand Bold"/>
                <a:ea typeface="Quicksand Bold"/>
                <a:cs typeface="Quicksand Bold"/>
                <a:sym typeface="Quicksand Bold"/>
              </a:rPr>
              <a:t>2.88</a:t>
            </a:r>
            <a:r>
              <a:rPr lang="en-US" sz="2899">
                <a:solidFill>
                  <a:srgbClr val="0F4662"/>
                </a:solidFill>
                <a:latin typeface="Quicksand"/>
                <a:ea typeface="Quicksand"/>
                <a:cs typeface="Quicksand"/>
                <a:sym typeface="Quicksand"/>
              </a:rPr>
              <a:t> indicates a high degree of deviation of the distribution around the </a:t>
            </a:r>
            <a:r>
              <a:rPr lang="en-US" b="true" sz="2899">
                <a:solidFill>
                  <a:srgbClr val="0F4662"/>
                </a:solidFill>
                <a:latin typeface="Quicksand Bold"/>
                <a:ea typeface="Quicksand Bold"/>
                <a:cs typeface="Quicksand Bold"/>
                <a:sym typeface="Quicksand Bold"/>
              </a:rPr>
              <a:t>mean </a:t>
            </a:r>
            <a:r>
              <a:rPr lang="en-US" sz="2899">
                <a:solidFill>
                  <a:srgbClr val="0F4662"/>
                </a:solidFill>
                <a:latin typeface="Quicksand"/>
                <a:ea typeface="Quicksand"/>
                <a:cs typeface="Quicksand"/>
                <a:sym typeface="Quicksand"/>
              </a:rPr>
              <a:t>value of </a:t>
            </a:r>
            <a:r>
              <a:rPr lang="en-US" b="true" sz="2899">
                <a:solidFill>
                  <a:srgbClr val="0F4662"/>
                </a:solidFill>
                <a:latin typeface="Quicksand Bold"/>
                <a:ea typeface="Quicksand Bold"/>
                <a:cs typeface="Quicksand Bold"/>
                <a:sym typeface="Quicksand Bold"/>
              </a:rPr>
              <a:t>4.61</a:t>
            </a:r>
            <a:r>
              <a:rPr lang="en-US" sz="2899">
                <a:solidFill>
                  <a:srgbClr val="0F4662"/>
                </a:solidFill>
                <a:latin typeface="Quicksand"/>
                <a:ea typeface="Quicksand"/>
                <a:cs typeface="Quicksand"/>
                <a:sym typeface="Quicksand"/>
              </a:rPr>
              <a:t>.</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6576840" y="3542469"/>
            <a:ext cx="10682460" cy="5715831"/>
          </a:xfrm>
          <a:custGeom>
            <a:avLst/>
            <a:gdLst/>
            <a:ahLst/>
            <a:cxnLst/>
            <a:rect r="r" b="b" t="t" l="l"/>
            <a:pathLst>
              <a:path h="5715831" w="10682460">
                <a:moveTo>
                  <a:pt x="0" y="0"/>
                </a:moveTo>
                <a:lnTo>
                  <a:pt x="10682460" y="0"/>
                </a:lnTo>
                <a:lnTo>
                  <a:pt x="10682460" y="5715831"/>
                </a:lnTo>
                <a:lnTo>
                  <a:pt x="0" y="5715831"/>
                </a:lnTo>
                <a:lnTo>
                  <a:pt x="0" y="0"/>
                </a:lnTo>
                <a:close/>
              </a:path>
            </a:pathLst>
          </a:custGeom>
          <a:blipFill>
            <a:blip r:embed="rId2"/>
            <a:stretch>
              <a:fillRect l="-4279" t="-5665" r="0" b="-5665"/>
            </a:stretch>
          </a:blipFill>
          <a:ln w="38100" cap="sq">
            <a:solidFill>
              <a:srgbClr val="000000"/>
            </a:solidFill>
            <a:prstDash val="solid"/>
            <a:miter/>
          </a:ln>
        </p:spPr>
      </p:sp>
      <p:sp>
        <p:nvSpPr>
          <p:cNvPr name="TextBox 3" id="3"/>
          <p:cNvSpPr txBox="true"/>
          <p:nvPr/>
        </p:nvSpPr>
        <p:spPr>
          <a:xfrm rot="0">
            <a:off x="1028700" y="599709"/>
            <a:ext cx="15971490"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Type of music</a:t>
            </a:r>
          </a:p>
        </p:txBody>
      </p:sp>
      <p:sp>
        <p:nvSpPr>
          <p:cNvPr name="TextBox 4" id="4"/>
          <p:cNvSpPr txBox="true"/>
          <p:nvPr/>
        </p:nvSpPr>
        <p:spPr>
          <a:xfrm rot="0">
            <a:off x="1028700" y="3440430"/>
            <a:ext cx="3978111" cy="3348990"/>
          </a:xfrm>
          <a:prstGeom prst="rect">
            <a:avLst/>
          </a:prstGeom>
        </p:spPr>
        <p:txBody>
          <a:bodyPr anchor="t" rtlCol="false" tIns="0" lIns="0" bIns="0" rIns="0">
            <a:spAutoFit/>
          </a:bodyPr>
          <a:lstStyle/>
          <a:p>
            <a:pPr algn="l">
              <a:lnSpc>
                <a:spcPts val="3359"/>
              </a:lnSpc>
            </a:pPr>
            <a:r>
              <a:rPr lang="en-US" sz="2400" b="true">
                <a:solidFill>
                  <a:srgbClr val="0F4662"/>
                </a:solidFill>
                <a:latin typeface="Quicksand Bold"/>
                <a:ea typeface="Quicksand Bold"/>
                <a:cs typeface="Quicksand Bold"/>
                <a:sym typeface="Quicksand Bold"/>
              </a:rPr>
              <a:t>Mean - 3.19</a:t>
            </a:r>
          </a:p>
          <a:p>
            <a:pPr algn="l">
              <a:lnSpc>
                <a:spcPts val="3359"/>
              </a:lnSpc>
            </a:pPr>
            <a:r>
              <a:rPr lang="en-US" sz="2400" b="true">
                <a:solidFill>
                  <a:srgbClr val="0F4662"/>
                </a:solidFill>
                <a:latin typeface="Quicksand Bold"/>
                <a:ea typeface="Quicksand Bold"/>
                <a:cs typeface="Quicksand Bold"/>
                <a:sym typeface="Quicksand Bold"/>
              </a:rPr>
              <a:t>Standard deviation - 0.89</a:t>
            </a:r>
          </a:p>
          <a:p>
            <a:pPr algn="l">
              <a:lnSpc>
                <a:spcPts val="3359"/>
              </a:lnSpc>
            </a:pPr>
            <a:r>
              <a:rPr lang="en-US" sz="2400" b="true">
                <a:solidFill>
                  <a:srgbClr val="0F4662"/>
                </a:solidFill>
                <a:latin typeface="Quicksand Bold"/>
                <a:ea typeface="Quicksand Bold"/>
                <a:cs typeface="Quicksand Bold"/>
                <a:sym typeface="Quicksand Bold"/>
              </a:rPr>
              <a:t>Median - 3.0</a:t>
            </a:r>
          </a:p>
          <a:p>
            <a:pPr algn="l">
              <a:lnSpc>
                <a:spcPts val="3359"/>
              </a:lnSpc>
            </a:pPr>
            <a:r>
              <a:rPr lang="en-US" sz="2400" b="true">
                <a:solidFill>
                  <a:srgbClr val="0F4662"/>
                </a:solidFill>
                <a:latin typeface="Quicksand Bold"/>
                <a:ea typeface="Quicksand Bold"/>
                <a:cs typeface="Quicksand Bold"/>
                <a:sym typeface="Quicksand Bold"/>
              </a:rPr>
              <a:t>Variance - 0.79</a:t>
            </a:r>
          </a:p>
          <a:p>
            <a:pPr algn="l">
              <a:lnSpc>
                <a:spcPts val="3359"/>
              </a:lnSpc>
            </a:pPr>
            <a:r>
              <a:rPr lang="en-US" sz="2400" b="true">
                <a:solidFill>
                  <a:srgbClr val="0F4662"/>
                </a:solidFill>
                <a:latin typeface="Quicksand Bold"/>
                <a:ea typeface="Quicksand Bold"/>
                <a:cs typeface="Quicksand Bold"/>
                <a:sym typeface="Quicksand Bold"/>
              </a:rPr>
              <a:t>Minimum - 1.0</a:t>
            </a:r>
          </a:p>
          <a:p>
            <a:pPr algn="l">
              <a:lnSpc>
                <a:spcPts val="3359"/>
              </a:lnSpc>
            </a:pPr>
            <a:r>
              <a:rPr lang="en-US" sz="2400" b="true">
                <a:solidFill>
                  <a:srgbClr val="0F4662"/>
                </a:solidFill>
                <a:latin typeface="Quicksand Bold"/>
                <a:ea typeface="Quicksand Bold"/>
                <a:cs typeface="Quicksand Bold"/>
                <a:sym typeface="Quicksand Bold"/>
              </a:rPr>
              <a:t>Maximum - 5.0</a:t>
            </a:r>
          </a:p>
          <a:p>
            <a:pPr algn="l">
              <a:lnSpc>
                <a:spcPts val="3359"/>
              </a:lnSpc>
            </a:pPr>
            <a:r>
              <a:rPr lang="en-US" sz="2400" b="true">
                <a:solidFill>
                  <a:srgbClr val="0F4662"/>
                </a:solidFill>
                <a:latin typeface="Quicksand Bold"/>
                <a:ea typeface="Quicksand Bold"/>
                <a:cs typeface="Quicksand Bold"/>
                <a:sym typeface="Quicksand Bold"/>
              </a:rPr>
              <a:t>1st Quartile - 3.0</a:t>
            </a:r>
          </a:p>
          <a:p>
            <a:pPr algn="l">
              <a:lnSpc>
                <a:spcPts val="3359"/>
              </a:lnSpc>
            </a:pPr>
            <a:r>
              <a:rPr lang="en-US" sz="2400" b="true">
                <a:solidFill>
                  <a:srgbClr val="0F4662"/>
                </a:solidFill>
                <a:latin typeface="Quicksand Bold"/>
                <a:ea typeface="Quicksand Bold"/>
                <a:cs typeface="Quicksand Bold"/>
                <a:sym typeface="Quicksand Bold"/>
              </a:rPr>
              <a:t>3rd Quartile - 4.0</a:t>
            </a:r>
          </a:p>
        </p:txBody>
      </p:sp>
      <p:sp>
        <p:nvSpPr>
          <p:cNvPr name="TextBox 5" id="5"/>
          <p:cNvSpPr txBox="true"/>
          <p:nvPr/>
        </p:nvSpPr>
        <p:spPr>
          <a:xfrm rot="0">
            <a:off x="1028700" y="1758637"/>
            <a:ext cx="16230600" cy="1514475"/>
          </a:xfrm>
          <a:prstGeom prst="rect">
            <a:avLst/>
          </a:prstGeom>
        </p:spPr>
        <p:txBody>
          <a:bodyPr anchor="t" rtlCol="false" tIns="0" lIns="0" bIns="0" rIns="0">
            <a:spAutoFit/>
          </a:bodyPr>
          <a:lstStyle/>
          <a:p>
            <a:pPr algn="l">
              <a:lnSpc>
                <a:spcPts val="4079"/>
              </a:lnSpc>
              <a:spcBef>
                <a:spcPct val="0"/>
              </a:spcBef>
            </a:pPr>
            <a:r>
              <a:rPr lang="en-US" sz="2400">
                <a:solidFill>
                  <a:srgbClr val="0F4662"/>
                </a:solidFill>
                <a:latin typeface="Quicksand"/>
                <a:ea typeface="Quicksand"/>
                <a:cs typeface="Quicksand"/>
                <a:sym typeface="Quicksand"/>
              </a:rPr>
              <a:t><![CDATA[We gave responders the option to choose from 1 to 5, where we assigned a “vibe”/emotion of music to each number as follows: 1 (Sad & Dark), 2 (Melancholic & Emotional), 3 (Neutral & balanced), 4 (Upbeat & Cheerful), 5 (Extremely happy & Euphoric). The measure of central tendency & dispersion for Type of music are as follows:]]></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2984044"/>
            <a:ext cx="16229942" cy="2404643"/>
          </a:xfrm>
          <a:prstGeom prst="rect">
            <a:avLst/>
          </a:prstGeom>
        </p:spPr>
        <p:txBody>
          <a:bodyPr anchor="t" rtlCol="false" tIns="0" lIns="0" bIns="0" rIns="0">
            <a:spAutoFit/>
          </a:bodyPr>
          <a:lstStyle/>
          <a:p>
            <a:pPr algn="ctr" marL="0" indent="0" lvl="0">
              <a:lnSpc>
                <a:spcPts val="19710"/>
              </a:lnSpc>
              <a:spcBef>
                <a:spcPct val="0"/>
              </a:spcBef>
            </a:pPr>
            <a:r>
              <a:rPr lang="en-US" b="true" sz="14079" i="true">
                <a:solidFill>
                  <a:srgbClr val="0F4662"/>
                </a:solidFill>
                <a:latin typeface="Cormorant Garamond Bold Italics"/>
                <a:ea typeface="Cormorant Garamond Bold Italics"/>
                <a:cs typeface="Cormorant Garamond Bold Italics"/>
                <a:sym typeface="Cormorant Garamond Bold Italics"/>
              </a:rPr>
              <a:t>Data Collection</a:t>
            </a:r>
          </a:p>
        </p:txBody>
      </p:sp>
      <p:sp>
        <p:nvSpPr>
          <p:cNvPr name="TextBox 3" id="3"/>
          <p:cNvSpPr txBox="true"/>
          <p:nvPr/>
        </p:nvSpPr>
        <p:spPr>
          <a:xfrm rot="0">
            <a:off x="2365397" y="6312296"/>
            <a:ext cx="13557206" cy="723960"/>
          </a:xfrm>
          <a:prstGeom prst="rect">
            <a:avLst/>
          </a:prstGeom>
        </p:spPr>
        <p:txBody>
          <a:bodyPr anchor="t" rtlCol="false" tIns="0" lIns="0" bIns="0" rIns="0">
            <a:spAutoFit/>
          </a:bodyPr>
          <a:lstStyle/>
          <a:p>
            <a:pPr algn="ctr" marL="0" indent="0" lvl="0">
              <a:lnSpc>
                <a:spcPts val="5843"/>
              </a:lnSpc>
            </a:pPr>
            <a:r>
              <a:rPr lang="en-US" b="true" sz="4495" i="true">
                <a:solidFill>
                  <a:srgbClr val="0F4662"/>
                </a:solidFill>
                <a:latin typeface="Cormorant Garamond Bold Italics"/>
                <a:ea typeface="Cormorant Garamond Bold Italics"/>
                <a:cs typeface="Cormorant Garamond Bold Italics"/>
                <a:sym typeface="Cormorant Garamond Bold Italics"/>
              </a:rPr>
              <a:t>The survey and the steps</a:t>
            </a:r>
          </a:p>
        </p:txBody>
      </p:sp>
    </p:spTree>
  </p:cSld>
  <p:clrMapOvr>
    <a:masterClrMapping/>
  </p:clrMapOvr>
</p:sld>
</file>

<file path=ppt/slides/slide40.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15971490" cy="1085215"/>
          </a:xfrm>
          <a:prstGeom prst="rect">
            <a:avLst/>
          </a:prstGeom>
        </p:spPr>
        <p:txBody>
          <a:bodyPr anchor="t" rtlCol="false" tIns="0" lIns="0" bIns="0" rIns="0">
            <a:spAutoFit/>
          </a:bodyPr>
          <a:lstStyle/>
          <a:p>
            <a:pPr algn="ctr"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Insight for Music</a:t>
            </a:r>
          </a:p>
        </p:txBody>
      </p:sp>
      <p:sp>
        <p:nvSpPr>
          <p:cNvPr name="TextBox 3" id="3"/>
          <p:cNvSpPr txBox="true"/>
          <p:nvPr/>
        </p:nvSpPr>
        <p:spPr>
          <a:xfrm rot="0">
            <a:off x="1028700" y="2098674"/>
            <a:ext cx="16384061" cy="6769101"/>
          </a:xfrm>
          <a:prstGeom prst="rect">
            <a:avLst/>
          </a:prstGeom>
        </p:spPr>
        <p:txBody>
          <a:bodyPr anchor="t" rtlCol="false" tIns="0" lIns="0" bIns="0" rIns="0">
            <a:spAutoFit/>
          </a:bodyPr>
          <a:lstStyle/>
          <a:p>
            <a:pPr algn="l" marL="626107" indent="-313054" lvl="1">
              <a:lnSpc>
                <a:spcPts val="4929"/>
              </a:lnSpc>
              <a:buFont typeface="Arial"/>
              <a:buChar char="•"/>
            </a:pPr>
            <a:r>
              <a:rPr lang="en-US" sz="2899">
                <a:solidFill>
                  <a:srgbClr val="0F4662"/>
                </a:solidFill>
                <a:latin typeface="Quicksand"/>
                <a:ea typeface="Quicksand"/>
                <a:cs typeface="Quicksand"/>
                <a:sym typeface="Quicksand"/>
              </a:rPr>
              <a:t>The </a:t>
            </a:r>
            <a:r>
              <a:rPr lang="en-US" b="true" sz="2899">
                <a:solidFill>
                  <a:srgbClr val="0F4662"/>
                </a:solidFill>
                <a:latin typeface="Quicksand Bold"/>
                <a:ea typeface="Quicksand Bold"/>
                <a:cs typeface="Quicksand Bold"/>
                <a:sym typeface="Quicksand Bold"/>
              </a:rPr>
              <a:t>median </a:t>
            </a:r>
            <a:r>
              <a:rPr lang="en-US" sz="2899">
                <a:solidFill>
                  <a:srgbClr val="0F4662"/>
                </a:solidFill>
                <a:latin typeface="Quicksand"/>
                <a:ea typeface="Quicksand"/>
                <a:cs typeface="Quicksand"/>
                <a:sym typeface="Quicksand"/>
              </a:rPr>
              <a:t>of </a:t>
            </a:r>
            <a:r>
              <a:rPr lang="en-US" b="true" sz="2899">
                <a:solidFill>
                  <a:srgbClr val="0F4662"/>
                </a:solidFill>
                <a:latin typeface="Quicksand Bold"/>
                <a:ea typeface="Quicksand Bold"/>
                <a:cs typeface="Quicksand Bold"/>
                <a:sym typeface="Quicksand Bold"/>
              </a:rPr>
              <a:t>3.0 </a:t>
            </a:r>
            <a:r>
              <a:rPr lang="en-US" sz="2899">
                <a:solidFill>
                  <a:srgbClr val="0F4662"/>
                </a:solidFill>
                <a:latin typeface="Quicksand"/>
                <a:ea typeface="Quicksand"/>
                <a:cs typeface="Quicksand"/>
                <a:sym typeface="Quicksand"/>
              </a:rPr>
              <a:t>indicates that half of the respondents prefer music that is "</a:t>
            </a:r>
            <a:r>
              <a:rPr lang="en-US" b="true" sz="2899">
                <a:solidFill>
                  <a:srgbClr val="0F4662"/>
                </a:solidFill>
                <a:latin typeface="Quicksand Bold"/>
                <a:ea typeface="Quicksand Bold"/>
                <a:cs typeface="Quicksand Bold"/>
                <a:sym typeface="Quicksand Bold"/>
              </a:rPr>
              <a:t>Neutral &amp; balanced</a:t>
            </a:r>
            <a:r>
              <a:rPr lang="en-US" sz="2899">
                <a:solidFill>
                  <a:srgbClr val="0F4662"/>
                </a:solidFill>
                <a:latin typeface="Quicksand"/>
                <a:ea typeface="Quicksand"/>
                <a:cs typeface="Quicksand"/>
                <a:sym typeface="Quicksand"/>
              </a:rPr>
              <a:t>" </a:t>
            </a:r>
            <a:r>
              <a:rPr lang="en-US" b="true" sz="2899">
                <a:solidFill>
                  <a:srgbClr val="0F4662"/>
                </a:solidFill>
                <a:latin typeface="Quicksand Bold"/>
                <a:ea typeface="Quicksand Bold"/>
                <a:cs typeface="Quicksand Bold"/>
                <a:sym typeface="Quicksand Bold"/>
              </a:rPr>
              <a:t>or more upbeat</a:t>
            </a:r>
            <a:r>
              <a:rPr lang="en-US" sz="2899">
                <a:solidFill>
                  <a:srgbClr val="0F4662"/>
                </a:solidFill>
                <a:latin typeface="Quicksand"/>
                <a:ea typeface="Quicksand"/>
                <a:cs typeface="Quicksand"/>
                <a:sym typeface="Quicksand"/>
              </a:rPr>
              <a:t>, while half prefer this neutral category or more melancholic music.</a:t>
            </a:r>
          </a:p>
          <a:p>
            <a:pPr algn="l" marL="626107" indent="-313054" lvl="1">
              <a:lnSpc>
                <a:spcPts val="4929"/>
              </a:lnSpc>
              <a:buFont typeface="Arial"/>
              <a:buChar char="•"/>
            </a:pPr>
            <a:r>
              <a:rPr lang="en-US" sz="2899">
                <a:solidFill>
                  <a:srgbClr val="0F4662"/>
                </a:solidFill>
                <a:latin typeface="Quicksand"/>
                <a:ea typeface="Quicksand"/>
                <a:cs typeface="Quicksand"/>
                <a:sym typeface="Quicksand"/>
              </a:rPr>
              <a:t>With a </a:t>
            </a:r>
            <a:r>
              <a:rPr lang="en-US" b="true" sz="2899">
                <a:solidFill>
                  <a:srgbClr val="0F4662"/>
                </a:solidFill>
                <a:latin typeface="Quicksand Bold"/>
                <a:ea typeface="Quicksand Bold"/>
                <a:cs typeface="Quicksand Bold"/>
                <a:sym typeface="Quicksand Bold"/>
              </a:rPr>
              <a:t>mean</a:t>
            </a:r>
            <a:r>
              <a:rPr lang="en-US" sz="2899">
                <a:solidFill>
                  <a:srgbClr val="0F4662"/>
                </a:solidFill>
                <a:latin typeface="Quicksand"/>
                <a:ea typeface="Quicksand"/>
                <a:cs typeface="Quicksand"/>
                <a:sym typeface="Quicksand"/>
              </a:rPr>
              <a:t> of </a:t>
            </a:r>
            <a:r>
              <a:rPr lang="en-US" b="true" sz="2899">
                <a:solidFill>
                  <a:srgbClr val="0F4662"/>
                </a:solidFill>
                <a:latin typeface="Quicksand Bold"/>
                <a:ea typeface="Quicksand Bold"/>
                <a:cs typeface="Quicksand Bold"/>
                <a:sym typeface="Quicksand Bold"/>
              </a:rPr>
              <a:t>3.19</a:t>
            </a:r>
            <a:r>
              <a:rPr lang="en-US" sz="2899">
                <a:solidFill>
                  <a:srgbClr val="0F4662"/>
                </a:solidFill>
                <a:latin typeface="Quicksand"/>
                <a:ea typeface="Quicksand"/>
                <a:cs typeface="Quicksand"/>
                <a:sym typeface="Quicksand"/>
              </a:rPr>
              <a:t>, the overall preference leans </a:t>
            </a:r>
            <a:r>
              <a:rPr lang="en-US" b="true" sz="2899">
                <a:solidFill>
                  <a:srgbClr val="0F4662"/>
                </a:solidFill>
                <a:latin typeface="Quicksand Bold"/>
                <a:ea typeface="Quicksand Bold"/>
                <a:cs typeface="Quicksand Bold"/>
                <a:sym typeface="Quicksand Bold"/>
              </a:rPr>
              <a:t>slightly toward more upbeat music</a:t>
            </a:r>
            <a:r>
              <a:rPr lang="en-US" sz="2899">
                <a:solidFill>
                  <a:srgbClr val="0F4662"/>
                </a:solidFill>
                <a:latin typeface="Quicksand"/>
                <a:ea typeface="Quicksand"/>
                <a:cs typeface="Quicksand"/>
                <a:sym typeface="Quicksand"/>
              </a:rPr>
              <a:t> compared to the exact middle of the scale.</a:t>
            </a:r>
          </a:p>
          <a:p>
            <a:pPr algn="l" marL="626107" indent="-313054" lvl="1">
              <a:lnSpc>
                <a:spcPts val="4929"/>
              </a:lnSpc>
              <a:buFont typeface="Arial"/>
              <a:buChar char="•"/>
            </a:pPr>
            <a:r>
              <a:rPr lang="en-US" sz="2899">
                <a:solidFill>
                  <a:srgbClr val="0F4662"/>
                </a:solidFill>
                <a:latin typeface="Quicksand"/>
                <a:ea typeface="Quicksand"/>
                <a:cs typeface="Quicksand"/>
                <a:sym typeface="Quicksand"/>
              </a:rPr>
              <a:t>The </a:t>
            </a:r>
            <a:r>
              <a:rPr lang="en-US" b="true" sz="2899">
                <a:solidFill>
                  <a:srgbClr val="0F4662"/>
                </a:solidFill>
                <a:latin typeface="Quicksand Bold"/>
                <a:ea typeface="Quicksand Bold"/>
                <a:cs typeface="Quicksand Bold"/>
                <a:sym typeface="Quicksand Bold"/>
              </a:rPr>
              <a:t>standard deviation </a:t>
            </a:r>
            <a:r>
              <a:rPr lang="en-US" sz="2899">
                <a:solidFill>
                  <a:srgbClr val="0F4662"/>
                </a:solidFill>
                <a:latin typeface="Quicksand"/>
                <a:ea typeface="Quicksand"/>
                <a:cs typeface="Quicksand"/>
                <a:sym typeface="Quicksand"/>
              </a:rPr>
              <a:t>of </a:t>
            </a:r>
            <a:r>
              <a:rPr lang="en-US" b="true" sz="2899">
                <a:solidFill>
                  <a:srgbClr val="0F4662"/>
                </a:solidFill>
                <a:latin typeface="Quicksand Bold"/>
                <a:ea typeface="Quicksand Bold"/>
                <a:cs typeface="Quicksand Bold"/>
                <a:sym typeface="Quicksand Bold"/>
              </a:rPr>
              <a:t>0.89 </a:t>
            </a:r>
            <a:r>
              <a:rPr lang="en-US" sz="2899">
                <a:solidFill>
                  <a:srgbClr val="0F4662"/>
                </a:solidFill>
                <a:latin typeface="Quicksand"/>
                <a:ea typeface="Quicksand"/>
                <a:cs typeface="Quicksand"/>
                <a:sym typeface="Quicksand"/>
              </a:rPr>
              <a:t>suggests </a:t>
            </a:r>
            <a:r>
              <a:rPr lang="en-US" sz="2899" u="sng">
                <a:solidFill>
                  <a:srgbClr val="0F4662"/>
                </a:solidFill>
                <a:latin typeface="Quicksand"/>
                <a:ea typeface="Quicksand"/>
                <a:cs typeface="Quicksand"/>
                <a:sym typeface="Quicksand"/>
              </a:rPr>
              <a:t>moderate variability in preferences</a:t>
            </a:r>
            <a:r>
              <a:rPr lang="en-US" sz="2899">
                <a:solidFill>
                  <a:srgbClr val="0F4662"/>
                </a:solidFill>
                <a:latin typeface="Quicksand"/>
                <a:ea typeface="Quicksand"/>
                <a:cs typeface="Quicksand"/>
                <a:sym typeface="Quicksand"/>
              </a:rPr>
              <a:t>, indicating that most responses cluster somewhat near the middle of the scale.</a:t>
            </a:r>
          </a:p>
          <a:p>
            <a:pPr algn="l" marL="626107" indent="-313054" lvl="1">
              <a:lnSpc>
                <a:spcPts val="4929"/>
              </a:lnSpc>
              <a:buFont typeface="Arial"/>
              <a:buChar char="•"/>
            </a:pPr>
            <a:r>
              <a:rPr lang="en-US" sz="2899">
                <a:solidFill>
                  <a:srgbClr val="0F4662"/>
                </a:solidFill>
                <a:latin typeface="Quicksand"/>
                <a:ea typeface="Quicksand"/>
                <a:cs typeface="Quicksand"/>
                <a:sym typeface="Quicksand"/>
              </a:rPr>
              <a:t>The </a:t>
            </a:r>
            <a:r>
              <a:rPr lang="en-US" b="true" sz="2899">
                <a:solidFill>
                  <a:srgbClr val="0F4662"/>
                </a:solidFill>
                <a:latin typeface="Quicksand Bold"/>
                <a:ea typeface="Quicksand Bold"/>
                <a:cs typeface="Quicksand Bold"/>
                <a:sym typeface="Quicksand Bold"/>
              </a:rPr>
              <a:t>interquartile range</a:t>
            </a:r>
            <a:r>
              <a:rPr lang="en-US" sz="2899">
                <a:solidFill>
                  <a:srgbClr val="0F4662"/>
                </a:solidFill>
                <a:latin typeface="Quicksand"/>
                <a:ea typeface="Quicksand"/>
                <a:cs typeface="Quicksand"/>
                <a:sym typeface="Quicksand"/>
              </a:rPr>
              <a:t> is </a:t>
            </a:r>
            <a:r>
              <a:rPr lang="en-US" b="true" sz="2899">
                <a:solidFill>
                  <a:srgbClr val="0F4662"/>
                </a:solidFill>
                <a:latin typeface="Quicksand Bold"/>
                <a:ea typeface="Quicksand Bold"/>
                <a:cs typeface="Quicksand Bold"/>
                <a:sym typeface="Quicksand Bold"/>
              </a:rPr>
              <a:t>narrow </a:t>
            </a:r>
            <a:r>
              <a:rPr lang="en-US" sz="2899">
                <a:solidFill>
                  <a:srgbClr val="0F4662"/>
                </a:solidFill>
                <a:latin typeface="Quicksand"/>
                <a:ea typeface="Quicksand"/>
                <a:cs typeface="Quicksand"/>
                <a:sym typeface="Quicksand"/>
              </a:rPr>
              <a:t>(</a:t>
            </a:r>
            <a:r>
              <a:rPr lang="en-US" b="true" sz="2899">
                <a:solidFill>
                  <a:srgbClr val="0F4662"/>
                </a:solidFill>
                <a:latin typeface="Quicksand Bold"/>
                <a:ea typeface="Quicksand Bold"/>
                <a:cs typeface="Quicksand Bold"/>
                <a:sym typeface="Quicksand Bold"/>
              </a:rPr>
              <a:t>3.0 to 4.0</a:t>
            </a:r>
            <a:r>
              <a:rPr lang="en-US" sz="2899">
                <a:solidFill>
                  <a:srgbClr val="0F4662"/>
                </a:solidFill>
                <a:latin typeface="Quicksand"/>
                <a:ea typeface="Quicksand"/>
                <a:cs typeface="Quicksand"/>
                <a:sym typeface="Quicksand"/>
              </a:rPr>
              <a:t>), meaning that the middle 50% of respondents are concentrated between "Neutral &amp; balanced" and "Upbeat &amp; Cheerful" categories.</a:t>
            </a:r>
          </a:p>
          <a:p>
            <a:pPr algn="l" marL="626107" indent="-313054" lvl="1">
              <a:lnSpc>
                <a:spcPts val="4929"/>
              </a:lnSpc>
              <a:buFont typeface="Arial"/>
              <a:buChar char="•"/>
            </a:pPr>
            <a:r>
              <a:rPr lang="en-US" sz="2899">
                <a:solidFill>
                  <a:srgbClr val="0F4662"/>
                </a:solidFill>
                <a:latin typeface="Quicksand"/>
                <a:ea typeface="Quicksand"/>
                <a:cs typeface="Quicksand"/>
                <a:sym typeface="Quicksand"/>
              </a:rPr>
              <a:t>Both the </a:t>
            </a:r>
            <a:r>
              <a:rPr lang="en-US" b="true" sz="2899">
                <a:solidFill>
                  <a:srgbClr val="0F4662"/>
                </a:solidFill>
                <a:latin typeface="Quicksand Bold"/>
                <a:ea typeface="Quicksand Bold"/>
                <a:cs typeface="Quicksand Bold"/>
                <a:sym typeface="Quicksand Bold"/>
              </a:rPr>
              <a:t>1st quartile</a:t>
            </a:r>
            <a:r>
              <a:rPr lang="en-US" sz="2899">
                <a:solidFill>
                  <a:srgbClr val="0F4662"/>
                </a:solidFill>
                <a:latin typeface="Quicksand"/>
                <a:ea typeface="Quicksand"/>
                <a:cs typeface="Quicksand"/>
                <a:sym typeface="Quicksand"/>
              </a:rPr>
              <a:t> and </a:t>
            </a:r>
            <a:r>
              <a:rPr lang="en-US" b="true" sz="2899">
                <a:solidFill>
                  <a:srgbClr val="0F4662"/>
                </a:solidFill>
                <a:latin typeface="Quicksand Bold"/>
                <a:ea typeface="Quicksand Bold"/>
                <a:cs typeface="Quicksand Bold"/>
                <a:sym typeface="Quicksand Bold"/>
              </a:rPr>
              <a:t>median </a:t>
            </a:r>
            <a:r>
              <a:rPr lang="en-US" sz="2899">
                <a:solidFill>
                  <a:srgbClr val="0F4662"/>
                </a:solidFill>
                <a:latin typeface="Quicksand"/>
                <a:ea typeface="Quicksand"/>
                <a:cs typeface="Quicksand"/>
                <a:sym typeface="Quicksand"/>
              </a:rPr>
              <a:t>being </a:t>
            </a:r>
            <a:r>
              <a:rPr lang="en-US" b="true" sz="2899">
                <a:solidFill>
                  <a:srgbClr val="0F4662"/>
                </a:solidFill>
                <a:latin typeface="Quicksand Bold"/>
                <a:ea typeface="Quicksand Bold"/>
                <a:cs typeface="Quicksand Bold"/>
                <a:sym typeface="Quicksand Bold"/>
              </a:rPr>
              <a:t>3.0</a:t>
            </a:r>
            <a:r>
              <a:rPr lang="en-US" sz="2899">
                <a:solidFill>
                  <a:srgbClr val="0F4662"/>
                </a:solidFill>
                <a:latin typeface="Quicksand"/>
                <a:ea typeface="Quicksand"/>
                <a:cs typeface="Quicksand"/>
                <a:sym typeface="Quicksand"/>
              </a:rPr>
              <a:t> tells us that </a:t>
            </a:r>
            <a:r>
              <a:rPr lang="en-US" b="true" sz="2899">
                <a:solidFill>
                  <a:srgbClr val="0F4662"/>
                </a:solidFill>
                <a:latin typeface="Quicksand Bold"/>
                <a:ea typeface="Quicksand Bold"/>
                <a:cs typeface="Quicksand Bold"/>
                <a:sym typeface="Quicksand Bold"/>
              </a:rPr>
              <a:t>at least 25% of respondents chose exactly the middle option</a:t>
            </a:r>
            <a:r>
              <a:rPr lang="en-US" sz="2899">
                <a:solidFill>
                  <a:srgbClr val="0F4662"/>
                </a:solidFill>
                <a:latin typeface="Quicksand"/>
                <a:ea typeface="Quicksand"/>
                <a:cs typeface="Quicksand"/>
                <a:sym typeface="Quicksand"/>
              </a:rPr>
              <a:t>, suggesting a </a:t>
            </a:r>
            <a:r>
              <a:rPr lang="en-US" b="true" sz="2899">
                <a:solidFill>
                  <a:srgbClr val="0F4662"/>
                </a:solidFill>
                <a:latin typeface="Quicksand Bold"/>
                <a:ea typeface="Quicksand Bold"/>
                <a:cs typeface="Quicksand Bold"/>
                <a:sym typeface="Quicksand Bold"/>
              </a:rPr>
              <a:t>substantial portion prefer balanced music</a:t>
            </a:r>
            <a:r>
              <a:rPr lang="en-US" sz="2899">
                <a:solidFill>
                  <a:srgbClr val="0F4662"/>
                </a:solidFill>
                <a:latin typeface="Quicksand"/>
                <a:ea typeface="Quicksand"/>
                <a:cs typeface="Quicksand"/>
                <a:sym typeface="Quicksand"/>
              </a:rPr>
              <a:t>.</a:t>
            </a: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6739543" y="4145352"/>
            <a:ext cx="9890153" cy="5649750"/>
          </a:xfrm>
          <a:custGeom>
            <a:avLst/>
            <a:gdLst/>
            <a:ahLst/>
            <a:cxnLst/>
            <a:rect r="r" b="b" t="t" l="l"/>
            <a:pathLst>
              <a:path h="5649750" w="9890153">
                <a:moveTo>
                  <a:pt x="0" y="0"/>
                </a:moveTo>
                <a:lnTo>
                  <a:pt x="9890153" y="0"/>
                </a:lnTo>
                <a:lnTo>
                  <a:pt x="9890153" y="5649749"/>
                </a:lnTo>
                <a:lnTo>
                  <a:pt x="0" y="5649749"/>
                </a:lnTo>
                <a:lnTo>
                  <a:pt x="0" y="0"/>
                </a:lnTo>
                <a:close/>
              </a:path>
            </a:pathLst>
          </a:custGeom>
          <a:blipFill>
            <a:blip r:embed="rId2"/>
            <a:stretch>
              <a:fillRect l="0" t="0" r="0" b="0"/>
            </a:stretch>
          </a:blipFill>
        </p:spPr>
      </p:sp>
      <p:sp>
        <p:nvSpPr>
          <p:cNvPr name="TextBox 3" id="3"/>
          <p:cNvSpPr txBox="true"/>
          <p:nvPr/>
        </p:nvSpPr>
        <p:spPr>
          <a:xfrm rot="0">
            <a:off x="1028700" y="599709"/>
            <a:ext cx="15971490"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Happiness</a:t>
            </a:r>
          </a:p>
        </p:txBody>
      </p:sp>
      <p:sp>
        <p:nvSpPr>
          <p:cNvPr name="TextBox 4" id="4"/>
          <p:cNvSpPr txBox="true"/>
          <p:nvPr/>
        </p:nvSpPr>
        <p:spPr>
          <a:xfrm rot="0">
            <a:off x="1028700" y="4959183"/>
            <a:ext cx="3978111" cy="3348990"/>
          </a:xfrm>
          <a:prstGeom prst="rect">
            <a:avLst/>
          </a:prstGeom>
        </p:spPr>
        <p:txBody>
          <a:bodyPr anchor="t" rtlCol="false" tIns="0" lIns="0" bIns="0" rIns="0">
            <a:spAutoFit/>
          </a:bodyPr>
          <a:lstStyle/>
          <a:p>
            <a:pPr algn="l">
              <a:lnSpc>
                <a:spcPts val="3359"/>
              </a:lnSpc>
            </a:pPr>
            <a:r>
              <a:rPr lang="en-US" sz="2400" b="true">
                <a:solidFill>
                  <a:srgbClr val="0F4662"/>
                </a:solidFill>
                <a:latin typeface="Quicksand Bold"/>
                <a:ea typeface="Quicksand Bold"/>
                <a:cs typeface="Quicksand Bold"/>
                <a:sym typeface="Quicksand Bold"/>
              </a:rPr>
              <a:t>Mean - 6.64</a:t>
            </a:r>
          </a:p>
          <a:p>
            <a:pPr algn="l">
              <a:lnSpc>
                <a:spcPts val="3359"/>
              </a:lnSpc>
            </a:pPr>
            <a:r>
              <a:rPr lang="en-US" sz="2400" b="true">
                <a:solidFill>
                  <a:srgbClr val="0F4662"/>
                </a:solidFill>
                <a:latin typeface="Quicksand Bold"/>
                <a:ea typeface="Quicksand Bold"/>
                <a:cs typeface="Quicksand Bold"/>
                <a:sym typeface="Quicksand Bold"/>
              </a:rPr>
              <a:t>Standard deviation - 1.92</a:t>
            </a:r>
          </a:p>
          <a:p>
            <a:pPr algn="l">
              <a:lnSpc>
                <a:spcPts val="3359"/>
              </a:lnSpc>
            </a:pPr>
            <a:r>
              <a:rPr lang="en-US" sz="2400" b="true">
                <a:solidFill>
                  <a:srgbClr val="0F4662"/>
                </a:solidFill>
                <a:latin typeface="Quicksand Bold"/>
                <a:ea typeface="Quicksand Bold"/>
                <a:cs typeface="Quicksand Bold"/>
                <a:sym typeface="Quicksand Bold"/>
              </a:rPr>
              <a:t>Median - 7.0</a:t>
            </a:r>
          </a:p>
          <a:p>
            <a:pPr algn="l">
              <a:lnSpc>
                <a:spcPts val="3359"/>
              </a:lnSpc>
            </a:pPr>
            <a:r>
              <a:rPr lang="en-US" sz="2400" b="true">
                <a:solidFill>
                  <a:srgbClr val="0F4662"/>
                </a:solidFill>
                <a:latin typeface="Quicksand Bold"/>
                <a:ea typeface="Quicksand Bold"/>
                <a:cs typeface="Quicksand Bold"/>
                <a:sym typeface="Quicksand Bold"/>
              </a:rPr>
              <a:t>Variance - 3.62</a:t>
            </a:r>
          </a:p>
          <a:p>
            <a:pPr algn="l">
              <a:lnSpc>
                <a:spcPts val="3359"/>
              </a:lnSpc>
            </a:pPr>
            <a:r>
              <a:rPr lang="en-US" sz="2400" b="true">
                <a:solidFill>
                  <a:srgbClr val="0F4662"/>
                </a:solidFill>
                <a:latin typeface="Quicksand Bold"/>
                <a:ea typeface="Quicksand Bold"/>
                <a:cs typeface="Quicksand Bold"/>
                <a:sym typeface="Quicksand Bold"/>
              </a:rPr>
              <a:t>Minimum - 2.0</a:t>
            </a:r>
          </a:p>
          <a:p>
            <a:pPr algn="l">
              <a:lnSpc>
                <a:spcPts val="3359"/>
              </a:lnSpc>
            </a:pPr>
            <a:r>
              <a:rPr lang="en-US" sz="2400" b="true">
                <a:solidFill>
                  <a:srgbClr val="0F4662"/>
                </a:solidFill>
                <a:latin typeface="Quicksand Bold"/>
                <a:ea typeface="Quicksand Bold"/>
                <a:cs typeface="Quicksand Bold"/>
                <a:sym typeface="Quicksand Bold"/>
              </a:rPr>
              <a:t>Maximum - 10.0</a:t>
            </a:r>
          </a:p>
          <a:p>
            <a:pPr algn="l">
              <a:lnSpc>
                <a:spcPts val="3359"/>
              </a:lnSpc>
            </a:pPr>
            <a:r>
              <a:rPr lang="en-US" sz="2400" b="true">
                <a:solidFill>
                  <a:srgbClr val="0F4662"/>
                </a:solidFill>
                <a:latin typeface="Quicksand Bold"/>
                <a:ea typeface="Quicksand Bold"/>
                <a:cs typeface="Quicksand Bold"/>
                <a:sym typeface="Quicksand Bold"/>
              </a:rPr>
              <a:t>1st Quartile - 5.0</a:t>
            </a:r>
          </a:p>
          <a:p>
            <a:pPr algn="l">
              <a:lnSpc>
                <a:spcPts val="3359"/>
              </a:lnSpc>
            </a:pPr>
            <a:r>
              <a:rPr lang="en-US" sz="2400" b="true">
                <a:solidFill>
                  <a:srgbClr val="0F4662"/>
                </a:solidFill>
                <a:latin typeface="Quicksand Bold"/>
                <a:ea typeface="Quicksand Bold"/>
                <a:cs typeface="Quicksand Bold"/>
                <a:sym typeface="Quicksand Bold"/>
              </a:rPr>
              <a:t>3rd Quartile - 8.0</a:t>
            </a:r>
          </a:p>
        </p:txBody>
      </p:sp>
      <p:sp>
        <p:nvSpPr>
          <p:cNvPr name="TextBox 5" id="5"/>
          <p:cNvSpPr txBox="true"/>
          <p:nvPr/>
        </p:nvSpPr>
        <p:spPr>
          <a:xfrm rot="0">
            <a:off x="1028700" y="1759881"/>
            <a:ext cx="16578943" cy="2543175"/>
          </a:xfrm>
          <a:prstGeom prst="rect">
            <a:avLst/>
          </a:prstGeom>
        </p:spPr>
        <p:txBody>
          <a:bodyPr anchor="t" rtlCol="false" tIns="0" lIns="0" bIns="0" rIns="0">
            <a:spAutoFit/>
          </a:bodyPr>
          <a:lstStyle/>
          <a:p>
            <a:pPr algn="l">
              <a:lnSpc>
                <a:spcPts val="4079"/>
              </a:lnSpc>
              <a:spcBef>
                <a:spcPct val="0"/>
              </a:spcBef>
            </a:pPr>
            <a:r>
              <a:rPr lang="en-US" sz="2400">
                <a:solidFill>
                  <a:srgbClr val="0F4662"/>
                </a:solidFill>
                <a:latin typeface="Quicksand"/>
                <a:ea typeface="Quicksand"/>
                <a:cs typeface="Quicksand"/>
                <a:sym typeface="Quicksand"/>
              </a:rPr>
              <a:t>Happiness, as one would expect, is hard to measure. We dealt with this predicament by allowing the respondent the full control of what they believe to be their “happiness”. </a:t>
            </a:r>
            <a:r>
              <a:rPr lang="en-US" b="true" sz="2400">
                <a:solidFill>
                  <a:srgbClr val="0F4662"/>
                </a:solidFill>
                <a:latin typeface="Quicksand Bold"/>
                <a:ea typeface="Quicksand Bold"/>
                <a:cs typeface="Quicksand Bold"/>
                <a:sym typeface="Quicksand Bold"/>
              </a:rPr>
              <a:t>To make sure that they at least considered several aspects of happiness, we made sure to keep questions relating to these aspects (Satisfaction, safety nets, etc.)</a:t>
            </a:r>
            <a:r>
              <a:rPr lang="en-US" sz="2400">
                <a:solidFill>
                  <a:srgbClr val="0F4662"/>
                </a:solidFill>
                <a:latin typeface="Quicksand"/>
                <a:ea typeface="Quicksand"/>
                <a:cs typeface="Quicksand"/>
                <a:sym typeface="Quicksand"/>
              </a:rPr>
              <a:t> before the the actual question of happiness. The measures of </a:t>
            </a:r>
            <a:r>
              <a:rPr lang="en-US" b="true" sz="2400">
                <a:solidFill>
                  <a:srgbClr val="0F4662"/>
                </a:solidFill>
                <a:latin typeface="Quicksand Bold"/>
                <a:ea typeface="Quicksand Bold"/>
                <a:cs typeface="Quicksand Bold"/>
                <a:sym typeface="Quicksand Bold"/>
              </a:rPr>
              <a:t>central tendency</a:t>
            </a:r>
            <a:r>
              <a:rPr lang="en-US" sz="2400">
                <a:solidFill>
                  <a:srgbClr val="0F4662"/>
                </a:solidFill>
                <a:latin typeface="Quicksand"/>
                <a:ea typeface="Quicksand"/>
                <a:cs typeface="Quicksand"/>
                <a:sym typeface="Quicksand"/>
              </a:rPr>
              <a:t> &amp; </a:t>
            </a:r>
            <a:r>
              <a:rPr lang="en-US" b="true" sz="2400">
                <a:solidFill>
                  <a:srgbClr val="0F4662"/>
                </a:solidFill>
                <a:latin typeface="Quicksand Bold"/>
                <a:ea typeface="Quicksand Bold"/>
                <a:cs typeface="Quicksand Bold"/>
                <a:sym typeface="Quicksand Bold"/>
              </a:rPr>
              <a:t>dispersion </a:t>
            </a:r>
            <a:r>
              <a:rPr lang="en-US" sz="2400">
                <a:solidFill>
                  <a:srgbClr val="0F4662"/>
                </a:solidFill>
                <a:latin typeface="Quicksand"/>
                <a:ea typeface="Quicksand"/>
                <a:cs typeface="Quicksand"/>
                <a:sym typeface="Quicksand"/>
              </a:rPr>
              <a:t>for Happiness are as follows:</a:t>
            </a:r>
          </a:p>
        </p:txBody>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3493371" y="1979147"/>
            <a:ext cx="11301259" cy="6328705"/>
          </a:xfrm>
          <a:custGeom>
            <a:avLst/>
            <a:gdLst/>
            <a:ahLst/>
            <a:cxnLst/>
            <a:rect r="r" b="b" t="t" l="l"/>
            <a:pathLst>
              <a:path h="6328705" w="11301259">
                <a:moveTo>
                  <a:pt x="0" y="0"/>
                </a:moveTo>
                <a:lnTo>
                  <a:pt x="11301258" y="0"/>
                </a:lnTo>
                <a:lnTo>
                  <a:pt x="11301258" y="6328706"/>
                </a:lnTo>
                <a:lnTo>
                  <a:pt x="0" y="6328706"/>
                </a:lnTo>
                <a:lnTo>
                  <a:pt x="0" y="0"/>
                </a:lnTo>
                <a:close/>
              </a:path>
            </a:pathLst>
          </a:custGeom>
          <a:blipFill>
            <a:blip r:embed="rId2"/>
            <a:stretch>
              <a:fillRect l="0" t="0" r="0" b="0"/>
            </a:stretch>
          </a:blipFill>
        </p:spPr>
      </p:sp>
    </p:spTree>
  </p:cSld>
  <p:clrMapOvr>
    <a:masterClrMapping/>
  </p:clrMapOvr>
</p:sld>
</file>

<file path=ppt/slides/slide43.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15971490" cy="1085215"/>
          </a:xfrm>
          <a:prstGeom prst="rect">
            <a:avLst/>
          </a:prstGeom>
        </p:spPr>
        <p:txBody>
          <a:bodyPr anchor="t" rtlCol="false" tIns="0" lIns="0" bIns="0" rIns="0">
            <a:spAutoFit/>
          </a:bodyPr>
          <a:lstStyle/>
          <a:p>
            <a:pPr algn="ctr"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Insight for Happiness</a:t>
            </a:r>
          </a:p>
        </p:txBody>
      </p:sp>
      <p:sp>
        <p:nvSpPr>
          <p:cNvPr name="TextBox 3" id="3"/>
          <p:cNvSpPr txBox="true"/>
          <p:nvPr/>
        </p:nvSpPr>
        <p:spPr>
          <a:xfrm rot="0">
            <a:off x="1007878" y="1980508"/>
            <a:ext cx="16384061" cy="7388226"/>
          </a:xfrm>
          <a:prstGeom prst="rect">
            <a:avLst/>
          </a:prstGeom>
        </p:spPr>
        <p:txBody>
          <a:bodyPr anchor="t" rtlCol="false" tIns="0" lIns="0" bIns="0" rIns="0">
            <a:spAutoFit/>
          </a:bodyPr>
          <a:lstStyle/>
          <a:p>
            <a:pPr algn="l" marL="626107" indent="-313054" lvl="1">
              <a:lnSpc>
                <a:spcPts val="4929"/>
              </a:lnSpc>
              <a:buFont typeface="Arial"/>
              <a:buChar char="•"/>
            </a:pPr>
            <a:r>
              <a:rPr lang="en-US" sz="2899">
                <a:solidFill>
                  <a:srgbClr val="0F4662"/>
                </a:solidFill>
                <a:latin typeface="Quicksand"/>
                <a:ea typeface="Quicksand"/>
                <a:cs typeface="Quicksand"/>
                <a:sym typeface="Quicksand"/>
              </a:rPr>
              <a:t>The </a:t>
            </a:r>
            <a:r>
              <a:rPr lang="en-US" b="true" sz="2899">
                <a:solidFill>
                  <a:srgbClr val="0F4662"/>
                </a:solidFill>
                <a:latin typeface="Quicksand Bold"/>
                <a:ea typeface="Quicksand Bold"/>
                <a:cs typeface="Quicksand Bold"/>
                <a:sym typeface="Quicksand Bold"/>
              </a:rPr>
              <a:t>median </a:t>
            </a:r>
            <a:r>
              <a:rPr lang="en-US" sz="2899">
                <a:solidFill>
                  <a:srgbClr val="0F4662"/>
                </a:solidFill>
                <a:latin typeface="Quicksand"/>
                <a:ea typeface="Quicksand"/>
                <a:cs typeface="Quicksand"/>
                <a:sym typeface="Quicksand"/>
              </a:rPr>
              <a:t>happiness score of 7.0 on a scale of 1-10 indicates that half of the respondents rated their happiness at 7 or higher, suggesting a generally positive self-assessment of happiness among participants.</a:t>
            </a:r>
          </a:p>
          <a:p>
            <a:pPr algn="l" marL="626107" indent="-313054" lvl="1">
              <a:lnSpc>
                <a:spcPts val="4929"/>
              </a:lnSpc>
              <a:buFont typeface="Arial"/>
              <a:buChar char="•"/>
            </a:pPr>
            <a:r>
              <a:rPr lang="en-US" sz="2899">
                <a:solidFill>
                  <a:srgbClr val="0F4662"/>
                </a:solidFill>
                <a:latin typeface="Quicksand"/>
                <a:ea typeface="Quicksand"/>
                <a:cs typeface="Quicksand"/>
                <a:sym typeface="Quicksand"/>
              </a:rPr>
              <a:t>With a </a:t>
            </a:r>
            <a:r>
              <a:rPr lang="en-US" b="true" sz="2899">
                <a:solidFill>
                  <a:srgbClr val="0F4662"/>
                </a:solidFill>
                <a:latin typeface="Quicksand Bold"/>
                <a:ea typeface="Quicksand Bold"/>
                <a:cs typeface="Quicksand Bold"/>
                <a:sym typeface="Quicksand Bold"/>
              </a:rPr>
              <a:t>mean </a:t>
            </a:r>
            <a:r>
              <a:rPr lang="en-US" sz="2899">
                <a:solidFill>
                  <a:srgbClr val="0F4662"/>
                </a:solidFill>
                <a:latin typeface="Quicksand"/>
                <a:ea typeface="Quicksand"/>
                <a:cs typeface="Quicksand"/>
                <a:sym typeface="Quicksand"/>
              </a:rPr>
              <a:t>of 6.64, the average happiness score is slightly lower than the </a:t>
            </a:r>
            <a:r>
              <a:rPr lang="en-US" b="true" sz="2899">
                <a:solidFill>
                  <a:srgbClr val="0F4662"/>
                </a:solidFill>
                <a:latin typeface="Quicksand Bold"/>
                <a:ea typeface="Quicksand Bold"/>
                <a:cs typeface="Quicksand Bold"/>
                <a:sym typeface="Quicksand Bold"/>
              </a:rPr>
              <a:t>median</a:t>
            </a:r>
            <a:r>
              <a:rPr lang="en-US" sz="2899">
                <a:solidFill>
                  <a:srgbClr val="0F4662"/>
                </a:solidFill>
                <a:latin typeface="Quicksand"/>
                <a:ea typeface="Quicksand"/>
                <a:cs typeface="Quicksand"/>
                <a:sym typeface="Quicksand"/>
              </a:rPr>
              <a:t>, indicating the distribution is slightly skewed toward the lower end of the scale.</a:t>
            </a:r>
          </a:p>
          <a:p>
            <a:pPr algn="l" marL="626107" indent="-313054" lvl="1">
              <a:lnSpc>
                <a:spcPts val="4929"/>
              </a:lnSpc>
              <a:buFont typeface="Arial"/>
              <a:buChar char="•"/>
            </a:pPr>
            <a:r>
              <a:rPr lang="en-US" sz="2899">
                <a:solidFill>
                  <a:srgbClr val="0F4662"/>
                </a:solidFill>
                <a:latin typeface="Quicksand"/>
                <a:ea typeface="Quicksand"/>
                <a:cs typeface="Quicksand"/>
                <a:sym typeface="Quicksand"/>
              </a:rPr>
              <a:t>The </a:t>
            </a:r>
            <a:r>
              <a:rPr lang="en-US" b="true" sz="2899">
                <a:solidFill>
                  <a:srgbClr val="0F4662"/>
                </a:solidFill>
                <a:latin typeface="Quicksand Bold"/>
                <a:ea typeface="Quicksand Bold"/>
                <a:cs typeface="Quicksand Bold"/>
                <a:sym typeface="Quicksand Bold"/>
              </a:rPr>
              <a:t>standard deviation</a:t>
            </a:r>
            <a:r>
              <a:rPr lang="en-US" sz="2899">
                <a:solidFill>
                  <a:srgbClr val="0F4662"/>
                </a:solidFill>
                <a:latin typeface="Quicksand"/>
                <a:ea typeface="Quicksand"/>
                <a:cs typeface="Quicksand"/>
                <a:sym typeface="Quicksand"/>
              </a:rPr>
              <a:t> of 1.92 represents moderate variability in happiness scores, showing diversity in how people assess their own happiness.</a:t>
            </a:r>
          </a:p>
          <a:p>
            <a:pPr algn="l" marL="626107" indent="-313054" lvl="1">
              <a:lnSpc>
                <a:spcPts val="4929"/>
              </a:lnSpc>
              <a:buFont typeface="Arial"/>
              <a:buChar char="•"/>
            </a:pPr>
            <a:r>
              <a:rPr lang="en-US" sz="2899">
                <a:solidFill>
                  <a:srgbClr val="0F4662"/>
                </a:solidFill>
                <a:latin typeface="Quicksand"/>
                <a:ea typeface="Quicksand"/>
                <a:cs typeface="Quicksand"/>
                <a:sym typeface="Quicksand"/>
              </a:rPr>
              <a:t>The </a:t>
            </a:r>
            <a:r>
              <a:rPr lang="en-US" b="true" sz="2899">
                <a:solidFill>
                  <a:srgbClr val="0F4662"/>
                </a:solidFill>
                <a:latin typeface="Quicksand Bold"/>
                <a:ea typeface="Quicksand Bold"/>
                <a:cs typeface="Quicksand Bold"/>
                <a:sym typeface="Quicksand Bold"/>
              </a:rPr>
              <a:t>range </a:t>
            </a:r>
            <a:r>
              <a:rPr lang="en-US" sz="2899">
                <a:solidFill>
                  <a:srgbClr val="0F4662"/>
                </a:solidFill>
                <a:latin typeface="Quicksand"/>
                <a:ea typeface="Quicksand"/>
                <a:cs typeface="Quicksand"/>
                <a:sym typeface="Quicksand"/>
              </a:rPr>
              <a:t>spans from 2.0 to 10.0, with no one selecting the absolute lowest score of 1, suggesting that even the least happy respondents didn't consider themselves to be at the extreme negative end of the scale.</a:t>
            </a:r>
          </a:p>
          <a:p>
            <a:pPr algn="l" marL="626107" indent="-313054" lvl="1">
              <a:lnSpc>
                <a:spcPts val="4929"/>
              </a:lnSpc>
              <a:buFont typeface="Arial"/>
              <a:buChar char="•"/>
            </a:pPr>
            <a:r>
              <a:rPr lang="en-US" sz="2899">
                <a:solidFill>
                  <a:srgbClr val="0F4662"/>
                </a:solidFill>
                <a:latin typeface="Quicksand"/>
                <a:ea typeface="Quicksand"/>
                <a:cs typeface="Quicksand"/>
                <a:sym typeface="Quicksand"/>
              </a:rPr>
              <a:t>The absence of scores at the absolute minimum (1.0) combined with responses reaching the maximum (10.0) suggests a slight positive skew in how people evaluate their happiness.</a:t>
            </a:r>
          </a:p>
        </p:txBody>
      </p:sp>
    </p:spTree>
  </p:cSld>
  <p:clrMapOvr>
    <a:masterClrMapping/>
  </p:clrMapOvr>
</p:sld>
</file>

<file path=ppt/slides/slide44.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1811194"/>
            <a:ext cx="16384061" cy="4292601"/>
          </a:xfrm>
          <a:prstGeom prst="rect">
            <a:avLst/>
          </a:prstGeom>
        </p:spPr>
        <p:txBody>
          <a:bodyPr anchor="t" rtlCol="false" tIns="0" lIns="0" bIns="0" rIns="0">
            <a:spAutoFit/>
          </a:bodyPr>
          <a:lstStyle/>
          <a:p>
            <a:pPr algn="l">
              <a:lnSpc>
                <a:spcPts val="4929"/>
              </a:lnSpc>
            </a:pPr>
            <a:r>
              <a:rPr lang="en-US" sz="2899" b="true">
                <a:solidFill>
                  <a:srgbClr val="0F4662"/>
                </a:solidFill>
                <a:latin typeface="Quicksand Bold"/>
                <a:ea typeface="Quicksand Bold"/>
                <a:cs typeface="Quicksand Bold"/>
                <a:sym typeface="Quicksand Bold"/>
              </a:rPr>
              <a:t>Grouping Happiness by Year:</a:t>
            </a:r>
          </a:p>
          <a:p>
            <a:pPr algn="l" marL="626107" indent="-313054" lvl="1">
              <a:lnSpc>
                <a:spcPts val="4929"/>
              </a:lnSpc>
              <a:buFont typeface="Arial"/>
              <a:buChar char="•"/>
            </a:pPr>
            <a:r>
              <a:rPr lang="en-US" sz="2899">
                <a:solidFill>
                  <a:srgbClr val="0F4662"/>
                </a:solidFill>
                <a:latin typeface="Quicksand"/>
                <a:ea typeface="Quicksand"/>
                <a:cs typeface="Quicksand"/>
                <a:sym typeface="Quicksand"/>
              </a:rPr>
              <a:t>Since we have significant responders for year 1 &amp; 2 only, lets focus only on those.</a:t>
            </a:r>
          </a:p>
          <a:p>
            <a:pPr algn="l" marL="626107" indent="-313054" lvl="1">
              <a:lnSpc>
                <a:spcPts val="4929"/>
              </a:lnSpc>
              <a:buFont typeface="Arial"/>
              <a:buChar char="•"/>
            </a:pPr>
            <a:r>
              <a:rPr lang="en-US" sz="2899">
                <a:solidFill>
                  <a:srgbClr val="0F4662"/>
                </a:solidFill>
                <a:latin typeface="Quicksand"/>
                <a:ea typeface="Quicksand"/>
                <a:cs typeface="Quicksand"/>
                <a:sym typeface="Quicksand"/>
              </a:rPr>
              <a:t>We find that the mean happiness for first years is 7.06, whereas for second years it is 6.41.</a:t>
            </a:r>
          </a:p>
          <a:p>
            <a:pPr algn="l" marL="626107" indent="-313054" lvl="1">
              <a:lnSpc>
                <a:spcPts val="4929"/>
              </a:lnSpc>
              <a:buFont typeface="Arial"/>
              <a:buChar char="•"/>
            </a:pPr>
            <a:r>
              <a:rPr lang="en-US" sz="2899">
                <a:solidFill>
                  <a:srgbClr val="0F4662"/>
                </a:solidFill>
                <a:latin typeface="Quicksand"/>
                <a:ea typeface="Quicksand"/>
                <a:cs typeface="Quicksand"/>
                <a:sym typeface="Quicksand"/>
              </a:rPr>
              <a:t>This suggests that there is a </a:t>
            </a:r>
            <a:r>
              <a:rPr lang="en-US" sz="2899" u="sng">
                <a:solidFill>
                  <a:srgbClr val="0F4662"/>
                </a:solidFill>
                <a:latin typeface="Quicksand"/>
                <a:ea typeface="Quicksand"/>
                <a:cs typeface="Quicksand"/>
                <a:sym typeface="Quicksand"/>
              </a:rPr>
              <a:t>slight decrease in overall happiness as a student progresses from year 1 to year 2</a:t>
            </a:r>
            <a:r>
              <a:rPr lang="en-US" sz="2899">
                <a:solidFill>
                  <a:srgbClr val="0F4662"/>
                </a:solidFill>
                <a:latin typeface="Quicksand"/>
                <a:ea typeface="Quicksand"/>
                <a:cs typeface="Quicksand"/>
                <a:sym typeface="Quicksand"/>
              </a:rPr>
              <a:t>, although we cannot make any concrete claims based on the size of the survey.</a:t>
            </a:r>
          </a:p>
          <a:p>
            <a:pPr algn="l">
              <a:lnSpc>
                <a:spcPts val="4929"/>
              </a:lnSpc>
            </a:pPr>
          </a:p>
        </p:txBody>
      </p:sp>
      <p:graphicFrame>
        <p:nvGraphicFramePr>
          <p:cNvPr name="Table 3" id="3"/>
          <p:cNvGraphicFramePr>
            <a:graphicFrameLocks noGrp="true"/>
          </p:cNvGraphicFramePr>
          <p:nvPr/>
        </p:nvGraphicFramePr>
        <p:xfrm>
          <a:off x="7991422" y="5505480"/>
          <a:ext cx="9267878" cy="4322007"/>
        </p:xfrm>
        <a:graphic>
          <a:graphicData uri="http://schemas.openxmlformats.org/drawingml/2006/table">
            <a:tbl>
              <a:tblPr/>
              <a:tblGrid>
                <a:gridCol w="2316969"/>
                <a:gridCol w="2316969"/>
                <a:gridCol w="2316969"/>
                <a:gridCol w="2316969"/>
              </a:tblGrid>
              <a:tr h="1631893">
                <a:tc>
                  <a:txBody>
                    <a:bodyPr anchor="t" rtlCol="false"/>
                    <a:lstStyle/>
                    <a:p>
                      <a:pPr algn="ctr">
                        <a:lnSpc>
                          <a:spcPts val="3919"/>
                        </a:lnSpc>
                        <a:defRPr/>
                      </a:pPr>
                      <a:r>
                        <a:rPr lang="en-US" sz="2799" b="true">
                          <a:solidFill>
                            <a:srgbClr val="000000"/>
                          </a:solidFill>
                          <a:latin typeface="Cormorant Garamond Bold"/>
                          <a:ea typeface="Cormorant Garamond Bold"/>
                          <a:cs typeface="Cormorant Garamond Bold"/>
                          <a:sym typeface="Cormorant Garamond Bold"/>
                        </a:rPr>
                        <a:t>Year of study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b="true">
                          <a:solidFill>
                            <a:srgbClr val="000000"/>
                          </a:solidFill>
                          <a:latin typeface="Cormorant Garamond Bold"/>
                          <a:ea typeface="Cormorant Garamond Bold"/>
                          <a:cs typeface="Cormorant Garamond Bold"/>
                          <a:sym typeface="Cormorant Garamond Bold"/>
                        </a:rPr>
                        <a:t>Mean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b="true">
                          <a:solidFill>
                            <a:srgbClr val="000000"/>
                          </a:solidFill>
                          <a:latin typeface="Cormorant Garamond Bold"/>
                          <a:ea typeface="Cormorant Garamond Bold"/>
                          <a:cs typeface="Cormorant Garamond Bold"/>
                          <a:sym typeface="Cormorant Garamond Bold"/>
                        </a:rPr>
                        <a:t>Median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b="true">
                          <a:solidFill>
                            <a:srgbClr val="000000"/>
                          </a:solidFill>
                          <a:latin typeface="Cormorant Garamond Bold"/>
                          <a:ea typeface="Cormorant Garamond Bold"/>
                          <a:cs typeface="Cormorant Garamond Bold"/>
                          <a:sym typeface="Cormorant Garamond Bold"/>
                        </a:rPr>
                        <a:t>Standard Deviation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419614">
                <a:tc>
                  <a:txBody>
                    <a:bodyPr anchor="t" rtlCol="false"/>
                    <a:lstStyle/>
                    <a:p>
                      <a:pPr algn="ctr">
                        <a:lnSpc>
                          <a:spcPts val="3919"/>
                        </a:lnSpc>
                        <a:defRPr/>
                      </a:pPr>
                      <a:r>
                        <a:rPr lang="en-US" sz="2799">
                          <a:solidFill>
                            <a:srgbClr val="000000"/>
                          </a:solidFill>
                          <a:latin typeface="Cormorant Garamond"/>
                          <a:ea typeface="Cormorant Garamond"/>
                          <a:cs typeface="Cormorant Garamond"/>
                          <a:sym typeface="Cormorant Garamond"/>
                        </a:rPr>
                        <a:t>1st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Cormorant Garamond"/>
                          <a:ea typeface="Cormorant Garamond"/>
                          <a:cs typeface="Cormorant Garamond"/>
                          <a:sym typeface="Cormorant Garamond"/>
                        </a:rPr>
                        <a:t>7.06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Cormorant Garamond"/>
                          <a:ea typeface="Cormorant Garamond"/>
                          <a:cs typeface="Cormorant Garamond"/>
                          <a:sym typeface="Cormorant Garamond"/>
                        </a:rPr>
                        <a:t>7.0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Cormorant Garamond"/>
                          <a:ea typeface="Cormorant Garamond"/>
                          <a:cs typeface="Cormorant Garamond"/>
                          <a:sym typeface="Cormorant Garamond"/>
                        </a:rPr>
                        <a:t>1.75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270500">
                <a:tc>
                  <a:txBody>
                    <a:bodyPr anchor="t" rtlCol="false"/>
                    <a:lstStyle/>
                    <a:p>
                      <a:pPr algn="ctr">
                        <a:lnSpc>
                          <a:spcPts val="3919"/>
                        </a:lnSpc>
                        <a:defRPr/>
                      </a:pPr>
                      <a:r>
                        <a:rPr lang="en-US" sz="2799">
                          <a:solidFill>
                            <a:srgbClr val="000000"/>
                          </a:solidFill>
                          <a:latin typeface="Cormorant Garamond"/>
                          <a:ea typeface="Cormorant Garamond"/>
                          <a:cs typeface="Cormorant Garamond"/>
                          <a:sym typeface="Cormorant Garamond"/>
                        </a:rPr>
                        <a:t>2nd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Cormorant Garamond"/>
                          <a:ea typeface="Cormorant Garamond"/>
                          <a:cs typeface="Cormorant Garamond"/>
                          <a:sym typeface="Cormorant Garamond"/>
                        </a:rPr>
                        <a:t>6.41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Cormorant Garamond"/>
                          <a:ea typeface="Cormorant Garamond"/>
                          <a:cs typeface="Cormorant Garamond"/>
                          <a:sym typeface="Cormorant Garamond"/>
                        </a:rPr>
                        <a:t>7.0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Cormorant Garamond"/>
                          <a:ea typeface="Cormorant Garamond"/>
                          <a:cs typeface="Cormorant Garamond"/>
                          <a:sym typeface="Cormorant Garamond"/>
                        </a:rPr>
                        <a:t>2.0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1028700" y="599709"/>
            <a:ext cx="15971490" cy="1085215"/>
          </a:xfrm>
          <a:prstGeom prst="rect">
            <a:avLst/>
          </a:prstGeom>
        </p:spPr>
        <p:txBody>
          <a:bodyPr anchor="t" rtlCol="false" tIns="0" lIns="0" bIns="0" rIns="0">
            <a:spAutoFit/>
          </a:bodyPr>
          <a:lstStyle/>
          <a:p>
            <a:pPr algn="ctr"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Further Insights for Happiness</a:t>
            </a:r>
          </a:p>
        </p:txBody>
      </p:sp>
    </p:spTree>
  </p:cSld>
  <p:clrMapOvr>
    <a:masterClrMapping/>
  </p:clrMapOvr>
</p:sld>
</file>

<file path=ppt/slides/slide45.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2984044"/>
            <a:ext cx="16229942" cy="2404643"/>
          </a:xfrm>
          <a:prstGeom prst="rect">
            <a:avLst/>
          </a:prstGeom>
        </p:spPr>
        <p:txBody>
          <a:bodyPr anchor="t" rtlCol="false" tIns="0" lIns="0" bIns="0" rIns="0">
            <a:spAutoFit/>
          </a:bodyPr>
          <a:lstStyle/>
          <a:p>
            <a:pPr algn="ctr" marL="0" indent="0" lvl="0">
              <a:lnSpc>
                <a:spcPts val="19710"/>
              </a:lnSpc>
              <a:spcBef>
                <a:spcPct val="0"/>
              </a:spcBef>
            </a:pPr>
            <a:r>
              <a:rPr lang="en-US" b="true" sz="14079" i="true">
                <a:solidFill>
                  <a:srgbClr val="0F4662"/>
                </a:solidFill>
                <a:latin typeface="Cormorant Garamond Bold Italics"/>
                <a:ea typeface="Cormorant Garamond Bold Italics"/>
                <a:cs typeface="Cormorant Garamond Bold Italics"/>
                <a:sym typeface="Cormorant Garamond Bold Italics"/>
              </a:rPr>
              <a:t>Correlation</a:t>
            </a:r>
          </a:p>
        </p:txBody>
      </p:sp>
      <p:sp>
        <p:nvSpPr>
          <p:cNvPr name="TextBox 3" id="3"/>
          <p:cNvSpPr txBox="true"/>
          <p:nvPr/>
        </p:nvSpPr>
        <p:spPr>
          <a:xfrm rot="0">
            <a:off x="2365397" y="6312296"/>
            <a:ext cx="13557206" cy="723960"/>
          </a:xfrm>
          <a:prstGeom prst="rect">
            <a:avLst/>
          </a:prstGeom>
        </p:spPr>
        <p:txBody>
          <a:bodyPr anchor="t" rtlCol="false" tIns="0" lIns="0" bIns="0" rIns="0">
            <a:spAutoFit/>
          </a:bodyPr>
          <a:lstStyle/>
          <a:p>
            <a:pPr algn="ctr" marL="0" indent="0" lvl="0">
              <a:lnSpc>
                <a:spcPts val="5843"/>
              </a:lnSpc>
            </a:pPr>
            <a:r>
              <a:rPr lang="en-US" b="true" sz="4495" i="true">
                <a:solidFill>
                  <a:srgbClr val="0F4662"/>
                </a:solidFill>
                <a:latin typeface="Cormorant Garamond Bold Italics"/>
                <a:ea typeface="Cormorant Garamond Bold Italics"/>
                <a:cs typeface="Cormorant Garamond Bold Italics"/>
                <a:sym typeface="Cormorant Garamond Bold Italics"/>
              </a:rPr>
              <a:t>and associated insights</a:t>
            </a:r>
          </a:p>
        </p:txBody>
      </p:sp>
    </p:spTree>
  </p:cSld>
  <p:clrMapOvr>
    <a:masterClrMapping/>
  </p:clrMapOvr>
</p:sld>
</file>

<file path=ppt/slides/slide4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429877"/>
            <a:ext cx="9233773" cy="8003924"/>
          </a:xfrm>
          <a:custGeom>
            <a:avLst/>
            <a:gdLst/>
            <a:ahLst/>
            <a:cxnLst/>
            <a:rect r="r" b="b" t="t" l="l"/>
            <a:pathLst>
              <a:path h="8003924" w="9233773">
                <a:moveTo>
                  <a:pt x="0" y="0"/>
                </a:moveTo>
                <a:lnTo>
                  <a:pt x="9233773" y="0"/>
                </a:lnTo>
                <a:lnTo>
                  <a:pt x="9233773" y="8003924"/>
                </a:lnTo>
                <a:lnTo>
                  <a:pt x="0" y="8003924"/>
                </a:lnTo>
                <a:lnTo>
                  <a:pt x="0" y="0"/>
                </a:lnTo>
                <a:close/>
              </a:path>
            </a:pathLst>
          </a:custGeom>
          <a:blipFill>
            <a:blip r:embed="rId2"/>
            <a:stretch>
              <a:fillRect l="0" t="-2819" r="0" b="0"/>
            </a:stretch>
          </a:blipFill>
          <a:ln w="38100" cap="sq">
            <a:solidFill>
              <a:srgbClr val="000000"/>
            </a:solidFill>
            <a:prstDash val="solid"/>
            <a:miter/>
          </a:ln>
        </p:spPr>
      </p:sp>
      <p:sp>
        <p:nvSpPr>
          <p:cNvPr name="TextBox 3" id="3"/>
          <p:cNvSpPr txBox="true"/>
          <p:nvPr/>
        </p:nvSpPr>
        <p:spPr>
          <a:xfrm rot="0">
            <a:off x="3350254" y="792480"/>
            <a:ext cx="5028202" cy="415290"/>
          </a:xfrm>
          <a:prstGeom prst="rect">
            <a:avLst/>
          </a:prstGeom>
        </p:spPr>
        <p:txBody>
          <a:bodyPr anchor="t" rtlCol="false" tIns="0" lIns="0" bIns="0" rIns="0">
            <a:spAutoFit/>
          </a:bodyPr>
          <a:lstStyle/>
          <a:p>
            <a:pPr algn="l">
              <a:lnSpc>
                <a:spcPts val="3359"/>
              </a:lnSpc>
            </a:pPr>
            <a:r>
              <a:rPr lang="en-US" sz="2400" b="true">
                <a:solidFill>
                  <a:srgbClr val="0F4662"/>
                </a:solidFill>
                <a:latin typeface="Quicksand Bold"/>
                <a:ea typeface="Quicksand Bold"/>
                <a:cs typeface="Quicksand Bold"/>
                <a:sym typeface="Quicksand Bold"/>
              </a:rPr>
              <a:t>Pearson Correlation Coefficient </a:t>
            </a:r>
          </a:p>
        </p:txBody>
      </p:sp>
      <p:sp>
        <p:nvSpPr>
          <p:cNvPr name="TextBox 4" id="4"/>
          <p:cNvSpPr txBox="true"/>
          <p:nvPr/>
        </p:nvSpPr>
        <p:spPr>
          <a:xfrm rot="0">
            <a:off x="10610785" y="1679774"/>
            <a:ext cx="6996858" cy="2028825"/>
          </a:xfrm>
          <a:prstGeom prst="rect">
            <a:avLst/>
          </a:prstGeom>
        </p:spPr>
        <p:txBody>
          <a:bodyPr anchor="t" rtlCol="false" tIns="0" lIns="0" bIns="0" rIns="0">
            <a:spAutoFit/>
          </a:bodyPr>
          <a:lstStyle/>
          <a:p>
            <a:pPr algn="l">
              <a:lnSpc>
                <a:spcPts val="4079"/>
              </a:lnSpc>
              <a:spcBef>
                <a:spcPct val="0"/>
              </a:spcBef>
            </a:pPr>
            <a:r>
              <a:rPr lang="en-US" sz="2400">
                <a:solidFill>
                  <a:srgbClr val="0F4662"/>
                </a:solidFill>
                <a:latin typeface="Quicksand"/>
                <a:ea typeface="Quicksand"/>
                <a:cs typeface="Quicksand"/>
                <a:sym typeface="Quicksand"/>
              </a:rPr>
              <a:t>In this next part, we will focus on the insights gained from pairs of attributes/variables where the </a:t>
            </a:r>
            <a:r>
              <a:rPr lang="en-US" b="true" sz="2400">
                <a:solidFill>
                  <a:srgbClr val="0F4662"/>
                </a:solidFill>
                <a:latin typeface="Quicksand Bold"/>
                <a:ea typeface="Quicksand Bold"/>
                <a:cs typeface="Quicksand Bold"/>
                <a:sym typeface="Quicksand Bold"/>
              </a:rPr>
              <a:t>Pearson Correlation Coefficient</a:t>
            </a:r>
            <a:r>
              <a:rPr lang="en-US" sz="2400">
                <a:solidFill>
                  <a:srgbClr val="0F4662"/>
                </a:solidFill>
                <a:latin typeface="Quicksand"/>
                <a:ea typeface="Quicksand"/>
                <a:cs typeface="Quicksand"/>
                <a:sym typeface="Quicksand"/>
              </a:rPr>
              <a:t> has a significant value between the pair.</a:t>
            </a:r>
          </a:p>
        </p:txBody>
      </p:sp>
      <p:sp>
        <p:nvSpPr>
          <p:cNvPr name="TextBox 5" id="5"/>
          <p:cNvSpPr txBox="true"/>
          <p:nvPr/>
        </p:nvSpPr>
        <p:spPr>
          <a:xfrm rot="0">
            <a:off x="10610785" y="4355514"/>
            <a:ext cx="6996858" cy="2543175"/>
          </a:xfrm>
          <a:prstGeom prst="rect">
            <a:avLst/>
          </a:prstGeom>
        </p:spPr>
        <p:txBody>
          <a:bodyPr anchor="t" rtlCol="false" tIns="0" lIns="0" bIns="0" rIns="0">
            <a:spAutoFit/>
          </a:bodyPr>
          <a:lstStyle/>
          <a:p>
            <a:pPr algn="l">
              <a:lnSpc>
                <a:spcPts val="4079"/>
              </a:lnSpc>
              <a:spcBef>
                <a:spcPct val="0"/>
              </a:spcBef>
            </a:pPr>
            <a:r>
              <a:rPr lang="en-US" sz="2400">
                <a:solidFill>
                  <a:srgbClr val="0F4662"/>
                </a:solidFill>
                <a:latin typeface="Quicksand"/>
                <a:ea typeface="Quicksand"/>
                <a:cs typeface="Quicksand"/>
                <a:sym typeface="Quicksand"/>
              </a:rPr>
              <a:t>On the left is a</a:t>
            </a:r>
            <a:r>
              <a:rPr lang="en-US" b="true" sz="2400">
                <a:solidFill>
                  <a:srgbClr val="0F4662"/>
                </a:solidFill>
                <a:latin typeface="Quicksand Bold"/>
                <a:ea typeface="Quicksand Bold"/>
                <a:cs typeface="Quicksand Bold"/>
                <a:sym typeface="Quicksand Bold"/>
              </a:rPr>
              <a:t> heatmap of correlation between attributes</a:t>
            </a:r>
            <a:r>
              <a:rPr lang="en-US" sz="2400">
                <a:solidFill>
                  <a:srgbClr val="0F4662"/>
                </a:solidFill>
                <a:latin typeface="Quicksand"/>
                <a:ea typeface="Quicksand"/>
                <a:cs typeface="Quicksand"/>
                <a:sym typeface="Quicksand"/>
              </a:rPr>
              <a:t>. The Y-axis consists of all the attributes we’ve discussed. The X-axis consists of several hand-picked attributes that we found interesting for the purpose of correlation. </a:t>
            </a:r>
          </a:p>
        </p:txBody>
      </p:sp>
    </p:spTree>
  </p:cSld>
  <p:clrMapOvr>
    <a:masterClrMapping/>
  </p:clrMapOvr>
</p:sld>
</file>

<file path=ppt/slides/slide47.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304740"/>
            <a:ext cx="13557206" cy="723960"/>
          </a:xfrm>
          <a:prstGeom prst="rect">
            <a:avLst/>
          </a:prstGeom>
        </p:spPr>
        <p:txBody>
          <a:bodyPr anchor="t" rtlCol="false" tIns="0" lIns="0" bIns="0" rIns="0">
            <a:spAutoFit/>
          </a:bodyPr>
          <a:lstStyle/>
          <a:p>
            <a:pPr algn="l" marL="0" indent="0" lvl="0">
              <a:lnSpc>
                <a:spcPts val="5843"/>
              </a:lnSpc>
            </a:pPr>
            <a:r>
              <a:rPr lang="en-US" b="true" sz="4495" i="true">
                <a:solidFill>
                  <a:srgbClr val="0F4662"/>
                </a:solidFill>
                <a:latin typeface="Cormorant Garamond Bold Italics"/>
                <a:ea typeface="Cormorant Garamond Bold Italics"/>
                <a:cs typeface="Cormorant Garamond Bold Italics"/>
                <a:sym typeface="Cormorant Garamond Bold Italics"/>
              </a:rPr>
              <a:t>Night-owl &amp; Attendance</a:t>
            </a:r>
          </a:p>
        </p:txBody>
      </p:sp>
      <p:sp>
        <p:nvSpPr>
          <p:cNvPr name="TextBox 3" id="3"/>
          <p:cNvSpPr txBox="true"/>
          <p:nvPr/>
        </p:nvSpPr>
        <p:spPr>
          <a:xfrm rot="0">
            <a:off x="1028700" y="1088044"/>
            <a:ext cx="16230600" cy="4940300"/>
          </a:xfrm>
          <a:prstGeom prst="rect">
            <a:avLst/>
          </a:prstGeom>
        </p:spPr>
        <p:txBody>
          <a:bodyPr anchor="t" rtlCol="false" tIns="0" lIns="0" bIns="0" rIns="0">
            <a:spAutoFit/>
          </a:bodyPr>
          <a:lstStyle/>
          <a:p>
            <a:pPr algn="l" marL="561339" indent="-280669" lvl="1">
              <a:lnSpc>
                <a:spcPts val="4419"/>
              </a:lnSpc>
              <a:buFont typeface="Arial"/>
              <a:buChar char="•"/>
            </a:pPr>
            <a:r>
              <a:rPr lang="en-US" sz="2599">
                <a:solidFill>
                  <a:srgbClr val="0F4662"/>
                </a:solidFill>
                <a:latin typeface="Quicksand"/>
                <a:ea typeface="Quicksand"/>
                <a:cs typeface="Quicksand"/>
                <a:sym typeface="Quicksand"/>
              </a:rPr>
              <a:t>The </a:t>
            </a:r>
            <a:r>
              <a:rPr lang="en-US" b="true" sz="2599">
                <a:solidFill>
                  <a:srgbClr val="0F4662"/>
                </a:solidFill>
                <a:latin typeface="Quicksand Bold"/>
                <a:ea typeface="Quicksand Bold"/>
                <a:cs typeface="Quicksand Bold"/>
                <a:sym typeface="Quicksand Bold"/>
              </a:rPr>
              <a:t>correlation coefficient</a:t>
            </a:r>
            <a:r>
              <a:rPr lang="en-US" sz="2599">
                <a:solidFill>
                  <a:srgbClr val="0F4662"/>
                </a:solidFill>
                <a:latin typeface="Quicksand"/>
                <a:ea typeface="Quicksand"/>
                <a:cs typeface="Quicksand"/>
                <a:sym typeface="Quicksand"/>
              </a:rPr>
              <a:t> between the two is</a:t>
            </a:r>
            <a:r>
              <a:rPr lang="en-US" b="true" sz="2599">
                <a:solidFill>
                  <a:srgbClr val="0F4662"/>
                </a:solidFill>
                <a:latin typeface="Quicksand Bold"/>
                <a:ea typeface="Quicksand Bold"/>
                <a:cs typeface="Quicksand Bold"/>
                <a:sym typeface="Quicksand Bold"/>
              </a:rPr>
              <a:t> -0.41</a:t>
            </a:r>
            <a:r>
              <a:rPr lang="en-US" sz="2599">
                <a:solidFill>
                  <a:srgbClr val="0F4662"/>
                </a:solidFill>
                <a:latin typeface="Quicksand"/>
                <a:ea typeface="Quicksand"/>
                <a:cs typeface="Quicksand"/>
                <a:sym typeface="Quicksand"/>
              </a:rPr>
              <a:t>. </a:t>
            </a:r>
          </a:p>
          <a:p>
            <a:pPr algn="l" marL="561339" indent="-280669" lvl="1">
              <a:lnSpc>
                <a:spcPts val="4419"/>
              </a:lnSpc>
              <a:buFont typeface="Arial"/>
              <a:buChar char="•"/>
            </a:pPr>
            <a:r>
              <a:rPr lang="en-US" sz="2599">
                <a:solidFill>
                  <a:srgbClr val="0F4662"/>
                </a:solidFill>
                <a:latin typeface="Quicksand"/>
                <a:ea typeface="Quicksand"/>
                <a:cs typeface="Quicksand"/>
                <a:sym typeface="Quicksand"/>
              </a:rPr>
              <a:t>The ‘-’ represents that on increasing the value of one, the other one decreases. The magnitude represents the extent of correlation. A ‘0' represents no correlation between the variables whatsoever, whereas a ‘1’ represents perfect correlation, i.e., both variables will have the exact same values.</a:t>
            </a:r>
          </a:p>
          <a:p>
            <a:pPr algn="l" marL="561339" indent="-280669" lvl="1">
              <a:lnSpc>
                <a:spcPts val="4419"/>
              </a:lnSpc>
              <a:buFont typeface="Arial"/>
              <a:buChar char="•"/>
            </a:pPr>
            <a:r>
              <a:rPr lang="en-US" sz="2599">
                <a:solidFill>
                  <a:srgbClr val="0F4662"/>
                </a:solidFill>
                <a:latin typeface="Quicksand"/>
                <a:ea typeface="Quicksand"/>
                <a:cs typeface="Quicksand"/>
                <a:sym typeface="Quicksand"/>
              </a:rPr>
              <a:t>A ‘-0.41’ correlation represents significant </a:t>
            </a:r>
            <a:r>
              <a:rPr lang="en-US" b="true" sz="2599">
                <a:solidFill>
                  <a:srgbClr val="0F4662"/>
                </a:solidFill>
                <a:latin typeface="Quicksand Bold"/>
                <a:ea typeface="Quicksand Bold"/>
                <a:cs typeface="Quicksand Bold"/>
                <a:sym typeface="Quicksand Bold"/>
              </a:rPr>
              <a:t>negative correlation</a:t>
            </a:r>
            <a:r>
              <a:rPr lang="en-US" sz="2599">
                <a:solidFill>
                  <a:srgbClr val="0F4662"/>
                </a:solidFill>
                <a:latin typeface="Quicksand"/>
                <a:ea typeface="Quicksand"/>
                <a:cs typeface="Quicksand"/>
                <a:sym typeface="Quicksand"/>
              </a:rPr>
              <a:t>, i.e., for a given student, the more of a night-owl they are, the less will be their attendance in class and vice-versa.</a:t>
            </a:r>
          </a:p>
          <a:p>
            <a:pPr algn="l" marL="561339" indent="-280669" lvl="1">
              <a:lnSpc>
                <a:spcPts val="4419"/>
              </a:lnSpc>
              <a:buFont typeface="Arial"/>
              <a:buChar char="•"/>
            </a:pPr>
            <a:r>
              <a:rPr lang="en-US" sz="2599" u="sng">
                <a:solidFill>
                  <a:srgbClr val="0F4662"/>
                </a:solidFill>
                <a:latin typeface="Quicksand"/>
                <a:ea typeface="Quicksand"/>
                <a:cs typeface="Quicksand"/>
                <a:sym typeface="Quicksand"/>
              </a:rPr>
              <a:t>Correlation does not equal causation</a:t>
            </a:r>
            <a:r>
              <a:rPr lang="en-US" sz="2599">
                <a:solidFill>
                  <a:srgbClr val="0F4662"/>
                </a:solidFill>
                <a:latin typeface="Quicksand"/>
                <a:ea typeface="Quicksand"/>
                <a:cs typeface="Quicksand"/>
                <a:sym typeface="Quicksand"/>
              </a:rPr>
              <a:t>, but in this specific case, we can very reasonably assume that if a student studies mainly in the night until 3 or 4 am, they will find it very hard to come to the morning classes.</a:t>
            </a:r>
          </a:p>
        </p:txBody>
      </p:sp>
      <p:sp>
        <p:nvSpPr>
          <p:cNvPr name="TextBox 4" id="4"/>
          <p:cNvSpPr txBox="true"/>
          <p:nvPr/>
        </p:nvSpPr>
        <p:spPr>
          <a:xfrm rot="0">
            <a:off x="1028700" y="5980719"/>
            <a:ext cx="13557206" cy="723960"/>
          </a:xfrm>
          <a:prstGeom prst="rect">
            <a:avLst/>
          </a:prstGeom>
        </p:spPr>
        <p:txBody>
          <a:bodyPr anchor="t" rtlCol="false" tIns="0" lIns="0" bIns="0" rIns="0">
            <a:spAutoFit/>
          </a:bodyPr>
          <a:lstStyle/>
          <a:p>
            <a:pPr algn="l" marL="0" indent="0" lvl="0">
              <a:lnSpc>
                <a:spcPts val="5843"/>
              </a:lnSpc>
            </a:pPr>
            <a:r>
              <a:rPr lang="en-US" b="true" sz="4495" i="true">
                <a:solidFill>
                  <a:srgbClr val="0F4662"/>
                </a:solidFill>
                <a:latin typeface="Cormorant Garamond Bold Italics"/>
                <a:ea typeface="Cormorant Garamond Bold Italics"/>
                <a:cs typeface="Cormorant Garamond Bold Italics"/>
                <a:sym typeface="Cormorant Garamond Bold Italics"/>
              </a:rPr>
              <a:t>Attendance &amp; CGPA</a:t>
            </a:r>
          </a:p>
        </p:txBody>
      </p:sp>
      <p:sp>
        <p:nvSpPr>
          <p:cNvPr name="TextBox 5" id="5"/>
          <p:cNvSpPr txBox="true"/>
          <p:nvPr/>
        </p:nvSpPr>
        <p:spPr>
          <a:xfrm rot="0">
            <a:off x="1028700" y="6571330"/>
            <a:ext cx="16230600" cy="2178050"/>
          </a:xfrm>
          <a:prstGeom prst="rect">
            <a:avLst/>
          </a:prstGeom>
        </p:spPr>
        <p:txBody>
          <a:bodyPr anchor="t" rtlCol="false" tIns="0" lIns="0" bIns="0" rIns="0">
            <a:spAutoFit/>
          </a:bodyPr>
          <a:lstStyle/>
          <a:p>
            <a:pPr algn="l" marL="561339" indent="-280669" lvl="1">
              <a:lnSpc>
                <a:spcPts val="4419"/>
              </a:lnSpc>
              <a:buFont typeface="Arial"/>
              <a:buChar char="•"/>
            </a:pPr>
            <a:r>
              <a:rPr lang="en-US" sz="2599">
                <a:solidFill>
                  <a:srgbClr val="0F4662"/>
                </a:solidFill>
                <a:latin typeface="Quicksand"/>
                <a:ea typeface="Quicksand"/>
                <a:cs typeface="Quicksand"/>
                <a:sym typeface="Quicksand"/>
              </a:rPr>
              <a:t>The correlation coefficient between the two is </a:t>
            </a:r>
            <a:r>
              <a:rPr lang="en-US" b="true" sz="2599">
                <a:solidFill>
                  <a:srgbClr val="0F4662"/>
                </a:solidFill>
                <a:latin typeface="Quicksand Bold"/>
                <a:ea typeface="Quicksand Bold"/>
                <a:cs typeface="Quicksand Bold"/>
                <a:sym typeface="Quicksand Bold"/>
              </a:rPr>
              <a:t>0.21</a:t>
            </a:r>
            <a:r>
              <a:rPr lang="en-US" sz="2599">
                <a:solidFill>
                  <a:srgbClr val="0F4662"/>
                </a:solidFill>
                <a:latin typeface="Quicksand"/>
                <a:ea typeface="Quicksand"/>
                <a:cs typeface="Quicksand"/>
                <a:sym typeface="Quicksand"/>
              </a:rPr>
              <a:t>.</a:t>
            </a:r>
          </a:p>
          <a:p>
            <a:pPr algn="l" marL="561339" indent="-280669" lvl="1">
              <a:lnSpc>
                <a:spcPts val="4419"/>
              </a:lnSpc>
              <a:buFont typeface="Arial"/>
              <a:buChar char="•"/>
            </a:pPr>
            <a:r>
              <a:rPr lang="en-US" sz="2599">
                <a:solidFill>
                  <a:srgbClr val="0F4662"/>
                </a:solidFill>
                <a:latin typeface="Quicksand"/>
                <a:ea typeface="Quicksand"/>
                <a:cs typeface="Quicksand"/>
                <a:sym typeface="Quicksand"/>
              </a:rPr>
              <a:t>A ‘0.21’ represents a </a:t>
            </a:r>
            <a:r>
              <a:rPr lang="en-US" b="true" sz="2599">
                <a:solidFill>
                  <a:srgbClr val="0F4662"/>
                </a:solidFill>
                <a:latin typeface="Quicksand Bold"/>
                <a:ea typeface="Quicksand Bold"/>
                <a:cs typeface="Quicksand Bold"/>
                <a:sym typeface="Quicksand Bold"/>
              </a:rPr>
              <a:t>positive correlation</a:t>
            </a:r>
            <a:r>
              <a:rPr lang="en-US" sz="2599">
                <a:solidFill>
                  <a:srgbClr val="0F4662"/>
                </a:solidFill>
                <a:latin typeface="Quicksand"/>
                <a:ea typeface="Quicksand"/>
                <a:cs typeface="Quicksand"/>
                <a:sym typeface="Quicksand"/>
              </a:rPr>
              <a:t>, which is to be expected, but the </a:t>
            </a:r>
            <a:r>
              <a:rPr lang="en-US" sz="2599" u="sng">
                <a:solidFill>
                  <a:srgbClr val="0F4662"/>
                </a:solidFill>
                <a:latin typeface="Quicksand"/>
                <a:ea typeface="Quicksand"/>
                <a:cs typeface="Quicksand"/>
                <a:sym typeface="Quicksand"/>
              </a:rPr>
              <a:t>extent of the correlation is very less</a:t>
            </a:r>
            <a:r>
              <a:rPr lang="en-US" sz="2599">
                <a:solidFill>
                  <a:srgbClr val="0F4662"/>
                </a:solidFill>
                <a:latin typeface="Quicksand"/>
                <a:ea typeface="Quicksand"/>
                <a:cs typeface="Quicksand"/>
                <a:sym typeface="Quicksand"/>
              </a:rPr>
              <a:t>, implying that Attendance is not as big a part of CGPA determination.</a:t>
            </a:r>
          </a:p>
          <a:p>
            <a:pPr algn="l" marL="561339" indent="-280669" lvl="1">
              <a:lnSpc>
                <a:spcPts val="4419"/>
              </a:lnSpc>
              <a:buFont typeface="Arial"/>
              <a:buChar char="•"/>
            </a:pPr>
            <a:r>
              <a:rPr lang="en-US" sz="2599">
                <a:solidFill>
                  <a:srgbClr val="0F4662"/>
                </a:solidFill>
                <a:latin typeface="Quicksand"/>
                <a:ea typeface="Quicksand"/>
                <a:cs typeface="Quicksand"/>
                <a:sym typeface="Quicksand"/>
              </a:rPr>
              <a:t>Again, Correlation does not mean causation.</a:t>
            </a:r>
          </a:p>
        </p:txBody>
      </p:sp>
    </p:spTree>
  </p:cSld>
  <p:clrMapOvr>
    <a:masterClrMapping/>
  </p:clrMapOvr>
</p:sld>
</file>

<file path=ppt/slides/slide48.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304740"/>
            <a:ext cx="13557206" cy="723960"/>
          </a:xfrm>
          <a:prstGeom prst="rect">
            <a:avLst/>
          </a:prstGeom>
        </p:spPr>
        <p:txBody>
          <a:bodyPr anchor="t" rtlCol="false" tIns="0" lIns="0" bIns="0" rIns="0">
            <a:spAutoFit/>
          </a:bodyPr>
          <a:lstStyle/>
          <a:p>
            <a:pPr algn="l" marL="0" indent="0" lvl="0">
              <a:lnSpc>
                <a:spcPts val="5843"/>
              </a:lnSpc>
            </a:pPr>
            <a:r>
              <a:rPr lang="en-US" b="true" sz="4495" i="true">
                <a:solidFill>
                  <a:srgbClr val="0F4662"/>
                </a:solidFill>
                <a:latin typeface="Cormorant Garamond Bold Italics"/>
                <a:ea typeface="Cormorant Garamond Bold Italics"/>
                <a:cs typeface="Cormorant Garamond Bold Italics"/>
                <a:sym typeface="Cormorant Garamond Bold Italics"/>
              </a:rPr>
              <a:t>CGPA &amp; Safety nets (Family, friends)</a:t>
            </a:r>
          </a:p>
        </p:txBody>
      </p:sp>
      <p:sp>
        <p:nvSpPr>
          <p:cNvPr name="TextBox 3" id="3"/>
          <p:cNvSpPr txBox="true"/>
          <p:nvPr/>
        </p:nvSpPr>
        <p:spPr>
          <a:xfrm rot="0">
            <a:off x="1028700" y="1088044"/>
            <a:ext cx="16230600" cy="2178050"/>
          </a:xfrm>
          <a:prstGeom prst="rect">
            <a:avLst/>
          </a:prstGeom>
        </p:spPr>
        <p:txBody>
          <a:bodyPr anchor="t" rtlCol="false" tIns="0" lIns="0" bIns="0" rIns="0">
            <a:spAutoFit/>
          </a:bodyPr>
          <a:lstStyle/>
          <a:p>
            <a:pPr algn="l" marL="561339" indent="-280669" lvl="1">
              <a:lnSpc>
                <a:spcPts val="4419"/>
              </a:lnSpc>
              <a:buFont typeface="Arial"/>
              <a:buChar char="•"/>
            </a:pPr>
            <a:r>
              <a:rPr lang="en-US" sz="2599">
                <a:solidFill>
                  <a:srgbClr val="0F4662"/>
                </a:solidFill>
                <a:latin typeface="Quicksand"/>
                <a:ea typeface="Quicksand"/>
                <a:cs typeface="Quicksand"/>
                <a:sym typeface="Quicksand"/>
              </a:rPr>
              <a:t>The correlation coefficient between the two is </a:t>
            </a:r>
            <a:r>
              <a:rPr lang="en-US" b="true" sz="2599">
                <a:solidFill>
                  <a:srgbClr val="0F4662"/>
                </a:solidFill>
                <a:latin typeface="Quicksand Bold"/>
                <a:ea typeface="Quicksand Bold"/>
                <a:cs typeface="Quicksand Bold"/>
                <a:sym typeface="Quicksand Bold"/>
              </a:rPr>
              <a:t>0.36</a:t>
            </a:r>
            <a:r>
              <a:rPr lang="en-US" sz="2599">
                <a:solidFill>
                  <a:srgbClr val="0F4662"/>
                </a:solidFill>
                <a:latin typeface="Quicksand"/>
                <a:ea typeface="Quicksand"/>
                <a:cs typeface="Quicksand"/>
                <a:sym typeface="Quicksand"/>
              </a:rPr>
              <a:t>.</a:t>
            </a:r>
          </a:p>
          <a:p>
            <a:pPr algn="l" marL="561339" indent="-280669" lvl="1">
              <a:lnSpc>
                <a:spcPts val="4419"/>
              </a:lnSpc>
              <a:buFont typeface="Arial"/>
              <a:buChar char="•"/>
            </a:pPr>
            <a:r>
              <a:rPr lang="en-US" sz="2599">
                <a:solidFill>
                  <a:srgbClr val="0F4662"/>
                </a:solidFill>
                <a:latin typeface="Quicksand"/>
                <a:ea typeface="Quicksand"/>
                <a:cs typeface="Quicksand"/>
                <a:sym typeface="Quicksand"/>
              </a:rPr>
              <a:t>A ‘0.36’ coefficient implies a moderate, yet significant </a:t>
            </a:r>
            <a:r>
              <a:rPr lang="en-US" b="true" sz="2599">
                <a:solidFill>
                  <a:srgbClr val="0F4662"/>
                </a:solidFill>
                <a:latin typeface="Quicksand Bold"/>
                <a:ea typeface="Quicksand Bold"/>
                <a:cs typeface="Quicksand Bold"/>
                <a:sym typeface="Quicksand Bold"/>
              </a:rPr>
              <a:t>positive correlation</a:t>
            </a:r>
            <a:r>
              <a:rPr lang="en-US" sz="2599">
                <a:solidFill>
                  <a:srgbClr val="0F4662"/>
                </a:solidFill>
                <a:latin typeface="Quicksand"/>
                <a:ea typeface="Quicksand"/>
                <a:cs typeface="Quicksand"/>
                <a:sym typeface="Quicksand"/>
              </a:rPr>
              <a:t>.</a:t>
            </a:r>
          </a:p>
          <a:p>
            <a:pPr algn="l" marL="561339" indent="-280669" lvl="1">
              <a:lnSpc>
                <a:spcPts val="4419"/>
              </a:lnSpc>
              <a:buFont typeface="Arial"/>
              <a:buChar char="•"/>
            </a:pPr>
            <a:r>
              <a:rPr lang="en-US" sz="2599">
                <a:solidFill>
                  <a:srgbClr val="0F4662"/>
                </a:solidFill>
                <a:latin typeface="Quicksand"/>
                <a:ea typeface="Quicksand"/>
                <a:cs typeface="Quicksand"/>
                <a:sym typeface="Quicksand"/>
              </a:rPr>
              <a:t>The hypothesis implication being that </a:t>
            </a:r>
            <a:r>
              <a:rPr lang="en-US" sz="2599" u="sng">
                <a:solidFill>
                  <a:srgbClr val="0F4662"/>
                </a:solidFill>
                <a:latin typeface="Quicksand"/>
                <a:ea typeface="Quicksand"/>
                <a:cs typeface="Quicksand"/>
                <a:sym typeface="Quicksand"/>
              </a:rPr>
              <a:t>a strong safety net allows students to perform better academically</a:t>
            </a:r>
            <a:r>
              <a:rPr lang="en-US" sz="2599">
                <a:solidFill>
                  <a:srgbClr val="0F4662"/>
                </a:solidFill>
                <a:latin typeface="Quicksand"/>
                <a:ea typeface="Quicksand"/>
                <a:cs typeface="Quicksand"/>
                <a:sym typeface="Quicksand"/>
              </a:rPr>
              <a:t>.</a:t>
            </a:r>
          </a:p>
        </p:txBody>
      </p:sp>
      <p:sp>
        <p:nvSpPr>
          <p:cNvPr name="TextBox 4" id="4"/>
          <p:cNvSpPr txBox="true"/>
          <p:nvPr/>
        </p:nvSpPr>
        <p:spPr>
          <a:xfrm rot="0">
            <a:off x="1028700" y="4709399"/>
            <a:ext cx="16230600" cy="4387850"/>
          </a:xfrm>
          <a:prstGeom prst="rect">
            <a:avLst/>
          </a:prstGeom>
        </p:spPr>
        <p:txBody>
          <a:bodyPr anchor="t" rtlCol="false" tIns="0" lIns="0" bIns="0" rIns="0">
            <a:spAutoFit/>
          </a:bodyPr>
          <a:lstStyle/>
          <a:p>
            <a:pPr algn="l" marL="561339" indent="-280669" lvl="1">
              <a:lnSpc>
                <a:spcPts val="4419"/>
              </a:lnSpc>
              <a:buFont typeface="Arial"/>
              <a:buChar char="•"/>
            </a:pPr>
            <a:r>
              <a:rPr lang="en-US" sz="2599">
                <a:solidFill>
                  <a:srgbClr val="0F4662"/>
                </a:solidFill>
                <a:latin typeface="Quicksand"/>
                <a:ea typeface="Quicksand"/>
                <a:cs typeface="Quicksand"/>
                <a:sym typeface="Quicksand"/>
              </a:rPr>
              <a:t>The correlation coefficient between the two is </a:t>
            </a:r>
            <a:r>
              <a:rPr lang="en-US" b="true" sz="2599">
                <a:solidFill>
                  <a:srgbClr val="0F4662"/>
                </a:solidFill>
                <a:latin typeface="Quicksand Bold"/>
                <a:ea typeface="Quicksand Bold"/>
                <a:cs typeface="Quicksand Bold"/>
                <a:sym typeface="Quicksand Bold"/>
              </a:rPr>
              <a:t>0.53</a:t>
            </a:r>
            <a:r>
              <a:rPr lang="en-US" sz="2599">
                <a:solidFill>
                  <a:srgbClr val="0F4662"/>
                </a:solidFill>
                <a:latin typeface="Quicksand"/>
                <a:ea typeface="Quicksand"/>
                <a:cs typeface="Quicksand"/>
                <a:sym typeface="Quicksand"/>
              </a:rPr>
              <a:t>.</a:t>
            </a:r>
          </a:p>
          <a:p>
            <a:pPr algn="l" marL="561339" indent="-280669" lvl="1">
              <a:lnSpc>
                <a:spcPts val="4419"/>
              </a:lnSpc>
              <a:buFont typeface="Arial"/>
              <a:buChar char="•"/>
            </a:pPr>
            <a:r>
              <a:rPr lang="en-US" sz="2599">
                <a:solidFill>
                  <a:srgbClr val="0F4662"/>
                </a:solidFill>
                <a:latin typeface="Quicksand"/>
                <a:ea typeface="Quicksand"/>
                <a:cs typeface="Quicksand"/>
                <a:sym typeface="Quicksand"/>
              </a:rPr>
              <a:t>A ‘0.53’ coefficient implies a strong and significant </a:t>
            </a:r>
            <a:r>
              <a:rPr lang="en-US" b="true" sz="2599">
                <a:solidFill>
                  <a:srgbClr val="0F4662"/>
                </a:solidFill>
                <a:latin typeface="Quicksand Bold"/>
                <a:ea typeface="Quicksand Bold"/>
                <a:cs typeface="Quicksand Bold"/>
                <a:sym typeface="Quicksand Bold"/>
              </a:rPr>
              <a:t>positive correlation</a:t>
            </a:r>
            <a:r>
              <a:rPr lang="en-US" sz="2599">
                <a:solidFill>
                  <a:srgbClr val="0F4662"/>
                </a:solidFill>
                <a:latin typeface="Quicksand"/>
                <a:ea typeface="Quicksand"/>
                <a:cs typeface="Quicksand"/>
                <a:sym typeface="Quicksand"/>
              </a:rPr>
              <a:t> between the existence of strong safety nets for the student and their overall happiness.</a:t>
            </a:r>
          </a:p>
          <a:p>
            <a:pPr algn="l" marL="561339" indent="-280669" lvl="1">
              <a:lnSpc>
                <a:spcPts val="4419"/>
              </a:lnSpc>
              <a:buFont typeface="Arial"/>
              <a:buChar char="•"/>
            </a:pPr>
            <a:r>
              <a:rPr lang="en-US" sz="2599">
                <a:solidFill>
                  <a:srgbClr val="0F4662"/>
                </a:solidFill>
                <a:latin typeface="Quicksand"/>
                <a:ea typeface="Quicksand"/>
                <a:cs typeface="Quicksand"/>
                <a:sym typeface="Quicksand"/>
              </a:rPr>
              <a:t>Our reasoning is as follows: Strong safety nets imply strong relationships and a good social life, all of which are a major part of what makes someone happy.</a:t>
            </a:r>
          </a:p>
          <a:p>
            <a:pPr algn="l" marL="561339" indent="-280669" lvl="1">
              <a:lnSpc>
                <a:spcPts val="4419"/>
              </a:lnSpc>
              <a:buFont typeface="Arial"/>
              <a:buChar char="•"/>
            </a:pPr>
            <a:r>
              <a:rPr lang="en-US" sz="2599">
                <a:solidFill>
                  <a:srgbClr val="0F4662"/>
                </a:solidFill>
                <a:latin typeface="Quicksand"/>
                <a:ea typeface="Quicksand"/>
                <a:cs typeface="Quicksand"/>
                <a:sym typeface="Quicksand"/>
              </a:rPr>
              <a:t>We’d like to reiterate that </a:t>
            </a:r>
            <a:r>
              <a:rPr lang="en-US" sz="2599" u="sng">
                <a:solidFill>
                  <a:srgbClr val="0F4662"/>
                </a:solidFill>
                <a:latin typeface="Quicksand"/>
                <a:ea typeface="Quicksand"/>
                <a:cs typeface="Quicksand"/>
                <a:sym typeface="Quicksand"/>
              </a:rPr>
              <a:t>correlation does not equal causation</a:t>
            </a:r>
            <a:r>
              <a:rPr lang="en-US" sz="2599">
                <a:solidFill>
                  <a:srgbClr val="0F4662"/>
                </a:solidFill>
                <a:latin typeface="Quicksand"/>
                <a:ea typeface="Quicksand"/>
                <a:cs typeface="Quicksand"/>
                <a:sym typeface="Quicksand"/>
              </a:rPr>
              <a:t>, and with the small data that we have, we cannot reasonably make any concrete assertions.</a:t>
            </a:r>
          </a:p>
          <a:p>
            <a:pPr algn="l" marL="561339" indent="-280669" lvl="1">
              <a:lnSpc>
                <a:spcPts val="4419"/>
              </a:lnSpc>
              <a:buFont typeface="Arial"/>
              <a:buChar char="•"/>
            </a:pPr>
            <a:r>
              <a:rPr lang="en-US" sz="2599">
                <a:solidFill>
                  <a:srgbClr val="0F4662"/>
                </a:solidFill>
                <a:latin typeface="Quicksand"/>
                <a:ea typeface="Quicksand"/>
                <a:cs typeface="Quicksand"/>
                <a:sym typeface="Quicksand"/>
              </a:rPr>
              <a:t>With that said, the relationship between safety nets &amp; happiness seems like a foregone conclusion.</a:t>
            </a:r>
          </a:p>
        </p:txBody>
      </p:sp>
      <p:sp>
        <p:nvSpPr>
          <p:cNvPr name="TextBox 5" id="5"/>
          <p:cNvSpPr txBox="true"/>
          <p:nvPr/>
        </p:nvSpPr>
        <p:spPr>
          <a:xfrm rot="0">
            <a:off x="1251916" y="3928288"/>
            <a:ext cx="13557206" cy="723960"/>
          </a:xfrm>
          <a:prstGeom prst="rect">
            <a:avLst/>
          </a:prstGeom>
        </p:spPr>
        <p:txBody>
          <a:bodyPr anchor="t" rtlCol="false" tIns="0" lIns="0" bIns="0" rIns="0">
            <a:spAutoFit/>
          </a:bodyPr>
          <a:lstStyle/>
          <a:p>
            <a:pPr algn="l" marL="0" indent="0" lvl="0">
              <a:lnSpc>
                <a:spcPts val="5843"/>
              </a:lnSpc>
            </a:pPr>
            <a:r>
              <a:rPr lang="en-US" b="true" sz="4495" i="true">
                <a:solidFill>
                  <a:srgbClr val="0F4662"/>
                </a:solidFill>
                <a:latin typeface="Cormorant Garamond Bold Italics"/>
                <a:ea typeface="Cormorant Garamond Bold Italics"/>
                <a:cs typeface="Cormorant Garamond Bold Italics"/>
                <a:sym typeface="Cormorant Garamond Bold Italics"/>
              </a:rPr>
              <a:t>Safety nets &amp; Happiness</a:t>
            </a:r>
          </a:p>
        </p:txBody>
      </p:sp>
    </p:spTree>
  </p:cSld>
  <p:clrMapOvr>
    <a:masterClrMapping/>
  </p:clrMapOvr>
</p:sld>
</file>

<file path=ppt/slides/slide49.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304740"/>
            <a:ext cx="13557206" cy="723960"/>
          </a:xfrm>
          <a:prstGeom prst="rect">
            <a:avLst/>
          </a:prstGeom>
        </p:spPr>
        <p:txBody>
          <a:bodyPr anchor="t" rtlCol="false" tIns="0" lIns="0" bIns="0" rIns="0">
            <a:spAutoFit/>
          </a:bodyPr>
          <a:lstStyle/>
          <a:p>
            <a:pPr algn="l" marL="0" indent="0" lvl="0">
              <a:lnSpc>
                <a:spcPts val="5843"/>
              </a:lnSpc>
            </a:pPr>
            <a:r>
              <a:rPr lang="en-US" b="true" sz="4495" i="true">
                <a:solidFill>
                  <a:srgbClr val="0F4662"/>
                </a:solidFill>
                <a:latin typeface="Cormorant Garamond Bold Italics"/>
                <a:ea typeface="Cormorant Garamond Bold Italics"/>
                <a:cs typeface="Cormorant Garamond Bold Italics"/>
                <a:sym typeface="Cormorant Garamond Bold Italics"/>
              </a:rPr>
              <a:t>Happiness &amp; CGPA</a:t>
            </a:r>
          </a:p>
        </p:txBody>
      </p:sp>
      <p:sp>
        <p:nvSpPr>
          <p:cNvPr name="TextBox 3" id="3"/>
          <p:cNvSpPr txBox="true"/>
          <p:nvPr/>
        </p:nvSpPr>
        <p:spPr>
          <a:xfrm rot="0">
            <a:off x="1028700" y="1102883"/>
            <a:ext cx="16230600" cy="2178050"/>
          </a:xfrm>
          <a:prstGeom prst="rect">
            <a:avLst/>
          </a:prstGeom>
        </p:spPr>
        <p:txBody>
          <a:bodyPr anchor="t" rtlCol="false" tIns="0" lIns="0" bIns="0" rIns="0">
            <a:spAutoFit/>
          </a:bodyPr>
          <a:lstStyle/>
          <a:p>
            <a:pPr algn="l" marL="561339" indent="-280669" lvl="1">
              <a:lnSpc>
                <a:spcPts val="4419"/>
              </a:lnSpc>
              <a:buFont typeface="Arial"/>
              <a:buChar char="•"/>
            </a:pPr>
            <a:r>
              <a:rPr lang="en-US" sz="2599">
                <a:solidFill>
                  <a:srgbClr val="0F4662"/>
                </a:solidFill>
                <a:latin typeface="Quicksand"/>
                <a:ea typeface="Quicksand"/>
                <a:cs typeface="Quicksand"/>
                <a:sym typeface="Quicksand"/>
              </a:rPr>
              <a:t>The correlation coefficient between the two is </a:t>
            </a:r>
            <a:r>
              <a:rPr lang="en-US" b="true" sz="2599">
                <a:solidFill>
                  <a:srgbClr val="0F4662"/>
                </a:solidFill>
                <a:latin typeface="Quicksand Bold"/>
                <a:ea typeface="Quicksand Bold"/>
                <a:cs typeface="Quicksand Bold"/>
                <a:sym typeface="Quicksand Bold"/>
              </a:rPr>
              <a:t>0.22</a:t>
            </a:r>
            <a:r>
              <a:rPr lang="en-US" sz="2599">
                <a:solidFill>
                  <a:srgbClr val="0F4662"/>
                </a:solidFill>
                <a:latin typeface="Quicksand"/>
                <a:ea typeface="Quicksand"/>
                <a:cs typeface="Quicksand"/>
                <a:sym typeface="Quicksand"/>
              </a:rPr>
              <a:t>.</a:t>
            </a:r>
          </a:p>
          <a:p>
            <a:pPr algn="l" marL="561339" indent="-280669" lvl="1">
              <a:lnSpc>
                <a:spcPts val="4419"/>
              </a:lnSpc>
              <a:buFont typeface="Arial"/>
              <a:buChar char="•"/>
            </a:pPr>
            <a:r>
              <a:rPr lang="en-US" sz="2599">
                <a:solidFill>
                  <a:srgbClr val="0F4662"/>
                </a:solidFill>
                <a:latin typeface="Quicksand"/>
                <a:ea typeface="Quicksand"/>
                <a:cs typeface="Quicksand"/>
                <a:sym typeface="Quicksand"/>
              </a:rPr>
              <a:t>A </a:t>
            </a:r>
            <a:r>
              <a:rPr lang="en-US" b="true" sz="2599">
                <a:solidFill>
                  <a:srgbClr val="0F4662"/>
                </a:solidFill>
                <a:latin typeface="Quicksand Bold"/>
                <a:ea typeface="Quicksand Bold"/>
                <a:cs typeface="Quicksand Bold"/>
                <a:sym typeface="Quicksand Bold"/>
              </a:rPr>
              <a:t>positive correlation</a:t>
            </a:r>
            <a:r>
              <a:rPr lang="en-US" sz="2599">
                <a:solidFill>
                  <a:srgbClr val="0F4662"/>
                </a:solidFill>
                <a:latin typeface="Quicksand"/>
                <a:ea typeface="Quicksand"/>
                <a:cs typeface="Quicksand"/>
                <a:sym typeface="Quicksand"/>
              </a:rPr>
              <a:t>, as one would expect, but at the same time, the </a:t>
            </a:r>
            <a:r>
              <a:rPr lang="en-US" sz="2599" u="sng">
                <a:solidFill>
                  <a:srgbClr val="0F4662"/>
                </a:solidFill>
                <a:latin typeface="Quicksand"/>
                <a:ea typeface="Quicksand"/>
                <a:cs typeface="Quicksand"/>
                <a:sym typeface="Quicksand"/>
              </a:rPr>
              <a:t>extent of the correlation is very small.</a:t>
            </a:r>
          </a:p>
          <a:p>
            <a:pPr algn="l" marL="561339" indent="-280669" lvl="1">
              <a:lnSpc>
                <a:spcPts val="4419"/>
              </a:lnSpc>
              <a:buFont typeface="Arial"/>
              <a:buChar char="•"/>
            </a:pPr>
            <a:r>
              <a:rPr lang="en-US" sz="2599">
                <a:solidFill>
                  <a:srgbClr val="0F4662"/>
                </a:solidFill>
                <a:latin typeface="Quicksand"/>
                <a:ea typeface="Quicksand"/>
                <a:cs typeface="Quicksand"/>
                <a:sym typeface="Quicksand"/>
              </a:rPr>
              <a:t>CGPA doesn’t have as significant of an impact on happiness as one may be led to believe.</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570284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Survey</a:t>
            </a:r>
          </a:p>
        </p:txBody>
      </p:sp>
      <p:sp>
        <p:nvSpPr>
          <p:cNvPr name="TextBox 3" id="3"/>
          <p:cNvSpPr txBox="true"/>
          <p:nvPr/>
        </p:nvSpPr>
        <p:spPr>
          <a:xfrm rot="0">
            <a:off x="1028700" y="2014311"/>
            <a:ext cx="13949283" cy="768667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Since our project was very student oriented, we decided to do the </a:t>
            </a:r>
            <a:r>
              <a:rPr lang="en-US" b="true" sz="2400">
                <a:solidFill>
                  <a:srgbClr val="0F4662"/>
                </a:solidFill>
                <a:latin typeface="Quicksand Bold"/>
                <a:ea typeface="Quicksand Bold"/>
                <a:cs typeface="Quicksand Bold"/>
                <a:sym typeface="Quicksand Bold"/>
              </a:rPr>
              <a:t>data collection ourselves </a:t>
            </a:r>
            <a:r>
              <a:rPr lang="en-US" sz="2400">
                <a:solidFill>
                  <a:srgbClr val="0F4662"/>
                </a:solidFill>
                <a:latin typeface="Quicksand"/>
                <a:ea typeface="Quicksand"/>
                <a:cs typeface="Quicksand"/>
                <a:sym typeface="Quicksand"/>
              </a:rPr>
              <a:t>rather than rely on online databases.</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The advantage was that we could tailor the questions according to our specific requirements, the disadvantage being that we were limited in our sample size among other biases (we’ll get into that later).</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We proceeded with a </a:t>
            </a:r>
            <a:r>
              <a:rPr lang="en-US" b="true" sz="2400">
                <a:solidFill>
                  <a:srgbClr val="0F4662"/>
                </a:solidFill>
                <a:latin typeface="Quicksand Bold"/>
                <a:ea typeface="Quicksand Bold"/>
                <a:cs typeface="Quicksand Bold"/>
                <a:sym typeface="Quicksand Bold"/>
              </a:rPr>
              <a:t>Google Form</a:t>
            </a:r>
            <a:r>
              <a:rPr lang="en-US" sz="2400">
                <a:solidFill>
                  <a:srgbClr val="0F4662"/>
                </a:solidFill>
                <a:latin typeface="Quicksand"/>
                <a:ea typeface="Quicksand"/>
                <a:cs typeface="Quicksand"/>
                <a:sym typeface="Quicksand"/>
              </a:rPr>
              <a:t>, made a survey of about</a:t>
            </a:r>
            <a:r>
              <a:rPr lang="en-US" b="true" sz="2400">
                <a:solidFill>
                  <a:srgbClr val="0F4662"/>
                </a:solidFill>
                <a:latin typeface="Quicksand Bold"/>
                <a:ea typeface="Quicksand Bold"/>
                <a:cs typeface="Quicksand Bold"/>
                <a:sym typeface="Quicksand Bold"/>
              </a:rPr>
              <a:t> 20 questions</a:t>
            </a:r>
            <a:r>
              <a:rPr lang="en-US" sz="2400">
                <a:solidFill>
                  <a:srgbClr val="0F4662"/>
                </a:solidFill>
                <a:latin typeface="Quicksand"/>
                <a:ea typeface="Quicksand"/>
                <a:cs typeface="Quicksand"/>
                <a:sym typeface="Quicksand"/>
              </a:rPr>
              <a:t>, and floated it among our friends and peers.</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We were able to collect </a:t>
            </a:r>
            <a:r>
              <a:rPr lang="en-US" b="true" sz="2400">
                <a:solidFill>
                  <a:srgbClr val="0F4662"/>
                </a:solidFill>
                <a:latin typeface="Quicksand Bold"/>
                <a:ea typeface="Quicksand Bold"/>
                <a:cs typeface="Quicksand Bold"/>
                <a:sym typeface="Quicksand Bold"/>
              </a:rPr>
              <a:t>~80 responses</a:t>
            </a:r>
            <a:r>
              <a:rPr lang="en-US" sz="2400">
                <a:solidFill>
                  <a:srgbClr val="0F4662"/>
                </a:solidFill>
                <a:latin typeface="Quicksand"/>
                <a:ea typeface="Quicksand"/>
                <a:cs typeface="Quicksand"/>
                <a:sym typeface="Quicksand"/>
              </a:rPr>
              <a:t> which was much higher than our expectations and certainly much more than the required 30.</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As for the questions themselves, we wanted to keep it completely </a:t>
            </a:r>
            <a:r>
              <a:rPr lang="en-US" b="true" sz="2400">
                <a:solidFill>
                  <a:srgbClr val="0F4662"/>
                </a:solidFill>
                <a:latin typeface="Quicksand Bold"/>
                <a:ea typeface="Quicksand Bold"/>
                <a:cs typeface="Quicksand Bold"/>
                <a:sym typeface="Quicksand Bold"/>
              </a:rPr>
              <a:t>anonymous </a:t>
            </a:r>
            <a:r>
              <a:rPr lang="en-US" sz="2400">
                <a:solidFill>
                  <a:srgbClr val="0F4662"/>
                </a:solidFill>
                <a:latin typeface="Quicksand"/>
                <a:ea typeface="Quicksand"/>
                <a:cs typeface="Quicksand"/>
                <a:sym typeface="Quicksand"/>
              </a:rPr>
              <a:t>so we didn’t ask students any other identifier except their year of study and whether they were UG or PG.</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Other questions can be mostly broken down into academics, extracurriculars, and lifestyle choices. Lastly we asked some more direct questions about happiness and mental well being.</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For a lot of these questions, we recorded the responses on a </a:t>
            </a:r>
            <a:r>
              <a:rPr lang="en-US" b="true" sz="2400">
                <a:solidFill>
                  <a:srgbClr val="0F4662"/>
                </a:solidFill>
                <a:latin typeface="Quicksand Bold"/>
                <a:ea typeface="Quicksand Bold"/>
                <a:cs typeface="Quicksand Bold"/>
                <a:sym typeface="Quicksand Bold"/>
              </a:rPr>
              <a:t>scale of 1-10</a:t>
            </a:r>
          </a:p>
          <a:p>
            <a:pPr algn="l">
              <a:lnSpc>
                <a:spcPts val="4079"/>
              </a:lnSpc>
            </a:pPr>
          </a:p>
        </p:txBody>
      </p:sp>
    </p:spTree>
  </p:cSld>
  <p:clrMapOvr>
    <a:masterClrMapping/>
  </p:clrMapOvr>
</p:sld>
</file>

<file path=ppt/slides/slide50.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2984044"/>
            <a:ext cx="16229942" cy="2404643"/>
          </a:xfrm>
          <a:prstGeom prst="rect">
            <a:avLst/>
          </a:prstGeom>
        </p:spPr>
        <p:txBody>
          <a:bodyPr anchor="t" rtlCol="false" tIns="0" lIns="0" bIns="0" rIns="0">
            <a:spAutoFit/>
          </a:bodyPr>
          <a:lstStyle/>
          <a:p>
            <a:pPr algn="ctr" marL="0" indent="0" lvl="0">
              <a:lnSpc>
                <a:spcPts val="19710"/>
              </a:lnSpc>
              <a:spcBef>
                <a:spcPct val="0"/>
              </a:spcBef>
            </a:pPr>
            <a:r>
              <a:rPr lang="en-US" b="true" sz="14079" i="true">
                <a:solidFill>
                  <a:srgbClr val="0F4662"/>
                </a:solidFill>
                <a:latin typeface="Cormorant Garamond Bold Italics"/>
                <a:ea typeface="Cormorant Garamond Bold Italics"/>
                <a:cs typeface="Cormorant Garamond Bold Italics"/>
                <a:sym typeface="Cormorant Garamond Bold Italics"/>
              </a:rPr>
              <a:t>Central Limit Theorem</a:t>
            </a:r>
          </a:p>
        </p:txBody>
      </p:sp>
      <p:sp>
        <p:nvSpPr>
          <p:cNvPr name="TextBox 3" id="3"/>
          <p:cNvSpPr txBox="true"/>
          <p:nvPr/>
        </p:nvSpPr>
        <p:spPr>
          <a:xfrm rot="0">
            <a:off x="2365397" y="6312296"/>
            <a:ext cx="13557206" cy="723960"/>
          </a:xfrm>
          <a:prstGeom prst="rect">
            <a:avLst/>
          </a:prstGeom>
        </p:spPr>
        <p:txBody>
          <a:bodyPr anchor="t" rtlCol="false" tIns="0" lIns="0" bIns="0" rIns="0">
            <a:spAutoFit/>
          </a:bodyPr>
          <a:lstStyle/>
          <a:p>
            <a:pPr algn="ctr" marL="0" indent="0" lvl="0">
              <a:lnSpc>
                <a:spcPts val="5843"/>
              </a:lnSpc>
            </a:pPr>
            <a:r>
              <a:rPr lang="en-US" b="true" sz="4495" i="true">
                <a:solidFill>
                  <a:srgbClr val="0F4662"/>
                </a:solidFill>
                <a:latin typeface="Cormorant Garamond Bold Italics"/>
                <a:ea typeface="Cormorant Garamond Bold Italics"/>
                <a:cs typeface="Cormorant Garamond Bold Italics"/>
                <a:sym typeface="Cormorant Garamond Bold Italics"/>
              </a:rPr>
              <a:t>and associated insights</a:t>
            </a:r>
          </a:p>
        </p:txBody>
      </p:sp>
    </p:spTree>
  </p:cSld>
  <p:clrMapOvr>
    <a:masterClrMapping/>
  </p:clrMapOvr>
</p:sld>
</file>

<file path=ppt/slides/slide51.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613422" y="3038475"/>
            <a:ext cx="15080206" cy="4086225"/>
          </a:xfrm>
          <a:prstGeom prst="rect">
            <a:avLst/>
          </a:prstGeom>
        </p:spPr>
        <p:txBody>
          <a:bodyPr anchor="t" rtlCol="false" tIns="0" lIns="0" bIns="0" rIns="0">
            <a:spAutoFit/>
          </a:bodyPr>
          <a:lstStyle/>
          <a:p>
            <a:pPr algn="l">
              <a:lnSpc>
                <a:spcPts val="4079"/>
              </a:lnSpc>
              <a:spcBef>
                <a:spcPct val="0"/>
              </a:spcBef>
            </a:pPr>
            <a:r>
              <a:rPr lang="en-US" sz="2400">
                <a:solidFill>
                  <a:srgbClr val="0F4662"/>
                </a:solidFill>
                <a:latin typeface="Quicksand"/>
                <a:ea typeface="Quicksand"/>
                <a:cs typeface="Quicksand"/>
                <a:sym typeface="Quicksand"/>
              </a:rPr>
              <a:t>The </a:t>
            </a:r>
            <a:r>
              <a:rPr lang="en-US" b="true" sz="2400">
                <a:solidFill>
                  <a:srgbClr val="0F4662"/>
                </a:solidFill>
                <a:latin typeface="Quicksand Bold"/>
                <a:ea typeface="Quicksand Bold"/>
                <a:cs typeface="Quicksand Bold"/>
                <a:sym typeface="Quicksand Bold"/>
              </a:rPr>
              <a:t>Central Limit Theorem (CLT)</a:t>
            </a:r>
            <a:r>
              <a:rPr lang="en-US" sz="2400">
                <a:solidFill>
                  <a:srgbClr val="0F4662"/>
                </a:solidFill>
                <a:latin typeface="Quicksand"/>
                <a:ea typeface="Quicksand"/>
                <a:cs typeface="Quicksand"/>
                <a:sym typeface="Quicksand"/>
              </a:rPr>
              <a:t> states that </a:t>
            </a:r>
            <a:r>
              <a:rPr lang="en-US" sz="2400" u="sng">
                <a:solidFill>
                  <a:srgbClr val="0F4662"/>
                </a:solidFill>
                <a:latin typeface="Quicksand"/>
                <a:ea typeface="Quicksand"/>
                <a:cs typeface="Quicksand"/>
                <a:sym typeface="Quicksand"/>
              </a:rPr>
              <a:t>the distribution of the sample means (or sums) of a large number of independent, identically distributed variables will be </a:t>
            </a:r>
            <a:r>
              <a:rPr lang="en-US" b="true" sz="2400" u="sng">
                <a:solidFill>
                  <a:srgbClr val="0F4662"/>
                </a:solidFill>
                <a:latin typeface="Quicksand Bold"/>
                <a:ea typeface="Quicksand Bold"/>
                <a:cs typeface="Quicksand Bold"/>
                <a:sym typeface="Quicksand Bold"/>
              </a:rPr>
              <a:t>approximately normally distributed</a:t>
            </a:r>
            <a:r>
              <a:rPr lang="en-US" sz="2400" u="sng">
                <a:solidFill>
                  <a:srgbClr val="0F4662"/>
                </a:solidFill>
                <a:latin typeface="Quicksand"/>
                <a:ea typeface="Quicksand"/>
                <a:cs typeface="Quicksand"/>
                <a:sym typeface="Quicksand"/>
              </a:rPr>
              <a:t>, regardless of the original distribution of the variables</a:t>
            </a:r>
            <a:r>
              <a:rPr lang="en-US" sz="2400">
                <a:solidFill>
                  <a:srgbClr val="0F4662"/>
                </a:solidFill>
                <a:latin typeface="Quicksand"/>
                <a:ea typeface="Quicksand"/>
                <a:cs typeface="Quicksand"/>
                <a:sym typeface="Quicksand"/>
              </a:rPr>
              <a:t>. This approximation improves as the sample size increases.</a:t>
            </a:r>
          </a:p>
          <a:p>
            <a:pPr algn="l">
              <a:lnSpc>
                <a:spcPts val="4079"/>
              </a:lnSpc>
              <a:spcBef>
                <a:spcPct val="0"/>
              </a:spcBef>
            </a:pPr>
          </a:p>
          <a:p>
            <a:pPr algn="l">
              <a:lnSpc>
                <a:spcPts val="4079"/>
              </a:lnSpc>
              <a:spcBef>
                <a:spcPct val="0"/>
              </a:spcBef>
            </a:pPr>
            <a:r>
              <a:rPr lang="en-US" sz="2400">
                <a:solidFill>
                  <a:srgbClr val="0F4662"/>
                </a:solidFill>
                <a:latin typeface="Quicksand"/>
                <a:ea typeface="Quicksand"/>
                <a:cs typeface="Quicksand"/>
                <a:sym typeface="Quicksand"/>
              </a:rPr>
              <a:t>In this next section, our objective is to show the “functioning” of the CLT with different distributions (owing to the large number of questions we surveyed), and show that regardless of the nature/shape of the original distribution, given enough sample means, the distribution approximates a normal distribution.</a:t>
            </a:r>
          </a:p>
        </p:txBody>
      </p:sp>
    </p:spTree>
  </p:cSld>
  <p:clrMapOvr>
    <a:masterClrMapping/>
  </p:clrMapOvr>
</p:sld>
</file>

<file path=ppt/slides/slide52.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7252" y="2506375"/>
            <a:ext cx="16232048" cy="5180229"/>
          </a:xfrm>
          <a:prstGeom prst="rect">
            <a:avLst/>
          </a:prstGeom>
        </p:spPr>
        <p:txBody>
          <a:bodyPr anchor="t" rtlCol="false" tIns="0" lIns="0" bIns="0" rIns="0">
            <a:spAutoFit/>
          </a:bodyPr>
          <a:lstStyle/>
          <a:p>
            <a:pPr algn="l">
              <a:lnSpc>
                <a:spcPts val="5221"/>
              </a:lnSpc>
            </a:pPr>
            <a:r>
              <a:rPr lang="en-US" sz="3071" b="true">
                <a:solidFill>
                  <a:srgbClr val="0F4662"/>
                </a:solidFill>
                <a:latin typeface="Quicksand Bold"/>
                <a:ea typeface="Quicksand Bold"/>
                <a:cs typeface="Quicksand Bold"/>
                <a:sym typeface="Quicksand Bold"/>
              </a:rPr>
              <a:t>What are we doing?</a:t>
            </a:r>
            <a:r>
              <a:rPr lang="en-US" sz="3071">
                <a:solidFill>
                  <a:srgbClr val="0F4662"/>
                </a:solidFill>
                <a:latin typeface="Quicksand"/>
                <a:ea typeface="Quicksand"/>
                <a:cs typeface="Quicksand"/>
                <a:sym typeface="Quicksand"/>
              </a:rPr>
              <a:t> </a:t>
            </a:r>
          </a:p>
          <a:p>
            <a:pPr algn="l">
              <a:lnSpc>
                <a:spcPts val="4031"/>
              </a:lnSpc>
            </a:pPr>
            <a:r>
              <a:rPr lang="en-US" sz="2371">
                <a:solidFill>
                  <a:srgbClr val="0F4662"/>
                </a:solidFill>
                <a:latin typeface="Quicksand"/>
                <a:ea typeface="Quicksand"/>
                <a:cs typeface="Quicksand"/>
                <a:sym typeface="Quicksand"/>
              </a:rPr>
              <a:t>We are sampling means from the  collected data and then we are plotting the histogram for the sample means, in the same graph we are plotting the normal distribution to compare both the graphs. Now to find the parameters for Normal distribution we are using the central limit theorem (as the sampling is randomly distributed),</a:t>
            </a:r>
          </a:p>
          <a:p>
            <a:pPr algn="l">
              <a:lnSpc>
                <a:spcPts val="4031"/>
              </a:lnSpc>
            </a:pPr>
            <a:r>
              <a:rPr lang="en-US" sz="2371">
                <a:solidFill>
                  <a:srgbClr val="0F4662"/>
                </a:solidFill>
                <a:latin typeface="Quicksand"/>
                <a:ea typeface="Quicksand"/>
                <a:cs typeface="Quicksand"/>
                <a:sym typeface="Quicksand"/>
              </a:rPr>
              <a:t> we use the formulae:</a:t>
            </a:r>
          </a:p>
          <a:p>
            <a:pPr algn="l">
              <a:lnSpc>
                <a:spcPts val="4031"/>
              </a:lnSpc>
            </a:pPr>
          </a:p>
          <a:p>
            <a:pPr algn="l">
              <a:lnSpc>
                <a:spcPts val="4031"/>
              </a:lnSpc>
            </a:pPr>
            <a:r>
              <a:rPr lang="en-US" sz="2371">
                <a:solidFill>
                  <a:srgbClr val="000000"/>
                </a:solidFill>
                <a:latin typeface="Quicksand"/>
                <a:ea typeface="Quicksand"/>
                <a:cs typeface="Quicksand"/>
                <a:sym typeface="Quicksand"/>
              </a:rPr>
              <a:t>Mean (normal distribution) = Mean of the sample means</a:t>
            </a:r>
          </a:p>
          <a:p>
            <a:pPr algn="l">
              <a:lnSpc>
                <a:spcPts val="4031"/>
              </a:lnSpc>
            </a:pPr>
            <a:r>
              <a:rPr lang="en-US" sz="2371">
                <a:solidFill>
                  <a:srgbClr val="000000"/>
                </a:solidFill>
                <a:latin typeface="Quicksand"/>
                <a:ea typeface="Quicksand"/>
                <a:cs typeface="Quicksand"/>
                <a:sym typeface="Quicksand"/>
              </a:rPr>
              <a:t>Standard Deviation (normal distribution) = Standard Deviation of sample means</a:t>
            </a:r>
          </a:p>
          <a:p>
            <a:pPr algn="l">
              <a:lnSpc>
                <a:spcPts val="4031"/>
              </a:lnSpc>
            </a:pPr>
          </a:p>
          <a:p>
            <a:pPr algn="l">
              <a:lnSpc>
                <a:spcPts val="4031"/>
              </a:lnSpc>
              <a:spcBef>
                <a:spcPct val="0"/>
              </a:spcBef>
            </a:pPr>
          </a:p>
        </p:txBody>
      </p:sp>
    </p:spTree>
  </p:cSld>
  <p:clrMapOvr>
    <a:masterClrMapping/>
  </p:clrMapOvr>
</p:sld>
</file>

<file path=ppt/slides/slide5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171315"/>
            <a:ext cx="7173839" cy="3990448"/>
          </a:xfrm>
          <a:custGeom>
            <a:avLst/>
            <a:gdLst/>
            <a:ahLst/>
            <a:cxnLst/>
            <a:rect r="r" b="b" t="t" l="l"/>
            <a:pathLst>
              <a:path h="3990448" w="7173839">
                <a:moveTo>
                  <a:pt x="0" y="0"/>
                </a:moveTo>
                <a:lnTo>
                  <a:pt x="7173839" y="0"/>
                </a:lnTo>
                <a:lnTo>
                  <a:pt x="7173839" y="3990448"/>
                </a:lnTo>
                <a:lnTo>
                  <a:pt x="0" y="3990448"/>
                </a:lnTo>
                <a:lnTo>
                  <a:pt x="0" y="0"/>
                </a:lnTo>
                <a:close/>
              </a:path>
            </a:pathLst>
          </a:custGeom>
          <a:blipFill>
            <a:blip r:embed="rId2"/>
            <a:stretch>
              <a:fillRect l="0" t="0" r="0" b="0"/>
            </a:stretch>
          </a:blipFill>
          <a:ln w="38100" cap="sq">
            <a:solidFill>
              <a:srgbClr val="000000"/>
            </a:solidFill>
            <a:prstDash val="solid"/>
            <a:miter/>
          </a:ln>
        </p:spPr>
      </p:sp>
      <p:sp>
        <p:nvSpPr>
          <p:cNvPr name="Freeform 3" id="3"/>
          <p:cNvSpPr/>
          <p:nvPr/>
        </p:nvSpPr>
        <p:spPr>
          <a:xfrm flipH="false" flipV="false" rot="0">
            <a:off x="9594688" y="2171315"/>
            <a:ext cx="7173839" cy="3990448"/>
          </a:xfrm>
          <a:custGeom>
            <a:avLst/>
            <a:gdLst/>
            <a:ahLst/>
            <a:cxnLst/>
            <a:rect r="r" b="b" t="t" l="l"/>
            <a:pathLst>
              <a:path h="3990448" w="7173839">
                <a:moveTo>
                  <a:pt x="0" y="0"/>
                </a:moveTo>
                <a:lnTo>
                  <a:pt x="7173839" y="0"/>
                </a:lnTo>
                <a:lnTo>
                  <a:pt x="7173839" y="3990448"/>
                </a:lnTo>
                <a:lnTo>
                  <a:pt x="0" y="3990448"/>
                </a:lnTo>
                <a:lnTo>
                  <a:pt x="0" y="0"/>
                </a:lnTo>
                <a:close/>
              </a:path>
            </a:pathLst>
          </a:custGeom>
          <a:blipFill>
            <a:blip r:embed="rId3"/>
            <a:stretch>
              <a:fillRect l="0" t="0" r="0" b="0"/>
            </a:stretch>
          </a:blipFill>
          <a:ln w="38100" cap="sq">
            <a:solidFill>
              <a:srgbClr val="000000"/>
            </a:solidFill>
            <a:prstDash val="solid"/>
            <a:miter/>
          </a:ln>
        </p:spPr>
      </p:sp>
      <p:sp>
        <p:nvSpPr>
          <p:cNvPr name="TextBox 4" id="4"/>
          <p:cNvSpPr txBox="true"/>
          <p:nvPr/>
        </p:nvSpPr>
        <p:spPr>
          <a:xfrm rot="0">
            <a:off x="2365397" y="642907"/>
            <a:ext cx="13557206" cy="723960"/>
          </a:xfrm>
          <a:prstGeom prst="rect">
            <a:avLst/>
          </a:prstGeom>
        </p:spPr>
        <p:txBody>
          <a:bodyPr anchor="t" rtlCol="false" tIns="0" lIns="0" bIns="0" rIns="0">
            <a:spAutoFit/>
          </a:bodyPr>
          <a:lstStyle/>
          <a:p>
            <a:pPr algn="ctr" marL="0" indent="0" lvl="0">
              <a:lnSpc>
                <a:spcPts val="5843"/>
              </a:lnSpc>
            </a:pPr>
            <a:r>
              <a:rPr lang="en-US" b="true" sz="4495" i="true">
                <a:solidFill>
                  <a:srgbClr val="0F4662"/>
                </a:solidFill>
                <a:latin typeface="Cormorant Garamond Bold Italics"/>
                <a:ea typeface="Cormorant Garamond Bold Italics"/>
                <a:cs typeface="Cormorant Garamond Bold Italics"/>
                <a:sym typeface="Cormorant Garamond Bold Italics"/>
              </a:rPr>
              <a:t>CLT application on Religion Variable</a:t>
            </a:r>
          </a:p>
        </p:txBody>
      </p:sp>
      <p:sp>
        <p:nvSpPr>
          <p:cNvPr name="TextBox 5" id="5"/>
          <p:cNvSpPr txBox="true"/>
          <p:nvPr/>
        </p:nvSpPr>
        <p:spPr>
          <a:xfrm rot="0">
            <a:off x="2820574" y="6409103"/>
            <a:ext cx="3590092" cy="1000125"/>
          </a:xfrm>
          <a:prstGeom prst="rect">
            <a:avLst/>
          </a:prstGeom>
        </p:spPr>
        <p:txBody>
          <a:bodyPr anchor="t" rtlCol="false" tIns="0" lIns="0" bIns="0" rIns="0">
            <a:spAutoFit/>
          </a:bodyPr>
          <a:lstStyle/>
          <a:p>
            <a:pPr algn="ctr">
              <a:lnSpc>
                <a:spcPts val="4079"/>
              </a:lnSpc>
            </a:pPr>
            <a:r>
              <a:rPr lang="en-US" sz="2400">
                <a:solidFill>
                  <a:srgbClr val="0F4662"/>
                </a:solidFill>
                <a:latin typeface="Quicksand"/>
                <a:ea typeface="Quicksand"/>
                <a:cs typeface="Quicksand"/>
                <a:sym typeface="Quicksand"/>
              </a:rPr>
              <a:t>Size of each Sample - 30</a:t>
            </a:r>
          </a:p>
          <a:p>
            <a:pPr algn="ctr">
              <a:lnSpc>
                <a:spcPts val="4079"/>
              </a:lnSpc>
              <a:spcBef>
                <a:spcPct val="0"/>
              </a:spcBef>
            </a:pPr>
            <a:r>
              <a:rPr lang="en-US" sz="2400">
                <a:solidFill>
                  <a:srgbClr val="0F4662"/>
                </a:solidFill>
                <a:latin typeface="Quicksand"/>
                <a:ea typeface="Quicksand"/>
                <a:cs typeface="Quicksand"/>
                <a:sym typeface="Quicksand"/>
              </a:rPr>
              <a:t>Number of Samples - </a:t>
            </a:r>
            <a:r>
              <a:rPr lang="en-US" b="true" sz="2400">
                <a:solidFill>
                  <a:srgbClr val="0F4662"/>
                </a:solidFill>
                <a:latin typeface="Quicksand Bold"/>
                <a:ea typeface="Quicksand Bold"/>
                <a:cs typeface="Quicksand Bold"/>
                <a:sym typeface="Quicksand Bold"/>
              </a:rPr>
              <a:t>100</a:t>
            </a:r>
          </a:p>
        </p:txBody>
      </p:sp>
      <p:sp>
        <p:nvSpPr>
          <p:cNvPr name="TextBox 6" id="6"/>
          <p:cNvSpPr txBox="true"/>
          <p:nvPr/>
        </p:nvSpPr>
        <p:spPr>
          <a:xfrm rot="0">
            <a:off x="11292978" y="6409103"/>
            <a:ext cx="3777258" cy="1000125"/>
          </a:xfrm>
          <a:prstGeom prst="rect">
            <a:avLst/>
          </a:prstGeom>
        </p:spPr>
        <p:txBody>
          <a:bodyPr anchor="t" rtlCol="false" tIns="0" lIns="0" bIns="0" rIns="0">
            <a:spAutoFit/>
          </a:bodyPr>
          <a:lstStyle/>
          <a:p>
            <a:pPr algn="ctr">
              <a:lnSpc>
                <a:spcPts val="4079"/>
              </a:lnSpc>
            </a:pPr>
            <a:r>
              <a:rPr lang="en-US" sz="2400">
                <a:solidFill>
                  <a:srgbClr val="0F4662"/>
                </a:solidFill>
                <a:latin typeface="Quicksand"/>
                <a:ea typeface="Quicksand"/>
                <a:cs typeface="Quicksand"/>
                <a:sym typeface="Quicksand"/>
              </a:rPr>
              <a:t>Size of each Sample - 30</a:t>
            </a:r>
          </a:p>
          <a:p>
            <a:pPr algn="ctr">
              <a:lnSpc>
                <a:spcPts val="4079"/>
              </a:lnSpc>
              <a:spcBef>
                <a:spcPct val="0"/>
              </a:spcBef>
            </a:pPr>
            <a:r>
              <a:rPr lang="en-US" sz="2400">
                <a:solidFill>
                  <a:srgbClr val="0F4662"/>
                </a:solidFill>
                <a:latin typeface="Quicksand"/>
                <a:ea typeface="Quicksand"/>
                <a:cs typeface="Quicksand"/>
                <a:sym typeface="Quicksand"/>
              </a:rPr>
              <a:t>Number of Samples - </a:t>
            </a:r>
            <a:r>
              <a:rPr lang="en-US" b="true" sz="2400">
                <a:solidFill>
                  <a:srgbClr val="0F4662"/>
                </a:solidFill>
                <a:latin typeface="Quicksand Bold"/>
                <a:ea typeface="Quicksand Bold"/>
                <a:cs typeface="Quicksand Bold"/>
                <a:sym typeface="Quicksand Bold"/>
              </a:rPr>
              <a:t>1000</a:t>
            </a:r>
          </a:p>
        </p:txBody>
      </p:sp>
    </p:spTree>
  </p:cSld>
  <p:clrMapOvr>
    <a:masterClrMapping/>
  </p:clrMapOvr>
</p:sld>
</file>

<file path=ppt/slides/slide5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3493371" y="1028700"/>
            <a:ext cx="11301259" cy="6286325"/>
          </a:xfrm>
          <a:custGeom>
            <a:avLst/>
            <a:gdLst/>
            <a:ahLst/>
            <a:cxnLst/>
            <a:rect r="r" b="b" t="t" l="l"/>
            <a:pathLst>
              <a:path h="6286325" w="11301259">
                <a:moveTo>
                  <a:pt x="0" y="0"/>
                </a:moveTo>
                <a:lnTo>
                  <a:pt x="11301258" y="0"/>
                </a:lnTo>
                <a:lnTo>
                  <a:pt x="11301258" y="6286325"/>
                </a:lnTo>
                <a:lnTo>
                  <a:pt x="0" y="6286325"/>
                </a:lnTo>
                <a:lnTo>
                  <a:pt x="0" y="0"/>
                </a:lnTo>
                <a:close/>
              </a:path>
            </a:pathLst>
          </a:custGeom>
          <a:blipFill>
            <a:blip r:embed="rId2"/>
            <a:stretch>
              <a:fillRect l="0" t="0" r="0" b="0"/>
            </a:stretch>
          </a:blipFill>
          <a:ln w="38100" cap="sq">
            <a:solidFill>
              <a:srgbClr val="000000"/>
            </a:solidFill>
            <a:prstDash val="solid"/>
            <a:miter/>
          </a:ln>
        </p:spPr>
      </p:sp>
      <p:sp>
        <p:nvSpPr>
          <p:cNvPr name="TextBox 3" id="3"/>
          <p:cNvSpPr txBox="true"/>
          <p:nvPr/>
        </p:nvSpPr>
        <p:spPr>
          <a:xfrm rot="0">
            <a:off x="7161788" y="7608459"/>
            <a:ext cx="3964424" cy="1000125"/>
          </a:xfrm>
          <a:prstGeom prst="rect">
            <a:avLst/>
          </a:prstGeom>
        </p:spPr>
        <p:txBody>
          <a:bodyPr anchor="t" rtlCol="false" tIns="0" lIns="0" bIns="0" rIns="0">
            <a:spAutoFit/>
          </a:bodyPr>
          <a:lstStyle/>
          <a:p>
            <a:pPr algn="ctr">
              <a:lnSpc>
                <a:spcPts val="4079"/>
              </a:lnSpc>
            </a:pPr>
            <a:r>
              <a:rPr lang="en-US" sz="2400">
                <a:solidFill>
                  <a:srgbClr val="0F4662"/>
                </a:solidFill>
                <a:latin typeface="Quicksand"/>
                <a:ea typeface="Quicksand"/>
                <a:cs typeface="Quicksand"/>
                <a:sym typeface="Quicksand"/>
              </a:rPr>
              <a:t>Size of each Sample - 30</a:t>
            </a:r>
          </a:p>
          <a:p>
            <a:pPr algn="ctr">
              <a:lnSpc>
                <a:spcPts val="4079"/>
              </a:lnSpc>
              <a:spcBef>
                <a:spcPct val="0"/>
              </a:spcBef>
            </a:pPr>
            <a:r>
              <a:rPr lang="en-US" sz="2400">
                <a:solidFill>
                  <a:srgbClr val="0F4662"/>
                </a:solidFill>
                <a:latin typeface="Quicksand"/>
                <a:ea typeface="Quicksand"/>
                <a:cs typeface="Quicksand"/>
                <a:sym typeface="Quicksand"/>
              </a:rPr>
              <a:t>Number of Samples - </a:t>
            </a:r>
            <a:r>
              <a:rPr lang="en-US" b="true" sz="2400">
                <a:solidFill>
                  <a:srgbClr val="0F4662"/>
                </a:solidFill>
                <a:latin typeface="Quicksand Bold"/>
                <a:ea typeface="Quicksand Bold"/>
                <a:cs typeface="Quicksand Bold"/>
                <a:sym typeface="Quicksand Bold"/>
              </a:rPr>
              <a:t>10000</a:t>
            </a:r>
          </a:p>
        </p:txBody>
      </p:sp>
    </p:spTree>
  </p:cSld>
  <p:clrMapOvr>
    <a:masterClrMapping/>
  </p:clrMapOvr>
</p:sld>
</file>

<file path=ppt/slides/slide55.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2365397" y="642907"/>
            <a:ext cx="13557206" cy="723960"/>
          </a:xfrm>
          <a:prstGeom prst="rect">
            <a:avLst/>
          </a:prstGeom>
        </p:spPr>
        <p:txBody>
          <a:bodyPr anchor="t" rtlCol="false" tIns="0" lIns="0" bIns="0" rIns="0">
            <a:spAutoFit/>
          </a:bodyPr>
          <a:lstStyle/>
          <a:p>
            <a:pPr algn="ctr" marL="0" indent="0" lvl="0">
              <a:lnSpc>
                <a:spcPts val="5843"/>
              </a:lnSpc>
            </a:pPr>
            <a:r>
              <a:rPr lang="en-US" b="true" sz="4495" i="true">
                <a:solidFill>
                  <a:srgbClr val="0F4662"/>
                </a:solidFill>
                <a:latin typeface="Cormorant Garamond Bold Italics"/>
                <a:ea typeface="Cormorant Garamond Bold Italics"/>
                <a:cs typeface="Cormorant Garamond Bold Italics"/>
                <a:sym typeface="Cormorant Garamond Bold Italics"/>
              </a:rPr>
              <a:t>Explanation</a:t>
            </a:r>
          </a:p>
        </p:txBody>
      </p:sp>
      <p:sp>
        <p:nvSpPr>
          <p:cNvPr name="TextBox 3" id="3"/>
          <p:cNvSpPr txBox="true"/>
          <p:nvPr/>
        </p:nvSpPr>
        <p:spPr>
          <a:xfrm rot="0">
            <a:off x="1603897" y="1687750"/>
            <a:ext cx="15080206" cy="7172325"/>
          </a:xfrm>
          <a:prstGeom prst="rect">
            <a:avLst/>
          </a:prstGeom>
        </p:spPr>
        <p:txBody>
          <a:bodyPr anchor="t" rtlCol="false" tIns="0" lIns="0" bIns="0" rIns="0">
            <a:spAutoFit/>
          </a:bodyPr>
          <a:lstStyle/>
          <a:p>
            <a:pPr algn="l">
              <a:lnSpc>
                <a:spcPts val="4079"/>
              </a:lnSpc>
            </a:pPr>
            <a:r>
              <a:rPr lang="en-US" sz="2400">
                <a:solidFill>
                  <a:srgbClr val="0F4662"/>
                </a:solidFill>
                <a:latin typeface="Quicksand"/>
                <a:ea typeface="Quicksand"/>
                <a:cs typeface="Quicksand"/>
                <a:sym typeface="Quicksand"/>
              </a:rPr>
              <a:t>What we’re doing here is </a:t>
            </a:r>
            <a:r>
              <a:rPr lang="en-US" sz="2400" u="sng">
                <a:solidFill>
                  <a:srgbClr val="0F4662"/>
                </a:solidFill>
                <a:latin typeface="Quicksand"/>
                <a:ea typeface="Quicksand"/>
                <a:cs typeface="Quicksand"/>
                <a:sym typeface="Quicksand"/>
              </a:rPr>
              <a:t>randomly selecting samples of 30 out of the total responses</a:t>
            </a:r>
            <a:r>
              <a:rPr lang="en-US" sz="2400">
                <a:solidFill>
                  <a:srgbClr val="0F4662"/>
                </a:solidFill>
                <a:latin typeface="Quicksand"/>
                <a:ea typeface="Quicksand"/>
                <a:cs typeface="Quicksand"/>
                <a:sym typeface="Quicksand"/>
              </a:rPr>
              <a:t>, and for each collection we define a variable that outputs the sample of that mean. It is on the mean of these new variables that we apply the CLT on.</a:t>
            </a:r>
          </a:p>
          <a:p>
            <a:pPr algn="l">
              <a:lnSpc>
                <a:spcPts val="4079"/>
              </a:lnSpc>
            </a:pPr>
          </a:p>
          <a:p>
            <a:pPr algn="l">
              <a:lnSpc>
                <a:spcPts val="4079"/>
              </a:lnSpc>
            </a:pPr>
            <a:r>
              <a:rPr lang="en-US" sz="2400">
                <a:solidFill>
                  <a:srgbClr val="0F4662"/>
                </a:solidFill>
                <a:latin typeface="Quicksand"/>
                <a:ea typeface="Quicksand"/>
                <a:cs typeface="Quicksand"/>
                <a:sym typeface="Quicksand"/>
              </a:rPr>
              <a:t>The “size of a sample” signifies the size of a selection. The “number of samples” signifies the number of selections. As we can see in the two previous slides, on increasing the number of samples, that is, on increasing the number of sample means, the distribution of their mean, better approximates a normal distribution.</a:t>
            </a:r>
          </a:p>
          <a:p>
            <a:pPr algn="l">
              <a:lnSpc>
                <a:spcPts val="4079"/>
              </a:lnSpc>
            </a:pPr>
          </a:p>
          <a:p>
            <a:pPr algn="l">
              <a:lnSpc>
                <a:spcPts val="4079"/>
              </a:lnSpc>
            </a:pPr>
            <a:r>
              <a:rPr lang="en-US" sz="2400">
                <a:solidFill>
                  <a:srgbClr val="0F4662"/>
                </a:solidFill>
                <a:latin typeface="Quicksand"/>
                <a:ea typeface="Quicksand"/>
                <a:cs typeface="Quicksand"/>
                <a:sym typeface="Quicksand"/>
              </a:rPr>
              <a:t>Let us apply CLT once more to better understand its working.</a:t>
            </a:r>
          </a:p>
          <a:p>
            <a:pPr algn="l">
              <a:lnSpc>
                <a:spcPts val="4079"/>
              </a:lnSpc>
            </a:pPr>
          </a:p>
          <a:p>
            <a:pPr algn="l">
              <a:lnSpc>
                <a:spcPts val="4079"/>
              </a:lnSpc>
            </a:pPr>
          </a:p>
          <a:p>
            <a:pPr algn="l">
              <a:lnSpc>
                <a:spcPts val="4079"/>
              </a:lnSpc>
            </a:pPr>
          </a:p>
          <a:p>
            <a:pPr algn="l">
              <a:lnSpc>
                <a:spcPts val="4079"/>
              </a:lnSpc>
              <a:spcBef>
                <a:spcPct val="0"/>
              </a:spcBef>
            </a:pPr>
          </a:p>
        </p:txBody>
      </p:sp>
    </p:spTree>
  </p:cSld>
  <p:clrMapOvr>
    <a:masterClrMapping/>
  </p:clrMapOvr>
</p:sld>
</file>

<file path=ppt/slides/slide5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291000"/>
            <a:ext cx="7472368" cy="4156505"/>
          </a:xfrm>
          <a:custGeom>
            <a:avLst/>
            <a:gdLst/>
            <a:ahLst/>
            <a:cxnLst/>
            <a:rect r="r" b="b" t="t" l="l"/>
            <a:pathLst>
              <a:path h="4156505" w="7472368">
                <a:moveTo>
                  <a:pt x="0" y="0"/>
                </a:moveTo>
                <a:lnTo>
                  <a:pt x="7472368" y="0"/>
                </a:lnTo>
                <a:lnTo>
                  <a:pt x="7472368" y="4156504"/>
                </a:lnTo>
                <a:lnTo>
                  <a:pt x="0" y="4156504"/>
                </a:lnTo>
                <a:lnTo>
                  <a:pt x="0" y="0"/>
                </a:lnTo>
                <a:close/>
              </a:path>
            </a:pathLst>
          </a:custGeom>
          <a:blipFill>
            <a:blip r:embed="rId2"/>
            <a:stretch>
              <a:fillRect l="0" t="0" r="0" b="0"/>
            </a:stretch>
          </a:blipFill>
          <a:ln w="38100" cap="sq">
            <a:solidFill>
              <a:srgbClr val="000000"/>
            </a:solidFill>
            <a:prstDash val="solid"/>
            <a:miter/>
          </a:ln>
        </p:spPr>
      </p:sp>
      <p:sp>
        <p:nvSpPr>
          <p:cNvPr name="Freeform 3" id="3"/>
          <p:cNvSpPr/>
          <p:nvPr/>
        </p:nvSpPr>
        <p:spPr>
          <a:xfrm flipH="false" flipV="false" rot="0">
            <a:off x="9786932" y="2309681"/>
            <a:ext cx="7472368" cy="4119143"/>
          </a:xfrm>
          <a:custGeom>
            <a:avLst/>
            <a:gdLst/>
            <a:ahLst/>
            <a:cxnLst/>
            <a:rect r="r" b="b" t="t" l="l"/>
            <a:pathLst>
              <a:path h="4119143" w="7472368">
                <a:moveTo>
                  <a:pt x="0" y="0"/>
                </a:moveTo>
                <a:lnTo>
                  <a:pt x="7472368" y="0"/>
                </a:lnTo>
                <a:lnTo>
                  <a:pt x="7472368" y="4119143"/>
                </a:lnTo>
                <a:lnTo>
                  <a:pt x="0" y="4119143"/>
                </a:lnTo>
                <a:lnTo>
                  <a:pt x="0" y="0"/>
                </a:lnTo>
                <a:close/>
              </a:path>
            </a:pathLst>
          </a:custGeom>
          <a:blipFill>
            <a:blip r:embed="rId3"/>
            <a:stretch>
              <a:fillRect l="0" t="0" r="0" b="0"/>
            </a:stretch>
          </a:blipFill>
          <a:ln w="38100" cap="sq">
            <a:solidFill>
              <a:srgbClr val="000000"/>
            </a:solidFill>
            <a:prstDash val="solid"/>
            <a:miter/>
          </a:ln>
        </p:spPr>
      </p:sp>
      <p:sp>
        <p:nvSpPr>
          <p:cNvPr name="TextBox 4" id="4"/>
          <p:cNvSpPr txBox="true"/>
          <p:nvPr/>
        </p:nvSpPr>
        <p:spPr>
          <a:xfrm rot="0">
            <a:off x="2365397" y="642907"/>
            <a:ext cx="13557206" cy="723960"/>
          </a:xfrm>
          <a:prstGeom prst="rect">
            <a:avLst/>
          </a:prstGeom>
        </p:spPr>
        <p:txBody>
          <a:bodyPr anchor="t" rtlCol="false" tIns="0" lIns="0" bIns="0" rIns="0">
            <a:spAutoFit/>
          </a:bodyPr>
          <a:lstStyle/>
          <a:p>
            <a:pPr algn="ctr" marL="0" indent="0" lvl="0">
              <a:lnSpc>
                <a:spcPts val="5843"/>
              </a:lnSpc>
            </a:pPr>
            <a:r>
              <a:rPr lang="en-US" b="true" sz="4495" i="true">
                <a:solidFill>
                  <a:srgbClr val="0F4662"/>
                </a:solidFill>
                <a:latin typeface="Cormorant Garamond Bold Italics"/>
                <a:ea typeface="Cormorant Garamond Bold Italics"/>
                <a:cs typeface="Cormorant Garamond Bold Italics"/>
                <a:sym typeface="Cormorant Garamond Bold Italics"/>
              </a:rPr>
              <a:t>CLT application on Happiness Variable</a:t>
            </a:r>
          </a:p>
        </p:txBody>
      </p:sp>
      <p:sp>
        <p:nvSpPr>
          <p:cNvPr name="TextBox 5" id="5"/>
          <p:cNvSpPr txBox="true"/>
          <p:nvPr/>
        </p:nvSpPr>
        <p:spPr>
          <a:xfrm rot="0">
            <a:off x="2969838" y="7247604"/>
            <a:ext cx="3590092" cy="1000125"/>
          </a:xfrm>
          <a:prstGeom prst="rect">
            <a:avLst/>
          </a:prstGeom>
        </p:spPr>
        <p:txBody>
          <a:bodyPr anchor="t" rtlCol="false" tIns="0" lIns="0" bIns="0" rIns="0">
            <a:spAutoFit/>
          </a:bodyPr>
          <a:lstStyle/>
          <a:p>
            <a:pPr algn="ctr">
              <a:lnSpc>
                <a:spcPts val="4079"/>
              </a:lnSpc>
            </a:pPr>
            <a:r>
              <a:rPr lang="en-US" sz="2400">
                <a:solidFill>
                  <a:srgbClr val="0F4662"/>
                </a:solidFill>
                <a:latin typeface="Quicksand"/>
                <a:ea typeface="Quicksand"/>
                <a:cs typeface="Quicksand"/>
                <a:sym typeface="Quicksand"/>
              </a:rPr>
              <a:t>Size of each Sample - 30</a:t>
            </a:r>
          </a:p>
          <a:p>
            <a:pPr algn="ctr">
              <a:lnSpc>
                <a:spcPts val="4079"/>
              </a:lnSpc>
              <a:spcBef>
                <a:spcPct val="0"/>
              </a:spcBef>
            </a:pPr>
            <a:r>
              <a:rPr lang="en-US" sz="2400">
                <a:solidFill>
                  <a:srgbClr val="0F4662"/>
                </a:solidFill>
                <a:latin typeface="Quicksand"/>
                <a:ea typeface="Quicksand"/>
                <a:cs typeface="Quicksand"/>
                <a:sym typeface="Quicksand"/>
              </a:rPr>
              <a:t>Number of Samples - </a:t>
            </a:r>
            <a:r>
              <a:rPr lang="en-US" b="true" sz="2400">
                <a:solidFill>
                  <a:srgbClr val="0F4662"/>
                </a:solidFill>
                <a:latin typeface="Quicksand Bold"/>
                <a:ea typeface="Quicksand Bold"/>
                <a:cs typeface="Quicksand Bold"/>
                <a:sym typeface="Quicksand Bold"/>
              </a:rPr>
              <a:t>100</a:t>
            </a:r>
          </a:p>
        </p:txBody>
      </p:sp>
      <p:sp>
        <p:nvSpPr>
          <p:cNvPr name="TextBox 6" id="6"/>
          <p:cNvSpPr txBox="true"/>
          <p:nvPr/>
        </p:nvSpPr>
        <p:spPr>
          <a:xfrm rot="0">
            <a:off x="11634487" y="7247604"/>
            <a:ext cx="3777258" cy="1000125"/>
          </a:xfrm>
          <a:prstGeom prst="rect">
            <a:avLst/>
          </a:prstGeom>
        </p:spPr>
        <p:txBody>
          <a:bodyPr anchor="t" rtlCol="false" tIns="0" lIns="0" bIns="0" rIns="0">
            <a:spAutoFit/>
          </a:bodyPr>
          <a:lstStyle/>
          <a:p>
            <a:pPr algn="ctr">
              <a:lnSpc>
                <a:spcPts val="4079"/>
              </a:lnSpc>
            </a:pPr>
            <a:r>
              <a:rPr lang="en-US" sz="2400">
                <a:solidFill>
                  <a:srgbClr val="0F4662"/>
                </a:solidFill>
                <a:latin typeface="Quicksand"/>
                <a:ea typeface="Quicksand"/>
                <a:cs typeface="Quicksand"/>
                <a:sym typeface="Quicksand"/>
              </a:rPr>
              <a:t>Size of each Sample - 30</a:t>
            </a:r>
          </a:p>
          <a:p>
            <a:pPr algn="ctr">
              <a:lnSpc>
                <a:spcPts val="4079"/>
              </a:lnSpc>
              <a:spcBef>
                <a:spcPct val="0"/>
              </a:spcBef>
            </a:pPr>
            <a:r>
              <a:rPr lang="en-US" sz="2400">
                <a:solidFill>
                  <a:srgbClr val="0F4662"/>
                </a:solidFill>
                <a:latin typeface="Quicksand"/>
                <a:ea typeface="Quicksand"/>
                <a:cs typeface="Quicksand"/>
                <a:sym typeface="Quicksand"/>
              </a:rPr>
              <a:t>Number of Samples - </a:t>
            </a:r>
            <a:r>
              <a:rPr lang="en-US" b="true" sz="2400">
                <a:solidFill>
                  <a:srgbClr val="0F4662"/>
                </a:solidFill>
                <a:latin typeface="Quicksand Bold"/>
                <a:ea typeface="Quicksand Bold"/>
                <a:cs typeface="Quicksand Bold"/>
                <a:sym typeface="Quicksand Bold"/>
              </a:rPr>
              <a:t>1000</a:t>
            </a:r>
          </a:p>
        </p:txBody>
      </p:sp>
    </p:spTree>
  </p:cSld>
  <p:clrMapOvr>
    <a:masterClrMapping/>
  </p:clrMapOvr>
</p:sld>
</file>

<file path=ppt/slides/slide5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2921027" y="1028700"/>
            <a:ext cx="12445945" cy="6860827"/>
          </a:xfrm>
          <a:custGeom>
            <a:avLst/>
            <a:gdLst/>
            <a:ahLst/>
            <a:cxnLst/>
            <a:rect r="r" b="b" t="t" l="l"/>
            <a:pathLst>
              <a:path h="6860827" w="12445945">
                <a:moveTo>
                  <a:pt x="0" y="0"/>
                </a:moveTo>
                <a:lnTo>
                  <a:pt x="12445946" y="0"/>
                </a:lnTo>
                <a:lnTo>
                  <a:pt x="12445946" y="6860827"/>
                </a:lnTo>
                <a:lnTo>
                  <a:pt x="0" y="6860827"/>
                </a:lnTo>
                <a:lnTo>
                  <a:pt x="0" y="0"/>
                </a:lnTo>
                <a:close/>
              </a:path>
            </a:pathLst>
          </a:custGeom>
          <a:blipFill>
            <a:blip r:embed="rId2"/>
            <a:stretch>
              <a:fillRect l="0" t="0" r="0" b="0"/>
            </a:stretch>
          </a:blipFill>
          <a:ln w="38100" cap="sq">
            <a:solidFill>
              <a:srgbClr val="000000"/>
            </a:solidFill>
            <a:prstDash val="solid"/>
            <a:miter/>
          </a:ln>
        </p:spPr>
      </p:sp>
      <p:sp>
        <p:nvSpPr>
          <p:cNvPr name="TextBox 3" id="3"/>
          <p:cNvSpPr txBox="true"/>
          <p:nvPr/>
        </p:nvSpPr>
        <p:spPr>
          <a:xfrm rot="0">
            <a:off x="7161788" y="8155588"/>
            <a:ext cx="3964424" cy="1000125"/>
          </a:xfrm>
          <a:prstGeom prst="rect">
            <a:avLst/>
          </a:prstGeom>
        </p:spPr>
        <p:txBody>
          <a:bodyPr anchor="t" rtlCol="false" tIns="0" lIns="0" bIns="0" rIns="0">
            <a:spAutoFit/>
          </a:bodyPr>
          <a:lstStyle/>
          <a:p>
            <a:pPr algn="ctr">
              <a:lnSpc>
                <a:spcPts val="4079"/>
              </a:lnSpc>
            </a:pPr>
            <a:r>
              <a:rPr lang="en-US" sz="2400">
                <a:solidFill>
                  <a:srgbClr val="0F4662"/>
                </a:solidFill>
                <a:latin typeface="Quicksand"/>
                <a:ea typeface="Quicksand"/>
                <a:cs typeface="Quicksand"/>
                <a:sym typeface="Quicksand"/>
              </a:rPr>
              <a:t>Size of each Sample - 30</a:t>
            </a:r>
          </a:p>
          <a:p>
            <a:pPr algn="ctr">
              <a:lnSpc>
                <a:spcPts val="4079"/>
              </a:lnSpc>
              <a:spcBef>
                <a:spcPct val="0"/>
              </a:spcBef>
            </a:pPr>
            <a:r>
              <a:rPr lang="en-US" sz="2400">
                <a:solidFill>
                  <a:srgbClr val="0F4662"/>
                </a:solidFill>
                <a:latin typeface="Quicksand"/>
                <a:ea typeface="Quicksand"/>
                <a:cs typeface="Quicksand"/>
                <a:sym typeface="Quicksand"/>
              </a:rPr>
              <a:t>Number of Samples - </a:t>
            </a:r>
            <a:r>
              <a:rPr lang="en-US" b="true" sz="2400">
                <a:solidFill>
                  <a:srgbClr val="0F4662"/>
                </a:solidFill>
                <a:latin typeface="Quicksand Bold"/>
                <a:ea typeface="Quicksand Bold"/>
                <a:cs typeface="Quicksand Bold"/>
                <a:sym typeface="Quicksand Bold"/>
              </a:rPr>
              <a:t>10000</a:t>
            </a:r>
          </a:p>
        </p:txBody>
      </p:sp>
    </p:spTree>
  </p:cSld>
  <p:clrMapOvr>
    <a:masterClrMapping/>
  </p:clrMapOvr>
</p:sld>
</file>

<file path=ppt/slides/slide58.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2365397" y="642907"/>
            <a:ext cx="13557206" cy="723960"/>
          </a:xfrm>
          <a:prstGeom prst="rect">
            <a:avLst/>
          </a:prstGeom>
        </p:spPr>
        <p:txBody>
          <a:bodyPr anchor="t" rtlCol="false" tIns="0" lIns="0" bIns="0" rIns="0">
            <a:spAutoFit/>
          </a:bodyPr>
          <a:lstStyle/>
          <a:p>
            <a:pPr algn="ctr" marL="0" indent="0" lvl="0">
              <a:lnSpc>
                <a:spcPts val="5843"/>
              </a:lnSpc>
            </a:pPr>
            <a:r>
              <a:rPr lang="en-US" b="true" sz="4495" i="true">
                <a:solidFill>
                  <a:srgbClr val="0F4662"/>
                </a:solidFill>
                <a:latin typeface="Cormorant Garamond Bold Italics"/>
                <a:ea typeface="Cormorant Garamond Bold Italics"/>
                <a:cs typeface="Cormorant Garamond Bold Italics"/>
                <a:sym typeface="Cormorant Garamond Bold Italics"/>
              </a:rPr>
              <a:t>Some pointers about the graph</a:t>
            </a:r>
          </a:p>
        </p:txBody>
      </p:sp>
      <p:sp>
        <p:nvSpPr>
          <p:cNvPr name="TextBox 3" id="3"/>
          <p:cNvSpPr txBox="true"/>
          <p:nvPr/>
        </p:nvSpPr>
        <p:spPr>
          <a:xfrm rot="0">
            <a:off x="514350" y="1525527"/>
            <a:ext cx="17259300" cy="7891292"/>
          </a:xfrm>
          <a:prstGeom prst="rect">
            <a:avLst/>
          </a:prstGeom>
        </p:spPr>
        <p:txBody>
          <a:bodyPr anchor="t" rtlCol="false" tIns="0" lIns="0" bIns="0" rIns="0">
            <a:spAutoFit/>
          </a:bodyPr>
          <a:lstStyle/>
          <a:p>
            <a:pPr algn="l">
              <a:lnSpc>
                <a:spcPts val="3957"/>
              </a:lnSpc>
            </a:pPr>
            <a:r>
              <a:rPr lang="en-US" sz="2327" b="true">
                <a:solidFill>
                  <a:srgbClr val="0F4662"/>
                </a:solidFill>
                <a:latin typeface="Quicksand Bold"/>
                <a:ea typeface="Quicksand Bold"/>
                <a:cs typeface="Quicksand Bold"/>
                <a:sym typeface="Quicksand Bold"/>
              </a:rPr>
              <a:t>X-Axis (Sample Mean):</a:t>
            </a:r>
          </a:p>
          <a:p>
            <a:pPr algn="l" marL="502546" indent="-251273" lvl="1">
              <a:lnSpc>
                <a:spcPts val="3957"/>
              </a:lnSpc>
              <a:buFont typeface="Arial"/>
              <a:buChar char="•"/>
            </a:pPr>
            <a:r>
              <a:rPr lang="en-US" sz="2327">
                <a:solidFill>
                  <a:srgbClr val="0F4662"/>
                </a:solidFill>
                <a:latin typeface="Quicksand"/>
                <a:ea typeface="Quicksand"/>
                <a:cs typeface="Quicksand"/>
                <a:sym typeface="Quicksand"/>
              </a:rPr>
              <a:t>The x-axis represents the sample means of the Happiness attribute.</a:t>
            </a:r>
          </a:p>
          <a:p>
            <a:pPr algn="l" marL="502546" indent="-251273" lvl="1">
              <a:lnSpc>
                <a:spcPts val="3957"/>
              </a:lnSpc>
              <a:buFont typeface="Arial"/>
              <a:buChar char="•"/>
            </a:pPr>
            <a:r>
              <a:rPr lang="en-US" sz="2327">
                <a:solidFill>
                  <a:srgbClr val="0F4662"/>
                </a:solidFill>
                <a:latin typeface="Quicksand"/>
                <a:ea typeface="Quicksand"/>
                <a:cs typeface="Quicksand"/>
                <a:sym typeface="Quicksand"/>
              </a:rPr>
              <a:t>Each value on the x-axis corresponds to the mean of a random sample of size 30 taken from the Happiness data.</a:t>
            </a:r>
          </a:p>
          <a:p>
            <a:pPr algn="l">
              <a:lnSpc>
                <a:spcPts val="3957"/>
              </a:lnSpc>
            </a:pPr>
            <a:r>
              <a:rPr lang="en-US" sz="2327" b="true">
                <a:solidFill>
                  <a:srgbClr val="0F4662"/>
                </a:solidFill>
                <a:latin typeface="Quicksand Bold"/>
                <a:ea typeface="Quicksand Bold"/>
                <a:cs typeface="Quicksand Bold"/>
                <a:sym typeface="Quicksand Bold"/>
              </a:rPr>
              <a:t>Y-Axis (Density):</a:t>
            </a:r>
          </a:p>
          <a:p>
            <a:pPr algn="l" marL="502546" indent="-251273" lvl="1">
              <a:lnSpc>
                <a:spcPts val="3957"/>
              </a:lnSpc>
              <a:buFont typeface="Arial"/>
              <a:buChar char="•"/>
            </a:pPr>
            <a:r>
              <a:rPr lang="en-US" sz="2327">
                <a:solidFill>
                  <a:srgbClr val="0F4662"/>
                </a:solidFill>
                <a:latin typeface="Quicksand"/>
                <a:ea typeface="Quicksand"/>
                <a:cs typeface="Quicksand"/>
                <a:sym typeface="Quicksand"/>
              </a:rPr>
              <a:t>The y-axis represents the density of the sample means.</a:t>
            </a:r>
          </a:p>
          <a:p>
            <a:pPr algn="l" marL="502546" indent="-251273" lvl="1">
              <a:lnSpc>
                <a:spcPts val="3957"/>
              </a:lnSpc>
              <a:buFont typeface="Arial"/>
              <a:buChar char="•"/>
            </a:pPr>
            <a:r>
              <a:rPr lang="en-US" sz="2327">
                <a:solidFill>
                  <a:srgbClr val="0F4662"/>
                </a:solidFill>
                <a:latin typeface="Quicksand"/>
                <a:ea typeface="Quicksand"/>
                <a:cs typeface="Quicksand"/>
                <a:sym typeface="Quicksand"/>
              </a:rPr>
              <a:t>Density is calculated as the count of sample means in each class interval divided by the total number of sample means and the interval width.</a:t>
            </a:r>
          </a:p>
          <a:p>
            <a:pPr algn="l" marL="502546" indent="-251273" lvl="1">
              <a:lnSpc>
                <a:spcPts val="3957"/>
              </a:lnSpc>
              <a:buFont typeface="Arial"/>
              <a:buChar char="•"/>
            </a:pPr>
            <a:r>
              <a:rPr lang="en-US" sz="2327">
                <a:solidFill>
                  <a:srgbClr val="0F4662"/>
                </a:solidFill>
                <a:latin typeface="Quicksand"/>
                <a:ea typeface="Quicksand"/>
                <a:cs typeface="Quicksand"/>
                <a:sym typeface="Quicksand"/>
              </a:rPr>
              <a:t>The area under the histogram is normalized to 1.</a:t>
            </a:r>
          </a:p>
          <a:p>
            <a:pPr algn="l">
              <a:lnSpc>
                <a:spcPts val="3957"/>
              </a:lnSpc>
            </a:pPr>
            <a:r>
              <a:rPr lang="en-US" sz="2327" b="true">
                <a:solidFill>
                  <a:srgbClr val="0F4662"/>
                </a:solidFill>
                <a:latin typeface="Quicksand Bold"/>
                <a:ea typeface="Quicksand Bold"/>
                <a:cs typeface="Quicksand Bold"/>
                <a:sym typeface="Quicksand Bold"/>
              </a:rPr>
              <a:t>Bars of the Histogram:</a:t>
            </a:r>
          </a:p>
          <a:p>
            <a:pPr algn="l" marL="502546" indent="-251273" lvl="1">
              <a:lnSpc>
                <a:spcPts val="3957"/>
              </a:lnSpc>
              <a:buFont typeface="Arial"/>
              <a:buChar char="•"/>
            </a:pPr>
            <a:r>
              <a:rPr lang="en-US" sz="2327">
                <a:solidFill>
                  <a:srgbClr val="0F4662"/>
                </a:solidFill>
                <a:latin typeface="Quicksand"/>
                <a:ea typeface="Quicksand"/>
                <a:cs typeface="Quicksand"/>
                <a:sym typeface="Quicksand"/>
              </a:rPr>
              <a:t>Each bar represents the frequency (density) of sample means falling within a specific range (class interval).</a:t>
            </a:r>
          </a:p>
          <a:p>
            <a:pPr algn="l" marL="502546" indent="-251273" lvl="1">
              <a:lnSpc>
                <a:spcPts val="3957"/>
              </a:lnSpc>
              <a:buFont typeface="Arial"/>
              <a:buChar char="•"/>
            </a:pPr>
            <a:r>
              <a:rPr lang="en-US" sz="2327">
                <a:solidFill>
                  <a:srgbClr val="0F4662"/>
                </a:solidFill>
                <a:latin typeface="Quicksand"/>
                <a:ea typeface="Quicksand"/>
                <a:cs typeface="Quicksand"/>
                <a:sym typeface="Quicksand"/>
              </a:rPr>
              <a:t>The height of each bar indicates how densely the sample means are distributed within that range.</a:t>
            </a:r>
          </a:p>
          <a:p>
            <a:pPr algn="l">
              <a:lnSpc>
                <a:spcPts val="3957"/>
              </a:lnSpc>
            </a:pPr>
            <a:r>
              <a:rPr lang="en-US" sz="2327" b="true">
                <a:solidFill>
                  <a:srgbClr val="0F4662"/>
                </a:solidFill>
                <a:latin typeface="Quicksand Bold"/>
                <a:ea typeface="Quicksand Bold"/>
                <a:cs typeface="Quicksand Bold"/>
                <a:sym typeface="Quicksand Bold"/>
              </a:rPr>
              <a:t>Overlaying Curve (Normal Distribution):</a:t>
            </a:r>
          </a:p>
          <a:p>
            <a:pPr algn="l" marL="502546" indent="-251273" lvl="1">
              <a:lnSpc>
                <a:spcPts val="3957"/>
              </a:lnSpc>
              <a:buFont typeface="Arial"/>
              <a:buChar char="•"/>
            </a:pPr>
            <a:r>
              <a:rPr lang="en-US" sz="2327">
                <a:solidFill>
                  <a:srgbClr val="0F4662"/>
                </a:solidFill>
                <a:latin typeface="Quicksand"/>
                <a:ea typeface="Quicksand"/>
                <a:cs typeface="Quicksand"/>
                <a:sym typeface="Quicksand"/>
              </a:rPr>
              <a:t>The overlaying curve is a normal distribution (Gaussian) fitted to the sample means.</a:t>
            </a:r>
          </a:p>
          <a:p>
            <a:pPr algn="l" marL="502546" indent="-251273" lvl="1">
              <a:lnSpc>
                <a:spcPts val="3957"/>
              </a:lnSpc>
              <a:buFont typeface="Arial"/>
              <a:buChar char="•"/>
            </a:pPr>
            <a:r>
              <a:rPr lang="en-US" sz="2327">
                <a:solidFill>
                  <a:srgbClr val="0F4662"/>
                </a:solidFill>
                <a:latin typeface="Quicksand"/>
                <a:ea typeface="Quicksand"/>
                <a:cs typeface="Quicksand"/>
                <a:sym typeface="Quicksand"/>
              </a:rPr>
              <a:t>The curve is generated using the mean and standard deviation of the sample means.</a:t>
            </a:r>
          </a:p>
          <a:p>
            <a:pPr algn="l" marL="502546" indent="-251273" lvl="1">
              <a:lnSpc>
                <a:spcPts val="3957"/>
              </a:lnSpc>
              <a:buFont typeface="Arial"/>
              <a:buChar char="•"/>
            </a:pPr>
            <a:r>
              <a:rPr lang="en-US" sz="2327">
                <a:solidFill>
                  <a:srgbClr val="0F4662"/>
                </a:solidFill>
                <a:latin typeface="Quicksand"/>
                <a:ea typeface="Quicksand"/>
                <a:cs typeface="Quicksand"/>
                <a:sym typeface="Quicksand"/>
              </a:rPr>
              <a:t>It represents the theoretical distribution of the sample means according to the Central Limit Theorem (CLT).</a:t>
            </a:r>
          </a:p>
          <a:p>
            <a:pPr algn="l" marL="502546" indent="-251273" lvl="1">
              <a:lnSpc>
                <a:spcPts val="3957"/>
              </a:lnSpc>
              <a:buFont typeface="Arial"/>
              <a:buChar char="•"/>
            </a:pPr>
            <a:r>
              <a:rPr lang="en-US" sz="2327">
                <a:solidFill>
                  <a:srgbClr val="0F4662"/>
                </a:solidFill>
                <a:latin typeface="Quicksand"/>
                <a:ea typeface="Quicksand"/>
                <a:cs typeface="Quicksand"/>
                <a:sym typeface="Quicksand"/>
              </a:rPr>
              <a:t>The curve helps to visually verify if the distribution of sample means approximates a normal distribution.</a:t>
            </a:r>
          </a:p>
        </p:txBody>
      </p:sp>
    </p:spTree>
  </p:cSld>
  <p:clrMapOvr>
    <a:masterClrMapping/>
  </p:clrMapOvr>
</p:sld>
</file>

<file path=ppt/slides/slide59.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2984044"/>
            <a:ext cx="16229942" cy="2404643"/>
          </a:xfrm>
          <a:prstGeom prst="rect">
            <a:avLst/>
          </a:prstGeom>
        </p:spPr>
        <p:txBody>
          <a:bodyPr anchor="t" rtlCol="false" tIns="0" lIns="0" bIns="0" rIns="0">
            <a:spAutoFit/>
          </a:bodyPr>
          <a:lstStyle/>
          <a:p>
            <a:pPr algn="ctr" marL="0" indent="0" lvl="0">
              <a:lnSpc>
                <a:spcPts val="19710"/>
              </a:lnSpc>
              <a:spcBef>
                <a:spcPct val="0"/>
              </a:spcBef>
            </a:pPr>
            <a:r>
              <a:rPr lang="en-US" b="true" sz="14079" i="true">
                <a:solidFill>
                  <a:srgbClr val="0F4662"/>
                </a:solidFill>
                <a:latin typeface="Cormorant Garamond Bold Italics"/>
                <a:ea typeface="Cormorant Garamond Bold Italics"/>
                <a:cs typeface="Cormorant Garamond Bold Italics"/>
                <a:sym typeface="Cormorant Garamond Bold Italics"/>
              </a:rPr>
              <a:t>Final Thoughts</a:t>
            </a:r>
          </a:p>
        </p:txBody>
      </p:sp>
      <p:sp>
        <p:nvSpPr>
          <p:cNvPr name="TextBox 3" id="3"/>
          <p:cNvSpPr txBox="true"/>
          <p:nvPr/>
        </p:nvSpPr>
        <p:spPr>
          <a:xfrm rot="0">
            <a:off x="2365397" y="6312296"/>
            <a:ext cx="13557206" cy="723960"/>
          </a:xfrm>
          <a:prstGeom prst="rect">
            <a:avLst/>
          </a:prstGeom>
        </p:spPr>
        <p:txBody>
          <a:bodyPr anchor="t" rtlCol="false" tIns="0" lIns="0" bIns="0" rIns="0">
            <a:spAutoFit/>
          </a:bodyPr>
          <a:lstStyle/>
          <a:p>
            <a:pPr algn="ctr" marL="0" indent="0" lvl="0">
              <a:lnSpc>
                <a:spcPts val="5843"/>
              </a:lnSpc>
            </a:pPr>
            <a:r>
              <a:rPr lang="en-US" b="true" sz="4495" i="true">
                <a:solidFill>
                  <a:srgbClr val="0F4662"/>
                </a:solidFill>
                <a:latin typeface="Cormorant Garamond Bold Italics"/>
                <a:ea typeface="Cormorant Garamond Bold Italics"/>
                <a:cs typeface="Cormorant Garamond Bold Italics"/>
                <a:sym typeface="Cormorant Garamond Bold Italics"/>
              </a:rPr>
              <a:t>Drawbacks and deliberations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7503646"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The Questions we asked</a:t>
            </a:r>
          </a:p>
        </p:txBody>
      </p:sp>
      <p:sp>
        <p:nvSpPr>
          <p:cNvPr name="TextBox 3" id="3"/>
          <p:cNvSpPr txBox="true"/>
          <p:nvPr/>
        </p:nvSpPr>
        <p:spPr>
          <a:xfrm rot="0">
            <a:off x="1028700" y="2425360"/>
            <a:ext cx="7503646" cy="986617"/>
          </a:xfrm>
          <a:prstGeom prst="rect">
            <a:avLst/>
          </a:prstGeom>
        </p:spPr>
        <p:txBody>
          <a:bodyPr anchor="t" rtlCol="false" tIns="0" lIns="0" bIns="0" rIns="0">
            <a:spAutoFit/>
          </a:bodyPr>
          <a:lstStyle/>
          <a:p>
            <a:pPr algn="l" marL="510173" indent="-255086" lvl="1">
              <a:lnSpc>
                <a:spcPts val="4017"/>
              </a:lnSpc>
              <a:buFont typeface="Arial"/>
              <a:buChar char="•"/>
            </a:pPr>
            <a:r>
              <a:rPr lang="en-US" sz="2363">
                <a:solidFill>
                  <a:srgbClr val="0F4662"/>
                </a:solidFill>
                <a:latin typeface="Quicksand"/>
                <a:ea typeface="Quicksand"/>
                <a:cs typeface="Quicksand"/>
                <a:sym typeface="Quicksand"/>
              </a:rPr>
              <a:t>Under-grad or Post-grad?</a:t>
            </a:r>
          </a:p>
          <a:p>
            <a:pPr algn="l" marL="510173" indent="-255086" lvl="1">
              <a:lnSpc>
                <a:spcPts val="4017"/>
              </a:lnSpc>
              <a:buFont typeface="Arial"/>
              <a:buChar char="•"/>
            </a:pPr>
            <a:r>
              <a:rPr lang="en-US" sz="2363">
                <a:solidFill>
                  <a:srgbClr val="0F4662"/>
                </a:solidFill>
                <a:latin typeface="Quicksand"/>
                <a:ea typeface="Quicksand"/>
                <a:cs typeface="Quicksand"/>
                <a:sym typeface="Quicksand"/>
              </a:rPr>
              <a:t>Which year are you in?</a:t>
            </a:r>
          </a:p>
        </p:txBody>
      </p:sp>
      <p:sp>
        <p:nvSpPr>
          <p:cNvPr name="TextBox 4" id="4"/>
          <p:cNvSpPr txBox="true"/>
          <p:nvPr/>
        </p:nvSpPr>
        <p:spPr>
          <a:xfrm rot="0">
            <a:off x="1028700" y="7258839"/>
            <a:ext cx="7503646" cy="1993074"/>
          </a:xfrm>
          <a:prstGeom prst="rect">
            <a:avLst/>
          </a:prstGeom>
        </p:spPr>
        <p:txBody>
          <a:bodyPr anchor="t" rtlCol="false" tIns="0" lIns="0" bIns="0" rIns="0">
            <a:spAutoFit/>
          </a:bodyPr>
          <a:lstStyle/>
          <a:p>
            <a:pPr algn="l" marL="510172" indent="-255086" lvl="1">
              <a:lnSpc>
                <a:spcPts val="4017"/>
              </a:lnSpc>
              <a:buFont typeface="Arial"/>
              <a:buChar char="•"/>
            </a:pPr>
            <a:r>
              <a:rPr lang="en-US" sz="2363">
                <a:solidFill>
                  <a:srgbClr val="0F4662"/>
                </a:solidFill>
                <a:latin typeface="Quicksand"/>
                <a:ea typeface="Quicksand"/>
                <a:cs typeface="Quicksand"/>
                <a:sym typeface="Quicksand"/>
              </a:rPr>
              <a:t>How many </a:t>
            </a:r>
            <a:r>
              <a:rPr lang="en-US" sz="2363" u="sng">
                <a:solidFill>
                  <a:srgbClr val="0F4662"/>
                </a:solidFill>
                <a:latin typeface="Quicksand"/>
                <a:ea typeface="Quicksand"/>
                <a:cs typeface="Quicksand"/>
                <a:sym typeface="Quicksand"/>
              </a:rPr>
              <a:t>clubs/cells</a:t>
            </a:r>
            <a:r>
              <a:rPr lang="en-US" sz="2363">
                <a:solidFill>
                  <a:srgbClr val="0F4662"/>
                </a:solidFill>
                <a:latin typeface="Quicksand"/>
                <a:ea typeface="Quicksand"/>
                <a:cs typeface="Quicksand"/>
                <a:sym typeface="Quicksand"/>
              </a:rPr>
              <a:t> have you been a part of?</a:t>
            </a:r>
          </a:p>
          <a:p>
            <a:pPr algn="l" marL="510172" indent="-255086" lvl="1">
              <a:lnSpc>
                <a:spcPts val="4017"/>
              </a:lnSpc>
              <a:buFont typeface="Arial"/>
              <a:buChar char="•"/>
            </a:pPr>
            <a:r>
              <a:rPr lang="en-US" sz="2363">
                <a:solidFill>
                  <a:srgbClr val="0F4662"/>
                </a:solidFill>
                <a:latin typeface="Quicksand"/>
                <a:ea typeface="Quicksand"/>
                <a:cs typeface="Quicksand"/>
                <a:sym typeface="Quicksand"/>
              </a:rPr>
              <a:t>On a scale of 1-10, how involved are you with clubs/cells activities/events (includes the clubs you are not part of)?</a:t>
            </a:r>
          </a:p>
        </p:txBody>
      </p:sp>
      <p:sp>
        <p:nvSpPr>
          <p:cNvPr name="TextBox 5" id="5"/>
          <p:cNvSpPr txBox="true"/>
          <p:nvPr/>
        </p:nvSpPr>
        <p:spPr>
          <a:xfrm rot="0">
            <a:off x="1028700" y="1924343"/>
            <a:ext cx="7503646" cy="474792"/>
          </a:xfrm>
          <a:prstGeom prst="rect">
            <a:avLst/>
          </a:prstGeom>
        </p:spPr>
        <p:txBody>
          <a:bodyPr anchor="t" rtlCol="false" tIns="0" lIns="0" bIns="0" rIns="0">
            <a:spAutoFit/>
          </a:bodyPr>
          <a:lstStyle/>
          <a:p>
            <a:pPr algn="l" marL="0" indent="0" lvl="0">
              <a:lnSpc>
                <a:spcPts val="3859"/>
              </a:lnSpc>
              <a:spcBef>
                <a:spcPct val="0"/>
              </a:spcBef>
            </a:pPr>
            <a:r>
              <a:rPr lang="en-US" b="true" sz="2756">
                <a:solidFill>
                  <a:srgbClr val="0F4662"/>
                </a:solidFill>
                <a:latin typeface="Quicksand Bold"/>
                <a:ea typeface="Quicksand Bold"/>
                <a:cs typeface="Quicksand Bold"/>
                <a:sym typeface="Quicksand Bold"/>
              </a:rPr>
              <a:t>Identifiers:</a:t>
            </a:r>
          </a:p>
        </p:txBody>
      </p:sp>
      <p:sp>
        <p:nvSpPr>
          <p:cNvPr name="TextBox 6" id="6"/>
          <p:cNvSpPr txBox="true"/>
          <p:nvPr/>
        </p:nvSpPr>
        <p:spPr>
          <a:xfrm rot="0">
            <a:off x="1028700" y="3428678"/>
            <a:ext cx="7503646" cy="549116"/>
          </a:xfrm>
          <a:prstGeom prst="rect">
            <a:avLst/>
          </a:prstGeom>
        </p:spPr>
        <p:txBody>
          <a:bodyPr anchor="t" rtlCol="false" tIns="0" lIns="0" bIns="0" rIns="0">
            <a:spAutoFit/>
          </a:bodyPr>
          <a:lstStyle/>
          <a:p>
            <a:pPr algn="l" marL="0" indent="0" lvl="0">
              <a:lnSpc>
                <a:spcPts val="4686"/>
              </a:lnSpc>
            </a:pPr>
            <a:r>
              <a:rPr lang="en-US" b="true" sz="2756">
                <a:solidFill>
                  <a:srgbClr val="0F4662"/>
                </a:solidFill>
                <a:latin typeface="Quicksand Bold"/>
                <a:ea typeface="Quicksand Bold"/>
                <a:cs typeface="Quicksand Bold"/>
                <a:sym typeface="Quicksand Bold"/>
              </a:rPr>
              <a:t>Academics:</a:t>
            </a:r>
          </a:p>
        </p:txBody>
      </p:sp>
      <p:sp>
        <p:nvSpPr>
          <p:cNvPr name="TextBox 7" id="7"/>
          <p:cNvSpPr txBox="true"/>
          <p:nvPr/>
        </p:nvSpPr>
        <p:spPr>
          <a:xfrm rot="0">
            <a:off x="1028700" y="6671827"/>
            <a:ext cx="7503646" cy="549116"/>
          </a:xfrm>
          <a:prstGeom prst="rect">
            <a:avLst/>
          </a:prstGeom>
        </p:spPr>
        <p:txBody>
          <a:bodyPr anchor="t" rtlCol="false" tIns="0" lIns="0" bIns="0" rIns="0">
            <a:spAutoFit/>
          </a:bodyPr>
          <a:lstStyle/>
          <a:p>
            <a:pPr algn="l" marL="0" indent="0" lvl="0">
              <a:lnSpc>
                <a:spcPts val="4686"/>
              </a:lnSpc>
            </a:pPr>
            <a:r>
              <a:rPr lang="en-US" b="true" sz="2756">
                <a:solidFill>
                  <a:srgbClr val="0F4662"/>
                </a:solidFill>
                <a:latin typeface="Quicksand Bold"/>
                <a:ea typeface="Quicksand Bold"/>
                <a:cs typeface="Quicksand Bold"/>
                <a:sym typeface="Quicksand Bold"/>
              </a:rPr>
              <a:t>Extracurriculars:</a:t>
            </a:r>
          </a:p>
        </p:txBody>
      </p:sp>
      <p:sp>
        <p:nvSpPr>
          <p:cNvPr name="TextBox 8" id="8"/>
          <p:cNvSpPr txBox="true"/>
          <p:nvPr/>
        </p:nvSpPr>
        <p:spPr>
          <a:xfrm rot="0">
            <a:off x="1028700" y="4004020"/>
            <a:ext cx="7503646" cy="2497899"/>
          </a:xfrm>
          <a:prstGeom prst="rect">
            <a:avLst/>
          </a:prstGeom>
        </p:spPr>
        <p:txBody>
          <a:bodyPr anchor="t" rtlCol="false" tIns="0" lIns="0" bIns="0" rIns="0">
            <a:spAutoFit/>
          </a:bodyPr>
          <a:lstStyle/>
          <a:p>
            <a:pPr algn="l" marL="510172" indent="-255086" lvl="1">
              <a:lnSpc>
                <a:spcPts val="4017"/>
              </a:lnSpc>
              <a:buFont typeface="Arial"/>
              <a:buChar char="•"/>
            </a:pPr>
            <a:r>
              <a:rPr lang="en-US" sz="2363">
                <a:solidFill>
                  <a:srgbClr val="0F4662"/>
                </a:solidFill>
                <a:latin typeface="Quicksand"/>
                <a:ea typeface="Quicksand"/>
                <a:cs typeface="Quicksand"/>
                <a:sym typeface="Quicksand"/>
              </a:rPr>
              <a:t>On a scale of 1-10, how would you describe your class </a:t>
            </a:r>
            <a:r>
              <a:rPr lang="en-US" sz="2363" u="sng">
                <a:solidFill>
                  <a:srgbClr val="0F4662"/>
                </a:solidFill>
                <a:latin typeface="Quicksand"/>
                <a:ea typeface="Quicksand"/>
                <a:cs typeface="Quicksand"/>
                <a:sym typeface="Quicksand"/>
              </a:rPr>
              <a:t>attendance</a:t>
            </a:r>
            <a:r>
              <a:rPr lang="en-US" sz="2363">
                <a:solidFill>
                  <a:srgbClr val="0F4662"/>
                </a:solidFill>
                <a:latin typeface="Quicksand"/>
                <a:ea typeface="Quicksand"/>
                <a:cs typeface="Quicksand"/>
                <a:sym typeface="Quicksand"/>
              </a:rPr>
              <a:t>?</a:t>
            </a:r>
          </a:p>
          <a:p>
            <a:pPr algn="l" marL="510172" indent="-255086" lvl="1">
              <a:lnSpc>
                <a:spcPts val="4017"/>
              </a:lnSpc>
              <a:buFont typeface="Arial"/>
              <a:buChar char="•"/>
            </a:pPr>
            <a:r>
              <a:rPr lang="en-US" sz="2363">
                <a:solidFill>
                  <a:srgbClr val="0F4662"/>
                </a:solidFill>
                <a:latin typeface="Quicksand"/>
                <a:ea typeface="Quicksand"/>
                <a:cs typeface="Quicksand"/>
                <a:sym typeface="Quicksand"/>
              </a:rPr>
              <a:t>On a scale of 1-10, how would you describe the </a:t>
            </a:r>
            <a:r>
              <a:rPr lang="en-US" sz="2363" u="sng">
                <a:solidFill>
                  <a:srgbClr val="0F4662"/>
                </a:solidFill>
                <a:latin typeface="Quicksand"/>
                <a:ea typeface="Quicksand"/>
                <a:cs typeface="Quicksand"/>
                <a:sym typeface="Quicksand"/>
              </a:rPr>
              <a:t>difficulty of your branch</a:t>
            </a:r>
            <a:r>
              <a:rPr lang="en-US" sz="2363">
                <a:solidFill>
                  <a:srgbClr val="0F4662"/>
                </a:solidFill>
                <a:latin typeface="Quicksand"/>
                <a:ea typeface="Quicksand"/>
                <a:cs typeface="Quicksand"/>
                <a:sym typeface="Quicksand"/>
              </a:rPr>
              <a:t>?</a:t>
            </a:r>
          </a:p>
          <a:p>
            <a:pPr algn="l" marL="510172" indent="-255086" lvl="1">
              <a:lnSpc>
                <a:spcPts val="4017"/>
              </a:lnSpc>
              <a:buFont typeface="Arial"/>
              <a:buChar char="•"/>
            </a:pPr>
            <a:r>
              <a:rPr lang="en-US" sz="2363">
                <a:solidFill>
                  <a:srgbClr val="0F4662"/>
                </a:solidFill>
                <a:latin typeface="Quicksand"/>
                <a:ea typeface="Quicksand"/>
                <a:cs typeface="Quicksand"/>
                <a:sym typeface="Quicksand"/>
              </a:rPr>
              <a:t>What is your CGPA?</a:t>
            </a:r>
          </a:p>
        </p:txBody>
      </p:sp>
      <p:sp>
        <p:nvSpPr>
          <p:cNvPr name="TextBox 9" id="9"/>
          <p:cNvSpPr txBox="true"/>
          <p:nvPr/>
        </p:nvSpPr>
        <p:spPr>
          <a:xfrm rot="0">
            <a:off x="9982525" y="2425360"/>
            <a:ext cx="7503646" cy="4517199"/>
          </a:xfrm>
          <a:prstGeom prst="rect">
            <a:avLst/>
          </a:prstGeom>
        </p:spPr>
        <p:txBody>
          <a:bodyPr anchor="t" rtlCol="false" tIns="0" lIns="0" bIns="0" rIns="0">
            <a:spAutoFit/>
          </a:bodyPr>
          <a:lstStyle/>
          <a:p>
            <a:pPr algn="l" marL="510172" indent="-255086" lvl="1">
              <a:lnSpc>
                <a:spcPts val="4017"/>
              </a:lnSpc>
              <a:buFont typeface="Arial"/>
              <a:buChar char="•"/>
            </a:pPr>
            <a:r>
              <a:rPr lang="en-US" sz="2363">
                <a:solidFill>
                  <a:srgbClr val="0F4662"/>
                </a:solidFill>
                <a:latin typeface="Quicksand"/>
                <a:ea typeface="Quicksand"/>
                <a:cs typeface="Quicksand"/>
                <a:sym typeface="Quicksand"/>
              </a:rPr>
              <a:t>On a scale of 1-10, how much of a physical person are you (in terms of your engagement with sports, gym, etc.)?</a:t>
            </a:r>
          </a:p>
          <a:p>
            <a:pPr algn="l" marL="510172" indent="-255086" lvl="1">
              <a:lnSpc>
                <a:spcPts val="4017"/>
              </a:lnSpc>
              <a:buFont typeface="Arial"/>
              <a:buChar char="•"/>
            </a:pPr>
            <a:r>
              <a:rPr lang="en-US" sz="2363">
                <a:solidFill>
                  <a:srgbClr val="0F4662"/>
                </a:solidFill>
                <a:latin typeface="Quicksand"/>
                <a:ea typeface="Quicksand"/>
                <a:cs typeface="Quicksand"/>
                <a:sym typeface="Quicksand"/>
              </a:rPr>
              <a:t>On a scale of 1-10, how would you describe your </a:t>
            </a:r>
            <a:r>
              <a:rPr lang="en-US" sz="2363" u="sng">
                <a:solidFill>
                  <a:srgbClr val="0F4662"/>
                </a:solidFill>
                <a:latin typeface="Quicksand"/>
                <a:ea typeface="Quicksand"/>
                <a:cs typeface="Quicksand"/>
                <a:sym typeface="Quicksand"/>
              </a:rPr>
              <a:t>sleep schedule</a:t>
            </a:r>
            <a:r>
              <a:rPr lang="en-US" sz="2363">
                <a:solidFill>
                  <a:srgbClr val="0F4662"/>
                </a:solidFill>
                <a:latin typeface="Quicksand"/>
                <a:ea typeface="Quicksand"/>
                <a:cs typeface="Quicksand"/>
                <a:sym typeface="Quicksand"/>
              </a:rPr>
              <a:t>?</a:t>
            </a:r>
          </a:p>
          <a:p>
            <a:pPr algn="l" marL="510172" indent="-255086" lvl="1">
              <a:lnSpc>
                <a:spcPts val="4017"/>
              </a:lnSpc>
              <a:buFont typeface="Arial"/>
              <a:buChar char="•"/>
            </a:pPr>
            <a:r>
              <a:rPr lang="en-US" sz="2363">
                <a:solidFill>
                  <a:srgbClr val="0F4662"/>
                </a:solidFill>
                <a:latin typeface="Quicksand"/>
                <a:ea typeface="Quicksand"/>
                <a:cs typeface="Quicksand"/>
                <a:sym typeface="Quicksand"/>
              </a:rPr>
              <a:t>On a scale of 1-10, how much of a </a:t>
            </a:r>
            <a:r>
              <a:rPr lang="en-US" sz="2363" u="sng">
                <a:solidFill>
                  <a:srgbClr val="0F4662"/>
                </a:solidFill>
                <a:latin typeface="Quicksand"/>
                <a:ea typeface="Quicksand"/>
                <a:cs typeface="Quicksand"/>
                <a:sym typeface="Quicksand"/>
              </a:rPr>
              <a:t>night-owl</a:t>
            </a:r>
            <a:r>
              <a:rPr lang="en-US" sz="2363">
                <a:solidFill>
                  <a:srgbClr val="0F4662"/>
                </a:solidFill>
                <a:latin typeface="Quicksand"/>
                <a:ea typeface="Quicksand"/>
                <a:cs typeface="Quicksand"/>
                <a:sym typeface="Quicksand"/>
              </a:rPr>
              <a:t> are you?</a:t>
            </a:r>
          </a:p>
          <a:p>
            <a:pPr algn="l" marL="510172" indent="-255086" lvl="1">
              <a:lnSpc>
                <a:spcPts val="4017"/>
              </a:lnSpc>
              <a:buFont typeface="Arial"/>
              <a:buChar char="•"/>
            </a:pPr>
            <a:r>
              <a:rPr lang="en-US" sz="2363">
                <a:solidFill>
                  <a:srgbClr val="0F4662"/>
                </a:solidFill>
                <a:latin typeface="Quicksand"/>
                <a:ea typeface="Quicksand"/>
                <a:cs typeface="Quicksand"/>
                <a:sym typeface="Quicksand"/>
              </a:rPr>
              <a:t>On a scale of 1-10, how regularly do you engage in </a:t>
            </a:r>
            <a:r>
              <a:rPr lang="en-US" sz="2363" u="sng">
                <a:solidFill>
                  <a:srgbClr val="0F4662"/>
                </a:solidFill>
                <a:latin typeface="Quicksand"/>
                <a:ea typeface="Quicksand"/>
                <a:cs typeface="Quicksand"/>
                <a:sym typeface="Quicksand"/>
              </a:rPr>
              <a:t>meditative </a:t>
            </a:r>
            <a:r>
              <a:rPr lang="en-US" sz="2363">
                <a:solidFill>
                  <a:srgbClr val="0F4662"/>
                </a:solidFill>
                <a:latin typeface="Quicksand"/>
                <a:ea typeface="Quicksand"/>
                <a:cs typeface="Quicksand"/>
                <a:sym typeface="Quicksand"/>
              </a:rPr>
              <a:t>activities?</a:t>
            </a:r>
          </a:p>
        </p:txBody>
      </p:sp>
      <p:sp>
        <p:nvSpPr>
          <p:cNvPr name="TextBox 10" id="10"/>
          <p:cNvSpPr txBox="true"/>
          <p:nvPr/>
        </p:nvSpPr>
        <p:spPr>
          <a:xfrm rot="0">
            <a:off x="9982525" y="1924343"/>
            <a:ext cx="7503646" cy="474792"/>
          </a:xfrm>
          <a:prstGeom prst="rect">
            <a:avLst/>
          </a:prstGeom>
        </p:spPr>
        <p:txBody>
          <a:bodyPr anchor="t" rtlCol="false" tIns="0" lIns="0" bIns="0" rIns="0">
            <a:spAutoFit/>
          </a:bodyPr>
          <a:lstStyle/>
          <a:p>
            <a:pPr algn="l" marL="0" indent="0" lvl="0">
              <a:lnSpc>
                <a:spcPts val="3859"/>
              </a:lnSpc>
              <a:spcBef>
                <a:spcPct val="0"/>
              </a:spcBef>
            </a:pPr>
            <a:r>
              <a:rPr lang="en-US" b="true" sz="2756">
                <a:solidFill>
                  <a:srgbClr val="0F4662"/>
                </a:solidFill>
                <a:latin typeface="Quicksand Bold"/>
                <a:ea typeface="Quicksand Bold"/>
                <a:cs typeface="Quicksand Bold"/>
                <a:sym typeface="Quicksand Bold"/>
              </a:rPr>
              <a:t>Lifestyle:</a:t>
            </a:r>
          </a:p>
        </p:txBody>
      </p:sp>
      <p:sp>
        <p:nvSpPr>
          <p:cNvPr name="TextBox 11" id="11"/>
          <p:cNvSpPr txBox="true"/>
          <p:nvPr/>
        </p:nvSpPr>
        <p:spPr>
          <a:xfrm rot="0">
            <a:off x="10347528" y="8051318"/>
            <a:ext cx="7503646" cy="472901"/>
          </a:xfrm>
          <a:prstGeom prst="rect">
            <a:avLst/>
          </a:prstGeom>
        </p:spPr>
        <p:txBody>
          <a:bodyPr anchor="t" rtlCol="false" tIns="0" lIns="0" bIns="0" rIns="0">
            <a:spAutoFit/>
          </a:bodyPr>
          <a:lstStyle/>
          <a:p>
            <a:pPr algn="l" marL="0" indent="0" lvl="0">
              <a:lnSpc>
                <a:spcPts val="3859"/>
              </a:lnSpc>
              <a:spcBef>
                <a:spcPct val="0"/>
              </a:spcBef>
            </a:pPr>
            <a:r>
              <a:rPr lang="en-US" b="true" sz="2756">
                <a:solidFill>
                  <a:srgbClr val="0F4662"/>
                </a:solidFill>
                <a:latin typeface="Quicksand Bold"/>
                <a:ea typeface="Quicksand Bold"/>
                <a:cs typeface="Quicksand Bold"/>
                <a:sym typeface="Quicksand Bold"/>
              </a:rPr>
              <a:t>To see our actual form, click</a:t>
            </a:r>
            <a:r>
              <a:rPr lang="en-US" b="true" sz="2756">
                <a:solidFill>
                  <a:srgbClr val="FA0000"/>
                </a:solidFill>
                <a:latin typeface="Quicksand Bold"/>
                <a:ea typeface="Quicksand Bold"/>
                <a:cs typeface="Quicksand Bold"/>
                <a:sym typeface="Quicksand Bold"/>
              </a:rPr>
              <a:t> </a:t>
            </a:r>
            <a:r>
              <a:rPr lang="en-US" b="true" sz="2756" u="sng">
                <a:solidFill>
                  <a:srgbClr val="FA0000"/>
                </a:solidFill>
                <a:latin typeface="Quicksand Bold"/>
                <a:ea typeface="Quicksand Bold"/>
                <a:cs typeface="Quicksand Bold"/>
                <a:sym typeface="Quicksand Bold"/>
                <a:hlinkClick r:id="rId2" tooltip="https://forms.gle/FYTgkBQqaqjStzSy6"/>
              </a:rPr>
              <a:t>here</a:t>
            </a:r>
            <a:r>
              <a:rPr lang="en-US" b="true" sz="2756">
                <a:solidFill>
                  <a:srgbClr val="FA0000"/>
                </a:solidFill>
                <a:latin typeface="Quicksand Bold"/>
                <a:ea typeface="Quicksand Bold"/>
                <a:cs typeface="Quicksand Bold"/>
                <a:sym typeface="Quicksand Bold"/>
              </a:rPr>
              <a:t>.</a:t>
            </a:r>
          </a:p>
        </p:txBody>
      </p:sp>
    </p:spTree>
  </p:cSld>
  <p:clrMapOvr>
    <a:masterClrMapping/>
  </p:clrMapOvr>
</p:sld>
</file>

<file path=ppt/slides/slide60.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514350" y="1477902"/>
            <a:ext cx="17259300" cy="6130926"/>
          </a:xfrm>
          <a:prstGeom prst="rect">
            <a:avLst/>
          </a:prstGeom>
        </p:spPr>
        <p:txBody>
          <a:bodyPr anchor="t" rtlCol="false" tIns="0" lIns="0" bIns="0" rIns="0">
            <a:spAutoFit/>
          </a:bodyPr>
          <a:lstStyle/>
          <a:p>
            <a:pPr algn="l">
              <a:lnSpc>
                <a:spcPts val="5439"/>
              </a:lnSpc>
            </a:pPr>
          </a:p>
          <a:p>
            <a:pPr algn="l" marL="690876" indent="-345438" lvl="1">
              <a:lnSpc>
                <a:spcPts val="5439"/>
              </a:lnSpc>
              <a:buFont typeface="Arial"/>
              <a:buChar char="•"/>
            </a:pPr>
            <a:r>
              <a:rPr lang="en-US" b="true" sz="3199">
                <a:solidFill>
                  <a:srgbClr val="0F4662"/>
                </a:solidFill>
                <a:latin typeface="Quicksand Bold"/>
                <a:ea typeface="Quicksand Bold"/>
                <a:cs typeface="Quicksand Bold"/>
                <a:sym typeface="Quicksand Bold"/>
              </a:rPr>
              <a:t>Safety nets</a:t>
            </a:r>
            <a:r>
              <a:rPr lang="en-US" sz="3199">
                <a:solidFill>
                  <a:srgbClr val="0F4662"/>
                </a:solidFill>
                <a:latin typeface="Quicksand"/>
                <a:ea typeface="Quicksand"/>
                <a:cs typeface="Quicksand"/>
                <a:sym typeface="Quicksand"/>
              </a:rPr>
              <a:t> (Family, friends) have a </a:t>
            </a:r>
            <a:r>
              <a:rPr lang="en-US" b="true" sz="3199">
                <a:solidFill>
                  <a:srgbClr val="0F4662"/>
                </a:solidFill>
                <a:latin typeface="Quicksand Bold"/>
                <a:ea typeface="Quicksand Bold"/>
                <a:cs typeface="Quicksand Bold"/>
                <a:sym typeface="Quicksand Bold"/>
              </a:rPr>
              <a:t>high correlation</a:t>
            </a:r>
            <a:r>
              <a:rPr lang="en-US" sz="3199">
                <a:solidFill>
                  <a:srgbClr val="0F4662"/>
                </a:solidFill>
                <a:latin typeface="Quicksand"/>
                <a:ea typeface="Quicksand"/>
                <a:cs typeface="Quicksand"/>
                <a:sym typeface="Quicksand"/>
              </a:rPr>
              <a:t> with </a:t>
            </a:r>
            <a:r>
              <a:rPr lang="en-US" b="true" sz="3199">
                <a:solidFill>
                  <a:srgbClr val="0F4662"/>
                </a:solidFill>
                <a:latin typeface="Quicksand Bold"/>
                <a:ea typeface="Quicksand Bold"/>
                <a:cs typeface="Quicksand Bold"/>
                <a:sym typeface="Quicksand Bold"/>
              </a:rPr>
              <a:t>happiness</a:t>
            </a:r>
            <a:r>
              <a:rPr lang="en-US" sz="3199">
                <a:solidFill>
                  <a:srgbClr val="0F4662"/>
                </a:solidFill>
                <a:latin typeface="Quicksand"/>
                <a:ea typeface="Quicksand"/>
                <a:cs typeface="Quicksand"/>
                <a:sym typeface="Quicksand"/>
              </a:rPr>
              <a:t> indicators such as Overall Happiness, Life Satisfaction, etc.</a:t>
            </a:r>
          </a:p>
          <a:p>
            <a:pPr algn="l" marL="690876" indent="-345438" lvl="1">
              <a:lnSpc>
                <a:spcPts val="5439"/>
              </a:lnSpc>
              <a:buFont typeface="Arial"/>
              <a:buChar char="•"/>
            </a:pPr>
            <a:r>
              <a:rPr lang="en-US" b="true" sz="3199">
                <a:solidFill>
                  <a:srgbClr val="0F4662"/>
                </a:solidFill>
                <a:latin typeface="Quicksand Bold"/>
                <a:ea typeface="Quicksand Bold"/>
                <a:cs typeface="Quicksand Bold"/>
                <a:sym typeface="Quicksand Bold"/>
              </a:rPr>
              <a:t>CGPA</a:t>
            </a:r>
            <a:r>
              <a:rPr lang="en-US" sz="3199">
                <a:solidFill>
                  <a:srgbClr val="0F4662"/>
                </a:solidFill>
                <a:latin typeface="Quicksand"/>
                <a:ea typeface="Quicksand"/>
                <a:cs typeface="Quicksand"/>
                <a:sym typeface="Quicksand"/>
              </a:rPr>
              <a:t> </a:t>
            </a:r>
            <a:r>
              <a:rPr lang="en-US" sz="3199" u="sng">
                <a:solidFill>
                  <a:srgbClr val="0F4662"/>
                </a:solidFill>
                <a:latin typeface="Quicksand"/>
                <a:ea typeface="Quicksand"/>
                <a:cs typeface="Quicksand"/>
                <a:sym typeface="Quicksand"/>
              </a:rPr>
              <a:t>doesn’t seem to affect</a:t>
            </a:r>
            <a:r>
              <a:rPr lang="en-US" sz="3199">
                <a:solidFill>
                  <a:srgbClr val="0F4662"/>
                </a:solidFill>
                <a:latin typeface="Quicksand"/>
                <a:ea typeface="Quicksand"/>
                <a:cs typeface="Quicksand"/>
                <a:sym typeface="Quicksand"/>
              </a:rPr>
              <a:t> </a:t>
            </a:r>
            <a:r>
              <a:rPr lang="en-US" b="true" sz="3199">
                <a:solidFill>
                  <a:srgbClr val="0F4662"/>
                </a:solidFill>
                <a:latin typeface="Quicksand Bold"/>
                <a:ea typeface="Quicksand Bold"/>
                <a:cs typeface="Quicksand Bold"/>
                <a:sym typeface="Quicksand Bold"/>
              </a:rPr>
              <a:t>happiness</a:t>
            </a:r>
            <a:r>
              <a:rPr lang="en-US" sz="3199">
                <a:solidFill>
                  <a:srgbClr val="0F4662"/>
                </a:solidFill>
                <a:latin typeface="Quicksand"/>
                <a:ea typeface="Quicksand"/>
                <a:cs typeface="Quicksand"/>
                <a:sym typeface="Quicksand"/>
              </a:rPr>
              <a:t> indicators in a significant way.</a:t>
            </a:r>
          </a:p>
          <a:p>
            <a:pPr algn="l" marL="690876" indent="-345438" lvl="1">
              <a:lnSpc>
                <a:spcPts val="5439"/>
              </a:lnSpc>
              <a:buFont typeface="Arial"/>
              <a:buChar char="•"/>
            </a:pPr>
            <a:r>
              <a:rPr lang="en-US" sz="3199">
                <a:solidFill>
                  <a:srgbClr val="0F4662"/>
                </a:solidFill>
                <a:latin typeface="Quicksand"/>
                <a:ea typeface="Quicksand"/>
                <a:cs typeface="Quicksand"/>
                <a:sym typeface="Quicksand"/>
              </a:rPr>
              <a:t>The </a:t>
            </a:r>
            <a:r>
              <a:rPr lang="en-US" b="true" sz="3199">
                <a:solidFill>
                  <a:srgbClr val="0F4662"/>
                </a:solidFill>
                <a:latin typeface="Quicksand Bold"/>
                <a:ea typeface="Quicksand Bold"/>
                <a:cs typeface="Quicksand Bold"/>
                <a:sym typeface="Quicksand Bold"/>
              </a:rPr>
              <a:t>type of music</a:t>
            </a:r>
            <a:r>
              <a:rPr lang="en-US" sz="3199">
                <a:solidFill>
                  <a:srgbClr val="0F4662"/>
                </a:solidFill>
                <a:latin typeface="Quicksand"/>
                <a:ea typeface="Quicksand"/>
                <a:cs typeface="Quicksand"/>
                <a:sym typeface="Quicksand"/>
              </a:rPr>
              <a:t> someone listens to </a:t>
            </a:r>
            <a:r>
              <a:rPr lang="en-US" b="true" sz="3199">
                <a:solidFill>
                  <a:srgbClr val="0F4662"/>
                </a:solidFill>
                <a:latin typeface="Quicksand Bold"/>
                <a:ea typeface="Quicksand Bold"/>
                <a:cs typeface="Quicksand Bold"/>
                <a:sym typeface="Quicksand Bold"/>
              </a:rPr>
              <a:t>doesn’t correlate</a:t>
            </a:r>
            <a:r>
              <a:rPr lang="en-US" sz="3199">
                <a:solidFill>
                  <a:srgbClr val="0F4662"/>
                </a:solidFill>
                <a:latin typeface="Quicksand"/>
                <a:ea typeface="Quicksand"/>
                <a:cs typeface="Quicksand"/>
                <a:sym typeface="Quicksand"/>
              </a:rPr>
              <a:t> to their </a:t>
            </a:r>
            <a:r>
              <a:rPr lang="en-US" b="true" sz="3199">
                <a:solidFill>
                  <a:srgbClr val="0F4662"/>
                </a:solidFill>
                <a:latin typeface="Quicksand Bold"/>
                <a:ea typeface="Quicksand Bold"/>
                <a:cs typeface="Quicksand Bold"/>
                <a:sym typeface="Quicksand Bold"/>
              </a:rPr>
              <a:t>happiness</a:t>
            </a:r>
            <a:r>
              <a:rPr lang="en-US" sz="3199">
                <a:solidFill>
                  <a:srgbClr val="0F4662"/>
                </a:solidFill>
                <a:latin typeface="Quicksand"/>
                <a:ea typeface="Quicksand"/>
                <a:cs typeface="Quicksand"/>
                <a:sym typeface="Quicksand"/>
              </a:rPr>
              <a:t> indicators.</a:t>
            </a:r>
          </a:p>
          <a:p>
            <a:pPr algn="l" marL="690876" indent="-345438" lvl="1">
              <a:lnSpc>
                <a:spcPts val="5439"/>
              </a:lnSpc>
              <a:buFont typeface="Arial"/>
              <a:buChar char="•"/>
            </a:pPr>
            <a:r>
              <a:rPr lang="en-US" sz="3199">
                <a:solidFill>
                  <a:srgbClr val="0F4662"/>
                </a:solidFill>
                <a:latin typeface="Quicksand"/>
                <a:ea typeface="Quicksand"/>
                <a:cs typeface="Quicksand"/>
                <a:sym typeface="Quicksand"/>
              </a:rPr>
              <a:t>Being a </a:t>
            </a:r>
            <a:r>
              <a:rPr lang="en-US" b="true" sz="3199">
                <a:solidFill>
                  <a:srgbClr val="0F4662"/>
                </a:solidFill>
                <a:latin typeface="Quicksand Bold"/>
                <a:ea typeface="Quicksand Bold"/>
                <a:cs typeface="Quicksand Bold"/>
                <a:sym typeface="Quicksand Bold"/>
              </a:rPr>
              <a:t>night owl</a:t>
            </a:r>
            <a:r>
              <a:rPr lang="en-US" sz="3199">
                <a:solidFill>
                  <a:srgbClr val="0F4662"/>
                </a:solidFill>
                <a:latin typeface="Quicksand"/>
                <a:ea typeface="Quicksand"/>
                <a:cs typeface="Quicksand"/>
                <a:sym typeface="Quicksand"/>
              </a:rPr>
              <a:t> has a </a:t>
            </a:r>
            <a:r>
              <a:rPr lang="en-US" b="true" sz="3199">
                <a:solidFill>
                  <a:srgbClr val="0F4662"/>
                </a:solidFill>
                <a:latin typeface="Quicksand Bold"/>
                <a:ea typeface="Quicksand Bold"/>
                <a:cs typeface="Quicksand Bold"/>
                <a:sym typeface="Quicksand Bold"/>
              </a:rPr>
              <a:t>significant correlation</a:t>
            </a:r>
            <a:r>
              <a:rPr lang="en-US" sz="3199">
                <a:solidFill>
                  <a:srgbClr val="0F4662"/>
                </a:solidFill>
                <a:latin typeface="Quicksand"/>
                <a:ea typeface="Quicksand"/>
                <a:cs typeface="Quicksand"/>
                <a:sym typeface="Quicksand"/>
              </a:rPr>
              <a:t> to </a:t>
            </a:r>
            <a:r>
              <a:rPr lang="en-US" b="true" sz="3199">
                <a:solidFill>
                  <a:srgbClr val="0F4662"/>
                </a:solidFill>
                <a:latin typeface="Quicksand Bold"/>
                <a:ea typeface="Quicksand Bold"/>
                <a:cs typeface="Quicksand Bold"/>
                <a:sym typeface="Quicksand Bold"/>
              </a:rPr>
              <a:t>negative attendance</a:t>
            </a:r>
            <a:r>
              <a:rPr lang="en-US" sz="3199">
                <a:solidFill>
                  <a:srgbClr val="0F4662"/>
                </a:solidFill>
                <a:latin typeface="Quicksand"/>
                <a:ea typeface="Quicksand"/>
                <a:cs typeface="Quicksand"/>
                <a:sym typeface="Quicksand"/>
              </a:rPr>
              <a:t>.</a:t>
            </a:r>
          </a:p>
          <a:p>
            <a:pPr algn="l" marL="690876" indent="-345438" lvl="1">
              <a:lnSpc>
                <a:spcPts val="5439"/>
              </a:lnSpc>
              <a:buFont typeface="Arial"/>
              <a:buChar char="•"/>
            </a:pPr>
            <a:r>
              <a:rPr lang="en-US" b="true" sz="3199">
                <a:solidFill>
                  <a:srgbClr val="0F4662"/>
                </a:solidFill>
                <a:latin typeface="Quicksand Bold"/>
                <a:ea typeface="Quicksand Bold"/>
                <a:cs typeface="Quicksand Bold"/>
                <a:sym typeface="Quicksand Bold"/>
              </a:rPr>
              <a:t>Religion</a:t>
            </a:r>
            <a:r>
              <a:rPr lang="en-US" sz="3199">
                <a:solidFill>
                  <a:srgbClr val="0F4662"/>
                </a:solidFill>
                <a:latin typeface="Quicksand"/>
                <a:ea typeface="Quicksand"/>
                <a:cs typeface="Quicksand"/>
                <a:sym typeface="Quicksand"/>
              </a:rPr>
              <a:t> has </a:t>
            </a:r>
            <a:r>
              <a:rPr lang="en-US" b="true" sz="3199">
                <a:solidFill>
                  <a:srgbClr val="0F4662"/>
                </a:solidFill>
                <a:latin typeface="Quicksand Bold"/>
                <a:ea typeface="Quicksand Bold"/>
                <a:cs typeface="Quicksand Bold"/>
                <a:sym typeface="Quicksand Bold"/>
              </a:rPr>
              <a:t>minimal correlation</a:t>
            </a:r>
            <a:r>
              <a:rPr lang="en-US" sz="3199">
                <a:solidFill>
                  <a:srgbClr val="0F4662"/>
                </a:solidFill>
                <a:latin typeface="Quicksand"/>
                <a:ea typeface="Quicksand"/>
                <a:cs typeface="Quicksand"/>
                <a:sym typeface="Quicksand"/>
              </a:rPr>
              <a:t> with </a:t>
            </a:r>
            <a:r>
              <a:rPr lang="en-US" b="true" sz="3199">
                <a:solidFill>
                  <a:srgbClr val="0F4662"/>
                </a:solidFill>
                <a:latin typeface="Quicksand Bold"/>
                <a:ea typeface="Quicksand Bold"/>
                <a:cs typeface="Quicksand Bold"/>
                <a:sym typeface="Quicksand Bold"/>
              </a:rPr>
              <a:t>happiness</a:t>
            </a:r>
            <a:r>
              <a:rPr lang="en-US" sz="3199">
                <a:solidFill>
                  <a:srgbClr val="0F4662"/>
                </a:solidFill>
                <a:latin typeface="Quicksand"/>
                <a:ea typeface="Quicksand"/>
                <a:cs typeface="Quicksand"/>
                <a:sym typeface="Quicksand"/>
              </a:rPr>
              <a:t> indicators.</a:t>
            </a:r>
          </a:p>
          <a:p>
            <a:pPr algn="l" marL="690876" indent="-345438" lvl="1">
              <a:lnSpc>
                <a:spcPts val="5439"/>
              </a:lnSpc>
              <a:buFont typeface="Arial"/>
              <a:buChar char="•"/>
            </a:pPr>
            <a:r>
              <a:rPr lang="en-US" b="true" sz="3199">
                <a:solidFill>
                  <a:srgbClr val="0F4662"/>
                </a:solidFill>
                <a:latin typeface="Quicksand Bold"/>
                <a:ea typeface="Quicksand Bold"/>
                <a:cs typeface="Quicksand Bold"/>
                <a:sym typeface="Quicksand Bold"/>
              </a:rPr>
              <a:t>News consumption</a:t>
            </a:r>
            <a:r>
              <a:rPr lang="en-US" sz="3199">
                <a:solidFill>
                  <a:srgbClr val="0F4662"/>
                </a:solidFill>
                <a:latin typeface="Quicksand"/>
                <a:ea typeface="Quicksand"/>
                <a:cs typeface="Quicksand"/>
                <a:sym typeface="Quicksand"/>
              </a:rPr>
              <a:t> has </a:t>
            </a:r>
            <a:r>
              <a:rPr lang="en-US" b="true" sz="3199">
                <a:solidFill>
                  <a:srgbClr val="0F4662"/>
                </a:solidFill>
                <a:latin typeface="Quicksand Bold"/>
                <a:ea typeface="Quicksand Bold"/>
                <a:cs typeface="Quicksand Bold"/>
                <a:sym typeface="Quicksand Bold"/>
              </a:rPr>
              <a:t>minimal correlation</a:t>
            </a:r>
            <a:r>
              <a:rPr lang="en-US" sz="3199">
                <a:solidFill>
                  <a:srgbClr val="0F4662"/>
                </a:solidFill>
                <a:latin typeface="Quicksand"/>
                <a:ea typeface="Quicksand"/>
                <a:cs typeface="Quicksand"/>
                <a:sym typeface="Quicksand"/>
              </a:rPr>
              <a:t> with </a:t>
            </a:r>
            <a:r>
              <a:rPr lang="en-US" b="true" sz="3199">
                <a:solidFill>
                  <a:srgbClr val="0F4662"/>
                </a:solidFill>
                <a:latin typeface="Quicksand Bold"/>
                <a:ea typeface="Quicksand Bold"/>
                <a:cs typeface="Quicksand Bold"/>
                <a:sym typeface="Quicksand Bold"/>
              </a:rPr>
              <a:t>happiness</a:t>
            </a:r>
            <a:r>
              <a:rPr lang="en-US" sz="3199">
                <a:solidFill>
                  <a:srgbClr val="0F4662"/>
                </a:solidFill>
                <a:latin typeface="Quicksand"/>
                <a:ea typeface="Quicksand"/>
                <a:cs typeface="Quicksand"/>
                <a:sym typeface="Quicksand"/>
              </a:rPr>
              <a:t> indicators.</a:t>
            </a:r>
          </a:p>
          <a:p>
            <a:pPr algn="l">
              <a:lnSpc>
                <a:spcPts val="5439"/>
              </a:lnSpc>
            </a:pPr>
          </a:p>
        </p:txBody>
      </p:sp>
      <p:sp>
        <p:nvSpPr>
          <p:cNvPr name="TextBox 3" id="3"/>
          <p:cNvSpPr txBox="true"/>
          <p:nvPr/>
        </p:nvSpPr>
        <p:spPr>
          <a:xfrm rot="0">
            <a:off x="2365397" y="642907"/>
            <a:ext cx="13557206" cy="723960"/>
          </a:xfrm>
          <a:prstGeom prst="rect">
            <a:avLst/>
          </a:prstGeom>
        </p:spPr>
        <p:txBody>
          <a:bodyPr anchor="t" rtlCol="false" tIns="0" lIns="0" bIns="0" rIns="0">
            <a:spAutoFit/>
          </a:bodyPr>
          <a:lstStyle/>
          <a:p>
            <a:pPr algn="ctr" marL="0" indent="0" lvl="0">
              <a:lnSpc>
                <a:spcPts val="5843"/>
              </a:lnSpc>
            </a:pPr>
            <a:r>
              <a:rPr lang="en-US" b="true" sz="4495" i="true">
                <a:solidFill>
                  <a:srgbClr val="0F4662"/>
                </a:solidFill>
                <a:latin typeface="Cormorant Garamond Bold Italics"/>
                <a:ea typeface="Cormorant Garamond Bold Italics"/>
                <a:cs typeface="Cormorant Garamond Bold Italics"/>
                <a:sym typeface="Cormorant Garamond Bold Italics"/>
              </a:rPr>
              <a:t>Conclusions</a:t>
            </a:r>
          </a:p>
        </p:txBody>
      </p:sp>
    </p:spTree>
  </p:cSld>
  <p:clrMapOvr>
    <a:masterClrMapping/>
  </p:clrMapOvr>
</p:sld>
</file>

<file path=ppt/slides/slide61.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2365397" y="642907"/>
            <a:ext cx="13557206" cy="723960"/>
          </a:xfrm>
          <a:prstGeom prst="rect">
            <a:avLst/>
          </a:prstGeom>
        </p:spPr>
        <p:txBody>
          <a:bodyPr anchor="t" rtlCol="false" tIns="0" lIns="0" bIns="0" rIns="0">
            <a:spAutoFit/>
          </a:bodyPr>
          <a:lstStyle/>
          <a:p>
            <a:pPr algn="ctr" marL="0" indent="0" lvl="0">
              <a:lnSpc>
                <a:spcPts val="5843"/>
              </a:lnSpc>
            </a:pPr>
            <a:r>
              <a:rPr lang="en-US" b="true" sz="4495" i="true">
                <a:solidFill>
                  <a:srgbClr val="0F4662"/>
                </a:solidFill>
                <a:latin typeface="Cormorant Garamond Bold Italics"/>
                <a:ea typeface="Cormorant Garamond Bold Italics"/>
                <a:cs typeface="Cormorant Garamond Bold Italics"/>
                <a:sym typeface="Cormorant Garamond Bold Italics"/>
              </a:rPr>
              <a:t>Areas to Improve</a:t>
            </a:r>
          </a:p>
        </p:txBody>
      </p:sp>
      <p:sp>
        <p:nvSpPr>
          <p:cNvPr name="TextBox 3" id="3"/>
          <p:cNvSpPr txBox="true"/>
          <p:nvPr/>
        </p:nvSpPr>
        <p:spPr>
          <a:xfrm rot="0">
            <a:off x="2283051" y="2765866"/>
            <a:ext cx="13721898" cy="5440193"/>
          </a:xfrm>
          <a:prstGeom prst="rect">
            <a:avLst/>
          </a:prstGeom>
        </p:spPr>
        <p:txBody>
          <a:bodyPr anchor="t" rtlCol="false" tIns="0" lIns="0" bIns="0" rIns="0">
            <a:spAutoFit/>
          </a:bodyPr>
          <a:lstStyle/>
          <a:p>
            <a:pPr algn="l">
              <a:lnSpc>
                <a:spcPts val="4807"/>
              </a:lnSpc>
            </a:pPr>
            <a:r>
              <a:rPr lang="en-US" sz="2827" b="true">
                <a:solidFill>
                  <a:srgbClr val="0F4662"/>
                </a:solidFill>
                <a:latin typeface="Quicksand Bold"/>
                <a:ea typeface="Quicksand Bold"/>
                <a:cs typeface="Quicksand Bold"/>
                <a:sym typeface="Quicksand Bold"/>
              </a:rPr>
              <a:t>Size of the survey:</a:t>
            </a:r>
          </a:p>
          <a:p>
            <a:pPr algn="l" marL="610493" indent="-305246" lvl="1">
              <a:lnSpc>
                <a:spcPts val="4807"/>
              </a:lnSpc>
              <a:buFont typeface="Arial"/>
              <a:buChar char="•"/>
            </a:pPr>
            <a:r>
              <a:rPr lang="en-US" sz="2827">
                <a:solidFill>
                  <a:srgbClr val="0F4662"/>
                </a:solidFill>
                <a:latin typeface="Quicksand"/>
                <a:ea typeface="Quicksand"/>
                <a:cs typeface="Quicksand"/>
                <a:sym typeface="Quicksand"/>
              </a:rPr>
              <a:t>First and foremost, we can definitely improve in the size of responses we received. We believe we would’ve gotten much better results with something closer to 200 responses.</a:t>
            </a:r>
          </a:p>
          <a:p>
            <a:pPr algn="l">
              <a:lnSpc>
                <a:spcPts val="4807"/>
              </a:lnSpc>
            </a:pPr>
            <a:r>
              <a:rPr lang="en-US" sz="2827" b="true">
                <a:solidFill>
                  <a:srgbClr val="0F4662"/>
                </a:solidFill>
                <a:latin typeface="Quicksand Bold"/>
                <a:ea typeface="Quicksand Bold"/>
                <a:cs typeface="Quicksand Bold"/>
                <a:sym typeface="Quicksand Bold"/>
              </a:rPr>
              <a:t>Making the questions more clearer: </a:t>
            </a:r>
          </a:p>
          <a:p>
            <a:pPr algn="l" marL="610493" indent="-305246" lvl="1">
              <a:lnSpc>
                <a:spcPts val="4807"/>
              </a:lnSpc>
              <a:buFont typeface="Arial"/>
              <a:buChar char="•"/>
            </a:pPr>
            <a:r>
              <a:rPr lang="en-US" sz="2827">
                <a:solidFill>
                  <a:srgbClr val="0F4662"/>
                </a:solidFill>
                <a:latin typeface="Quicksand"/>
                <a:ea typeface="Quicksand"/>
                <a:cs typeface="Quicksand"/>
                <a:sym typeface="Quicksand"/>
              </a:rPr>
              <a:t>We believe one of the reasons we didn’t get stronger correlations among attributes is, because our surveyors misunderstood some of the questions. One of the ways to combat this problem is to float better, more precise questions as part of our surveys.</a:t>
            </a:r>
          </a:p>
        </p:txBody>
      </p:sp>
    </p:spTree>
  </p:cSld>
  <p:clrMapOvr>
    <a:masterClrMapping/>
  </p:clrMapOvr>
</p:sld>
</file>

<file path=ppt/slides/slide6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3442710" y="3369664"/>
            <a:ext cx="11402580" cy="3185722"/>
          </a:xfrm>
          <a:prstGeom prst="rect">
            <a:avLst/>
          </a:prstGeom>
        </p:spPr>
        <p:txBody>
          <a:bodyPr anchor="t" rtlCol="false" tIns="0" lIns="0" bIns="0" rIns="0">
            <a:spAutoFit/>
          </a:bodyPr>
          <a:lstStyle/>
          <a:p>
            <a:pPr algn="ctr" marL="0" indent="0" lvl="0">
              <a:lnSpc>
                <a:spcPts val="26009"/>
              </a:lnSpc>
              <a:spcBef>
                <a:spcPct val="0"/>
              </a:spcBef>
            </a:pPr>
            <a:r>
              <a:rPr lang="en-US" b="true" sz="18577" i="true">
                <a:solidFill>
                  <a:srgbClr val="0F4662"/>
                </a:solidFill>
                <a:latin typeface="Cormorant Garamond Bold Italics"/>
                <a:ea typeface="Cormorant Garamond Bold Italics"/>
                <a:cs typeface="Cormorant Garamond Bold Italics"/>
                <a:sym typeface="Cormorant Garamond Bold Italics"/>
              </a:rPr>
              <a:t>Thank you</a:t>
            </a:r>
          </a:p>
        </p:txBody>
      </p:sp>
      <p:sp>
        <p:nvSpPr>
          <p:cNvPr name="AutoShape 3" id="3"/>
          <p:cNvSpPr/>
          <p:nvPr/>
        </p:nvSpPr>
        <p:spPr>
          <a:xfrm>
            <a:off x="5897880" y="2215083"/>
            <a:ext cx="6492240"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8304001" y="1116666"/>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5897880" y="8159883"/>
            <a:ext cx="6492240" cy="0"/>
          </a:xfrm>
          <a:prstGeom prst="line">
            <a:avLst/>
          </a:prstGeom>
          <a:ln cap="flat" w="76200">
            <a:solidFill>
              <a:srgbClr val="0F4662"/>
            </a:solidFill>
            <a:prstDash val="solid"/>
            <a:headEnd type="none" len="sm" w="sm"/>
            <a:tailEnd type="none" len="sm" w="sm"/>
          </a:ln>
        </p:spPr>
      </p:sp>
      <p:sp>
        <p:nvSpPr>
          <p:cNvPr name="Freeform 6" id="6"/>
          <p:cNvSpPr/>
          <p:nvPr/>
        </p:nvSpPr>
        <p:spPr>
          <a:xfrm flipH="false" flipV="false" rot="0">
            <a:off x="8304001" y="9008400"/>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2425360"/>
            <a:ext cx="7648804" cy="3507549"/>
          </a:xfrm>
          <a:prstGeom prst="rect">
            <a:avLst/>
          </a:prstGeom>
        </p:spPr>
        <p:txBody>
          <a:bodyPr anchor="t" rtlCol="false" tIns="0" lIns="0" bIns="0" rIns="0">
            <a:spAutoFit/>
          </a:bodyPr>
          <a:lstStyle/>
          <a:p>
            <a:pPr algn="l" marL="510172" indent="-255086" lvl="1">
              <a:lnSpc>
                <a:spcPts val="4017"/>
              </a:lnSpc>
              <a:buFont typeface="Arial"/>
              <a:buChar char="•"/>
            </a:pPr>
            <a:r>
              <a:rPr lang="en-US" sz="2363">
                <a:solidFill>
                  <a:srgbClr val="0F4662"/>
                </a:solidFill>
                <a:latin typeface="Quicksand"/>
                <a:ea typeface="Quicksand"/>
                <a:cs typeface="Quicksand"/>
                <a:sym typeface="Quicksand"/>
              </a:rPr>
              <a:t>On a scale of 1-10, how much do you keep up with current events? (</a:t>
            </a:r>
            <a:r>
              <a:rPr lang="en-US" sz="2363" u="sng">
                <a:solidFill>
                  <a:srgbClr val="0F4662"/>
                </a:solidFill>
                <a:latin typeface="Quicksand"/>
                <a:ea typeface="Quicksand"/>
                <a:cs typeface="Quicksand"/>
                <a:sym typeface="Quicksand"/>
              </a:rPr>
              <a:t>News/Politics</a:t>
            </a:r>
            <a:r>
              <a:rPr lang="en-US" sz="2363">
                <a:solidFill>
                  <a:srgbClr val="0F4662"/>
                </a:solidFill>
                <a:latin typeface="Quicksand"/>
                <a:ea typeface="Quicksand"/>
                <a:cs typeface="Quicksand"/>
                <a:sym typeface="Quicksand"/>
              </a:rPr>
              <a:t>)</a:t>
            </a:r>
          </a:p>
          <a:p>
            <a:pPr algn="l" marL="510172" indent="-255086" lvl="1">
              <a:lnSpc>
                <a:spcPts val="4017"/>
              </a:lnSpc>
              <a:buFont typeface="Arial"/>
              <a:buChar char="•"/>
            </a:pPr>
            <a:r>
              <a:rPr lang="en-US" sz="2363">
                <a:solidFill>
                  <a:srgbClr val="0F4662"/>
                </a:solidFill>
                <a:latin typeface="Quicksand"/>
                <a:ea typeface="Quicksand"/>
                <a:cs typeface="Quicksand"/>
                <a:sym typeface="Quicksand"/>
              </a:rPr>
              <a:t>On a scale of 1-10, how involved are you with </a:t>
            </a:r>
            <a:r>
              <a:rPr lang="en-US" sz="2363" u="sng">
                <a:solidFill>
                  <a:srgbClr val="0F4662"/>
                </a:solidFill>
                <a:latin typeface="Quicksand"/>
                <a:ea typeface="Quicksand"/>
                <a:cs typeface="Quicksand"/>
                <a:sym typeface="Quicksand"/>
              </a:rPr>
              <a:t>religion</a:t>
            </a:r>
            <a:r>
              <a:rPr lang="en-US" sz="2363">
                <a:solidFill>
                  <a:srgbClr val="0F4662"/>
                </a:solidFill>
                <a:latin typeface="Quicksand"/>
                <a:ea typeface="Quicksand"/>
                <a:cs typeface="Quicksand"/>
                <a:sym typeface="Quicksand"/>
              </a:rPr>
              <a:t>?</a:t>
            </a:r>
          </a:p>
          <a:p>
            <a:pPr algn="l" marL="510172" indent="-255086" lvl="1">
              <a:lnSpc>
                <a:spcPts val="4017"/>
              </a:lnSpc>
              <a:buFont typeface="Arial"/>
              <a:buChar char="•"/>
            </a:pPr>
            <a:r>
              <a:rPr lang="en-US" sz="2363">
                <a:solidFill>
                  <a:srgbClr val="0F4662"/>
                </a:solidFill>
                <a:latin typeface="Quicksand"/>
                <a:ea typeface="Quicksand"/>
                <a:cs typeface="Quicksand"/>
                <a:sym typeface="Quicksand"/>
              </a:rPr>
              <a:t>How regularly do you listen to </a:t>
            </a:r>
            <a:r>
              <a:rPr lang="en-US" sz="2363" u="sng">
                <a:solidFill>
                  <a:srgbClr val="0F4662"/>
                </a:solidFill>
                <a:latin typeface="Quicksand"/>
                <a:ea typeface="Quicksand"/>
                <a:cs typeface="Quicksand"/>
                <a:sym typeface="Quicksand"/>
              </a:rPr>
              <a:t>music</a:t>
            </a:r>
            <a:r>
              <a:rPr lang="en-US" sz="2363">
                <a:solidFill>
                  <a:srgbClr val="0F4662"/>
                </a:solidFill>
                <a:latin typeface="Quicksand"/>
                <a:ea typeface="Quicksand"/>
                <a:cs typeface="Quicksand"/>
                <a:sym typeface="Quicksand"/>
              </a:rPr>
              <a:t>?</a:t>
            </a:r>
          </a:p>
          <a:p>
            <a:pPr algn="l" marL="510172" indent="-255086" lvl="1">
              <a:lnSpc>
                <a:spcPts val="4017"/>
              </a:lnSpc>
              <a:buFont typeface="Arial"/>
              <a:buChar char="•"/>
            </a:pPr>
            <a:r>
              <a:rPr lang="en-US" sz="2363">
                <a:solidFill>
                  <a:srgbClr val="0F4662"/>
                </a:solidFill>
                <a:latin typeface="Quicksand"/>
                <a:ea typeface="Quicksand"/>
                <a:cs typeface="Quicksand"/>
                <a:sym typeface="Quicksand"/>
              </a:rPr>
              <a:t>How would you rate the happiness level of the type of music you listen to most on a scale of 1-5?*</a:t>
            </a:r>
          </a:p>
        </p:txBody>
      </p:sp>
      <p:sp>
        <p:nvSpPr>
          <p:cNvPr name="TextBox 3" id="3"/>
          <p:cNvSpPr txBox="true"/>
          <p:nvPr/>
        </p:nvSpPr>
        <p:spPr>
          <a:xfrm rot="0">
            <a:off x="1028700" y="1924343"/>
            <a:ext cx="7503646" cy="474792"/>
          </a:xfrm>
          <a:prstGeom prst="rect">
            <a:avLst/>
          </a:prstGeom>
        </p:spPr>
        <p:txBody>
          <a:bodyPr anchor="t" rtlCol="false" tIns="0" lIns="0" bIns="0" rIns="0">
            <a:spAutoFit/>
          </a:bodyPr>
          <a:lstStyle/>
          <a:p>
            <a:pPr algn="l" marL="0" indent="0" lvl="0">
              <a:lnSpc>
                <a:spcPts val="3859"/>
              </a:lnSpc>
              <a:spcBef>
                <a:spcPct val="0"/>
              </a:spcBef>
            </a:pPr>
            <a:r>
              <a:rPr lang="en-US" b="true" sz="2756">
                <a:solidFill>
                  <a:srgbClr val="0F4662"/>
                </a:solidFill>
                <a:latin typeface="Quicksand Bold"/>
                <a:ea typeface="Quicksand Bold"/>
                <a:cs typeface="Quicksand Bold"/>
                <a:sym typeface="Quicksand Bold"/>
              </a:rPr>
              <a:t>Can’t really categorize:</a:t>
            </a:r>
          </a:p>
        </p:txBody>
      </p:sp>
      <p:sp>
        <p:nvSpPr>
          <p:cNvPr name="TextBox 4" id="4"/>
          <p:cNvSpPr txBox="true"/>
          <p:nvPr/>
        </p:nvSpPr>
        <p:spPr>
          <a:xfrm rot="0">
            <a:off x="9992050" y="2425360"/>
            <a:ext cx="7503646" cy="5526849"/>
          </a:xfrm>
          <a:prstGeom prst="rect">
            <a:avLst/>
          </a:prstGeom>
        </p:spPr>
        <p:txBody>
          <a:bodyPr anchor="t" rtlCol="false" tIns="0" lIns="0" bIns="0" rIns="0">
            <a:spAutoFit/>
          </a:bodyPr>
          <a:lstStyle/>
          <a:p>
            <a:pPr algn="l" marL="510172" indent="-255086" lvl="1">
              <a:lnSpc>
                <a:spcPts val="4017"/>
              </a:lnSpc>
              <a:buFont typeface="Arial"/>
              <a:buChar char="•"/>
            </a:pPr>
            <a:r>
              <a:rPr lang="en-US" sz="2363">
                <a:solidFill>
                  <a:srgbClr val="0F4662"/>
                </a:solidFill>
                <a:latin typeface="Quicksand"/>
                <a:ea typeface="Quicksand"/>
                <a:cs typeface="Quicksand"/>
                <a:sym typeface="Quicksand"/>
              </a:rPr>
              <a:t>On a scale of 1-10, how </a:t>
            </a:r>
            <a:r>
              <a:rPr lang="en-US" sz="2363" u="sng">
                <a:solidFill>
                  <a:srgbClr val="0F4662"/>
                </a:solidFill>
                <a:latin typeface="Quicksand"/>
                <a:ea typeface="Quicksand"/>
                <a:cs typeface="Quicksand"/>
                <a:sym typeface="Quicksand"/>
              </a:rPr>
              <a:t>connected and supported do you feel by the people around you</a:t>
            </a:r>
            <a:r>
              <a:rPr lang="en-US" sz="2363">
                <a:solidFill>
                  <a:srgbClr val="0F4662"/>
                </a:solidFill>
                <a:latin typeface="Quicksand"/>
                <a:ea typeface="Quicksand"/>
                <a:cs typeface="Quicksand"/>
                <a:sym typeface="Quicksand"/>
              </a:rPr>
              <a:t>? (Family, Friends, etc.)</a:t>
            </a:r>
          </a:p>
          <a:p>
            <a:pPr algn="l" marL="510172" indent="-255086" lvl="1">
              <a:lnSpc>
                <a:spcPts val="4017"/>
              </a:lnSpc>
              <a:buFont typeface="Arial"/>
              <a:buChar char="•"/>
            </a:pPr>
            <a:r>
              <a:rPr lang="en-US" sz="2363">
                <a:solidFill>
                  <a:srgbClr val="0F4662"/>
                </a:solidFill>
                <a:latin typeface="Quicksand"/>
                <a:ea typeface="Quicksand"/>
                <a:cs typeface="Quicksand"/>
                <a:sym typeface="Quicksand"/>
              </a:rPr>
              <a:t>On a scale of 1-10, </a:t>
            </a:r>
            <a:r>
              <a:rPr lang="en-US" sz="2363" u="sng">
                <a:solidFill>
                  <a:srgbClr val="0F4662"/>
                </a:solidFill>
                <a:latin typeface="Quicksand"/>
                <a:ea typeface="Quicksand"/>
                <a:cs typeface="Quicksand"/>
                <a:sym typeface="Quicksand"/>
              </a:rPr>
              <a:t>how often do you feel positive emotions (joy, excitement, contentment) compared to negative ones</a:t>
            </a:r>
            <a:r>
              <a:rPr lang="en-US" sz="2363">
                <a:solidFill>
                  <a:srgbClr val="0F4662"/>
                </a:solidFill>
                <a:latin typeface="Quicksand"/>
                <a:ea typeface="Quicksand"/>
                <a:cs typeface="Quicksand"/>
                <a:sym typeface="Quicksand"/>
              </a:rPr>
              <a:t> (sadness, stress, frustration)?</a:t>
            </a:r>
          </a:p>
          <a:p>
            <a:pPr algn="l" marL="510172" indent="-255086" lvl="1">
              <a:lnSpc>
                <a:spcPts val="4017"/>
              </a:lnSpc>
              <a:buFont typeface="Arial"/>
              <a:buChar char="•"/>
            </a:pPr>
            <a:r>
              <a:rPr lang="en-US" sz="2363">
                <a:solidFill>
                  <a:srgbClr val="0F4662"/>
                </a:solidFill>
                <a:latin typeface="Quicksand"/>
                <a:ea typeface="Quicksand"/>
                <a:cs typeface="Quicksand"/>
                <a:sym typeface="Quicksand"/>
              </a:rPr>
              <a:t>On a scale of 1-10, </a:t>
            </a:r>
            <a:r>
              <a:rPr lang="en-US" sz="2363" u="sng">
                <a:solidFill>
                  <a:srgbClr val="0F4662"/>
                </a:solidFill>
                <a:latin typeface="Quicksand"/>
                <a:ea typeface="Quicksand"/>
                <a:cs typeface="Quicksand"/>
                <a:sym typeface="Quicksand"/>
              </a:rPr>
              <a:t>how satisfied are you with your life as a whole right now</a:t>
            </a:r>
            <a:r>
              <a:rPr lang="en-US" sz="2363">
                <a:solidFill>
                  <a:srgbClr val="0F4662"/>
                </a:solidFill>
                <a:latin typeface="Quicksand"/>
                <a:ea typeface="Quicksand"/>
                <a:cs typeface="Quicksand"/>
                <a:sym typeface="Quicksand"/>
              </a:rPr>
              <a:t>?</a:t>
            </a:r>
          </a:p>
          <a:p>
            <a:pPr algn="l" marL="510172" indent="-255086" lvl="1">
              <a:lnSpc>
                <a:spcPts val="4017"/>
              </a:lnSpc>
              <a:buFont typeface="Arial"/>
              <a:buChar char="•"/>
            </a:pPr>
            <a:r>
              <a:rPr lang="en-US" sz="2363">
                <a:solidFill>
                  <a:srgbClr val="0F4662"/>
                </a:solidFill>
                <a:latin typeface="Quicksand"/>
                <a:ea typeface="Quicksand"/>
                <a:cs typeface="Quicksand"/>
                <a:sym typeface="Quicksand"/>
              </a:rPr>
              <a:t>On a scale of 1-10, </a:t>
            </a:r>
            <a:r>
              <a:rPr lang="en-US" sz="2363" u="sng">
                <a:solidFill>
                  <a:srgbClr val="0F4662"/>
                </a:solidFill>
                <a:latin typeface="Quicksand"/>
                <a:ea typeface="Quicksand"/>
                <a:cs typeface="Quicksand"/>
                <a:sym typeface="Quicksand"/>
              </a:rPr>
              <a:t>how happy do you feel in general</a:t>
            </a:r>
            <a:r>
              <a:rPr lang="en-US" sz="2363">
                <a:solidFill>
                  <a:srgbClr val="0F4662"/>
                </a:solidFill>
                <a:latin typeface="Quicksand"/>
                <a:ea typeface="Quicksand"/>
                <a:cs typeface="Quicksand"/>
                <a:sym typeface="Quicksand"/>
              </a:rPr>
              <a:t>?</a:t>
            </a:r>
          </a:p>
        </p:txBody>
      </p:sp>
      <p:sp>
        <p:nvSpPr>
          <p:cNvPr name="TextBox 5" id="5"/>
          <p:cNvSpPr txBox="true"/>
          <p:nvPr/>
        </p:nvSpPr>
        <p:spPr>
          <a:xfrm rot="0">
            <a:off x="9982525" y="1924343"/>
            <a:ext cx="7503646" cy="474792"/>
          </a:xfrm>
          <a:prstGeom prst="rect">
            <a:avLst/>
          </a:prstGeom>
        </p:spPr>
        <p:txBody>
          <a:bodyPr anchor="t" rtlCol="false" tIns="0" lIns="0" bIns="0" rIns="0">
            <a:spAutoFit/>
          </a:bodyPr>
          <a:lstStyle/>
          <a:p>
            <a:pPr algn="l" marL="0" indent="0" lvl="0">
              <a:lnSpc>
                <a:spcPts val="3859"/>
              </a:lnSpc>
              <a:spcBef>
                <a:spcPct val="0"/>
              </a:spcBef>
            </a:pPr>
            <a:r>
              <a:rPr lang="en-US" b="true" sz="2756">
                <a:solidFill>
                  <a:srgbClr val="0F4662"/>
                </a:solidFill>
                <a:latin typeface="Quicksand Bold"/>
                <a:ea typeface="Quicksand Bold"/>
                <a:cs typeface="Quicksand Bold"/>
                <a:sym typeface="Quicksand Bold"/>
              </a:rPr>
              <a:t>More direct Happiness indicators:</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570284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Pre-Processing</a:t>
            </a:r>
          </a:p>
        </p:txBody>
      </p:sp>
      <p:sp>
        <p:nvSpPr>
          <p:cNvPr name="TextBox 3" id="3"/>
          <p:cNvSpPr txBox="true"/>
          <p:nvPr/>
        </p:nvSpPr>
        <p:spPr>
          <a:xfrm rot="0">
            <a:off x="1028700" y="2415198"/>
            <a:ext cx="15454294" cy="5530851"/>
          </a:xfrm>
          <a:prstGeom prst="rect">
            <a:avLst/>
          </a:prstGeom>
        </p:spPr>
        <p:txBody>
          <a:bodyPr anchor="t" rtlCol="false" tIns="0" lIns="0" bIns="0" rIns="0">
            <a:spAutoFit/>
          </a:bodyPr>
          <a:lstStyle/>
          <a:p>
            <a:pPr algn="l" marL="626107" indent="-313054" lvl="1">
              <a:lnSpc>
                <a:spcPts val="4929"/>
              </a:lnSpc>
              <a:buFont typeface="Arial"/>
              <a:buChar char="•"/>
            </a:pPr>
            <a:r>
              <a:rPr lang="en-US" sz="2899">
                <a:solidFill>
                  <a:srgbClr val="0F4662"/>
                </a:solidFill>
                <a:latin typeface="Quicksand"/>
                <a:ea typeface="Quicksand"/>
                <a:cs typeface="Quicksand"/>
                <a:sym typeface="Quicksand"/>
              </a:rPr>
              <a:t>On our side, there wasn’t much to pre-process, since we asked only for numeric answers. There was a little bit of clean-up we had to do, for example, one respondent wrote “2nd” instead of “2” for a question, so we had to go in and manually correct that.</a:t>
            </a:r>
          </a:p>
          <a:p>
            <a:pPr algn="l" marL="626107" indent="-313054" lvl="1">
              <a:lnSpc>
                <a:spcPts val="4929"/>
              </a:lnSpc>
              <a:buFont typeface="Arial"/>
              <a:buChar char="•"/>
            </a:pPr>
            <a:r>
              <a:rPr lang="en-US" sz="2899">
                <a:solidFill>
                  <a:srgbClr val="0F4662"/>
                </a:solidFill>
                <a:latin typeface="Quicksand"/>
                <a:ea typeface="Quicksand"/>
                <a:cs typeface="Quicksand"/>
                <a:sym typeface="Quicksand"/>
              </a:rPr>
              <a:t>Luckily, our sample size was small enough that we could manually find and correct these little discrepancies.</a:t>
            </a:r>
          </a:p>
          <a:p>
            <a:pPr algn="l" marL="626107" indent="-313054" lvl="1">
              <a:lnSpc>
                <a:spcPts val="4929"/>
              </a:lnSpc>
              <a:buFont typeface="Arial"/>
              <a:buChar char="•"/>
            </a:pPr>
            <a:r>
              <a:rPr lang="en-US" sz="2899">
                <a:solidFill>
                  <a:srgbClr val="0F4662"/>
                </a:solidFill>
                <a:latin typeface="Quicksand"/>
                <a:ea typeface="Quicksand"/>
                <a:cs typeface="Quicksand"/>
                <a:sym typeface="Quicksand"/>
              </a:rPr>
              <a:t>There were some questions which were actually </a:t>
            </a:r>
            <a:r>
              <a:rPr lang="en-US" sz="2899" u="sng">
                <a:solidFill>
                  <a:srgbClr val="0F4662"/>
                </a:solidFill>
                <a:latin typeface="Quicksand"/>
                <a:ea typeface="Quicksand"/>
                <a:cs typeface="Quicksand"/>
                <a:sym typeface="Quicksand"/>
              </a:rPr>
              <a:t>non-numerical</a:t>
            </a:r>
            <a:r>
              <a:rPr lang="en-US" sz="2899">
                <a:solidFill>
                  <a:srgbClr val="0F4662"/>
                </a:solidFill>
                <a:latin typeface="Quicksand"/>
                <a:ea typeface="Quicksand"/>
                <a:cs typeface="Quicksand"/>
                <a:sym typeface="Quicksand"/>
              </a:rPr>
              <a:t> but we converted them into their </a:t>
            </a:r>
            <a:r>
              <a:rPr lang="en-US" sz="2899" u="sng">
                <a:solidFill>
                  <a:srgbClr val="0F4662"/>
                </a:solidFill>
                <a:latin typeface="Quicksand"/>
                <a:ea typeface="Quicksand"/>
                <a:cs typeface="Quicksand"/>
                <a:sym typeface="Quicksand"/>
              </a:rPr>
              <a:t>numerical counterparts</a:t>
            </a:r>
            <a:r>
              <a:rPr lang="en-US" sz="2899">
                <a:solidFill>
                  <a:srgbClr val="0F4662"/>
                </a:solidFill>
                <a:latin typeface="Quicksand"/>
                <a:ea typeface="Quicksand"/>
                <a:cs typeface="Quicksand"/>
                <a:sym typeface="Quicksand"/>
              </a:rPr>
              <a:t> by just listing what the specific numbers meant in the question itself.</a:t>
            </a:r>
          </a:p>
          <a:p>
            <a:pPr algn="l">
              <a:lnSpc>
                <a:spcPts val="4929"/>
              </a:lnSpc>
            </a:pP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268864" y="3807828"/>
            <a:ext cx="16229942" cy="2404643"/>
          </a:xfrm>
          <a:prstGeom prst="rect">
            <a:avLst/>
          </a:prstGeom>
        </p:spPr>
        <p:txBody>
          <a:bodyPr anchor="t" rtlCol="false" tIns="0" lIns="0" bIns="0" rIns="0">
            <a:spAutoFit/>
          </a:bodyPr>
          <a:lstStyle/>
          <a:p>
            <a:pPr algn="ctr" marL="0" indent="0" lvl="0">
              <a:lnSpc>
                <a:spcPts val="19710"/>
              </a:lnSpc>
              <a:spcBef>
                <a:spcPct val="0"/>
              </a:spcBef>
            </a:pPr>
            <a:r>
              <a:rPr lang="en-US" b="true" sz="14079" i="true">
                <a:solidFill>
                  <a:srgbClr val="0F4662"/>
                </a:solidFill>
                <a:latin typeface="Cormorant Garamond Bold Italics"/>
                <a:ea typeface="Cormorant Garamond Bold Italics"/>
                <a:cs typeface="Cormorant Garamond Bold Italics"/>
                <a:sym typeface="Cormorant Garamond Bold Italics"/>
              </a:rPr>
              <a:t>Data Visualisation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DAGhHilRM04</dc:identifier>
  <dcterms:modified xsi:type="dcterms:W3CDTF">2011-08-01T06:04:30Z</dcterms:modified>
  <cp:revision>1</cp:revision>
  <dc:title>Applied Statistics</dc:title>
</cp:coreProperties>
</file>