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DM Sans" pitchFamily="2" charset="0"/>
      <p:regular r:id="rId11"/>
      <p:bold r:id="rId12"/>
      <p:italic r:id="rId13"/>
      <p:boldItalic r:id="rId14"/>
    </p:embeddedFont>
    <p:embeddedFont>
      <p:font typeface="DM Sans Bold" pitchFamily="2" charset="0"/>
      <p:regular r:id="rId15"/>
      <p:bold r:id="rId16"/>
    </p:embeddedFont>
    <p:embeddedFont>
      <p:font typeface="Open Sans" panose="020B0606030504020204" pitchFamily="34" charset="0"/>
      <p:regular r:id="rId17"/>
      <p:bold r:id="rId18"/>
      <p:italic r:id="rId19"/>
      <p:boldItalic r:id="rId20"/>
    </p:embeddedFont>
    <p:embeddedFont>
      <p:font typeface="Open Sans Bold" panose="020B0806030504020204" pitchFamily="34" charset="0"/>
      <p:regular r:id="rId21"/>
      <p:bold r:id="rId22"/>
    </p:embeddedFont>
    <p:embeddedFont>
      <p:font typeface="Open Sans Light" panose="020B0306030504020204" pitchFamily="34" charset="0"/>
      <p:regular r:id="rId23"/>
      <p: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B7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E5B2BF-ADCA-D94A-F7E2-8E7660FC00EA}" v="520" dt="2025-08-03T09:51:35.689"/>
    <p1510:client id="{275C677E-2A9B-67A1-2A5F-085BF3EDBD45}" v="421" dt="2025-08-03T08:51:38.885"/>
    <p1510:client id="{43C0DF01-CB15-85CD-B59E-30AEF1CCCDD3}" v="60" dt="2025-08-03T09:02:22.144"/>
    <p1510:client id="{4DB8FE43-D437-FDE5-88BD-76CED9CA535B}" v="191" dt="2025-08-03T14:31:23.6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4.svg"/><Relationship Id="rId3" Type="http://schemas.openxmlformats.org/officeDocument/2006/relationships/image" Target="../media/image8.svg"/><Relationship Id="rId7" Type="http://schemas.openxmlformats.org/officeDocument/2006/relationships/image" Target="../media/image14.svg"/><Relationship Id="rId12" Type="http://schemas.openxmlformats.org/officeDocument/2006/relationships/image" Target="../media/image3.png"/><Relationship Id="rId2" Type="http://schemas.openxmlformats.org/officeDocument/2006/relationships/image" Target="../media/image7.png"/><Relationship Id="rId16" Type="http://schemas.openxmlformats.org/officeDocument/2006/relationships/image" Target="../media/image2.sv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6.svg"/><Relationship Id="rId5" Type="http://schemas.openxmlformats.org/officeDocument/2006/relationships/image" Target="../media/image10.svg"/><Relationship Id="rId15" Type="http://schemas.openxmlformats.org/officeDocument/2006/relationships/image" Target="../media/image1.pn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0.svg"/><Relationship Id="rId14" Type="http://schemas.openxmlformats.org/officeDocument/2006/relationships/image" Target="../media/image29.jpeg"/></Relationships>
</file>

<file path=ppt/slides/_rels/slide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8.sv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0.svg"/><Relationship Id="rId3" Type="http://schemas.openxmlformats.org/officeDocument/2006/relationships/image" Target="../media/image2.svg"/><Relationship Id="rId7" Type="http://schemas.openxmlformats.org/officeDocument/2006/relationships/image" Target="../media/image10.svg"/><Relationship Id="rId12" Type="http://schemas.openxmlformats.org/officeDocument/2006/relationships/image" Target="../media/image19.png"/><Relationship Id="rId17" Type="http://schemas.openxmlformats.org/officeDocument/2006/relationships/image" Target="../media/image28.svg"/><Relationship Id="rId2" Type="http://schemas.openxmlformats.org/officeDocument/2006/relationships/image" Target="../media/image1.png"/><Relationship Id="rId16"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8.svg"/><Relationship Id="rId15" Type="http://schemas.openxmlformats.org/officeDocument/2006/relationships/image" Target="../media/image24.sv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4.svg"/><Relationship Id="rId1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4.svg"/><Relationship Id="rId3" Type="http://schemas.openxmlformats.org/officeDocument/2006/relationships/image" Target="../media/image31.svg"/><Relationship Id="rId7" Type="http://schemas.openxmlformats.org/officeDocument/2006/relationships/image" Target="../media/image10.svg"/><Relationship Id="rId12" Type="http://schemas.openxmlformats.org/officeDocument/2006/relationships/image" Target="../media/image23.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0.svg"/><Relationship Id="rId5" Type="http://schemas.openxmlformats.org/officeDocument/2006/relationships/image" Target="../media/image8.svg"/><Relationship Id="rId15" Type="http://schemas.openxmlformats.org/officeDocument/2006/relationships/image" Target="../media/image28.svg"/><Relationship Id="rId10" Type="http://schemas.openxmlformats.org/officeDocument/2006/relationships/image" Target="../media/image19.png"/><Relationship Id="rId4" Type="http://schemas.openxmlformats.org/officeDocument/2006/relationships/image" Target="../media/image7.png"/><Relationship Id="rId9" Type="http://schemas.openxmlformats.org/officeDocument/2006/relationships/image" Target="../media/image14.svg"/><Relationship Id="rId14"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18.svg"/><Relationship Id="rId18" Type="http://schemas.openxmlformats.org/officeDocument/2006/relationships/image" Target="../media/image3.png"/><Relationship Id="rId3" Type="http://schemas.openxmlformats.org/officeDocument/2006/relationships/image" Target="../media/image33.svg"/><Relationship Id="rId7" Type="http://schemas.openxmlformats.org/officeDocument/2006/relationships/image" Target="../media/image37.svg"/><Relationship Id="rId12" Type="http://schemas.openxmlformats.org/officeDocument/2006/relationships/image" Target="../media/image17.png"/><Relationship Id="rId17" Type="http://schemas.openxmlformats.org/officeDocument/2006/relationships/image" Target="../media/image20.svg"/><Relationship Id="rId2" Type="http://schemas.openxmlformats.org/officeDocument/2006/relationships/image" Target="../media/image32.png"/><Relationship Id="rId16"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2.svg"/><Relationship Id="rId5" Type="http://schemas.openxmlformats.org/officeDocument/2006/relationships/image" Target="../media/image35.svg"/><Relationship Id="rId15" Type="http://schemas.openxmlformats.org/officeDocument/2006/relationships/image" Target="../media/image12.svg"/><Relationship Id="rId10" Type="http://schemas.openxmlformats.org/officeDocument/2006/relationships/image" Target="../media/image1.png"/><Relationship Id="rId19" Type="http://schemas.openxmlformats.org/officeDocument/2006/relationships/image" Target="../media/image4.svg"/><Relationship Id="rId4" Type="http://schemas.openxmlformats.org/officeDocument/2006/relationships/image" Target="../media/image34.png"/><Relationship Id="rId9" Type="http://schemas.openxmlformats.org/officeDocument/2006/relationships/image" Target="../media/image39.svg"/><Relationship Id="rId1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41.svg"/><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6F24BBB8-A90A-92A7-86C1-EAB050ACBB62}"/>
              </a:ext>
            </a:extLst>
          </p:cNvPr>
          <p:cNvSpPr/>
          <p:nvPr/>
        </p:nvSpPr>
        <p:spPr>
          <a:xfrm>
            <a:off x="5165281" y="5836892"/>
            <a:ext cx="7913834" cy="637430"/>
          </a:xfrm>
          <a:prstGeom prst="roundRect">
            <a:avLst/>
          </a:prstGeom>
          <a:solidFill>
            <a:srgbClr val="8AB7E2"/>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86306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053150" y="6409875"/>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386400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2335018"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9787740" y="9258300"/>
            <a:ext cx="4076270" cy="2863579"/>
          </a:xfrm>
          <a:custGeom>
            <a:avLst/>
            <a:gdLst/>
            <a:ahLst/>
            <a:cxnLst/>
            <a:rect l="l" t="t" r="r" b="b"/>
            <a:pathLst>
              <a:path w="4076270" h="2863579">
                <a:moveTo>
                  <a:pt x="0" y="0"/>
                </a:moveTo>
                <a:lnTo>
                  <a:pt x="4076269" y="0"/>
                </a:lnTo>
                <a:lnTo>
                  <a:pt x="4076269"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a:off x="7058127"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4647925"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16908104"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rot="-5282649">
            <a:off x="16089173"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Freeform 15"/>
          <p:cNvSpPr/>
          <p:nvPr/>
        </p:nvSpPr>
        <p:spPr>
          <a:xfrm>
            <a:off x="16627442"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a:stretch>
          </a:blipFill>
          <a:ln cap="sq">
            <a:noFill/>
            <a:prstDash val="solid"/>
            <a:miter/>
          </a:ln>
        </p:spPr>
      </p:sp>
      <p:sp>
        <p:nvSpPr>
          <p:cNvPr id="16" name="TextBox 16"/>
          <p:cNvSpPr txBox="1"/>
          <p:nvPr/>
        </p:nvSpPr>
        <p:spPr>
          <a:xfrm>
            <a:off x="69303" y="3908068"/>
            <a:ext cx="18222664" cy="1647887"/>
          </a:xfrm>
          <a:prstGeom prst="rect">
            <a:avLst/>
          </a:prstGeom>
        </p:spPr>
        <p:txBody>
          <a:bodyPr wrap="square" lIns="0" tIns="0" rIns="0" bIns="0" rtlCol="0" anchor="t">
            <a:spAutoFit/>
          </a:bodyPr>
          <a:lstStyle/>
          <a:p>
            <a:pPr algn="ctr">
              <a:lnSpc>
                <a:spcPts val="12218"/>
              </a:lnSpc>
            </a:pPr>
            <a:r>
              <a:rPr lang="en-US" sz="12950" b="1" dirty="0" err="1">
                <a:solidFill>
                  <a:srgbClr val="000000"/>
                </a:solidFill>
                <a:latin typeface="DM Sans Bold"/>
                <a:ea typeface="DM Sans Bold"/>
                <a:cs typeface="DM Sans Bold"/>
                <a:sym typeface="DM Sans Bold"/>
              </a:rPr>
              <a:t>Scanx</a:t>
            </a:r>
            <a:r>
              <a:rPr lang="en-US" sz="12950" b="1" dirty="0">
                <a:solidFill>
                  <a:srgbClr val="000000"/>
                </a:solidFill>
                <a:latin typeface="DM Sans Bold"/>
                <a:ea typeface="DM Sans Bold"/>
                <a:cs typeface="DM Sans Bold"/>
                <a:sym typeface="DM Sans Bold"/>
              </a:rPr>
              <a:t> AI</a:t>
            </a:r>
          </a:p>
        </p:txBody>
      </p:sp>
      <p:sp>
        <p:nvSpPr>
          <p:cNvPr id="17" name="TextBox 17"/>
          <p:cNvSpPr txBox="1"/>
          <p:nvPr/>
        </p:nvSpPr>
        <p:spPr>
          <a:xfrm>
            <a:off x="-1755" y="5844233"/>
            <a:ext cx="18200461" cy="1259704"/>
          </a:xfrm>
          <a:prstGeom prst="rect">
            <a:avLst/>
          </a:prstGeom>
        </p:spPr>
        <p:txBody>
          <a:bodyPr wrap="square" lIns="0" tIns="0" rIns="0" bIns="0" rtlCol="0" anchor="t">
            <a:spAutoFit/>
          </a:bodyPr>
          <a:lstStyle/>
          <a:p>
            <a:pPr algn="ctr"/>
            <a:r>
              <a:rPr lang="en-US" sz="4400" b="1" spc="-87" dirty="0">
                <a:solidFill>
                  <a:srgbClr val="000000"/>
                </a:solidFill>
                <a:latin typeface="DM Sans Bold"/>
                <a:ea typeface="DM Sans Bold"/>
                <a:cs typeface="DM Sans Bold"/>
                <a:sym typeface="DM Sans Bold"/>
              </a:rPr>
              <a:t>https://scanixai.netlify.app/</a:t>
            </a:r>
            <a:endParaRPr lang="en-US" sz="4400" spc="-87" dirty="0">
              <a:solidFill>
                <a:srgbClr val="000000"/>
              </a:solidFill>
              <a:latin typeface="DM Sans Bold"/>
              <a:ea typeface="DM Sans Bold"/>
              <a:cs typeface="DM Sans Bold"/>
              <a:sym typeface="DM Sans Bold"/>
            </a:endParaRPr>
          </a:p>
          <a:p>
            <a:pPr algn="ctr">
              <a:lnSpc>
                <a:spcPts val="4381"/>
              </a:lnSpc>
            </a:pPr>
            <a:endParaRPr lang="en-US" sz="4350" b="1" spc="-87" dirty="0">
              <a:solidFill>
                <a:srgbClr val="000000"/>
              </a:solidFill>
              <a:latin typeface="DM Sans Bold"/>
              <a:ea typeface="DM Sans Bold"/>
              <a:cs typeface="DM Sans Bold"/>
            </a:endParaRPr>
          </a:p>
        </p:txBody>
      </p:sp>
      <p:sp>
        <p:nvSpPr>
          <p:cNvPr id="18" name="Freeform 18"/>
          <p:cNvSpPr/>
          <p:nvPr/>
        </p:nvSpPr>
        <p:spPr>
          <a:xfrm>
            <a:off x="4554370" y="2576219"/>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024459" y="-1377430"/>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8" name="TextBox 8"/>
          <p:cNvSpPr txBox="1"/>
          <p:nvPr/>
        </p:nvSpPr>
        <p:spPr>
          <a:xfrm>
            <a:off x="1594389" y="1604374"/>
            <a:ext cx="7902761" cy="826719"/>
          </a:xfrm>
          <a:prstGeom prst="rect">
            <a:avLst/>
          </a:prstGeom>
        </p:spPr>
        <p:txBody>
          <a:bodyPr lIns="0" tIns="0" rIns="0" bIns="0" rtlCol="0" anchor="t">
            <a:spAutoFit/>
          </a:bodyPr>
          <a:lstStyle/>
          <a:p>
            <a:pPr algn="l">
              <a:lnSpc>
                <a:spcPts val="6262"/>
              </a:lnSpc>
            </a:pPr>
            <a:r>
              <a:rPr lang="en-US" sz="6456" b="1">
                <a:solidFill>
                  <a:srgbClr val="000000"/>
                </a:solidFill>
                <a:latin typeface="DM Sans Bold"/>
                <a:ea typeface="DM Sans Bold"/>
                <a:cs typeface="DM Sans Bold"/>
                <a:sym typeface="DM Sans Bold"/>
              </a:rPr>
              <a:t>Problem Statement</a:t>
            </a:r>
          </a:p>
        </p:txBody>
      </p:sp>
      <p:sp>
        <p:nvSpPr>
          <p:cNvPr id="9" name="TextBox 9"/>
          <p:cNvSpPr txBox="1"/>
          <p:nvPr/>
        </p:nvSpPr>
        <p:spPr>
          <a:xfrm>
            <a:off x="1425514" y="2447452"/>
            <a:ext cx="8253065" cy="6118260"/>
          </a:xfrm>
          <a:prstGeom prst="rect">
            <a:avLst/>
          </a:prstGeom>
        </p:spPr>
        <p:txBody>
          <a:bodyPr lIns="0" tIns="0" rIns="0" bIns="0" rtlCol="0" anchor="t">
            <a:spAutoFit/>
          </a:bodyPr>
          <a:lstStyle/>
          <a:p>
            <a:pPr algn="l">
              <a:lnSpc>
                <a:spcPts val="2977"/>
              </a:lnSpc>
            </a:pPr>
            <a:endParaRPr/>
          </a:p>
          <a:p>
            <a:pPr marL="415332" lvl="1" indent="-207666" algn="l">
              <a:lnSpc>
                <a:spcPts val="2693"/>
              </a:lnSpc>
              <a:buAutoNum type="arabicPeriod"/>
            </a:pPr>
            <a:r>
              <a:rPr lang="en-US" sz="1923" b="1">
                <a:solidFill>
                  <a:srgbClr val="000000"/>
                </a:solidFill>
                <a:latin typeface="Open Sans Bold"/>
                <a:ea typeface="Open Sans Bold"/>
                <a:cs typeface="Open Sans Bold"/>
                <a:sym typeface="Open Sans Bold"/>
              </a:rPr>
              <a:t>Access Issues: </a:t>
            </a:r>
            <a:r>
              <a:rPr lang="en-US" sz="1923">
                <a:solidFill>
                  <a:srgbClr val="000000"/>
                </a:solidFill>
                <a:latin typeface="Open Sans Light"/>
                <a:ea typeface="Open Sans Light"/>
                <a:cs typeface="Open Sans Light"/>
                <a:sym typeface="Open Sans Light"/>
              </a:rPr>
              <a:t>Early detection of brain tumors often faces delays due to the               limited availability of neurologists or radiologists, particularly in remote or underserved areas.</a:t>
            </a:r>
          </a:p>
          <a:p>
            <a:pPr marL="415332" lvl="1" indent="-207666" algn="l">
              <a:lnSpc>
                <a:spcPts val="2693"/>
              </a:lnSpc>
              <a:buAutoNum type="arabicPeriod"/>
            </a:pPr>
            <a:r>
              <a:rPr lang="en-US" sz="1923" b="1">
                <a:solidFill>
                  <a:srgbClr val="000000"/>
                </a:solidFill>
                <a:latin typeface="Open Sans Bold"/>
                <a:ea typeface="Open Sans Bold"/>
                <a:cs typeface="Open Sans Bold"/>
                <a:sym typeface="Open Sans Bold"/>
              </a:rPr>
              <a:t>Patient Experience:</a:t>
            </a:r>
            <a:r>
              <a:rPr lang="en-US" sz="1923">
                <a:solidFill>
                  <a:srgbClr val="000000"/>
                </a:solidFill>
                <a:latin typeface="Open Sans Light"/>
                <a:ea typeface="Open Sans Light"/>
                <a:cs typeface="Open Sans Light"/>
                <a:sym typeface="Open Sans Light"/>
              </a:rPr>
              <a:t> Many patients undergo multiple visits to general practitioners or </a:t>
            </a:r>
            <a:r>
              <a:rPr lang="en-US" sz="1923">
                <a:solidFill>
                  <a:srgbClr val="000000"/>
                </a:solidFill>
                <a:latin typeface="Open Sans"/>
                <a:ea typeface="Open Sans"/>
                <a:cs typeface="Open Sans"/>
                <a:sym typeface="Open Sans"/>
              </a:rPr>
              <a:t>receive an emergency diagnosis only after severe symptoms manifest</a:t>
            </a:r>
            <a:r>
              <a:rPr lang="en-US" sz="1923">
                <a:solidFill>
                  <a:srgbClr val="000000"/>
                </a:solidFill>
                <a:latin typeface="Open Sans Light"/>
                <a:ea typeface="Open Sans Light"/>
                <a:cs typeface="Open Sans Light"/>
                <a:sym typeface="Open Sans Light"/>
              </a:rPr>
              <a:t>—62% of cases are diagnosed in emergency settings (Technology Networks).</a:t>
            </a:r>
          </a:p>
          <a:p>
            <a:pPr marL="415332" lvl="1" indent="-207666" algn="l">
              <a:lnSpc>
                <a:spcPts val="2693"/>
              </a:lnSpc>
              <a:buAutoNum type="arabicPeriod"/>
            </a:pPr>
            <a:r>
              <a:rPr lang="en-US" sz="1923" b="1">
                <a:solidFill>
                  <a:srgbClr val="000000"/>
                </a:solidFill>
                <a:latin typeface="Open Sans Bold"/>
                <a:ea typeface="Open Sans Bold"/>
                <a:cs typeface="Open Sans Bold"/>
                <a:sym typeface="Open Sans Bold"/>
              </a:rPr>
              <a:t>Tumor Progression: </a:t>
            </a:r>
            <a:r>
              <a:rPr lang="en-US" sz="1923">
                <a:solidFill>
                  <a:srgbClr val="000000"/>
                </a:solidFill>
                <a:latin typeface="Open Sans Light"/>
                <a:ea typeface="Open Sans Light"/>
                <a:cs typeface="Open Sans Light"/>
                <a:sym typeface="Open Sans Light"/>
              </a:rPr>
              <a:t>Tumors can advance dangerously before they are detected.</a:t>
            </a:r>
          </a:p>
          <a:p>
            <a:pPr marL="415332" lvl="1" indent="-207666" algn="l">
              <a:lnSpc>
                <a:spcPts val="2693"/>
              </a:lnSpc>
              <a:buAutoNum type="arabicPeriod"/>
            </a:pPr>
            <a:r>
              <a:rPr lang="en-US" sz="1923" b="1">
                <a:solidFill>
                  <a:srgbClr val="000000"/>
                </a:solidFill>
                <a:latin typeface="Open Sans Bold"/>
                <a:ea typeface="Open Sans Bold"/>
                <a:cs typeface="Open Sans Bold"/>
                <a:sym typeface="Open Sans Bold"/>
              </a:rPr>
              <a:t>Survival Rates: </a:t>
            </a:r>
            <a:r>
              <a:rPr lang="en-US" sz="1923">
                <a:solidFill>
                  <a:srgbClr val="000000"/>
                </a:solidFill>
                <a:latin typeface="Open Sans Light"/>
                <a:ea typeface="Open Sans Light"/>
                <a:cs typeface="Open Sans Light"/>
                <a:sym typeface="Open Sans Light"/>
              </a:rPr>
              <a:t>In numerous instances, </a:t>
            </a:r>
            <a:r>
              <a:rPr lang="en-US" sz="1923">
                <a:solidFill>
                  <a:srgbClr val="000000"/>
                </a:solidFill>
                <a:latin typeface="Open Sans"/>
                <a:ea typeface="Open Sans"/>
                <a:cs typeface="Open Sans"/>
                <a:sym typeface="Open Sans"/>
              </a:rPr>
              <a:t>less than 20%</a:t>
            </a:r>
            <a:r>
              <a:rPr lang="en-US" sz="1923" b="1">
                <a:solidFill>
                  <a:srgbClr val="FF3131"/>
                </a:solidFill>
                <a:latin typeface="Open Sans Bold"/>
                <a:ea typeface="Open Sans Bold"/>
                <a:cs typeface="Open Sans Bold"/>
                <a:sym typeface="Open Sans Bold"/>
              </a:rPr>
              <a:t> </a:t>
            </a:r>
            <a:r>
              <a:rPr lang="en-US" sz="1923">
                <a:solidFill>
                  <a:srgbClr val="000000"/>
                </a:solidFill>
                <a:latin typeface="Open Sans Light"/>
                <a:ea typeface="Open Sans Light"/>
                <a:cs typeface="Open Sans Light"/>
                <a:sym typeface="Open Sans Light"/>
              </a:rPr>
              <a:t>of malignant brain tumor patients survive beyond five years, with glioblastoma survival rates being less than 7% (The Sun, SEER, Cancer Research UK).</a:t>
            </a:r>
          </a:p>
          <a:p>
            <a:pPr marL="415332" lvl="1" indent="-207666" algn="l">
              <a:lnSpc>
                <a:spcPts val="2693"/>
              </a:lnSpc>
              <a:buAutoNum type="arabicPeriod"/>
            </a:pPr>
            <a:r>
              <a:rPr lang="en-US" sz="1923" b="1">
                <a:solidFill>
                  <a:srgbClr val="000000"/>
                </a:solidFill>
                <a:latin typeface="Open Sans Bold"/>
                <a:ea typeface="Open Sans Bold"/>
                <a:cs typeface="Open Sans Bold"/>
                <a:sym typeface="Open Sans Bold"/>
              </a:rPr>
              <a:t>Incidence in India:</a:t>
            </a:r>
            <a:r>
              <a:rPr lang="en-US" sz="1923">
                <a:solidFill>
                  <a:srgbClr val="000000"/>
                </a:solidFill>
                <a:latin typeface="Open Sans Light"/>
                <a:ea typeface="Open Sans Light"/>
                <a:cs typeface="Open Sans Light"/>
                <a:sym typeface="Open Sans Light"/>
              </a:rPr>
              <a:t> Approximately 28,000 new brain tumor cases are reported annually in India, with a prevalence of around 8–10 per 100,000 people (The Times of India).</a:t>
            </a:r>
          </a:p>
          <a:p>
            <a:pPr marL="415332" lvl="1" indent="-207666" algn="l">
              <a:lnSpc>
                <a:spcPts val="2693"/>
              </a:lnSpc>
              <a:buAutoNum type="arabicPeriod"/>
            </a:pPr>
            <a:r>
              <a:rPr lang="en-US" sz="1923" b="1">
                <a:solidFill>
                  <a:srgbClr val="000000"/>
                </a:solidFill>
                <a:latin typeface="Open Sans Bold"/>
                <a:ea typeface="Open Sans Bold"/>
                <a:cs typeface="Open Sans Bold"/>
                <a:sym typeface="Open Sans Bold"/>
              </a:rPr>
              <a:t>Conclusion:</a:t>
            </a:r>
            <a:r>
              <a:rPr lang="en-US" sz="1923">
                <a:solidFill>
                  <a:srgbClr val="000000"/>
                </a:solidFill>
                <a:latin typeface="Open Sans Light"/>
                <a:ea typeface="Open Sans Light"/>
                <a:cs typeface="Open Sans Light"/>
                <a:sym typeface="Open Sans Light"/>
              </a:rPr>
              <a:t> One in five brain tumors is diagnosed too late, often significantly limiting treatment options.</a:t>
            </a:r>
          </a:p>
        </p:txBody>
      </p:sp>
      <p:sp>
        <p:nvSpPr>
          <p:cNvPr id="11" name="Freeform 11"/>
          <p:cNvSpPr/>
          <p:nvPr/>
        </p:nvSpPr>
        <p:spPr>
          <a:xfrm rot="675189">
            <a:off x="5595915" y="9647706"/>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rot="-7368882">
            <a:off x="-377515" y="8472104"/>
            <a:ext cx="2812430" cy="2211273"/>
          </a:xfrm>
          <a:custGeom>
            <a:avLst/>
            <a:gdLst/>
            <a:ahLst/>
            <a:cxnLst/>
            <a:rect l="l" t="t" r="r" b="b"/>
            <a:pathLst>
              <a:path w="2812430" h="2211273">
                <a:moveTo>
                  <a:pt x="0" y="0"/>
                </a:moveTo>
                <a:lnTo>
                  <a:pt x="2812430" y="0"/>
                </a:lnTo>
                <a:lnTo>
                  <a:pt x="2812430" y="2211273"/>
                </a:lnTo>
                <a:lnTo>
                  <a:pt x="0" y="2211273"/>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pic>
        <p:nvPicPr>
          <p:cNvPr id="13" name="Picture 12" descr="A colorful brain with multiple colors&#10;&#10;AI-generated content may be incorrect.">
            <a:extLst>
              <a:ext uri="{FF2B5EF4-FFF2-40B4-BE49-F238E27FC236}">
                <a16:creationId xmlns:a16="http://schemas.microsoft.com/office/drawing/2014/main" id="{3FE785DD-6815-B1B6-68D1-679E8F382EFA}"/>
              </a:ext>
            </a:extLst>
          </p:cNvPr>
          <p:cNvPicPr>
            <a:picLocks noChangeAspect="1"/>
          </p:cNvPicPr>
          <p:nvPr/>
        </p:nvPicPr>
        <p:blipFill>
          <a:blip r:embed="rId14"/>
          <a:srcRect l="8296" t="-68" r="13185" b="6"/>
          <a:stretch>
            <a:fillRect/>
          </a:stretch>
        </p:blipFill>
        <p:spPr>
          <a:xfrm>
            <a:off x="10218420" y="944880"/>
            <a:ext cx="6278899" cy="8098807"/>
          </a:xfrm>
          <a:prstGeom prst="rect">
            <a:avLst/>
          </a:prstGeom>
        </p:spPr>
      </p:pic>
      <p:sp>
        <p:nvSpPr>
          <p:cNvPr id="10" name="Freeform 10"/>
          <p:cNvSpPr/>
          <p:nvPr/>
        </p:nvSpPr>
        <p:spPr>
          <a:xfrm rot="10691063">
            <a:off x="9195747" y="-1300647"/>
            <a:ext cx="4899948" cy="3344214"/>
          </a:xfrm>
          <a:custGeom>
            <a:avLst/>
            <a:gdLst/>
            <a:ahLst/>
            <a:cxnLst/>
            <a:rect l="l" t="t" r="r" b="b"/>
            <a:pathLst>
              <a:path w="4899948" h="3344214">
                <a:moveTo>
                  <a:pt x="0" y="0"/>
                </a:moveTo>
                <a:lnTo>
                  <a:pt x="4899948" y="0"/>
                </a:lnTo>
                <a:lnTo>
                  <a:pt x="4899948" y="3344214"/>
                </a:lnTo>
                <a:lnTo>
                  <a:pt x="0" y="3344214"/>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1868539" y="1940485"/>
            <a:ext cx="7025086" cy="3387157"/>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Project vision and mission</a:t>
            </a:r>
          </a:p>
        </p:txBody>
      </p:sp>
      <p:sp>
        <p:nvSpPr>
          <p:cNvPr id="3" name="TextBox 3"/>
          <p:cNvSpPr txBox="1"/>
          <p:nvPr/>
        </p:nvSpPr>
        <p:spPr>
          <a:xfrm>
            <a:off x="1868539" y="5680067"/>
            <a:ext cx="7025086" cy="2324493"/>
          </a:xfrm>
          <a:prstGeom prst="rect">
            <a:avLst/>
          </a:prstGeom>
        </p:spPr>
        <p:txBody>
          <a:bodyPr lIns="0" tIns="0" rIns="0" bIns="0" rtlCol="0" anchor="t">
            <a:spAutoFit/>
          </a:bodyPr>
          <a:lstStyle/>
          <a:p>
            <a:pPr marL="0" lvl="0" indent="0" algn="l">
              <a:lnSpc>
                <a:spcPts val="2699"/>
              </a:lnSpc>
              <a:spcBef>
                <a:spcPct val="0"/>
              </a:spcBef>
            </a:pPr>
            <a:r>
              <a:rPr lang="en-US" sz="1999" spc="119">
                <a:solidFill>
                  <a:srgbClr val="000000"/>
                </a:solidFill>
                <a:latin typeface="DM Sans"/>
                <a:ea typeface="DM Sans"/>
                <a:cs typeface="DM Sans"/>
                <a:sym typeface="DM Sans"/>
              </a:rPr>
              <a:t>We</a:t>
            </a:r>
            <a:r>
              <a:rPr lang="en-US" sz="1999" u="none" spc="119">
                <a:solidFill>
                  <a:srgbClr val="000000"/>
                </a:solidFill>
                <a:latin typeface="DM Sans"/>
                <a:ea typeface="DM Sans"/>
                <a:cs typeface="DM Sans"/>
                <a:sym typeface="DM Sans"/>
              </a:rPr>
              <a:t> envision a future where early brain tumor detection is accessible to everyone, regardless of location or resources. NeuroScan AI aims to bridge the gap between advanced diagnostics and underserved communities through intelligent, affordable technology.</a:t>
            </a:r>
          </a:p>
          <a:p>
            <a:pPr marL="0" lvl="0" indent="0" algn="l">
              <a:lnSpc>
                <a:spcPts val="2699"/>
              </a:lnSpc>
              <a:spcBef>
                <a:spcPct val="0"/>
              </a:spcBef>
            </a:pPr>
            <a:endParaRPr lang="en-US" sz="1999" u="none" spc="119">
              <a:solidFill>
                <a:srgbClr val="000000"/>
              </a:solidFill>
              <a:latin typeface="DM Sans"/>
              <a:ea typeface="DM Sans"/>
              <a:cs typeface="DM Sans"/>
              <a:sym typeface="DM Sans"/>
            </a:endParaRPr>
          </a:p>
        </p:txBody>
      </p:sp>
      <p:grpSp>
        <p:nvGrpSpPr>
          <p:cNvPr id="4" name="Group 4"/>
          <p:cNvGrpSpPr/>
          <p:nvPr/>
        </p:nvGrpSpPr>
        <p:grpSpPr>
          <a:xfrm>
            <a:off x="9975489" y="1170261"/>
            <a:ext cx="6998061" cy="2561528"/>
            <a:chOff x="0" y="0"/>
            <a:chExt cx="2342659" cy="857492"/>
          </a:xfrm>
        </p:grpSpPr>
        <p:sp>
          <p:nvSpPr>
            <p:cNvPr id="5" name="Freeform 5"/>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6" name="TextBox 6"/>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7" name="TextBox 7"/>
          <p:cNvSpPr txBox="1"/>
          <p:nvPr/>
        </p:nvSpPr>
        <p:spPr>
          <a:xfrm>
            <a:off x="10491672" y="2024301"/>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id="8" name="Group 8"/>
          <p:cNvGrpSpPr/>
          <p:nvPr/>
        </p:nvGrpSpPr>
        <p:grpSpPr>
          <a:xfrm>
            <a:off x="9975489" y="3862348"/>
            <a:ext cx="6998061" cy="2561528"/>
            <a:chOff x="0" y="0"/>
            <a:chExt cx="2342659" cy="857492"/>
          </a:xfrm>
        </p:grpSpPr>
        <p:sp>
          <p:nvSpPr>
            <p:cNvPr id="9" name="Freeform 9"/>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0" name="TextBox 10"/>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grpSp>
        <p:nvGrpSpPr>
          <p:cNvPr id="11" name="Group 11"/>
          <p:cNvGrpSpPr/>
          <p:nvPr/>
        </p:nvGrpSpPr>
        <p:grpSpPr>
          <a:xfrm>
            <a:off x="9975489" y="6557226"/>
            <a:ext cx="6998061" cy="2561528"/>
            <a:chOff x="0" y="0"/>
            <a:chExt cx="2342659" cy="857492"/>
          </a:xfrm>
        </p:grpSpPr>
        <p:sp>
          <p:nvSpPr>
            <p:cNvPr id="12" name="Freeform 12"/>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3" name="TextBox 13"/>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14" name="TextBox 14"/>
          <p:cNvSpPr txBox="1"/>
          <p:nvPr/>
        </p:nvSpPr>
        <p:spPr>
          <a:xfrm>
            <a:off x="10491672" y="4717783"/>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id="15" name="TextBox 15"/>
          <p:cNvSpPr txBox="1"/>
          <p:nvPr/>
        </p:nvSpPr>
        <p:spPr>
          <a:xfrm>
            <a:off x="10491672" y="7411266"/>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id="16" name="TextBox 16"/>
          <p:cNvSpPr txBox="1"/>
          <p:nvPr/>
        </p:nvSpPr>
        <p:spPr>
          <a:xfrm>
            <a:off x="12218908" y="1730935"/>
            <a:ext cx="4132127" cy="1420793"/>
          </a:xfrm>
          <a:prstGeom prst="rect">
            <a:avLst/>
          </a:prstGeom>
        </p:spPr>
        <p:txBody>
          <a:bodyPr lIns="0" tIns="0" rIns="0" bIns="0" rtlCol="0" anchor="t">
            <a:spAutoFit/>
          </a:bodyPr>
          <a:lstStyle/>
          <a:p>
            <a:pPr marL="0" lvl="0" indent="0" algn="just">
              <a:lnSpc>
                <a:spcPts val="1890"/>
              </a:lnSpc>
              <a:spcBef>
                <a:spcPct val="0"/>
              </a:spcBef>
            </a:pPr>
            <a:r>
              <a:rPr lang="en-US" sz="1400" b="1" spc="22">
                <a:solidFill>
                  <a:srgbClr val="000000"/>
                </a:solidFill>
                <a:latin typeface="DM Sans Bold"/>
                <a:ea typeface="DM Sans Bold"/>
                <a:cs typeface="DM Sans Bold"/>
                <a:sym typeface="DM Sans Bold"/>
              </a:rPr>
              <a:t>Milli</a:t>
            </a:r>
            <a:r>
              <a:rPr lang="en-US" sz="1400" b="1" u="none" spc="22">
                <a:solidFill>
                  <a:srgbClr val="000000"/>
                </a:solidFill>
                <a:latin typeface="DM Sans Bold"/>
                <a:ea typeface="DM Sans Bold"/>
                <a:cs typeface="DM Sans Bold"/>
                <a:sym typeface="DM Sans Bold"/>
              </a:rPr>
              <a:t>ons</a:t>
            </a:r>
            <a:r>
              <a:rPr lang="en-US" sz="1400" u="none" spc="22">
                <a:solidFill>
                  <a:srgbClr val="000000"/>
                </a:solidFill>
                <a:latin typeface="DM Sans"/>
                <a:ea typeface="DM Sans"/>
                <a:cs typeface="DM Sans"/>
                <a:sym typeface="DM Sans"/>
              </a:rPr>
              <a:t> of people worldwide </a:t>
            </a:r>
            <a:r>
              <a:rPr lang="en-US" sz="1400" b="1" u="none" spc="22">
                <a:solidFill>
                  <a:srgbClr val="000000"/>
                </a:solidFill>
                <a:latin typeface="DM Sans Bold"/>
                <a:ea typeface="DM Sans Bold"/>
                <a:cs typeface="DM Sans Bold"/>
                <a:sym typeface="DM Sans Bold"/>
              </a:rPr>
              <a:t>lack access</a:t>
            </a:r>
            <a:r>
              <a:rPr lang="en-US" sz="1400" u="none" spc="22">
                <a:solidFill>
                  <a:srgbClr val="000000"/>
                </a:solidFill>
                <a:latin typeface="DM Sans"/>
                <a:ea typeface="DM Sans"/>
                <a:cs typeface="DM Sans"/>
                <a:sym typeface="DM Sans"/>
              </a:rPr>
              <a:t> to timely brain tumor diagnosis due to </a:t>
            </a:r>
            <a:r>
              <a:rPr lang="en-US" sz="1400" b="1" u="none" spc="22">
                <a:solidFill>
                  <a:srgbClr val="000000"/>
                </a:solidFill>
                <a:latin typeface="DM Sans Bold"/>
                <a:ea typeface="DM Sans Bold"/>
                <a:cs typeface="DM Sans Bold"/>
                <a:sym typeface="DM Sans Bold"/>
              </a:rPr>
              <a:t>limited specialists, cost, or geographic barriers.</a:t>
            </a:r>
            <a:r>
              <a:rPr lang="en-US" sz="1400" u="none" spc="22">
                <a:solidFill>
                  <a:srgbClr val="000000"/>
                </a:solidFill>
                <a:latin typeface="DM Sans"/>
                <a:ea typeface="DM Sans"/>
                <a:cs typeface="DM Sans"/>
                <a:sym typeface="DM Sans"/>
              </a:rPr>
              <a:t> NeuroScan AI aims to solve this disparity by bringing intelligent screening directly to the user.</a:t>
            </a:r>
          </a:p>
        </p:txBody>
      </p:sp>
      <p:sp>
        <p:nvSpPr>
          <p:cNvPr id="17" name="TextBox 17"/>
          <p:cNvSpPr txBox="1"/>
          <p:nvPr/>
        </p:nvSpPr>
        <p:spPr>
          <a:xfrm>
            <a:off x="12218908" y="4424417"/>
            <a:ext cx="4132127" cy="944655"/>
          </a:xfrm>
          <a:prstGeom prst="rect">
            <a:avLst/>
          </a:prstGeom>
        </p:spPr>
        <p:txBody>
          <a:bodyPr lIns="0" tIns="0" rIns="0" bIns="0" rtlCol="0" anchor="t">
            <a:spAutoFit/>
          </a:bodyPr>
          <a:lstStyle/>
          <a:p>
            <a:pPr marL="0" lvl="0" indent="0" algn="just">
              <a:lnSpc>
                <a:spcPts val="1890"/>
              </a:lnSpc>
              <a:spcBef>
                <a:spcPct val="0"/>
              </a:spcBef>
            </a:pPr>
            <a:r>
              <a:rPr lang="en-US" sz="1400" spc="22">
                <a:solidFill>
                  <a:srgbClr val="000000"/>
                </a:solidFill>
                <a:latin typeface="DM Sans"/>
                <a:ea typeface="DM Sans"/>
                <a:cs typeface="DM Sans"/>
                <a:sym typeface="DM Sans"/>
              </a:rPr>
              <a:t>By</a:t>
            </a:r>
            <a:r>
              <a:rPr lang="en-US" sz="1400" u="none" spc="22">
                <a:solidFill>
                  <a:srgbClr val="000000"/>
                </a:solidFill>
                <a:latin typeface="DM Sans"/>
                <a:ea typeface="DM Sans"/>
                <a:cs typeface="DM Sans"/>
                <a:sym typeface="DM Sans"/>
              </a:rPr>
              <a:t> using AI to identify tumors from brain CT scans, we enable </a:t>
            </a:r>
            <a:r>
              <a:rPr lang="en-US" sz="1400" b="1" u="none" spc="22">
                <a:solidFill>
                  <a:srgbClr val="000000"/>
                </a:solidFill>
                <a:latin typeface="DM Sans Bold"/>
                <a:ea typeface="DM Sans Bold"/>
                <a:cs typeface="DM Sans Bold"/>
                <a:sym typeface="DM Sans Bold"/>
              </a:rPr>
              <a:t>faster awareness</a:t>
            </a:r>
            <a:r>
              <a:rPr lang="en-US" sz="1400" u="none" spc="22">
                <a:solidFill>
                  <a:srgbClr val="000000"/>
                </a:solidFill>
                <a:latin typeface="DM Sans"/>
                <a:ea typeface="DM Sans"/>
                <a:cs typeface="DM Sans"/>
                <a:sym typeface="DM Sans"/>
              </a:rPr>
              <a:t> and earlier medical action—crucial factors in improving recovery rates and </a:t>
            </a:r>
            <a:r>
              <a:rPr lang="en-US" sz="1400" b="1" u="none" spc="22">
                <a:solidFill>
                  <a:srgbClr val="000000"/>
                </a:solidFill>
                <a:latin typeface="DM Sans Bold"/>
                <a:ea typeface="DM Sans Bold"/>
                <a:cs typeface="DM Sans Bold"/>
                <a:sym typeface="DM Sans Bold"/>
              </a:rPr>
              <a:t>reducing complications.</a:t>
            </a:r>
          </a:p>
        </p:txBody>
      </p:sp>
      <p:sp>
        <p:nvSpPr>
          <p:cNvPr id="18" name="TextBox 18"/>
          <p:cNvSpPr txBox="1"/>
          <p:nvPr/>
        </p:nvSpPr>
        <p:spPr>
          <a:xfrm>
            <a:off x="12218908" y="7117899"/>
            <a:ext cx="4132127" cy="1182724"/>
          </a:xfrm>
          <a:prstGeom prst="rect">
            <a:avLst/>
          </a:prstGeom>
        </p:spPr>
        <p:txBody>
          <a:bodyPr lIns="0" tIns="0" rIns="0" bIns="0" rtlCol="0" anchor="t">
            <a:spAutoFit/>
          </a:bodyPr>
          <a:lstStyle/>
          <a:p>
            <a:pPr marL="0" lvl="0" indent="0" algn="just">
              <a:lnSpc>
                <a:spcPts val="1890"/>
              </a:lnSpc>
              <a:spcBef>
                <a:spcPct val="0"/>
              </a:spcBef>
            </a:pPr>
            <a:r>
              <a:rPr lang="en-US" sz="1400" spc="22">
                <a:solidFill>
                  <a:srgbClr val="000000"/>
                </a:solidFill>
                <a:latin typeface="DM Sans"/>
                <a:ea typeface="DM Sans"/>
                <a:cs typeface="DM Sans"/>
                <a:sym typeface="DM Sans"/>
              </a:rPr>
              <a:t>Ou</a:t>
            </a:r>
            <a:r>
              <a:rPr lang="en-US" sz="1400" u="none" spc="22">
                <a:solidFill>
                  <a:srgbClr val="000000"/>
                </a:solidFill>
                <a:latin typeface="DM Sans"/>
                <a:ea typeface="DM Sans"/>
                <a:cs typeface="DM Sans"/>
                <a:sym typeface="DM Sans"/>
              </a:rPr>
              <a:t>r long-term </a:t>
            </a:r>
            <a:r>
              <a:rPr lang="en-US" sz="1400" b="1" u="none" spc="22">
                <a:solidFill>
                  <a:srgbClr val="000000"/>
                </a:solidFill>
                <a:latin typeface="DM Sans Bold"/>
                <a:ea typeface="DM Sans Bold"/>
                <a:cs typeface="DM Sans Bold"/>
                <a:sym typeface="DM Sans Bold"/>
              </a:rPr>
              <a:t>vision is to support healthcare</a:t>
            </a:r>
            <a:r>
              <a:rPr lang="en-US" sz="1400" u="none" spc="22">
                <a:solidFill>
                  <a:srgbClr val="000000"/>
                </a:solidFill>
                <a:latin typeface="DM Sans"/>
                <a:ea typeface="DM Sans"/>
                <a:cs typeface="DM Sans"/>
                <a:sym typeface="DM Sans"/>
              </a:rPr>
              <a:t> systems across all regions by providing a scalable, </a:t>
            </a:r>
            <a:r>
              <a:rPr lang="en-US" sz="1400" b="1" u="none" spc="22">
                <a:solidFill>
                  <a:srgbClr val="000000"/>
                </a:solidFill>
                <a:latin typeface="DM Sans Bold"/>
                <a:ea typeface="DM Sans Bold"/>
                <a:cs typeface="DM Sans Bold"/>
                <a:sym typeface="DM Sans Bold"/>
              </a:rPr>
              <a:t>low-cost diagnostic assistant</a:t>
            </a:r>
            <a:r>
              <a:rPr lang="en-US" sz="1400" u="none" spc="22">
                <a:solidFill>
                  <a:srgbClr val="000000"/>
                </a:solidFill>
                <a:latin typeface="DM Sans"/>
                <a:ea typeface="DM Sans"/>
                <a:cs typeface="DM Sans"/>
                <a:sym typeface="DM Sans"/>
              </a:rPr>
              <a:t> that complements clinical care and reaches underserved populations.</a:t>
            </a:r>
          </a:p>
        </p:txBody>
      </p:sp>
      <p:sp>
        <p:nvSpPr>
          <p:cNvPr id="19" name="Freeform 19"/>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Freeform 20"/>
          <p:cNvSpPr/>
          <p:nvPr/>
        </p:nvSpPr>
        <p:spPr>
          <a:xfrm>
            <a:off x="4568156" y="-1872690"/>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21" name="Freeform 21"/>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22" name="Freeform 22"/>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5" grpId="0"/>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AutoShape 2"/>
          <p:cNvSpPr/>
          <p:nvPr/>
        </p:nvSpPr>
        <p:spPr>
          <a:xfrm>
            <a:off x="-886757" y="5074942"/>
            <a:ext cx="20061513" cy="0"/>
          </a:xfrm>
          <a:prstGeom prst="line">
            <a:avLst/>
          </a:prstGeom>
          <a:ln w="28575" cap="flat">
            <a:solidFill>
              <a:srgbClr val="000000"/>
            </a:solidFill>
            <a:prstDash val="solid"/>
            <a:headEnd type="none" w="sm" len="sm"/>
            <a:tailEnd type="none" w="sm" len="sm"/>
          </a:ln>
        </p:spPr>
      </p:sp>
      <p:grpSp>
        <p:nvGrpSpPr>
          <p:cNvPr id="3" name="Group 3"/>
          <p:cNvGrpSpPr/>
          <p:nvPr/>
        </p:nvGrpSpPr>
        <p:grpSpPr>
          <a:xfrm>
            <a:off x="5930165" y="4823914"/>
            <a:ext cx="502056" cy="502056"/>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5" name="TextBox 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6" name="Group 6"/>
          <p:cNvGrpSpPr/>
          <p:nvPr/>
        </p:nvGrpSpPr>
        <p:grpSpPr>
          <a:xfrm>
            <a:off x="2227066" y="4823914"/>
            <a:ext cx="502056" cy="50205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8" name="TextBox 8"/>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9" name="Group 9"/>
          <p:cNvGrpSpPr/>
          <p:nvPr/>
        </p:nvGrpSpPr>
        <p:grpSpPr>
          <a:xfrm>
            <a:off x="9653627" y="4823914"/>
            <a:ext cx="502056" cy="50205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1" name="TextBox 11"/>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2" name="Group 12"/>
          <p:cNvGrpSpPr/>
          <p:nvPr/>
        </p:nvGrpSpPr>
        <p:grpSpPr>
          <a:xfrm>
            <a:off x="13396139" y="4823914"/>
            <a:ext cx="502056" cy="50205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4" name="TextBox 14"/>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5" name="TextBox 15"/>
          <p:cNvSpPr txBox="1"/>
          <p:nvPr/>
        </p:nvSpPr>
        <p:spPr>
          <a:xfrm>
            <a:off x="4732501" y="2459878"/>
            <a:ext cx="8822997" cy="1177312"/>
          </a:xfrm>
          <a:prstGeom prst="rect">
            <a:avLst/>
          </a:prstGeom>
        </p:spPr>
        <p:txBody>
          <a:bodyPr lIns="0" tIns="0" rIns="0" bIns="0" rtlCol="0" anchor="t">
            <a:spAutoFit/>
          </a:bodyPr>
          <a:lstStyle/>
          <a:p>
            <a:pPr marL="0" lvl="1" indent="0" algn="ctr">
              <a:lnSpc>
                <a:spcPts val="8730"/>
              </a:lnSpc>
              <a:spcBef>
                <a:spcPct val="0"/>
              </a:spcBef>
            </a:pPr>
            <a:r>
              <a:rPr lang="en-US" sz="9000" b="1">
                <a:solidFill>
                  <a:srgbClr val="000000"/>
                </a:solidFill>
                <a:latin typeface="DM Sans Bold"/>
                <a:ea typeface="DM Sans Bold"/>
                <a:cs typeface="DM Sans Bold"/>
                <a:sym typeface="DM Sans Bold"/>
              </a:rPr>
              <a:t>Process</a:t>
            </a:r>
          </a:p>
        </p:txBody>
      </p:sp>
      <p:sp>
        <p:nvSpPr>
          <p:cNvPr id="16" name="TextBox 16"/>
          <p:cNvSpPr txBox="1"/>
          <p:nvPr/>
        </p:nvSpPr>
        <p:spPr>
          <a:xfrm>
            <a:off x="2227066" y="5616041"/>
            <a:ext cx="2806923" cy="679406"/>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01</a:t>
            </a:r>
          </a:p>
        </p:txBody>
      </p:sp>
      <p:sp>
        <p:nvSpPr>
          <p:cNvPr id="17" name="TextBox 17"/>
          <p:cNvSpPr txBox="1"/>
          <p:nvPr/>
        </p:nvSpPr>
        <p:spPr>
          <a:xfrm>
            <a:off x="5948468" y="561604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02</a:t>
            </a:r>
          </a:p>
        </p:txBody>
      </p:sp>
      <p:sp>
        <p:nvSpPr>
          <p:cNvPr id="18" name="TextBox 18"/>
          <p:cNvSpPr txBox="1"/>
          <p:nvPr/>
        </p:nvSpPr>
        <p:spPr>
          <a:xfrm>
            <a:off x="1961046" y="6349007"/>
            <a:ext cx="3282031" cy="1613929"/>
          </a:xfrm>
          <a:prstGeom prst="rect">
            <a:avLst/>
          </a:prstGeom>
        </p:spPr>
        <p:txBody>
          <a:bodyPr lIns="0" tIns="0" rIns="0" bIns="0" rtlCol="0" anchor="t">
            <a:spAutoFit/>
          </a:bodyPr>
          <a:lstStyle/>
          <a:p>
            <a:pPr algn="just">
              <a:lnSpc>
                <a:spcPts val="3877"/>
              </a:lnSpc>
            </a:pPr>
            <a:r>
              <a:rPr lang="en-US" sz="2485" b="1">
                <a:solidFill>
                  <a:srgbClr val="000000"/>
                </a:solidFill>
                <a:latin typeface="DM Sans Bold"/>
                <a:ea typeface="DM Sans Bold"/>
                <a:cs typeface="DM Sans Bold"/>
                <a:sym typeface="DM Sans Bold"/>
              </a:rPr>
              <a:t>Upload Brain CT Scan</a:t>
            </a:r>
          </a:p>
          <a:p>
            <a:pPr algn="just">
              <a:lnSpc>
                <a:spcPts val="1735"/>
              </a:lnSpc>
            </a:pPr>
            <a:r>
              <a:rPr lang="en-US" sz="1434">
                <a:solidFill>
                  <a:srgbClr val="000000"/>
                </a:solidFill>
                <a:latin typeface="DM Sans"/>
                <a:ea typeface="DM Sans"/>
                <a:cs typeface="DM Sans"/>
                <a:sym typeface="DM Sans"/>
              </a:rPr>
              <a:t>The user uploads a brain CT image through the app interface.</a:t>
            </a:r>
          </a:p>
          <a:p>
            <a:pPr algn="just">
              <a:lnSpc>
                <a:spcPts val="1735"/>
              </a:lnSpc>
            </a:pPr>
            <a:r>
              <a:rPr lang="en-US" sz="1434">
                <a:solidFill>
                  <a:srgbClr val="000000"/>
                </a:solidFill>
                <a:latin typeface="DM Sans"/>
                <a:ea typeface="DM Sans"/>
                <a:cs typeface="DM Sans"/>
                <a:sym typeface="DM Sans"/>
              </a:rPr>
              <a:t>Accepted formats: .jpg, .png, .jpeg, .dcm.</a:t>
            </a:r>
          </a:p>
          <a:p>
            <a:pPr algn="just">
              <a:lnSpc>
                <a:spcPts val="1807"/>
              </a:lnSpc>
            </a:pPr>
            <a:endParaRPr lang="en-US" sz="1434">
              <a:solidFill>
                <a:srgbClr val="000000"/>
              </a:solidFill>
              <a:latin typeface="DM Sans"/>
              <a:ea typeface="DM Sans"/>
              <a:cs typeface="DM Sans"/>
              <a:sym typeface="DM Sans"/>
            </a:endParaRPr>
          </a:p>
        </p:txBody>
      </p:sp>
      <p:sp>
        <p:nvSpPr>
          <p:cNvPr id="19" name="TextBox 19"/>
          <p:cNvSpPr txBox="1"/>
          <p:nvPr/>
        </p:nvSpPr>
        <p:spPr>
          <a:xfrm>
            <a:off x="9671930" y="561604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03</a:t>
            </a:r>
          </a:p>
        </p:txBody>
      </p:sp>
      <p:sp>
        <p:nvSpPr>
          <p:cNvPr id="20" name="TextBox 20"/>
          <p:cNvSpPr txBox="1"/>
          <p:nvPr/>
        </p:nvSpPr>
        <p:spPr>
          <a:xfrm>
            <a:off x="13414442" y="561604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04</a:t>
            </a:r>
          </a:p>
        </p:txBody>
      </p:sp>
      <p:sp>
        <p:nvSpPr>
          <p:cNvPr id="21" name="Freeform 21"/>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2"/>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23" name="Freeform 23"/>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24" name="Freeform 24"/>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25" name="Freeform 25"/>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26" name="Freeform 26"/>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27" name="Freeform 27"/>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28" name="Freeform 28"/>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29" name="TextBox 29"/>
          <p:cNvSpPr txBox="1"/>
          <p:nvPr/>
        </p:nvSpPr>
        <p:spPr>
          <a:xfrm>
            <a:off x="5776477" y="6349007"/>
            <a:ext cx="3167609" cy="1608879"/>
          </a:xfrm>
          <a:prstGeom prst="rect">
            <a:avLst/>
          </a:prstGeom>
        </p:spPr>
        <p:txBody>
          <a:bodyPr lIns="0" tIns="0" rIns="0" bIns="0" rtlCol="0" anchor="t">
            <a:spAutoFit/>
          </a:bodyPr>
          <a:lstStyle/>
          <a:p>
            <a:pPr algn="just">
              <a:lnSpc>
                <a:spcPts val="3877"/>
              </a:lnSpc>
            </a:pPr>
            <a:r>
              <a:rPr lang="en-US" sz="2485" b="1">
                <a:solidFill>
                  <a:srgbClr val="000000"/>
                </a:solidFill>
                <a:latin typeface="DM Sans Bold"/>
                <a:ea typeface="DM Sans Bold"/>
                <a:cs typeface="DM Sans Bold"/>
                <a:sym typeface="DM Sans Bold"/>
              </a:rPr>
              <a:t>Image Processing</a:t>
            </a:r>
          </a:p>
          <a:p>
            <a:pPr algn="just">
              <a:lnSpc>
                <a:spcPts val="1735"/>
              </a:lnSpc>
            </a:pPr>
            <a:r>
              <a:rPr lang="en-US" sz="1434">
                <a:solidFill>
                  <a:srgbClr val="000000"/>
                </a:solidFill>
                <a:latin typeface="DM Sans"/>
                <a:ea typeface="DM Sans"/>
                <a:cs typeface="DM Sans"/>
                <a:sym typeface="DM Sans"/>
              </a:rPr>
              <a:t>The image is automatically cleaned, resized, and normalized.</a:t>
            </a:r>
          </a:p>
          <a:p>
            <a:pPr algn="just">
              <a:lnSpc>
                <a:spcPts val="1735"/>
              </a:lnSpc>
            </a:pPr>
            <a:r>
              <a:rPr lang="en-US" sz="1434">
                <a:solidFill>
                  <a:srgbClr val="000000"/>
                </a:solidFill>
                <a:latin typeface="DM Sans"/>
                <a:ea typeface="DM Sans"/>
                <a:cs typeface="DM Sans"/>
                <a:sym typeface="DM Sans"/>
              </a:rPr>
              <a:t> This ensures consistent quality for accurate model predictions.</a:t>
            </a:r>
          </a:p>
          <a:p>
            <a:pPr algn="just">
              <a:lnSpc>
                <a:spcPts val="1735"/>
              </a:lnSpc>
            </a:pPr>
            <a:endParaRPr lang="en-US" sz="1434">
              <a:solidFill>
                <a:srgbClr val="000000"/>
              </a:solidFill>
              <a:latin typeface="DM Sans"/>
              <a:ea typeface="DM Sans"/>
              <a:cs typeface="DM Sans"/>
              <a:sym typeface="DM Sans"/>
            </a:endParaRPr>
          </a:p>
        </p:txBody>
      </p:sp>
      <p:sp>
        <p:nvSpPr>
          <p:cNvPr id="30" name="TextBox 30"/>
          <p:cNvSpPr txBox="1"/>
          <p:nvPr/>
        </p:nvSpPr>
        <p:spPr>
          <a:xfrm>
            <a:off x="9475860" y="6349007"/>
            <a:ext cx="3308579" cy="1521882"/>
          </a:xfrm>
          <a:prstGeom prst="rect">
            <a:avLst/>
          </a:prstGeom>
        </p:spPr>
        <p:txBody>
          <a:bodyPr lIns="0" tIns="0" rIns="0" bIns="0" rtlCol="0" anchor="t">
            <a:spAutoFit/>
          </a:bodyPr>
          <a:lstStyle/>
          <a:p>
            <a:pPr algn="just">
              <a:lnSpc>
                <a:spcPts val="3877"/>
              </a:lnSpc>
            </a:pPr>
            <a:r>
              <a:rPr lang="en-US" sz="2485" b="1">
                <a:solidFill>
                  <a:srgbClr val="000000"/>
                </a:solidFill>
                <a:latin typeface="DM Sans Bold"/>
                <a:ea typeface="DM Sans Bold"/>
                <a:cs typeface="DM Sans Bold"/>
                <a:sym typeface="DM Sans Bold"/>
              </a:rPr>
              <a:t>AI Analysis</a:t>
            </a:r>
          </a:p>
          <a:p>
            <a:pPr algn="just">
              <a:lnSpc>
                <a:spcPts val="1606"/>
              </a:lnSpc>
            </a:pPr>
            <a:r>
              <a:rPr lang="en-US" sz="1434" spc="10">
                <a:solidFill>
                  <a:srgbClr val="000000"/>
                </a:solidFill>
                <a:latin typeface="DM Sans"/>
                <a:ea typeface="DM Sans"/>
                <a:cs typeface="DM Sans"/>
                <a:sym typeface="DM Sans"/>
              </a:rPr>
              <a:t>A trained CNN (Convolutional Neural Network) model analyzes the scan.</a:t>
            </a:r>
          </a:p>
          <a:p>
            <a:pPr algn="just">
              <a:lnSpc>
                <a:spcPts val="1606"/>
              </a:lnSpc>
            </a:pPr>
            <a:r>
              <a:rPr lang="en-US" sz="1434" spc="10">
                <a:solidFill>
                  <a:srgbClr val="000000"/>
                </a:solidFill>
                <a:latin typeface="DM Sans"/>
                <a:ea typeface="DM Sans"/>
                <a:cs typeface="DM Sans"/>
                <a:sym typeface="DM Sans"/>
              </a:rPr>
              <a:t>It detects patterns and highlights possible tumor regions with a confidence score.</a:t>
            </a:r>
          </a:p>
        </p:txBody>
      </p:sp>
      <p:sp>
        <p:nvSpPr>
          <p:cNvPr id="31" name="TextBox 31"/>
          <p:cNvSpPr txBox="1"/>
          <p:nvPr/>
        </p:nvSpPr>
        <p:spPr>
          <a:xfrm>
            <a:off x="13174963" y="6351532"/>
            <a:ext cx="3086164" cy="1608879"/>
          </a:xfrm>
          <a:prstGeom prst="rect">
            <a:avLst/>
          </a:prstGeom>
        </p:spPr>
        <p:txBody>
          <a:bodyPr lIns="0" tIns="0" rIns="0" bIns="0" rtlCol="0" anchor="t">
            <a:spAutoFit/>
          </a:bodyPr>
          <a:lstStyle/>
          <a:p>
            <a:pPr algn="just">
              <a:lnSpc>
                <a:spcPts val="3877"/>
              </a:lnSpc>
            </a:pPr>
            <a:r>
              <a:rPr lang="en-US" sz="2485" b="1">
                <a:solidFill>
                  <a:srgbClr val="000000"/>
                </a:solidFill>
                <a:latin typeface="DM Sans Bold"/>
                <a:ea typeface="DM Sans Bold"/>
                <a:cs typeface="DM Sans Bold"/>
                <a:sym typeface="DM Sans Bold"/>
              </a:rPr>
              <a:t>Results</a:t>
            </a:r>
          </a:p>
          <a:p>
            <a:pPr algn="just">
              <a:lnSpc>
                <a:spcPts val="1735"/>
              </a:lnSpc>
            </a:pPr>
            <a:r>
              <a:rPr lang="en-US" sz="1434">
                <a:solidFill>
                  <a:srgbClr val="000000"/>
                </a:solidFill>
                <a:latin typeface="DM Sans"/>
                <a:ea typeface="DM Sans"/>
                <a:cs typeface="DM Sans"/>
                <a:sym typeface="DM Sans"/>
              </a:rPr>
              <a:t>The image is automatically cleaned, resized, and normalized.</a:t>
            </a:r>
          </a:p>
          <a:p>
            <a:pPr algn="just">
              <a:lnSpc>
                <a:spcPts val="1735"/>
              </a:lnSpc>
            </a:pPr>
            <a:r>
              <a:rPr lang="en-US" sz="1434">
                <a:solidFill>
                  <a:srgbClr val="000000"/>
                </a:solidFill>
                <a:latin typeface="DM Sans"/>
                <a:ea typeface="DM Sans"/>
                <a:cs typeface="DM Sans"/>
                <a:sym typeface="DM Sans"/>
              </a:rPr>
              <a:t> This ensures consistent quality for accurate model predictions.</a:t>
            </a:r>
          </a:p>
          <a:p>
            <a:pPr algn="just">
              <a:lnSpc>
                <a:spcPts val="1735"/>
              </a:lnSpc>
            </a:pPr>
            <a:endParaRPr lang="en-US" sz="1434">
              <a:solidFill>
                <a:srgbClr val="000000"/>
              </a:solidFill>
              <a:latin typeface="DM Sans"/>
              <a:ea typeface="DM Sans"/>
              <a:cs typeface="DM Sans"/>
              <a:sym typeface="DM Sa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9" grpId="0"/>
      <p:bldP spid="30"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4136549" y="4375283"/>
            <a:ext cx="10014901" cy="909320"/>
          </a:xfrm>
          <a:prstGeom prst="rect">
            <a:avLst/>
          </a:prstGeom>
        </p:spPr>
        <p:txBody>
          <a:bodyPr lIns="0" tIns="0" rIns="0" bIns="0" rtlCol="0" anchor="t">
            <a:spAutoFit/>
          </a:bodyPr>
          <a:lstStyle/>
          <a:p>
            <a:pPr algn="ctr">
              <a:lnSpc>
                <a:spcPts val="6789"/>
              </a:lnSpc>
            </a:pPr>
            <a:r>
              <a:rPr lang="en-US" sz="6950" b="1" dirty="0">
                <a:solidFill>
                  <a:srgbClr val="000000"/>
                </a:solidFill>
                <a:latin typeface="DM Sans Bold"/>
                <a:ea typeface="DM Sans Bold"/>
                <a:cs typeface="DM Sans Bold"/>
              </a:rPr>
              <a:t>Accuracy &amp; precision</a:t>
            </a:r>
          </a:p>
        </p:txBody>
      </p:sp>
      <p:sp>
        <p:nvSpPr>
          <p:cNvPr id="3" name="TextBox 3"/>
          <p:cNvSpPr txBox="1"/>
          <p:nvPr/>
        </p:nvSpPr>
        <p:spPr>
          <a:xfrm>
            <a:off x="4221977" y="5570042"/>
            <a:ext cx="9844046" cy="3658218"/>
          </a:xfrm>
          <a:prstGeom prst="rect">
            <a:avLst/>
          </a:prstGeom>
        </p:spPr>
        <p:txBody>
          <a:bodyPr lIns="0" tIns="0" rIns="0" bIns="0" rtlCol="0" anchor="t">
            <a:spAutoFit/>
          </a:bodyPr>
          <a:lstStyle/>
          <a:p>
            <a:pPr marL="0" lvl="0" indent="0" algn="ctr">
              <a:lnSpc>
                <a:spcPts val="2699"/>
              </a:lnSpc>
              <a:spcBef>
                <a:spcPct val="0"/>
              </a:spcBef>
            </a:pPr>
            <a:r>
              <a:rPr lang="en-US" sz="1999" spc="119">
                <a:solidFill>
                  <a:srgbClr val="000000"/>
                </a:solidFill>
                <a:latin typeface="DM Sans"/>
                <a:ea typeface="DM Sans"/>
                <a:cs typeface="DM Sans"/>
                <a:sym typeface="DM Sans"/>
              </a:rPr>
              <a:t>Scan</a:t>
            </a:r>
            <a:r>
              <a:rPr lang="en-US" sz="1999" u="none" spc="119">
                <a:solidFill>
                  <a:srgbClr val="000000"/>
                </a:solidFill>
                <a:latin typeface="DM Sans"/>
                <a:ea typeface="DM Sans"/>
                <a:cs typeface="DM Sans"/>
                <a:sym typeface="DM Sans"/>
              </a:rPr>
              <a:t>ix AI achieves 98% accuracy in brain tumor detection using an advanced machine learning model trained on over 6,000 medical brain scan images. Our optimized Logistic Regression algorithm minimizes false positives and negatives, ensuring reliable results that healthcare professionals can trust.</a:t>
            </a:r>
          </a:p>
          <a:p>
            <a:pPr marL="0" lvl="0" indent="0" algn="ctr">
              <a:lnSpc>
                <a:spcPts val="2699"/>
              </a:lnSpc>
              <a:spcBef>
                <a:spcPct val="0"/>
              </a:spcBef>
            </a:pPr>
            <a:endParaRPr lang="en-US" sz="1999" u="none" spc="119">
              <a:solidFill>
                <a:srgbClr val="000000"/>
              </a:solidFill>
              <a:latin typeface="DM Sans"/>
              <a:ea typeface="DM Sans"/>
              <a:cs typeface="DM Sans"/>
              <a:sym typeface="DM Sans"/>
            </a:endParaRPr>
          </a:p>
          <a:p>
            <a:pPr marL="0" lvl="0" indent="0" algn="ctr">
              <a:lnSpc>
                <a:spcPts val="2699"/>
              </a:lnSpc>
              <a:spcBef>
                <a:spcPct val="0"/>
              </a:spcBef>
            </a:pPr>
            <a:r>
              <a:rPr lang="en-US" sz="1999" u="none" spc="119">
                <a:solidFill>
                  <a:srgbClr val="000000"/>
                </a:solidFill>
                <a:latin typeface="DM Sans"/>
                <a:ea typeface="DM Sans"/>
                <a:cs typeface="DM Sans"/>
                <a:sym typeface="DM Sans"/>
              </a:rPr>
              <a:t>Th</a:t>
            </a:r>
            <a:r>
              <a:rPr lang="en-US" sz="1999" spc="119">
                <a:solidFill>
                  <a:srgbClr val="000000"/>
                </a:solidFill>
                <a:latin typeface="DM Sans"/>
                <a:ea typeface="DM Sans"/>
                <a:cs typeface="DM Sans"/>
                <a:sym typeface="DM Sans"/>
              </a:rPr>
              <a:t>e </a:t>
            </a:r>
            <a:r>
              <a:rPr lang="en-US" sz="1999" u="none" spc="119">
                <a:solidFill>
                  <a:srgbClr val="000000"/>
                </a:solidFill>
                <a:latin typeface="DM Sans"/>
                <a:ea typeface="DM Sans"/>
                <a:cs typeface="DM Sans"/>
                <a:sym typeface="DM Sans"/>
              </a:rPr>
              <a:t>98% acc</a:t>
            </a:r>
            <a:r>
              <a:rPr lang="en-US" sz="1999" spc="119">
                <a:solidFill>
                  <a:srgbClr val="000000"/>
                </a:solidFill>
                <a:latin typeface="DM Sans"/>
                <a:ea typeface="DM Sans"/>
                <a:cs typeface="DM Sans"/>
                <a:sym typeface="DM Sans"/>
              </a:rPr>
              <a:t>ur</a:t>
            </a:r>
            <a:r>
              <a:rPr lang="en-US" sz="1999" u="none" spc="119">
                <a:solidFill>
                  <a:srgbClr val="000000"/>
                </a:solidFill>
                <a:latin typeface="DM Sans"/>
                <a:ea typeface="DM Sans"/>
                <a:cs typeface="DM Sans"/>
                <a:sym typeface="DM Sans"/>
              </a:rPr>
              <a:t>acy</a:t>
            </a:r>
            <a:r>
              <a:rPr lang="en-US" sz="1999" spc="119">
                <a:solidFill>
                  <a:srgbClr val="000000"/>
                </a:solidFill>
                <a:latin typeface="DM Sans"/>
                <a:ea typeface="DM Sans"/>
                <a:cs typeface="DM Sans"/>
                <a:sym typeface="DM Sans"/>
              </a:rPr>
              <a:t> r</a:t>
            </a:r>
            <a:r>
              <a:rPr lang="en-US" sz="1999" u="none" spc="119">
                <a:solidFill>
                  <a:srgbClr val="000000"/>
                </a:solidFill>
                <a:latin typeface="DM Sans"/>
                <a:ea typeface="DM Sans"/>
                <a:cs typeface="DM Sans"/>
                <a:sym typeface="DM Sans"/>
              </a:rPr>
              <a:t>ate</a:t>
            </a:r>
            <a:r>
              <a:rPr lang="en-US" sz="1999" spc="119">
                <a:solidFill>
                  <a:srgbClr val="000000"/>
                </a:solidFill>
                <a:latin typeface="DM Sans"/>
                <a:ea typeface="DM Sans"/>
                <a:cs typeface="DM Sans"/>
                <a:sym typeface="DM Sans"/>
              </a:rPr>
              <a:t> repre</a:t>
            </a:r>
            <a:r>
              <a:rPr lang="en-US" sz="1999" u="none" spc="119">
                <a:solidFill>
                  <a:srgbClr val="000000"/>
                </a:solidFill>
                <a:latin typeface="DM Sans"/>
                <a:ea typeface="DM Sans"/>
                <a:cs typeface="DM Sans"/>
                <a:sym typeface="DM Sans"/>
              </a:rPr>
              <a:t>s</a:t>
            </a:r>
            <a:r>
              <a:rPr lang="en-US" sz="1999" spc="119">
                <a:solidFill>
                  <a:srgbClr val="000000"/>
                </a:solidFill>
                <a:latin typeface="DM Sans"/>
                <a:ea typeface="DM Sans"/>
                <a:cs typeface="DM Sans"/>
                <a:sym typeface="DM Sans"/>
              </a:rPr>
              <a:t>ent</a:t>
            </a:r>
            <a:r>
              <a:rPr lang="en-US" sz="1999" u="none" spc="119">
                <a:solidFill>
                  <a:srgbClr val="000000"/>
                </a:solidFill>
                <a:latin typeface="DM Sans"/>
                <a:ea typeface="DM Sans"/>
                <a:cs typeface="DM Sans"/>
                <a:sym typeface="DM Sans"/>
              </a:rPr>
              <a:t>s</a:t>
            </a:r>
            <a:r>
              <a:rPr lang="en-US" sz="1999" spc="119">
                <a:solidFill>
                  <a:srgbClr val="000000"/>
                </a:solidFill>
                <a:latin typeface="DM Sans"/>
                <a:ea typeface="DM Sans"/>
                <a:cs typeface="DM Sans"/>
                <a:sym typeface="DM Sans"/>
              </a:rPr>
              <a:t> </a:t>
            </a:r>
            <a:r>
              <a:rPr lang="en-US" sz="1999" u="none" spc="119">
                <a:solidFill>
                  <a:srgbClr val="000000"/>
                </a:solidFill>
                <a:latin typeface="DM Sans"/>
                <a:ea typeface="DM Sans"/>
                <a:cs typeface="DM Sans"/>
                <a:sym typeface="DM Sans"/>
              </a:rPr>
              <a:t>exte</a:t>
            </a:r>
            <a:r>
              <a:rPr lang="en-US" sz="1999" spc="119">
                <a:solidFill>
                  <a:srgbClr val="000000"/>
                </a:solidFill>
                <a:latin typeface="DM Sans"/>
                <a:ea typeface="DM Sans"/>
                <a:cs typeface="DM Sans"/>
                <a:sym typeface="DM Sans"/>
              </a:rPr>
              <a:t>n</a:t>
            </a:r>
            <a:r>
              <a:rPr lang="en-US" sz="1999" u="none" spc="119">
                <a:solidFill>
                  <a:srgbClr val="000000"/>
                </a:solidFill>
                <a:latin typeface="DM Sans"/>
                <a:ea typeface="DM Sans"/>
                <a:cs typeface="DM Sans"/>
                <a:sym typeface="DM Sans"/>
              </a:rPr>
              <a:t>si</a:t>
            </a:r>
            <a:r>
              <a:rPr lang="en-US" sz="1999" spc="119">
                <a:solidFill>
                  <a:srgbClr val="000000"/>
                </a:solidFill>
                <a:latin typeface="DM Sans"/>
                <a:ea typeface="DM Sans"/>
                <a:cs typeface="DM Sans"/>
                <a:sym typeface="DM Sans"/>
              </a:rPr>
              <a:t>ve </a:t>
            </a:r>
            <a:r>
              <a:rPr lang="en-US" sz="1999" u="none" spc="119">
                <a:solidFill>
                  <a:srgbClr val="000000"/>
                </a:solidFill>
                <a:latin typeface="DM Sans"/>
                <a:ea typeface="DM Sans"/>
                <a:cs typeface="DM Sans"/>
                <a:sym typeface="DM Sans"/>
              </a:rPr>
              <a:t>t</a:t>
            </a:r>
            <a:r>
              <a:rPr lang="en-US" sz="1999" spc="119">
                <a:solidFill>
                  <a:srgbClr val="000000"/>
                </a:solidFill>
                <a:latin typeface="DM Sans"/>
                <a:ea typeface="DM Sans"/>
                <a:cs typeface="DM Sans"/>
                <a:sym typeface="DM Sans"/>
              </a:rPr>
              <a:t>e</a:t>
            </a:r>
            <a:r>
              <a:rPr lang="en-US" sz="1999" u="none" spc="119">
                <a:solidFill>
                  <a:srgbClr val="000000"/>
                </a:solidFill>
                <a:latin typeface="DM Sans"/>
                <a:ea typeface="DM Sans"/>
                <a:cs typeface="DM Sans"/>
                <a:sym typeface="DM Sans"/>
              </a:rPr>
              <a:t>s</a:t>
            </a:r>
            <a:r>
              <a:rPr lang="en-US" sz="1999" spc="119">
                <a:solidFill>
                  <a:srgbClr val="000000"/>
                </a:solidFill>
                <a:latin typeface="DM Sans"/>
                <a:ea typeface="DM Sans"/>
                <a:cs typeface="DM Sans"/>
                <a:sym typeface="DM Sans"/>
              </a:rPr>
              <a:t>t</a:t>
            </a:r>
            <a:r>
              <a:rPr lang="en-US" sz="1999" u="none" spc="119">
                <a:solidFill>
                  <a:srgbClr val="000000"/>
                </a:solidFill>
                <a:latin typeface="DM Sans"/>
                <a:ea typeface="DM Sans"/>
                <a:cs typeface="DM Sans"/>
                <a:sym typeface="DM Sans"/>
              </a:rPr>
              <a:t>ing</a:t>
            </a:r>
            <a:r>
              <a:rPr lang="en-US" sz="1999" spc="119">
                <a:solidFill>
                  <a:srgbClr val="000000"/>
                </a:solidFill>
                <a:latin typeface="DM Sans"/>
                <a:ea typeface="DM Sans"/>
                <a:cs typeface="DM Sans"/>
                <a:sym typeface="DM Sans"/>
              </a:rPr>
              <a:t> </a:t>
            </a:r>
            <a:r>
              <a:rPr lang="en-US" sz="1999" u="none" spc="119">
                <a:solidFill>
                  <a:srgbClr val="000000"/>
                </a:solidFill>
                <a:latin typeface="DM Sans"/>
                <a:ea typeface="DM Sans"/>
                <a:cs typeface="DM Sans"/>
                <a:sym typeface="DM Sans"/>
              </a:rPr>
              <a:t>acro</a:t>
            </a:r>
            <a:r>
              <a:rPr lang="en-US" sz="1999" spc="119">
                <a:solidFill>
                  <a:srgbClr val="000000"/>
                </a:solidFill>
                <a:latin typeface="DM Sans"/>
                <a:ea typeface="DM Sans"/>
                <a:cs typeface="DM Sans"/>
                <a:sym typeface="DM Sans"/>
              </a:rPr>
              <a:t>ss</a:t>
            </a:r>
            <a:r>
              <a:rPr lang="en-US" sz="1999" u="none" spc="119">
                <a:solidFill>
                  <a:srgbClr val="000000"/>
                </a:solidFill>
                <a:latin typeface="DM Sans"/>
                <a:ea typeface="DM Sans"/>
                <a:cs typeface="DM Sans"/>
                <a:sym typeface="DM Sans"/>
              </a:rPr>
              <a:t> divers</a:t>
            </a:r>
            <a:r>
              <a:rPr lang="en-US" sz="1999" spc="119">
                <a:solidFill>
                  <a:srgbClr val="000000"/>
                </a:solidFill>
                <a:latin typeface="DM Sans"/>
                <a:ea typeface="DM Sans"/>
                <a:cs typeface="DM Sans"/>
                <a:sym typeface="DM Sans"/>
              </a:rPr>
              <a:t>e </a:t>
            </a:r>
            <a:r>
              <a:rPr lang="en-US" sz="1999" u="none" spc="119">
                <a:solidFill>
                  <a:srgbClr val="000000"/>
                </a:solidFill>
                <a:latin typeface="DM Sans"/>
                <a:ea typeface="DM Sans"/>
                <a:cs typeface="DM Sans"/>
                <a:sym typeface="DM Sans"/>
              </a:rPr>
              <a:t>pat</a:t>
            </a:r>
            <a:r>
              <a:rPr lang="en-US" sz="1999" spc="119">
                <a:solidFill>
                  <a:srgbClr val="000000"/>
                </a:solidFill>
                <a:latin typeface="DM Sans"/>
                <a:ea typeface="DM Sans"/>
                <a:cs typeface="DM Sans"/>
                <a:sym typeface="DM Sans"/>
              </a:rPr>
              <a:t>i</a:t>
            </a:r>
            <a:r>
              <a:rPr lang="en-US" sz="1999" u="none" spc="119">
                <a:solidFill>
                  <a:srgbClr val="000000"/>
                </a:solidFill>
                <a:latin typeface="DM Sans"/>
                <a:ea typeface="DM Sans"/>
                <a:cs typeface="DM Sans"/>
                <a:sym typeface="DM Sans"/>
              </a:rPr>
              <a:t>ent</a:t>
            </a:r>
            <a:r>
              <a:rPr lang="en-US" sz="1999" spc="119">
                <a:solidFill>
                  <a:srgbClr val="000000"/>
                </a:solidFill>
                <a:latin typeface="DM Sans"/>
                <a:ea typeface="DM Sans"/>
                <a:cs typeface="DM Sans"/>
                <a:sym typeface="DM Sans"/>
              </a:rPr>
              <a:t> d</a:t>
            </a:r>
            <a:r>
              <a:rPr lang="en-US" sz="1999" u="none" spc="119">
                <a:solidFill>
                  <a:srgbClr val="000000"/>
                </a:solidFill>
                <a:latin typeface="DM Sans"/>
                <a:ea typeface="DM Sans"/>
                <a:cs typeface="DM Sans"/>
                <a:sym typeface="DM Sans"/>
              </a:rPr>
              <a:t>em</a:t>
            </a:r>
            <a:r>
              <a:rPr lang="en-US" sz="1999" spc="119">
                <a:solidFill>
                  <a:srgbClr val="000000"/>
                </a:solidFill>
                <a:latin typeface="DM Sans"/>
                <a:ea typeface="DM Sans"/>
                <a:cs typeface="DM Sans"/>
                <a:sym typeface="DM Sans"/>
              </a:rPr>
              <a:t>o</a:t>
            </a:r>
            <a:r>
              <a:rPr lang="en-US" sz="1999" u="none" spc="119">
                <a:solidFill>
                  <a:srgbClr val="000000"/>
                </a:solidFill>
                <a:latin typeface="DM Sans"/>
                <a:ea typeface="DM Sans"/>
                <a:cs typeface="DM Sans"/>
                <a:sym typeface="DM Sans"/>
              </a:rPr>
              <a:t>g</a:t>
            </a:r>
            <a:r>
              <a:rPr lang="en-US" sz="1999" spc="119">
                <a:solidFill>
                  <a:srgbClr val="000000"/>
                </a:solidFill>
                <a:latin typeface="DM Sans"/>
                <a:ea typeface="DM Sans"/>
                <a:cs typeface="DM Sans"/>
                <a:sym typeface="DM Sans"/>
              </a:rPr>
              <a:t>r</a:t>
            </a:r>
            <a:r>
              <a:rPr lang="en-US" sz="1999" u="none" spc="119">
                <a:solidFill>
                  <a:srgbClr val="000000"/>
                </a:solidFill>
                <a:latin typeface="DM Sans"/>
                <a:ea typeface="DM Sans"/>
                <a:cs typeface="DM Sans"/>
                <a:sym typeface="DM Sans"/>
              </a:rPr>
              <a:t>aphics and scan</a:t>
            </a:r>
            <a:r>
              <a:rPr lang="en-US" sz="1999" spc="119">
                <a:solidFill>
                  <a:srgbClr val="000000"/>
                </a:solidFill>
                <a:latin typeface="DM Sans"/>
                <a:ea typeface="DM Sans"/>
                <a:cs typeface="DM Sans"/>
                <a:sym typeface="DM Sans"/>
              </a:rPr>
              <a:t> </a:t>
            </a:r>
            <a:r>
              <a:rPr lang="en-US" sz="1999" u="none" spc="119">
                <a:solidFill>
                  <a:srgbClr val="000000"/>
                </a:solidFill>
                <a:latin typeface="DM Sans"/>
                <a:ea typeface="DM Sans"/>
                <a:cs typeface="DM Sans"/>
                <a:sym typeface="DM Sans"/>
              </a:rPr>
              <a:t>typ</a:t>
            </a:r>
            <a:r>
              <a:rPr lang="en-US" sz="1999" spc="119">
                <a:solidFill>
                  <a:srgbClr val="000000"/>
                </a:solidFill>
                <a:latin typeface="DM Sans"/>
                <a:ea typeface="DM Sans"/>
                <a:cs typeface="DM Sans"/>
                <a:sym typeface="DM Sans"/>
              </a:rPr>
              <a:t>e</a:t>
            </a:r>
            <a:r>
              <a:rPr lang="en-US" sz="1999" u="none" spc="119">
                <a:solidFill>
                  <a:srgbClr val="000000"/>
                </a:solidFill>
                <a:latin typeface="DM Sans"/>
                <a:ea typeface="DM Sans"/>
                <a:cs typeface="DM Sans"/>
                <a:sym typeface="DM Sans"/>
              </a:rPr>
              <a:t>s,</a:t>
            </a:r>
            <a:r>
              <a:rPr lang="en-US" sz="1999" spc="119">
                <a:solidFill>
                  <a:srgbClr val="000000"/>
                </a:solidFill>
                <a:latin typeface="DM Sans"/>
                <a:ea typeface="DM Sans"/>
                <a:cs typeface="DM Sans"/>
                <a:sym typeface="DM Sans"/>
              </a:rPr>
              <a:t> </a:t>
            </a:r>
            <a:r>
              <a:rPr lang="en-US" sz="1999" u="none" spc="119">
                <a:solidFill>
                  <a:srgbClr val="000000"/>
                </a:solidFill>
                <a:latin typeface="DM Sans"/>
                <a:ea typeface="DM Sans"/>
                <a:cs typeface="DM Sans"/>
                <a:sym typeface="DM Sans"/>
              </a:rPr>
              <a:t>makin</a:t>
            </a:r>
            <a:r>
              <a:rPr lang="en-US" sz="1999" spc="119">
                <a:solidFill>
                  <a:srgbClr val="000000"/>
                </a:solidFill>
                <a:latin typeface="DM Sans"/>
                <a:ea typeface="DM Sans"/>
                <a:cs typeface="DM Sans"/>
                <a:sym typeface="DM Sans"/>
              </a:rPr>
              <a:t>g</a:t>
            </a:r>
            <a:r>
              <a:rPr lang="en-US" sz="1999" u="none" spc="119">
                <a:solidFill>
                  <a:srgbClr val="000000"/>
                </a:solidFill>
                <a:latin typeface="DM Sans"/>
                <a:ea typeface="DM Sans"/>
                <a:cs typeface="DM Sans"/>
                <a:sym typeface="DM Sans"/>
              </a:rPr>
              <a:t> </a:t>
            </a:r>
            <a:r>
              <a:rPr lang="en-US" sz="1999" spc="119">
                <a:solidFill>
                  <a:srgbClr val="000000"/>
                </a:solidFill>
                <a:latin typeface="DM Sans"/>
                <a:ea typeface="DM Sans"/>
                <a:cs typeface="DM Sans"/>
                <a:sym typeface="DM Sans"/>
              </a:rPr>
              <a:t>it</a:t>
            </a:r>
            <a:r>
              <a:rPr lang="en-US" sz="1999" u="none" spc="119">
                <a:solidFill>
                  <a:srgbClr val="000000"/>
                </a:solidFill>
                <a:latin typeface="DM Sans"/>
                <a:ea typeface="DM Sans"/>
                <a:cs typeface="DM Sans"/>
                <a:sym typeface="DM Sans"/>
              </a:rPr>
              <a:t> </a:t>
            </a:r>
            <a:r>
              <a:rPr lang="en-US" sz="1999" spc="119">
                <a:solidFill>
                  <a:srgbClr val="000000"/>
                </a:solidFill>
                <a:latin typeface="DM Sans"/>
                <a:ea typeface="DM Sans"/>
                <a:cs typeface="DM Sans"/>
                <a:sym typeface="DM Sans"/>
              </a:rPr>
              <a:t>a </a:t>
            </a:r>
            <a:r>
              <a:rPr lang="en-US" sz="1999" u="none" spc="119">
                <a:solidFill>
                  <a:srgbClr val="000000"/>
                </a:solidFill>
                <a:latin typeface="DM Sans"/>
                <a:ea typeface="DM Sans"/>
                <a:cs typeface="DM Sans"/>
                <a:sym typeface="DM Sans"/>
              </a:rPr>
              <a:t>depe</a:t>
            </a:r>
            <a:r>
              <a:rPr lang="en-US" sz="1999" spc="119">
                <a:solidFill>
                  <a:srgbClr val="000000"/>
                </a:solidFill>
                <a:latin typeface="DM Sans"/>
                <a:ea typeface="DM Sans"/>
                <a:cs typeface="DM Sans"/>
                <a:sym typeface="DM Sans"/>
              </a:rPr>
              <a:t>n</a:t>
            </a:r>
            <a:r>
              <a:rPr lang="en-US" sz="1999" u="none" spc="119">
                <a:solidFill>
                  <a:srgbClr val="000000"/>
                </a:solidFill>
                <a:latin typeface="DM Sans"/>
                <a:ea typeface="DM Sans"/>
                <a:cs typeface="DM Sans"/>
                <a:sym typeface="DM Sans"/>
              </a:rPr>
              <a:t>dab</a:t>
            </a:r>
            <a:r>
              <a:rPr lang="en-US" sz="1999" spc="119">
                <a:solidFill>
                  <a:srgbClr val="000000"/>
                </a:solidFill>
                <a:latin typeface="DM Sans"/>
                <a:ea typeface="DM Sans"/>
                <a:cs typeface="DM Sans"/>
                <a:sym typeface="DM Sans"/>
              </a:rPr>
              <a:t>l</a:t>
            </a:r>
            <a:r>
              <a:rPr lang="en-US" sz="1999" u="none" spc="119">
                <a:solidFill>
                  <a:srgbClr val="000000"/>
                </a:solidFill>
                <a:latin typeface="DM Sans"/>
                <a:ea typeface="DM Sans"/>
                <a:cs typeface="DM Sans"/>
                <a:sym typeface="DM Sans"/>
              </a:rPr>
              <a:t>e too</a:t>
            </a:r>
            <a:r>
              <a:rPr lang="en-US" sz="1999" spc="119">
                <a:solidFill>
                  <a:srgbClr val="000000"/>
                </a:solidFill>
                <a:latin typeface="DM Sans"/>
                <a:ea typeface="DM Sans"/>
                <a:cs typeface="DM Sans"/>
                <a:sym typeface="DM Sans"/>
              </a:rPr>
              <a:t>l</a:t>
            </a:r>
            <a:r>
              <a:rPr lang="en-US" sz="1999" u="none" spc="119">
                <a:solidFill>
                  <a:srgbClr val="000000"/>
                </a:solidFill>
                <a:latin typeface="DM Sans"/>
                <a:ea typeface="DM Sans"/>
                <a:cs typeface="DM Sans"/>
                <a:sym typeface="DM Sans"/>
              </a:rPr>
              <a:t> for</a:t>
            </a:r>
            <a:r>
              <a:rPr lang="en-US" sz="1999" spc="119">
                <a:solidFill>
                  <a:srgbClr val="000000"/>
                </a:solidFill>
                <a:latin typeface="DM Sans"/>
                <a:ea typeface="DM Sans"/>
                <a:cs typeface="DM Sans"/>
                <a:sym typeface="DM Sans"/>
              </a:rPr>
              <a:t> pr</a:t>
            </a:r>
            <a:r>
              <a:rPr lang="en-US" sz="1999" u="none" spc="119">
                <a:solidFill>
                  <a:srgbClr val="000000"/>
                </a:solidFill>
                <a:latin typeface="DM Sans"/>
                <a:ea typeface="DM Sans"/>
                <a:cs typeface="DM Sans"/>
                <a:sym typeface="DM Sans"/>
              </a:rPr>
              <a:t>el</a:t>
            </a:r>
            <a:r>
              <a:rPr lang="en-US" sz="1999" spc="119">
                <a:solidFill>
                  <a:srgbClr val="000000"/>
                </a:solidFill>
                <a:latin typeface="DM Sans"/>
                <a:ea typeface="DM Sans"/>
                <a:cs typeface="DM Sans"/>
                <a:sym typeface="DM Sans"/>
              </a:rPr>
              <a:t>i</a:t>
            </a:r>
            <a:r>
              <a:rPr lang="en-US" sz="1999" u="none" spc="119">
                <a:solidFill>
                  <a:srgbClr val="000000"/>
                </a:solidFill>
                <a:latin typeface="DM Sans"/>
                <a:ea typeface="DM Sans"/>
                <a:cs typeface="DM Sans"/>
                <a:sym typeface="DM Sans"/>
              </a:rPr>
              <a:t>min</a:t>
            </a:r>
            <a:r>
              <a:rPr lang="en-US" sz="1999" spc="119">
                <a:solidFill>
                  <a:srgbClr val="000000"/>
                </a:solidFill>
                <a:latin typeface="DM Sans"/>
                <a:ea typeface="DM Sans"/>
                <a:cs typeface="DM Sans"/>
                <a:sym typeface="DM Sans"/>
              </a:rPr>
              <a:t>ar</a:t>
            </a:r>
            <a:r>
              <a:rPr lang="en-US" sz="1999" u="none" spc="119">
                <a:solidFill>
                  <a:srgbClr val="000000"/>
                </a:solidFill>
                <a:latin typeface="DM Sans"/>
                <a:ea typeface="DM Sans"/>
                <a:cs typeface="DM Sans"/>
                <a:sym typeface="DM Sans"/>
              </a:rPr>
              <a:t>y</a:t>
            </a:r>
            <a:r>
              <a:rPr lang="en-US" sz="1999" spc="119">
                <a:solidFill>
                  <a:srgbClr val="000000"/>
                </a:solidFill>
                <a:latin typeface="DM Sans"/>
                <a:ea typeface="DM Sans"/>
                <a:cs typeface="DM Sans"/>
                <a:sym typeface="DM Sans"/>
              </a:rPr>
              <a:t> </a:t>
            </a:r>
            <a:r>
              <a:rPr lang="en-US" sz="1999" u="none" spc="119">
                <a:solidFill>
                  <a:srgbClr val="000000"/>
                </a:solidFill>
                <a:latin typeface="DM Sans"/>
                <a:ea typeface="DM Sans"/>
                <a:cs typeface="DM Sans"/>
                <a:sym typeface="DM Sans"/>
              </a:rPr>
              <a:t>s</a:t>
            </a:r>
            <a:r>
              <a:rPr lang="en-US" sz="1999" spc="119">
                <a:solidFill>
                  <a:srgbClr val="000000"/>
                </a:solidFill>
                <a:latin typeface="DM Sans"/>
                <a:ea typeface="DM Sans"/>
                <a:cs typeface="DM Sans"/>
                <a:sym typeface="DM Sans"/>
              </a:rPr>
              <a:t>c</a:t>
            </a:r>
            <a:r>
              <a:rPr lang="en-US" sz="1999" u="none" spc="119">
                <a:solidFill>
                  <a:srgbClr val="000000"/>
                </a:solidFill>
                <a:latin typeface="DM Sans"/>
                <a:ea typeface="DM Sans"/>
                <a:cs typeface="DM Sans"/>
                <a:sym typeface="DM Sans"/>
              </a:rPr>
              <a:t>r</a:t>
            </a:r>
            <a:r>
              <a:rPr lang="en-US" sz="1999" spc="119">
                <a:solidFill>
                  <a:srgbClr val="000000"/>
                </a:solidFill>
                <a:latin typeface="DM Sans"/>
                <a:ea typeface="DM Sans"/>
                <a:cs typeface="DM Sans"/>
                <a:sym typeface="DM Sans"/>
              </a:rPr>
              <a:t>ee</a:t>
            </a:r>
            <a:r>
              <a:rPr lang="en-US" sz="1999" u="none" spc="119">
                <a:solidFill>
                  <a:srgbClr val="000000"/>
                </a:solidFill>
                <a:latin typeface="DM Sans"/>
                <a:ea typeface="DM Sans"/>
                <a:cs typeface="DM Sans"/>
                <a:sym typeface="DM Sans"/>
              </a:rPr>
              <a:t>n</a:t>
            </a:r>
            <a:r>
              <a:rPr lang="en-US" sz="1999" spc="119">
                <a:solidFill>
                  <a:srgbClr val="000000"/>
                </a:solidFill>
                <a:latin typeface="DM Sans"/>
                <a:ea typeface="DM Sans"/>
                <a:cs typeface="DM Sans"/>
                <a:sym typeface="DM Sans"/>
              </a:rPr>
              <a:t>in</a:t>
            </a:r>
            <a:r>
              <a:rPr lang="en-US" sz="1999" u="none" spc="119">
                <a:solidFill>
                  <a:srgbClr val="000000"/>
                </a:solidFill>
                <a:latin typeface="DM Sans"/>
                <a:ea typeface="DM Sans"/>
                <a:cs typeface="DM Sans"/>
                <a:sym typeface="DM Sans"/>
              </a:rPr>
              <a:t>g. Wi</a:t>
            </a:r>
            <a:r>
              <a:rPr lang="en-US" sz="1999" spc="119">
                <a:solidFill>
                  <a:srgbClr val="000000"/>
                </a:solidFill>
                <a:latin typeface="DM Sans"/>
                <a:ea typeface="DM Sans"/>
                <a:cs typeface="DM Sans"/>
                <a:sym typeface="DM Sans"/>
              </a:rPr>
              <a:t>t</a:t>
            </a:r>
            <a:r>
              <a:rPr lang="en-US" sz="1999" u="none" spc="119">
                <a:solidFill>
                  <a:srgbClr val="000000"/>
                </a:solidFill>
                <a:latin typeface="DM Sans"/>
                <a:ea typeface="DM Sans"/>
                <a:cs typeface="DM Sans"/>
                <a:sym typeface="DM Sans"/>
              </a:rPr>
              <a:t>h</a:t>
            </a:r>
            <a:r>
              <a:rPr lang="en-US" sz="1999" spc="119">
                <a:solidFill>
                  <a:srgbClr val="000000"/>
                </a:solidFill>
                <a:latin typeface="DM Sans"/>
                <a:ea typeface="DM Sans"/>
                <a:cs typeface="DM Sans"/>
                <a:sym typeface="DM Sans"/>
              </a:rPr>
              <a:t> </a:t>
            </a:r>
            <a:r>
              <a:rPr lang="en-US" sz="1999" u="none" spc="119">
                <a:solidFill>
                  <a:srgbClr val="000000"/>
                </a:solidFill>
                <a:latin typeface="DM Sans"/>
                <a:ea typeface="DM Sans"/>
                <a:cs typeface="DM Sans"/>
                <a:sym typeface="DM Sans"/>
              </a:rPr>
              <a:t>c</a:t>
            </a:r>
            <a:r>
              <a:rPr lang="en-US" sz="1999" spc="119">
                <a:solidFill>
                  <a:srgbClr val="000000"/>
                </a:solidFill>
                <a:latin typeface="DM Sans"/>
                <a:ea typeface="DM Sans"/>
                <a:cs typeface="DM Sans"/>
                <a:sym typeface="DM Sans"/>
              </a:rPr>
              <a:t>o</a:t>
            </a:r>
            <a:r>
              <a:rPr lang="en-US" sz="1999" u="none" spc="119">
                <a:solidFill>
                  <a:srgbClr val="000000"/>
                </a:solidFill>
                <a:latin typeface="DM Sans"/>
                <a:ea typeface="DM Sans"/>
                <a:cs typeface="DM Sans"/>
                <a:sym typeface="DM Sans"/>
              </a:rPr>
              <a:t>nfiden</a:t>
            </a:r>
            <a:r>
              <a:rPr lang="en-US" sz="1999" spc="119">
                <a:solidFill>
                  <a:srgbClr val="000000"/>
                </a:solidFill>
                <a:latin typeface="DM Sans"/>
                <a:ea typeface="DM Sans"/>
                <a:cs typeface="DM Sans"/>
                <a:sym typeface="DM Sans"/>
              </a:rPr>
              <a:t>ce</a:t>
            </a:r>
            <a:r>
              <a:rPr lang="en-US" sz="1999" u="none" spc="119">
                <a:solidFill>
                  <a:srgbClr val="000000"/>
                </a:solidFill>
                <a:latin typeface="DM Sans"/>
                <a:ea typeface="DM Sans"/>
                <a:cs typeface="DM Sans"/>
                <a:sym typeface="DM Sans"/>
              </a:rPr>
              <a:t> s</a:t>
            </a:r>
            <a:r>
              <a:rPr lang="en-US" sz="1999" spc="119">
                <a:solidFill>
                  <a:srgbClr val="000000"/>
                </a:solidFill>
                <a:latin typeface="DM Sans"/>
                <a:ea typeface="DM Sans"/>
                <a:cs typeface="DM Sans"/>
                <a:sym typeface="DM Sans"/>
              </a:rPr>
              <a:t>c</a:t>
            </a:r>
            <a:r>
              <a:rPr lang="en-US" sz="1999" u="none" spc="119">
                <a:solidFill>
                  <a:srgbClr val="000000"/>
                </a:solidFill>
                <a:latin typeface="DM Sans"/>
                <a:ea typeface="DM Sans"/>
                <a:cs typeface="DM Sans"/>
                <a:sym typeface="DM Sans"/>
              </a:rPr>
              <a:t>ores</a:t>
            </a:r>
            <a:r>
              <a:rPr lang="en-US" sz="1999" spc="119">
                <a:solidFill>
                  <a:srgbClr val="000000"/>
                </a:solidFill>
                <a:latin typeface="DM Sans"/>
                <a:ea typeface="DM Sans"/>
                <a:cs typeface="DM Sans"/>
                <a:sym typeface="DM Sans"/>
              </a:rPr>
              <a:t> p</a:t>
            </a:r>
            <a:r>
              <a:rPr lang="en-US" sz="1999" u="none" spc="119">
                <a:solidFill>
                  <a:srgbClr val="000000"/>
                </a:solidFill>
                <a:latin typeface="DM Sans"/>
                <a:ea typeface="DM Sans"/>
                <a:cs typeface="DM Sans"/>
                <a:sym typeface="DM Sans"/>
              </a:rPr>
              <a:t>rov</a:t>
            </a:r>
            <a:r>
              <a:rPr lang="en-US" sz="1999" spc="119">
                <a:solidFill>
                  <a:srgbClr val="000000"/>
                </a:solidFill>
                <a:latin typeface="DM Sans"/>
                <a:ea typeface="DM Sans"/>
                <a:cs typeface="DM Sans"/>
                <a:sym typeface="DM Sans"/>
              </a:rPr>
              <a:t>id</a:t>
            </a:r>
            <a:r>
              <a:rPr lang="en-US" sz="1999" u="none" spc="119">
                <a:solidFill>
                  <a:srgbClr val="000000"/>
                </a:solidFill>
                <a:latin typeface="DM Sans"/>
                <a:ea typeface="DM Sans"/>
                <a:cs typeface="DM Sans"/>
                <a:sym typeface="DM Sans"/>
              </a:rPr>
              <a:t>ed </a:t>
            </a:r>
            <a:r>
              <a:rPr lang="en-US" sz="1999" spc="119">
                <a:solidFill>
                  <a:srgbClr val="000000"/>
                </a:solidFill>
                <a:latin typeface="DM Sans"/>
                <a:ea typeface="DM Sans"/>
                <a:cs typeface="DM Sans"/>
                <a:sym typeface="DM Sans"/>
              </a:rPr>
              <a:t>a</a:t>
            </a:r>
            <a:r>
              <a:rPr lang="en-US" sz="1999" u="none" spc="119">
                <a:solidFill>
                  <a:srgbClr val="000000"/>
                </a:solidFill>
                <a:latin typeface="DM Sans"/>
                <a:ea typeface="DM Sans"/>
                <a:cs typeface="DM Sans"/>
                <a:sym typeface="DM Sans"/>
              </a:rPr>
              <a:t>longside e</a:t>
            </a:r>
            <a:r>
              <a:rPr lang="en-US" sz="1999" spc="119">
                <a:solidFill>
                  <a:srgbClr val="000000"/>
                </a:solidFill>
                <a:latin typeface="DM Sans"/>
                <a:ea typeface="DM Sans"/>
                <a:cs typeface="DM Sans"/>
                <a:sym typeface="DM Sans"/>
              </a:rPr>
              <a:t>a</a:t>
            </a:r>
            <a:r>
              <a:rPr lang="en-US" sz="1999" u="none" spc="119">
                <a:solidFill>
                  <a:srgbClr val="000000"/>
                </a:solidFill>
                <a:latin typeface="DM Sans"/>
                <a:ea typeface="DM Sans"/>
                <a:cs typeface="DM Sans"/>
                <a:sym typeface="DM Sans"/>
              </a:rPr>
              <a:t>ch</a:t>
            </a:r>
            <a:r>
              <a:rPr lang="en-US" sz="1999" spc="119">
                <a:solidFill>
                  <a:srgbClr val="000000"/>
                </a:solidFill>
                <a:latin typeface="DM Sans"/>
                <a:ea typeface="DM Sans"/>
                <a:cs typeface="DM Sans"/>
                <a:sym typeface="DM Sans"/>
              </a:rPr>
              <a:t> </a:t>
            </a:r>
            <a:r>
              <a:rPr lang="en-US" sz="1999" u="none" spc="119">
                <a:solidFill>
                  <a:srgbClr val="000000"/>
                </a:solidFill>
                <a:latin typeface="DM Sans"/>
                <a:ea typeface="DM Sans"/>
                <a:cs typeface="DM Sans"/>
                <a:sym typeface="DM Sans"/>
              </a:rPr>
              <a:t>predicti</a:t>
            </a:r>
            <a:r>
              <a:rPr lang="en-US" sz="1999" spc="119">
                <a:solidFill>
                  <a:srgbClr val="000000"/>
                </a:solidFill>
                <a:latin typeface="DM Sans"/>
                <a:ea typeface="DM Sans"/>
                <a:cs typeface="DM Sans"/>
                <a:sym typeface="DM Sans"/>
              </a:rPr>
              <a:t>on</a:t>
            </a:r>
            <a:r>
              <a:rPr lang="en-US" sz="1999" u="none" spc="119">
                <a:solidFill>
                  <a:srgbClr val="000000"/>
                </a:solidFill>
                <a:latin typeface="DM Sans"/>
                <a:ea typeface="DM Sans"/>
                <a:cs typeface="DM Sans"/>
                <a:sym typeface="DM Sans"/>
              </a:rPr>
              <a:t>, medical</a:t>
            </a:r>
            <a:r>
              <a:rPr lang="en-US" sz="1999" spc="119">
                <a:solidFill>
                  <a:srgbClr val="000000"/>
                </a:solidFill>
                <a:latin typeface="DM Sans"/>
                <a:ea typeface="DM Sans"/>
                <a:cs typeface="DM Sans"/>
                <a:sym typeface="DM Sans"/>
              </a:rPr>
              <a:t> pro</a:t>
            </a:r>
            <a:r>
              <a:rPr lang="en-US" sz="1999" u="none" spc="119">
                <a:solidFill>
                  <a:srgbClr val="000000"/>
                </a:solidFill>
                <a:latin typeface="DM Sans"/>
                <a:ea typeface="DM Sans"/>
                <a:cs typeface="DM Sans"/>
                <a:sym typeface="DM Sans"/>
              </a:rPr>
              <a:t>f</a:t>
            </a:r>
            <a:r>
              <a:rPr lang="en-US" sz="1999" spc="119">
                <a:solidFill>
                  <a:srgbClr val="000000"/>
                </a:solidFill>
                <a:latin typeface="DM Sans"/>
                <a:ea typeface="DM Sans"/>
                <a:cs typeface="DM Sans"/>
                <a:sym typeface="DM Sans"/>
              </a:rPr>
              <a:t>e</a:t>
            </a:r>
            <a:r>
              <a:rPr lang="en-US" sz="1999" u="none" spc="119">
                <a:solidFill>
                  <a:srgbClr val="000000"/>
                </a:solidFill>
                <a:latin typeface="DM Sans"/>
                <a:ea typeface="DM Sans"/>
                <a:cs typeface="DM Sans"/>
                <a:sym typeface="DM Sans"/>
              </a:rPr>
              <a:t>ssio</a:t>
            </a:r>
            <a:r>
              <a:rPr lang="en-US" sz="1999" spc="119">
                <a:solidFill>
                  <a:srgbClr val="000000"/>
                </a:solidFill>
                <a:latin typeface="DM Sans"/>
                <a:ea typeface="DM Sans"/>
                <a:cs typeface="DM Sans"/>
                <a:sym typeface="DM Sans"/>
              </a:rPr>
              <a:t>n</a:t>
            </a:r>
            <a:r>
              <a:rPr lang="en-US" sz="1999" u="none" spc="119">
                <a:solidFill>
                  <a:srgbClr val="000000"/>
                </a:solidFill>
                <a:latin typeface="DM Sans"/>
                <a:ea typeface="DM Sans"/>
                <a:cs typeface="DM Sans"/>
                <a:sym typeface="DM Sans"/>
              </a:rPr>
              <a:t>als</a:t>
            </a:r>
            <a:r>
              <a:rPr lang="en-US" sz="1999" spc="119">
                <a:solidFill>
                  <a:srgbClr val="000000"/>
                </a:solidFill>
                <a:latin typeface="DM Sans"/>
                <a:ea typeface="DM Sans"/>
                <a:cs typeface="DM Sans"/>
                <a:sym typeface="DM Sans"/>
              </a:rPr>
              <a:t> </a:t>
            </a:r>
            <a:r>
              <a:rPr lang="en-US" sz="1999" u="none" spc="119">
                <a:solidFill>
                  <a:srgbClr val="000000"/>
                </a:solidFill>
                <a:latin typeface="DM Sans"/>
                <a:ea typeface="DM Sans"/>
                <a:cs typeface="DM Sans"/>
                <a:sym typeface="DM Sans"/>
              </a:rPr>
              <a:t>can m</a:t>
            </a:r>
            <a:r>
              <a:rPr lang="en-US" sz="1999" spc="119">
                <a:solidFill>
                  <a:srgbClr val="000000"/>
                </a:solidFill>
                <a:latin typeface="DM Sans"/>
                <a:ea typeface="DM Sans"/>
                <a:cs typeface="DM Sans"/>
                <a:sym typeface="DM Sans"/>
              </a:rPr>
              <a:t>a</a:t>
            </a:r>
            <a:r>
              <a:rPr lang="en-US" sz="1999" u="none" spc="119">
                <a:solidFill>
                  <a:srgbClr val="000000"/>
                </a:solidFill>
                <a:latin typeface="DM Sans"/>
                <a:ea typeface="DM Sans"/>
                <a:cs typeface="DM Sans"/>
                <a:sym typeface="DM Sans"/>
              </a:rPr>
              <a:t>ke</a:t>
            </a:r>
            <a:r>
              <a:rPr lang="en-US" sz="1999" spc="119">
                <a:solidFill>
                  <a:srgbClr val="000000"/>
                </a:solidFill>
                <a:latin typeface="DM Sans"/>
                <a:ea typeface="DM Sans"/>
                <a:cs typeface="DM Sans"/>
                <a:sym typeface="DM Sans"/>
              </a:rPr>
              <a:t> i</a:t>
            </a:r>
            <a:r>
              <a:rPr lang="en-US" sz="1999" u="none" spc="119">
                <a:solidFill>
                  <a:srgbClr val="000000"/>
                </a:solidFill>
                <a:latin typeface="DM Sans"/>
                <a:ea typeface="DM Sans"/>
                <a:cs typeface="DM Sans"/>
                <a:sym typeface="DM Sans"/>
              </a:rPr>
              <a:t>nf</a:t>
            </a:r>
            <a:r>
              <a:rPr lang="en-US" sz="1999" spc="119">
                <a:solidFill>
                  <a:srgbClr val="000000"/>
                </a:solidFill>
                <a:latin typeface="DM Sans"/>
                <a:ea typeface="DM Sans"/>
                <a:cs typeface="DM Sans"/>
                <a:sym typeface="DM Sans"/>
              </a:rPr>
              <a:t>o</a:t>
            </a:r>
            <a:r>
              <a:rPr lang="en-US" sz="1999" u="none" spc="119">
                <a:solidFill>
                  <a:srgbClr val="000000"/>
                </a:solidFill>
                <a:latin typeface="DM Sans"/>
                <a:ea typeface="DM Sans"/>
                <a:cs typeface="DM Sans"/>
                <a:sym typeface="DM Sans"/>
              </a:rPr>
              <a:t>rmed</a:t>
            </a:r>
            <a:r>
              <a:rPr lang="en-US" sz="1999" spc="119">
                <a:solidFill>
                  <a:srgbClr val="000000"/>
                </a:solidFill>
                <a:latin typeface="DM Sans"/>
                <a:ea typeface="DM Sans"/>
                <a:cs typeface="DM Sans"/>
                <a:sym typeface="DM Sans"/>
              </a:rPr>
              <a:t> de</a:t>
            </a:r>
            <a:r>
              <a:rPr lang="en-US" sz="1999" u="none" spc="119">
                <a:solidFill>
                  <a:srgbClr val="000000"/>
                </a:solidFill>
                <a:latin typeface="DM Sans"/>
                <a:ea typeface="DM Sans"/>
                <a:cs typeface="DM Sans"/>
                <a:sym typeface="DM Sans"/>
              </a:rPr>
              <a:t>ci</a:t>
            </a:r>
            <a:r>
              <a:rPr lang="en-US" sz="1999" spc="119">
                <a:solidFill>
                  <a:srgbClr val="000000"/>
                </a:solidFill>
                <a:latin typeface="DM Sans"/>
                <a:ea typeface="DM Sans"/>
                <a:cs typeface="DM Sans"/>
                <a:sym typeface="DM Sans"/>
              </a:rPr>
              <a:t>s</a:t>
            </a:r>
            <a:r>
              <a:rPr lang="en-US" sz="1999" u="none" spc="119">
                <a:solidFill>
                  <a:srgbClr val="000000"/>
                </a:solidFill>
                <a:latin typeface="DM Sans"/>
                <a:ea typeface="DM Sans"/>
                <a:cs typeface="DM Sans"/>
                <a:sym typeface="DM Sans"/>
              </a:rPr>
              <a:t>ions and pot</a:t>
            </a:r>
            <a:r>
              <a:rPr lang="en-US" sz="1999" spc="119">
                <a:solidFill>
                  <a:srgbClr val="000000"/>
                </a:solidFill>
                <a:latin typeface="DM Sans"/>
                <a:ea typeface="DM Sans"/>
                <a:cs typeface="DM Sans"/>
                <a:sym typeface="DM Sans"/>
              </a:rPr>
              <a:t>e</a:t>
            </a:r>
            <a:r>
              <a:rPr lang="en-US" sz="1999" u="none" spc="119">
                <a:solidFill>
                  <a:srgbClr val="000000"/>
                </a:solidFill>
                <a:latin typeface="DM Sans"/>
                <a:ea typeface="DM Sans"/>
                <a:cs typeface="DM Sans"/>
                <a:sym typeface="DM Sans"/>
              </a:rPr>
              <a:t>ntially </a:t>
            </a:r>
            <a:r>
              <a:rPr lang="en-US" sz="1999" spc="119">
                <a:solidFill>
                  <a:srgbClr val="000000"/>
                </a:solidFill>
                <a:latin typeface="DM Sans"/>
                <a:ea typeface="DM Sans"/>
                <a:cs typeface="DM Sans"/>
                <a:sym typeface="DM Sans"/>
              </a:rPr>
              <a:t>im</a:t>
            </a:r>
            <a:r>
              <a:rPr lang="en-US" sz="1999" u="none" spc="119">
                <a:solidFill>
                  <a:srgbClr val="000000"/>
                </a:solidFill>
                <a:latin typeface="DM Sans"/>
                <a:ea typeface="DM Sans"/>
                <a:cs typeface="DM Sans"/>
                <a:sym typeface="DM Sans"/>
              </a:rPr>
              <a:t>prove</a:t>
            </a:r>
            <a:r>
              <a:rPr lang="en-US" sz="1999" spc="119">
                <a:solidFill>
                  <a:srgbClr val="000000"/>
                </a:solidFill>
                <a:latin typeface="DM Sans"/>
                <a:ea typeface="DM Sans"/>
                <a:cs typeface="DM Sans"/>
                <a:sym typeface="DM Sans"/>
              </a:rPr>
              <a:t> </a:t>
            </a:r>
            <a:r>
              <a:rPr lang="en-US" sz="1999" u="none" spc="119">
                <a:solidFill>
                  <a:srgbClr val="000000"/>
                </a:solidFill>
                <a:latin typeface="DM Sans"/>
                <a:ea typeface="DM Sans"/>
                <a:cs typeface="DM Sans"/>
                <a:sym typeface="DM Sans"/>
              </a:rPr>
              <a:t>pat</a:t>
            </a:r>
            <a:r>
              <a:rPr lang="en-US" sz="1999" spc="119">
                <a:solidFill>
                  <a:srgbClr val="000000"/>
                </a:solidFill>
                <a:latin typeface="DM Sans"/>
                <a:ea typeface="DM Sans"/>
                <a:cs typeface="DM Sans"/>
                <a:sym typeface="DM Sans"/>
              </a:rPr>
              <a:t>i</a:t>
            </a:r>
            <a:r>
              <a:rPr lang="en-US" sz="1999" u="none" spc="119">
                <a:solidFill>
                  <a:srgbClr val="000000"/>
                </a:solidFill>
                <a:latin typeface="DM Sans"/>
                <a:ea typeface="DM Sans"/>
                <a:cs typeface="DM Sans"/>
                <a:sym typeface="DM Sans"/>
              </a:rPr>
              <a:t>ent</a:t>
            </a:r>
            <a:r>
              <a:rPr lang="en-US" sz="1999" spc="119">
                <a:solidFill>
                  <a:srgbClr val="000000"/>
                </a:solidFill>
                <a:latin typeface="DM Sans"/>
                <a:ea typeface="DM Sans"/>
                <a:cs typeface="DM Sans"/>
                <a:sym typeface="DM Sans"/>
              </a:rPr>
              <a:t> </a:t>
            </a:r>
            <a:r>
              <a:rPr lang="en-US" sz="1999" u="none" spc="119">
                <a:solidFill>
                  <a:srgbClr val="000000"/>
                </a:solidFill>
                <a:latin typeface="DM Sans"/>
                <a:ea typeface="DM Sans"/>
                <a:cs typeface="DM Sans"/>
                <a:sym typeface="DM Sans"/>
              </a:rPr>
              <a:t>outcom</a:t>
            </a:r>
            <a:r>
              <a:rPr lang="en-US" sz="1999" spc="119">
                <a:solidFill>
                  <a:srgbClr val="000000"/>
                </a:solidFill>
                <a:latin typeface="DM Sans"/>
                <a:ea typeface="DM Sans"/>
                <a:cs typeface="DM Sans"/>
                <a:sym typeface="DM Sans"/>
              </a:rPr>
              <a:t>es</a:t>
            </a:r>
            <a:r>
              <a:rPr lang="en-US" sz="1999" u="none" spc="119">
                <a:solidFill>
                  <a:srgbClr val="000000"/>
                </a:solidFill>
                <a:latin typeface="DM Sans"/>
                <a:ea typeface="DM Sans"/>
                <a:cs typeface="DM Sans"/>
                <a:sym typeface="DM Sans"/>
              </a:rPr>
              <a:t> </a:t>
            </a:r>
            <a:r>
              <a:rPr lang="en-US" sz="1999" spc="119">
                <a:solidFill>
                  <a:srgbClr val="000000"/>
                </a:solidFill>
                <a:latin typeface="DM Sans"/>
                <a:ea typeface="DM Sans"/>
                <a:cs typeface="DM Sans"/>
                <a:sym typeface="DM Sans"/>
              </a:rPr>
              <a:t>t</a:t>
            </a:r>
            <a:r>
              <a:rPr lang="en-US" sz="1999" u="none" spc="119">
                <a:solidFill>
                  <a:srgbClr val="000000"/>
                </a:solidFill>
                <a:latin typeface="DM Sans"/>
                <a:ea typeface="DM Sans"/>
                <a:cs typeface="DM Sans"/>
                <a:sym typeface="DM Sans"/>
              </a:rPr>
              <a:t>hrough</a:t>
            </a:r>
            <a:r>
              <a:rPr lang="en-US" sz="1999" spc="119">
                <a:solidFill>
                  <a:srgbClr val="000000"/>
                </a:solidFill>
                <a:latin typeface="DM Sans"/>
                <a:ea typeface="DM Sans"/>
                <a:cs typeface="DM Sans"/>
                <a:sym typeface="DM Sans"/>
              </a:rPr>
              <a:t> </a:t>
            </a:r>
            <a:r>
              <a:rPr lang="en-US" sz="1999" u="none" spc="119">
                <a:solidFill>
                  <a:srgbClr val="000000"/>
                </a:solidFill>
                <a:latin typeface="DM Sans"/>
                <a:ea typeface="DM Sans"/>
                <a:cs typeface="DM Sans"/>
                <a:sym typeface="DM Sans"/>
              </a:rPr>
              <a:t>ear</a:t>
            </a:r>
            <a:r>
              <a:rPr lang="en-US" sz="1999" spc="119">
                <a:solidFill>
                  <a:srgbClr val="000000"/>
                </a:solidFill>
                <a:latin typeface="DM Sans"/>
                <a:ea typeface="DM Sans"/>
                <a:cs typeface="DM Sans"/>
                <a:sym typeface="DM Sans"/>
              </a:rPr>
              <a:t>l</a:t>
            </a:r>
            <a:r>
              <a:rPr lang="en-US" sz="1999" u="none" spc="119">
                <a:solidFill>
                  <a:srgbClr val="000000"/>
                </a:solidFill>
                <a:latin typeface="DM Sans"/>
                <a:ea typeface="DM Sans"/>
                <a:cs typeface="DM Sans"/>
                <a:sym typeface="DM Sans"/>
              </a:rPr>
              <a:t>y detecti</a:t>
            </a:r>
            <a:r>
              <a:rPr lang="en-US" sz="1999" spc="119">
                <a:solidFill>
                  <a:srgbClr val="000000"/>
                </a:solidFill>
                <a:latin typeface="DM Sans"/>
                <a:ea typeface="DM Sans"/>
                <a:cs typeface="DM Sans"/>
                <a:sym typeface="DM Sans"/>
              </a:rPr>
              <a:t>o</a:t>
            </a:r>
            <a:r>
              <a:rPr lang="en-US" sz="1999" u="none" spc="119">
                <a:solidFill>
                  <a:srgbClr val="000000"/>
                </a:solidFill>
                <a:latin typeface="DM Sans"/>
                <a:ea typeface="DM Sans"/>
                <a:cs typeface="DM Sans"/>
                <a:sym typeface="DM Sans"/>
              </a:rPr>
              <a:t>n</a:t>
            </a:r>
            <a:r>
              <a:rPr lang="en-US" sz="1999" spc="119">
                <a:solidFill>
                  <a:srgbClr val="000000"/>
                </a:solidFill>
                <a:latin typeface="DM Sans"/>
                <a:ea typeface="DM Sans"/>
                <a:cs typeface="DM Sans"/>
                <a:sym typeface="DM Sans"/>
              </a:rPr>
              <a:t>.</a:t>
            </a:r>
          </a:p>
        </p:txBody>
      </p:sp>
      <p:sp>
        <p:nvSpPr>
          <p:cNvPr id="4" name="TextBox 4"/>
          <p:cNvSpPr txBox="1"/>
          <p:nvPr/>
        </p:nvSpPr>
        <p:spPr>
          <a:xfrm>
            <a:off x="5486467" y="1897558"/>
            <a:ext cx="7315066" cy="2534875"/>
          </a:xfrm>
          <a:prstGeom prst="rect">
            <a:avLst/>
          </a:prstGeom>
        </p:spPr>
        <p:txBody>
          <a:bodyPr lIns="0" tIns="0" rIns="0" bIns="0" rtlCol="0" anchor="t">
            <a:spAutoFit/>
          </a:bodyPr>
          <a:lstStyle/>
          <a:p>
            <a:pPr algn="ctr">
              <a:lnSpc>
                <a:spcPts val="18952"/>
              </a:lnSpc>
            </a:pPr>
            <a:r>
              <a:rPr lang="en-US" sz="19538" b="1">
                <a:solidFill>
                  <a:srgbClr val="000000"/>
                </a:solidFill>
                <a:latin typeface="DM Sans Bold"/>
                <a:ea typeface="DM Sans Bold"/>
                <a:cs typeface="DM Sans Bold"/>
                <a:sym typeface="DM Sans Bold"/>
              </a:rPr>
              <a:t>98%</a:t>
            </a:r>
          </a:p>
        </p:txBody>
      </p:sp>
      <p:sp>
        <p:nvSpPr>
          <p:cNvPr id="5" name="Freeform 5"/>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8" name="Freeform 8"/>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9" name="Freeform 9"/>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10" name="Freeform 10"/>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11" name="Freeform 11"/>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12" name="Freeform 12"/>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3" name="Freeform 13"/>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4" name="Freeform 14"/>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5" name="Freeform 15"/>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6" name="Freeform 16"/>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7" name="Freeform 17"/>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261827"/>
            <a:ext cx="5038071" cy="3559266"/>
            <a:chOff x="0" y="0"/>
            <a:chExt cx="1048738" cy="740906"/>
          </a:xfrm>
        </p:grpSpPr>
        <p:sp>
          <p:nvSpPr>
            <p:cNvPr id="3" name="Freeform 3"/>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4" name="TextBox 4"/>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5370657"/>
            <a:ext cx="5038071" cy="3559266"/>
            <a:chOff x="0" y="0"/>
            <a:chExt cx="1048738" cy="740906"/>
          </a:xfrm>
        </p:grpSpPr>
        <p:sp>
          <p:nvSpPr>
            <p:cNvPr id="6" name="Freeform 6"/>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7" name="TextBox 7"/>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6692531" y="1261827"/>
            <a:ext cx="5038071" cy="3559266"/>
            <a:chOff x="0" y="0"/>
            <a:chExt cx="1048738" cy="740906"/>
          </a:xfrm>
        </p:grpSpPr>
        <p:sp>
          <p:nvSpPr>
            <p:cNvPr id="9" name="Freeform 9"/>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10" name="TextBox 10"/>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6692531" y="5370657"/>
            <a:ext cx="5038071" cy="3559266"/>
            <a:chOff x="0" y="0"/>
            <a:chExt cx="1048738" cy="740906"/>
          </a:xfrm>
        </p:grpSpPr>
        <p:sp>
          <p:nvSpPr>
            <p:cNvPr id="12" name="Freeform 12"/>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13" name="TextBox 13"/>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028700" y="1261827"/>
            <a:ext cx="5038071" cy="668736"/>
            <a:chOff x="0" y="0"/>
            <a:chExt cx="1048738" cy="139206"/>
          </a:xfrm>
        </p:grpSpPr>
        <p:sp>
          <p:nvSpPr>
            <p:cNvPr id="15" name="Freeform 15"/>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16" name="TextBox 16"/>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028700" y="5370657"/>
            <a:ext cx="5038071" cy="668736"/>
            <a:chOff x="0" y="0"/>
            <a:chExt cx="1048738" cy="139206"/>
          </a:xfrm>
        </p:grpSpPr>
        <p:sp>
          <p:nvSpPr>
            <p:cNvPr id="18" name="Freeform 18"/>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19" name="TextBox 19"/>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6692531" y="1261827"/>
            <a:ext cx="5038071" cy="668736"/>
            <a:chOff x="0" y="0"/>
            <a:chExt cx="1048738" cy="139206"/>
          </a:xfrm>
        </p:grpSpPr>
        <p:sp>
          <p:nvSpPr>
            <p:cNvPr id="21" name="Freeform 21"/>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22" name="TextBox 22"/>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6692531" y="5370657"/>
            <a:ext cx="5038071" cy="668736"/>
            <a:chOff x="0" y="0"/>
            <a:chExt cx="1048738" cy="139206"/>
          </a:xfrm>
        </p:grpSpPr>
        <p:sp>
          <p:nvSpPr>
            <p:cNvPr id="24" name="Freeform 24"/>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25" name="TextBox 25"/>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sp>
        <p:nvSpPr>
          <p:cNvPr id="26" name="Freeform 26"/>
          <p:cNvSpPr/>
          <p:nvPr/>
        </p:nvSpPr>
        <p:spPr>
          <a:xfrm>
            <a:off x="13311752" y="1820230"/>
            <a:ext cx="3032484" cy="6646539"/>
          </a:xfrm>
          <a:custGeom>
            <a:avLst/>
            <a:gdLst/>
            <a:ahLst/>
            <a:cxnLst/>
            <a:rect l="l" t="t" r="r" b="b"/>
            <a:pathLst>
              <a:path w="3032484" h="6646539">
                <a:moveTo>
                  <a:pt x="0" y="0"/>
                </a:moveTo>
                <a:lnTo>
                  <a:pt x="3032483" y="0"/>
                </a:lnTo>
                <a:lnTo>
                  <a:pt x="3032483" y="6646540"/>
                </a:lnTo>
                <a:lnTo>
                  <a:pt x="0" y="66465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7" name="TextBox 27"/>
          <p:cNvSpPr txBox="1"/>
          <p:nvPr/>
        </p:nvSpPr>
        <p:spPr>
          <a:xfrm>
            <a:off x="1345712" y="1452532"/>
            <a:ext cx="3739422" cy="313501"/>
          </a:xfrm>
          <a:prstGeom prst="rect">
            <a:avLst/>
          </a:prstGeom>
        </p:spPr>
        <p:txBody>
          <a:bodyPr lIns="0" tIns="0" rIns="0" bIns="0" rtlCol="0" anchor="t">
            <a:spAutoFit/>
          </a:bodyPr>
          <a:lstStyle/>
          <a:p>
            <a:pPr algn="l">
              <a:lnSpc>
                <a:spcPts val="2495"/>
              </a:lnSpc>
            </a:pPr>
            <a:r>
              <a:rPr lang="en-US" sz="2132">
                <a:solidFill>
                  <a:srgbClr val="000000"/>
                </a:solidFill>
                <a:latin typeface="DM Sans"/>
                <a:ea typeface="DM Sans"/>
                <a:cs typeface="DM Sans"/>
                <a:sym typeface="DM Sans"/>
              </a:rPr>
              <a:t>Weaknesses</a:t>
            </a:r>
          </a:p>
        </p:txBody>
      </p:sp>
      <p:sp>
        <p:nvSpPr>
          <p:cNvPr id="28" name="TextBox 28"/>
          <p:cNvSpPr txBox="1"/>
          <p:nvPr/>
        </p:nvSpPr>
        <p:spPr>
          <a:xfrm>
            <a:off x="7062826" y="1452532"/>
            <a:ext cx="3739422" cy="313501"/>
          </a:xfrm>
          <a:prstGeom prst="rect">
            <a:avLst/>
          </a:prstGeom>
        </p:spPr>
        <p:txBody>
          <a:bodyPr lIns="0" tIns="0" rIns="0" bIns="0" rtlCol="0" anchor="t">
            <a:spAutoFit/>
          </a:bodyPr>
          <a:lstStyle/>
          <a:p>
            <a:pPr algn="l">
              <a:lnSpc>
                <a:spcPts val="2495"/>
              </a:lnSpc>
            </a:pPr>
            <a:r>
              <a:rPr lang="en-US" sz="2132">
                <a:solidFill>
                  <a:srgbClr val="000000"/>
                </a:solidFill>
                <a:latin typeface="DM Sans"/>
                <a:ea typeface="DM Sans"/>
                <a:cs typeface="DM Sans"/>
                <a:sym typeface="DM Sans"/>
              </a:rPr>
              <a:t>Threats</a:t>
            </a:r>
          </a:p>
        </p:txBody>
      </p:sp>
      <p:sp>
        <p:nvSpPr>
          <p:cNvPr id="29" name="TextBox 29"/>
          <p:cNvSpPr txBox="1"/>
          <p:nvPr/>
        </p:nvSpPr>
        <p:spPr>
          <a:xfrm>
            <a:off x="1345712" y="5554049"/>
            <a:ext cx="4137951" cy="313501"/>
          </a:xfrm>
          <a:prstGeom prst="rect">
            <a:avLst/>
          </a:prstGeom>
        </p:spPr>
        <p:txBody>
          <a:bodyPr lIns="0" tIns="0" rIns="0" bIns="0" rtlCol="0" anchor="t">
            <a:spAutoFit/>
          </a:bodyPr>
          <a:lstStyle/>
          <a:p>
            <a:pPr algn="l">
              <a:lnSpc>
                <a:spcPts val="2495"/>
              </a:lnSpc>
            </a:pPr>
            <a:r>
              <a:rPr lang="en-US" sz="2132">
                <a:solidFill>
                  <a:srgbClr val="000000"/>
                </a:solidFill>
                <a:latin typeface="DM Sans"/>
                <a:ea typeface="DM Sans"/>
                <a:cs typeface="DM Sans"/>
                <a:sym typeface="DM Sans"/>
              </a:rPr>
              <a:t>Strengths</a:t>
            </a:r>
          </a:p>
        </p:txBody>
      </p:sp>
      <p:sp>
        <p:nvSpPr>
          <p:cNvPr id="30" name="TextBox 30"/>
          <p:cNvSpPr txBox="1"/>
          <p:nvPr/>
        </p:nvSpPr>
        <p:spPr>
          <a:xfrm>
            <a:off x="7062826" y="5554049"/>
            <a:ext cx="3558025" cy="313501"/>
          </a:xfrm>
          <a:prstGeom prst="rect">
            <a:avLst/>
          </a:prstGeom>
        </p:spPr>
        <p:txBody>
          <a:bodyPr lIns="0" tIns="0" rIns="0" bIns="0" rtlCol="0" anchor="t">
            <a:spAutoFit/>
          </a:bodyPr>
          <a:lstStyle/>
          <a:p>
            <a:pPr algn="l">
              <a:lnSpc>
                <a:spcPts val="2495"/>
              </a:lnSpc>
            </a:pPr>
            <a:r>
              <a:rPr lang="en-US" sz="2132">
                <a:solidFill>
                  <a:srgbClr val="000000"/>
                </a:solidFill>
                <a:latin typeface="DM Sans"/>
                <a:ea typeface="DM Sans"/>
                <a:cs typeface="DM Sans"/>
                <a:sym typeface="DM Sans"/>
              </a:rPr>
              <a:t>Opportunities</a:t>
            </a:r>
          </a:p>
        </p:txBody>
      </p:sp>
      <p:sp>
        <p:nvSpPr>
          <p:cNvPr id="31" name="TextBox 31"/>
          <p:cNvSpPr txBox="1"/>
          <p:nvPr/>
        </p:nvSpPr>
        <p:spPr>
          <a:xfrm>
            <a:off x="1345712" y="2381812"/>
            <a:ext cx="4534191" cy="2131785"/>
          </a:xfrm>
          <a:prstGeom prst="rect">
            <a:avLst/>
          </a:prstGeom>
        </p:spPr>
        <p:txBody>
          <a:bodyPr lIns="0" tIns="0" rIns="0" bIns="0" rtlCol="0" anchor="t">
            <a:spAutoFit/>
          </a:bodyPr>
          <a:lstStyle/>
          <a:p>
            <a:pPr marL="0" lvl="0" indent="0" algn="l">
              <a:lnSpc>
                <a:spcPts val="2160"/>
              </a:lnSpc>
              <a:spcBef>
                <a:spcPct val="0"/>
              </a:spcBef>
            </a:pPr>
            <a:r>
              <a:rPr lang="en-US" sz="1600" spc="96">
                <a:solidFill>
                  <a:srgbClr val="000000"/>
                </a:solidFill>
                <a:latin typeface="DM Sans"/>
                <a:ea typeface="DM Sans"/>
                <a:cs typeface="DM Sans"/>
                <a:sym typeface="DM Sans"/>
              </a:rPr>
              <a:t>The cur</a:t>
            </a:r>
            <a:r>
              <a:rPr lang="en-US" sz="1600" u="none" spc="96">
                <a:solidFill>
                  <a:srgbClr val="000000"/>
                </a:solidFill>
                <a:latin typeface="DM Sans"/>
                <a:ea typeface="DM Sans"/>
                <a:cs typeface="DM Sans"/>
                <a:sym typeface="DM Sans"/>
              </a:rPr>
              <a:t>rent model relies on Logistic Regression rather than more advanced deep learning techniques like CNNs, which may limit its ability to detect complex tumor patterns. The system requires high-quality medical scans and may struggle with poor image quality or unusual scan formats.</a:t>
            </a:r>
          </a:p>
        </p:txBody>
      </p:sp>
      <p:sp>
        <p:nvSpPr>
          <p:cNvPr id="32" name="TextBox 32"/>
          <p:cNvSpPr txBox="1"/>
          <p:nvPr/>
        </p:nvSpPr>
        <p:spPr>
          <a:xfrm>
            <a:off x="7062826" y="2381812"/>
            <a:ext cx="4168431" cy="2131785"/>
          </a:xfrm>
          <a:prstGeom prst="rect">
            <a:avLst/>
          </a:prstGeom>
        </p:spPr>
        <p:txBody>
          <a:bodyPr lIns="0" tIns="0" rIns="0" bIns="0" rtlCol="0" anchor="t">
            <a:spAutoFit/>
          </a:bodyPr>
          <a:lstStyle/>
          <a:p>
            <a:pPr marL="0" lvl="0" indent="0" algn="l">
              <a:lnSpc>
                <a:spcPts val="2160"/>
              </a:lnSpc>
              <a:spcBef>
                <a:spcPct val="0"/>
              </a:spcBef>
            </a:pPr>
            <a:r>
              <a:rPr lang="en-US" sz="1600" spc="96">
                <a:solidFill>
                  <a:srgbClr val="000000"/>
                </a:solidFill>
                <a:latin typeface="DM Sans"/>
                <a:ea typeface="DM Sans"/>
                <a:cs typeface="DM Sans"/>
                <a:sym typeface="DM Sans"/>
              </a:rPr>
              <a:t>Establish</a:t>
            </a:r>
            <a:r>
              <a:rPr lang="en-US" sz="1600" u="none" spc="96">
                <a:solidFill>
                  <a:srgbClr val="000000"/>
                </a:solidFill>
                <a:latin typeface="DM Sans"/>
                <a:ea typeface="DM Sans"/>
                <a:cs typeface="DM Sans"/>
                <a:sym typeface="DM Sans"/>
              </a:rPr>
              <a:t>ed medical imaging companies with extensive resources and regulatory experience pose significant competition in the healthcare AI market. Strict medical device regulations and lengthy approval processes could delay market entry and increase development costs.</a:t>
            </a:r>
          </a:p>
        </p:txBody>
      </p:sp>
      <p:sp>
        <p:nvSpPr>
          <p:cNvPr id="33" name="TextBox 33"/>
          <p:cNvSpPr txBox="1"/>
          <p:nvPr/>
        </p:nvSpPr>
        <p:spPr>
          <a:xfrm>
            <a:off x="7062826" y="6487068"/>
            <a:ext cx="4392233" cy="2131785"/>
          </a:xfrm>
          <a:prstGeom prst="rect">
            <a:avLst/>
          </a:prstGeom>
        </p:spPr>
        <p:txBody>
          <a:bodyPr lIns="0" tIns="0" rIns="0" bIns="0" rtlCol="0" anchor="t">
            <a:spAutoFit/>
          </a:bodyPr>
          <a:lstStyle/>
          <a:p>
            <a:pPr marL="0" lvl="0" indent="0" algn="l">
              <a:lnSpc>
                <a:spcPts val="2160"/>
              </a:lnSpc>
              <a:spcBef>
                <a:spcPct val="0"/>
              </a:spcBef>
            </a:pPr>
            <a:r>
              <a:rPr lang="en-US" sz="1600" spc="96">
                <a:solidFill>
                  <a:srgbClr val="000000"/>
                </a:solidFill>
                <a:latin typeface="DM Sans"/>
                <a:ea typeface="DM Sans"/>
                <a:cs typeface="DM Sans"/>
                <a:sym typeface="DM Sans"/>
              </a:rPr>
              <a:t>The gr</a:t>
            </a:r>
            <a:r>
              <a:rPr lang="en-US" sz="1600" u="none" spc="96">
                <a:solidFill>
                  <a:srgbClr val="000000"/>
                </a:solidFill>
                <a:latin typeface="DM Sans"/>
                <a:ea typeface="DM Sans"/>
                <a:cs typeface="DM Sans"/>
                <a:sym typeface="DM Sans"/>
              </a:rPr>
              <a:t>owing demand for AI-assisted medical diagnosis presents a significant market opportunity, especially in regions with limited access to specialized radiologists. Integration with hospital management systems and electronic health records could streamline workflows and increase adoption rates.</a:t>
            </a:r>
          </a:p>
        </p:txBody>
      </p:sp>
      <p:sp>
        <p:nvSpPr>
          <p:cNvPr id="34" name="TextBox 34"/>
          <p:cNvSpPr txBox="1"/>
          <p:nvPr/>
        </p:nvSpPr>
        <p:spPr>
          <a:xfrm>
            <a:off x="1345712" y="6487068"/>
            <a:ext cx="4534191" cy="2131785"/>
          </a:xfrm>
          <a:prstGeom prst="rect">
            <a:avLst/>
          </a:prstGeom>
        </p:spPr>
        <p:txBody>
          <a:bodyPr lIns="0" tIns="0" rIns="0" bIns="0" rtlCol="0" anchor="t">
            <a:spAutoFit/>
          </a:bodyPr>
          <a:lstStyle/>
          <a:p>
            <a:pPr marL="0" lvl="0" indent="0" algn="l">
              <a:lnSpc>
                <a:spcPts val="2160"/>
              </a:lnSpc>
              <a:spcBef>
                <a:spcPct val="0"/>
              </a:spcBef>
            </a:pPr>
            <a:r>
              <a:rPr lang="en-US" sz="1600" spc="96">
                <a:solidFill>
                  <a:srgbClr val="000000"/>
                </a:solidFill>
                <a:latin typeface="DM Sans"/>
                <a:ea typeface="DM Sans"/>
                <a:cs typeface="DM Sans"/>
                <a:sym typeface="DM Sans"/>
              </a:rPr>
              <a:t>Scanix AI leve</a:t>
            </a:r>
            <a:r>
              <a:rPr lang="en-US" sz="1600" u="none" spc="96">
                <a:solidFill>
                  <a:srgbClr val="000000"/>
                </a:solidFill>
                <a:latin typeface="DM Sans"/>
                <a:ea typeface="DM Sans"/>
                <a:cs typeface="DM Sans"/>
                <a:sym typeface="DM Sans"/>
              </a:rPr>
              <a:t>rages cutting-edge machine learning technology with 98% accuracy, providing healthcare professionals with a reliable and fast diagnostic tool. The application's intuitive interface and real-time processing capabilities make it accessible to medical staff with varying technical expertise.</a:t>
            </a:r>
          </a:p>
        </p:txBody>
      </p:sp>
      <p:sp>
        <p:nvSpPr>
          <p:cNvPr id="35" name="Freeform 35"/>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36" name="Freeform 36"/>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37" name="Freeform 37"/>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38" name="Freeform 38"/>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39" name="Freeform 39"/>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40" name="Freeform 40"/>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41" name="Freeform 41"/>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45C9C8C0-E437-6AA0-2350-4B0DC7B15986}"/>
              </a:ext>
            </a:extLst>
          </p:cNvPr>
          <p:cNvSpPr/>
          <p:nvPr/>
        </p:nvSpPr>
        <p:spPr>
          <a:xfrm>
            <a:off x="289214" y="301402"/>
            <a:ext cx="3884027" cy="810833"/>
          </a:xfrm>
          <a:prstGeom prst="roundRect">
            <a:avLst/>
          </a:prstGeom>
          <a:solidFill>
            <a:srgbClr val="8AB7E2"/>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CDEAD6DA-2439-35E8-C220-90BE16160F17}"/>
              </a:ext>
            </a:extLst>
          </p:cNvPr>
          <p:cNvSpPr/>
          <p:nvPr/>
        </p:nvSpPr>
        <p:spPr>
          <a:xfrm>
            <a:off x="12287718" y="2687443"/>
            <a:ext cx="2546934" cy="1004927"/>
          </a:xfrm>
          <a:prstGeom prst="roundRect">
            <a:avLst/>
          </a:prstGeom>
          <a:solidFill>
            <a:srgbClr val="8AB7E2"/>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22D36FE9-6C89-E8DD-1F09-47D90008D200}"/>
              </a:ext>
            </a:extLst>
          </p:cNvPr>
          <p:cNvSpPr/>
          <p:nvPr/>
        </p:nvSpPr>
        <p:spPr>
          <a:xfrm>
            <a:off x="7651020" y="2773707"/>
            <a:ext cx="2546934" cy="918663"/>
          </a:xfrm>
          <a:prstGeom prst="roundRect">
            <a:avLst/>
          </a:prstGeom>
          <a:solidFill>
            <a:srgbClr val="8AB7E2"/>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A2E05258-BDCB-18D4-6A98-058FA7DBCDDD}"/>
              </a:ext>
            </a:extLst>
          </p:cNvPr>
          <p:cNvSpPr/>
          <p:nvPr/>
        </p:nvSpPr>
        <p:spPr>
          <a:xfrm>
            <a:off x="2000718" y="2773708"/>
            <a:ext cx="2568500" cy="1004927"/>
          </a:xfrm>
          <a:prstGeom prst="roundRect">
            <a:avLst/>
          </a:prstGeom>
          <a:solidFill>
            <a:srgbClr val="8AB7E2"/>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Freeform 2"/>
          <p:cNvSpPr/>
          <p:nvPr/>
        </p:nvSpPr>
        <p:spPr>
          <a:xfrm flipH="1">
            <a:off x="-1248465" y="5143500"/>
            <a:ext cx="7783773" cy="7423774"/>
          </a:xfrm>
          <a:custGeom>
            <a:avLst/>
            <a:gdLst/>
            <a:ahLst/>
            <a:cxnLst/>
            <a:rect l="l" t="t" r="r" b="b"/>
            <a:pathLst>
              <a:path w="7783773" h="7423774">
                <a:moveTo>
                  <a:pt x="7783773" y="0"/>
                </a:moveTo>
                <a:lnTo>
                  <a:pt x="0" y="0"/>
                </a:lnTo>
                <a:lnTo>
                  <a:pt x="0" y="7423774"/>
                </a:lnTo>
                <a:lnTo>
                  <a:pt x="7783773" y="7423774"/>
                </a:lnTo>
                <a:lnTo>
                  <a:pt x="778377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494088" y="7943459"/>
            <a:ext cx="3241690" cy="2832426"/>
          </a:xfrm>
          <a:custGeom>
            <a:avLst/>
            <a:gdLst/>
            <a:ahLst/>
            <a:cxnLst/>
            <a:rect l="l" t="t" r="r" b="b"/>
            <a:pathLst>
              <a:path w="3241690" h="2832426">
                <a:moveTo>
                  <a:pt x="0" y="0"/>
                </a:moveTo>
                <a:lnTo>
                  <a:pt x="3241690" y="0"/>
                </a:lnTo>
                <a:lnTo>
                  <a:pt x="3241690" y="2832426"/>
                </a:lnTo>
                <a:lnTo>
                  <a:pt x="0" y="28324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457009" y="497329"/>
            <a:ext cx="4071471" cy="3842450"/>
          </a:xfrm>
          <a:custGeom>
            <a:avLst/>
            <a:gdLst/>
            <a:ahLst/>
            <a:cxnLst/>
            <a:rect l="l" t="t" r="r" b="b"/>
            <a:pathLst>
              <a:path w="4071471" h="3842450">
                <a:moveTo>
                  <a:pt x="0" y="0"/>
                </a:moveTo>
                <a:lnTo>
                  <a:pt x="4071471" y="0"/>
                </a:lnTo>
                <a:lnTo>
                  <a:pt x="4071471" y="3842450"/>
                </a:lnTo>
                <a:lnTo>
                  <a:pt x="0" y="38424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AutoShape 5"/>
          <p:cNvSpPr/>
          <p:nvPr/>
        </p:nvSpPr>
        <p:spPr>
          <a:xfrm flipH="1">
            <a:off x="3306821" y="2514466"/>
            <a:ext cx="0" cy="503404"/>
          </a:xfrm>
          <a:prstGeom prst="line">
            <a:avLst/>
          </a:prstGeom>
          <a:ln w="38100" cap="flat">
            <a:solidFill>
              <a:srgbClr val="000000"/>
            </a:solidFill>
            <a:prstDash val="solid"/>
            <a:headEnd type="none" w="sm" len="sm"/>
            <a:tailEnd type="none" w="sm" len="sm"/>
          </a:ln>
        </p:spPr>
      </p:sp>
      <p:sp>
        <p:nvSpPr>
          <p:cNvPr id="9" name="Freeform 9"/>
          <p:cNvSpPr/>
          <p:nvPr/>
        </p:nvSpPr>
        <p:spPr>
          <a:xfrm rot="-5400000">
            <a:off x="3246231" y="2877756"/>
            <a:ext cx="135769" cy="213352"/>
          </a:xfrm>
          <a:custGeom>
            <a:avLst/>
            <a:gdLst/>
            <a:ahLst/>
            <a:cxnLst/>
            <a:rect l="l" t="t" r="r" b="b"/>
            <a:pathLst>
              <a:path w="135769" h="213352">
                <a:moveTo>
                  <a:pt x="0" y="0"/>
                </a:moveTo>
                <a:lnTo>
                  <a:pt x="135770" y="0"/>
                </a:lnTo>
                <a:lnTo>
                  <a:pt x="135770" y="213352"/>
                </a:lnTo>
                <a:lnTo>
                  <a:pt x="0" y="21335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TextBox 10"/>
          <p:cNvSpPr txBox="1"/>
          <p:nvPr/>
        </p:nvSpPr>
        <p:spPr>
          <a:xfrm>
            <a:off x="-158750" y="301625"/>
            <a:ext cx="4718470" cy="807056"/>
          </a:xfrm>
          <a:prstGeom prst="rect">
            <a:avLst/>
          </a:prstGeom>
        </p:spPr>
        <p:txBody>
          <a:bodyPr lIns="0" tIns="0" rIns="0" bIns="0" rtlCol="0" anchor="t">
            <a:spAutoFit/>
          </a:bodyPr>
          <a:lstStyle/>
          <a:p>
            <a:pPr marL="0" lvl="1" indent="0" algn="ctr">
              <a:lnSpc>
                <a:spcPts val="6068"/>
              </a:lnSpc>
              <a:spcBef>
                <a:spcPct val="0"/>
              </a:spcBef>
            </a:pPr>
            <a:r>
              <a:rPr lang="en-US" sz="6255" b="1">
                <a:solidFill>
                  <a:srgbClr val="000000"/>
                </a:solidFill>
                <a:latin typeface="DM Sans Bold"/>
                <a:ea typeface="DM Sans Bold"/>
                <a:cs typeface="DM Sans Bold"/>
                <a:sym typeface="DM Sans Bold"/>
              </a:rPr>
              <a:t>workflow</a:t>
            </a:r>
          </a:p>
        </p:txBody>
      </p:sp>
      <p:sp>
        <p:nvSpPr>
          <p:cNvPr id="11" name="TextBox 11"/>
          <p:cNvSpPr txBox="1"/>
          <p:nvPr/>
        </p:nvSpPr>
        <p:spPr>
          <a:xfrm>
            <a:off x="418850" y="1262561"/>
            <a:ext cx="3563270" cy="796716"/>
          </a:xfrm>
          <a:prstGeom prst="rect">
            <a:avLst/>
          </a:prstGeom>
        </p:spPr>
        <p:txBody>
          <a:bodyPr lIns="0" tIns="0" rIns="0" bIns="0" rtlCol="0" anchor="t">
            <a:spAutoFit/>
          </a:bodyPr>
          <a:lstStyle/>
          <a:p>
            <a:pPr algn="ctr">
              <a:lnSpc>
                <a:spcPts val="3132"/>
              </a:lnSpc>
            </a:pPr>
            <a:r>
              <a:rPr lang="en-US" sz="2900">
                <a:solidFill>
                  <a:srgbClr val="000000"/>
                </a:solidFill>
                <a:latin typeface="DM Sans"/>
                <a:ea typeface="DM Sans"/>
                <a:cs typeface="DM Sans"/>
                <a:sym typeface="DM Sans"/>
              </a:rPr>
              <a:t>finding the best and solution</a:t>
            </a:r>
          </a:p>
        </p:txBody>
      </p:sp>
      <p:sp>
        <p:nvSpPr>
          <p:cNvPr id="12" name="TextBox 12"/>
          <p:cNvSpPr txBox="1"/>
          <p:nvPr/>
        </p:nvSpPr>
        <p:spPr>
          <a:xfrm>
            <a:off x="6164850" y="556162"/>
            <a:ext cx="5385008" cy="931720"/>
          </a:xfrm>
          <a:prstGeom prst="rect">
            <a:avLst/>
          </a:prstGeom>
        </p:spPr>
        <p:txBody>
          <a:bodyPr lIns="0" tIns="0" rIns="0" bIns="0" rtlCol="0" anchor="t">
            <a:spAutoFit/>
          </a:bodyPr>
          <a:lstStyle/>
          <a:p>
            <a:pPr marL="0" lvl="1" indent="0" algn="ctr">
              <a:lnSpc>
                <a:spcPts val="6925"/>
              </a:lnSpc>
              <a:spcBef>
                <a:spcPct val="0"/>
              </a:spcBef>
            </a:pPr>
            <a:r>
              <a:rPr lang="en-US" sz="7139" b="1">
                <a:solidFill>
                  <a:srgbClr val="000000"/>
                </a:solidFill>
                <a:latin typeface="DM Sans Bold"/>
                <a:ea typeface="DM Sans Bold"/>
                <a:cs typeface="DM Sans Bold"/>
                <a:sym typeface="DM Sans Bold"/>
              </a:rPr>
              <a:t>Scanix AI</a:t>
            </a:r>
          </a:p>
        </p:txBody>
      </p:sp>
      <p:sp>
        <p:nvSpPr>
          <p:cNvPr id="13" name="Freeform 13"/>
          <p:cNvSpPr/>
          <p:nvPr/>
        </p:nvSpPr>
        <p:spPr>
          <a:xfrm rot="16200000">
            <a:off x="8802974" y="2786243"/>
            <a:ext cx="135769" cy="213352"/>
          </a:xfrm>
          <a:custGeom>
            <a:avLst/>
            <a:gdLst/>
            <a:ahLst/>
            <a:cxnLst/>
            <a:rect l="l" t="t" r="r" b="b"/>
            <a:pathLst>
              <a:path w="135769" h="213352">
                <a:moveTo>
                  <a:pt x="0" y="0"/>
                </a:moveTo>
                <a:lnTo>
                  <a:pt x="135770" y="0"/>
                </a:lnTo>
                <a:lnTo>
                  <a:pt x="135770" y="213352"/>
                </a:lnTo>
                <a:lnTo>
                  <a:pt x="0" y="21335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rot="16200000">
            <a:off x="13426332" y="2703119"/>
            <a:ext cx="135769" cy="213352"/>
          </a:xfrm>
          <a:custGeom>
            <a:avLst/>
            <a:gdLst/>
            <a:ahLst/>
            <a:cxnLst/>
            <a:rect l="l" t="t" r="r" b="b"/>
            <a:pathLst>
              <a:path w="135769" h="213352">
                <a:moveTo>
                  <a:pt x="0" y="0"/>
                </a:moveTo>
                <a:lnTo>
                  <a:pt x="135769" y="0"/>
                </a:lnTo>
                <a:lnTo>
                  <a:pt x="135769" y="213352"/>
                </a:lnTo>
                <a:lnTo>
                  <a:pt x="0" y="21335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TextBox 15"/>
          <p:cNvSpPr txBox="1"/>
          <p:nvPr/>
        </p:nvSpPr>
        <p:spPr>
          <a:xfrm>
            <a:off x="1532481" y="3223875"/>
            <a:ext cx="3563270" cy="406169"/>
          </a:xfrm>
          <a:prstGeom prst="rect">
            <a:avLst/>
          </a:prstGeom>
        </p:spPr>
        <p:txBody>
          <a:bodyPr lIns="0" tIns="0" rIns="0" bIns="0" rtlCol="0" anchor="t">
            <a:spAutoFit/>
          </a:bodyPr>
          <a:lstStyle/>
          <a:p>
            <a:pPr algn="ctr">
              <a:lnSpc>
                <a:spcPts val="3132"/>
              </a:lnSpc>
            </a:pPr>
            <a:r>
              <a:rPr lang="en-US" sz="2900">
                <a:solidFill>
                  <a:srgbClr val="000000"/>
                </a:solidFill>
                <a:latin typeface="DM Sans"/>
                <a:ea typeface="DM Sans"/>
                <a:cs typeface="DM Sans"/>
                <a:sym typeface="DM Sans"/>
              </a:rPr>
              <a:t>Tech stack</a:t>
            </a:r>
          </a:p>
        </p:txBody>
      </p:sp>
      <p:sp>
        <p:nvSpPr>
          <p:cNvPr id="16" name="TextBox 16"/>
          <p:cNvSpPr txBox="1"/>
          <p:nvPr/>
        </p:nvSpPr>
        <p:spPr>
          <a:xfrm>
            <a:off x="7110790" y="3057445"/>
            <a:ext cx="3563270" cy="406169"/>
          </a:xfrm>
          <a:prstGeom prst="rect">
            <a:avLst/>
          </a:prstGeom>
        </p:spPr>
        <p:txBody>
          <a:bodyPr lIns="0" tIns="0" rIns="0" bIns="0" rtlCol="0" anchor="t">
            <a:spAutoFit/>
          </a:bodyPr>
          <a:lstStyle/>
          <a:p>
            <a:pPr algn="ctr">
              <a:lnSpc>
                <a:spcPts val="3132"/>
              </a:lnSpc>
            </a:pPr>
            <a:r>
              <a:rPr lang="en-US" sz="2900">
                <a:solidFill>
                  <a:srgbClr val="000000"/>
                </a:solidFill>
                <a:latin typeface="DM Sans"/>
                <a:ea typeface="DM Sans"/>
                <a:cs typeface="DM Sans"/>
                <a:sym typeface="DM Sans"/>
              </a:rPr>
              <a:t>App Features</a:t>
            </a:r>
          </a:p>
        </p:txBody>
      </p:sp>
      <p:sp>
        <p:nvSpPr>
          <p:cNvPr id="17" name="TextBox 17"/>
          <p:cNvSpPr txBox="1"/>
          <p:nvPr/>
        </p:nvSpPr>
        <p:spPr>
          <a:xfrm>
            <a:off x="11730021" y="3153905"/>
            <a:ext cx="3563270" cy="406169"/>
          </a:xfrm>
          <a:prstGeom prst="rect">
            <a:avLst/>
          </a:prstGeom>
        </p:spPr>
        <p:txBody>
          <a:bodyPr lIns="0" tIns="0" rIns="0" bIns="0" rtlCol="0" anchor="t">
            <a:spAutoFit/>
          </a:bodyPr>
          <a:lstStyle/>
          <a:p>
            <a:pPr algn="ctr">
              <a:lnSpc>
                <a:spcPts val="3132"/>
              </a:lnSpc>
            </a:pPr>
            <a:r>
              <a:rPr lang="en-US" sz="2900">
                <a:solidFill>
                  <a:srgbClr val="000000"/>
                </a:solidFill>
                <a:latin typeface="DM Sans"/>
                <a:ea typeface="DM Sans"/>
                <a:cs typeface="DM Sans"/>
                <a:sym typeface="DM Sans"/>
              </a:rPr>
              <a:t>Team Roles</a:t>
            </a:r>
          </a:p>
        </p:txBody>
      </p:sp>
      <p:sp>
        <p:nvSpPr>
          <p:cNvPr id="18" name="TextBox 18"/>
          <p:cNvSpPr txBox="1"/>
          <p:nvPr/>
        </p:nvSpPr>
        <p:spPr>
          <a:xfrm>
            <a:off x="7373508" y="4067283"/>
            <a:ext cx="3208054" cy="1883488"/>
          </a:xfrm>
          <a:prstGeom prst="rect">
            <a:avLst/>
          </a:prstGeom>
        </p:spPr>
        <p:txBody>
          <a:bodyPr lIns="0" tIns="0" rIns="0" bIns="0" rtlCol="0" anchor="t">
            <a:spAutoFit/>
          </a:bodyPr>
          <a:lstStyle/>
          <a:p>
            <a:pPr marL="431799" lvl="1" indent="-215899" algn="just">
              <a:lnSpc>
                <a:spcPts val="2119"/>
              </a:lnSpc>
              <a:buFont typeface="Arial"/>
              <a:buChar char="•"/>
            </a:pPr>
            <a:r>
              <a:rPr lang="en-US" sz="1999">
                <a:solidFill>
                  <a:srgbClr val="000000"/>
                </a:solidFill>
                <a:latin typeface="DM Sans"/>
                <a:ea typeface="DM Sans"/>
                <a:cs typeface="DM Sans"/>
                <a:sym typeface="DM Sans"/>
              </a:rPr>
              <a:t> AI-Powered Detection</a:t>
            </a:r>
          </a:p>
          <a:p>
            <a:pPr marL="431799" lvl="1" indent="-215899" algn="just">
              <a:lnSpc>
                <a:spcPts val="2119"/>
              </a:lnSpc>
              <a:buFont typeface="Arial"/>
              <a:buChar char="•"/>
            </a:pPr>
            <a:r>
              <a:rPr lang="en-US" sz="1999">
                <a:solidFill>
                  <a:srgbClr val="000000"/>
                </a:solidFill>
                <a:latin typeface="DM Sans"/>
                <a:ea typeface="DM Sans"/>
                <a:cs typeface="DM Sans"/>
                <a:sym typeface="DM Sans"/>
              </a:rPr>
              <a:t> Instant Results</a:t>
            </a:r>
          </a:p>
          <a:p>
            <a:pPr marL="431799" lvl="1" indent="-215899" algn="just">
              <a:lnSpc>
                <a:spcPts val="2119"/>
              </a:lnSpc>
              <a:buFont typeface="Arial"/>
              <a:buChar char="•"/>
            </a:pPr>
            <a:r>
              <a:rPr lang="en-US" sz="1999">
                <a:solidFill>
                  <a:srgbClr val="000000"/>
                </a:solidFill>
                <a:latin typeface="DM Sans"/>
                <a:ea typeface="DM Sans"/>
                <a:cs typeface="DM Sans"/>
                <a:sym typeface="DM Sans"/>
              </a:rPr>
              <a:t> Easy Upload</a:t>
            </a:r>
          </a:p>
          <a:p>
            <a:pPr marL="431799" lvl="1" indent="-215899" algn="just">
              <a:lnSpc>
                <a:spcPts val="2119"/>
              </a:lnSpc>
              <a:buFont typeface="Arial"/>
              <a:buChar char="•"/>
            </a:pPr>
            <a:r>
              <a:rPr lang="en-US" sz="1999">
                <a:solidFill>
                  <a:srgbClr val="000000"/>
                </a:solidFill>
                <a:latin typeface="DM Sans"/>
                <a:ea typeface="DM Sans"/>
                <a:cs typeface="DM Sans"/>
                <a:sym typeface="DM Sans"/>
              </a:rPr>
              <a:t> High Accuracy</a:t>
            </a:r>
          </a:p>
          <a:p>
            <a:pPr marL="431799" lvl="1" indent="-215899" algn="just">
              <a:lnSpc>
                <a:spcPts val="2119"/>
              </a:lnSpc>
              <a:buFont typeface="Arial"/>
              <a:buChar char="•"/>
            </a:pPr>
            <a:r>
              <a:rPr lang="en-US" sz="1999">
                <a:solidFill>
                  <a:srgbClr val="000000"/>
                </a:solidFill>
                <a:latin typeface="DM Sans"/>
                <a:ea typeface="DM Sans"/>
                <a:cs typeface="DM Sans"/>
                <a:sym typeface="DM Sans"/>
              </a:rPr>
              <a:t> Secure Processing</a:t>
            </a:r>
          </a:p>
          <a:p>
            <a:pPr marL="431799" lvl="1" indent="-215899" algn="just">
              <a:lnSpc>
                <a:spcPts val="2119"/>
              </a:lnSpc>
              <a:buFont typeface="Arial"/>
              <a:buChar char="•"/>
            </a:pPr>
            <a:r>
              <a:rPr lang="en-US" sz="1999">
                <a:solidFill>
                  <a:srgbClr val="000000"/>
                </a:solidFill>
                <a:latin typeface="DM Sans"/>
                <a:ea typeface="DM Sans"/>
                <a:cs typeface="DM Sans"/>
                <a:sym typeface="DM Sans"/>
              </a:rPr>
              <a:t> Responsive Design</a:t>
            </a:r>
          </a:p>
          <a:p>
            <a:pPr marL="431799" lvl="1" indent="-215899" algn="just">
              <a:lnSpc>
                <a:spcPts val="2119"/>
              </a:lnSpc>
              <a:buFont typeface="Arial"/>
              <a:buChar char="•"/>
            </a:pPr>
            <a:r>
              <a:rPr lang="en-US" sz="1999">
                <a:solidFill>
                  <a:srgbClr val="000000"/>
                </a:solidFill>
                <a:latin typeface="DM Sans"/>
                <a:ea typeface="DM Sans"/>
                <a:cs typeface="DM Sans"/>
                <a:sym typeface="DM Sans"/>
              </a:rPr>
              <a:t> Fast Performance</a:t>
            </a:r>
          </a:p>
        </p:txBody>
      </p:sp>
      <p:sp>
        <p:nvSpPr>
          <p:cNvPr id="19" name="TextBox 19"/>
          <p:cNvSpPr txBox="1"/>
          <p:nvPr/>
        </p:nvSpPr>
        <p:spPr>
          <a:xfrm>
            <a:off x="2175305" y="4067283"/>
            <a:ext cx="3208054" cy="1883488"/>
          </a:xfrm>
          <a:prstGeom prst="rect">
            <a:avLst/>
          </a:prstGeom>
        </p:spPr>
        <p:txBody>
          <a:bodyPr lIns="0" tIns="0" rIns="0" bIns="0" rtlCol="0" anchor="t">
            <a:spAutoFit/>
          </a:bodyPr>
          <a:lstStyle/>
          <a:p>
            <a:pPr marL="431165" lvl="1" indent="-215265" algn="just">
              <a:lnSpc>
                <a:spcPts val="2119"/>
              </a:lnSpc>
              <a:buFont typeface="Arial"/>
              <a:buChar char="•"/>
            </a:pPr>
            <a:r>
              <a:rPr lang="en-US" sz="1950" dirty="0">
                <a:solidFill>
                  <a:srgbClr val="000000"/>
                </a:solidFill>
                <a:latin typeface="DM Sans"/>
                <a:ea typeface="DM Sans"/>
                <a:cs typeface="DM Sans"/>
                <a:sym typeface="DM Sans"/>
              </a:rPr>
              <a:t>React 19.1.0</a:t>
            </a:r>
            <a:endParaRPr lang="en-US" sz="1950" dirty="0"/>
          </a:p>
          <a:p>
            <a:pPr marL="431165" lvl="1" indent="-215265" algn="just">
              <a:lnSpc>
                <a:spcPts val="2119"/>
              </a:lnSpc>
              <a:buFont typeface="Arial"/>
              <a:buChar char="•"/>
            </a:pPr>
            <a:r>
              <a:rPr lang="en-US" sz="1950" dirty="0">
                <a:solidFill>
                  <a:srgbClr val="000000"/>
                </a:solidFill>
                <a:latin typeface="DM Sans"/>
                <a:ea typeface="DM Sans"/>
                <a:cs typeface="DM Sans"/>
                <a:sym typeface="DM Sans"/>
              </a:rPr>
              <a:t>Python 3.9</a:t>
            </a:r>
            <a:endParaRPr lang="en-US" sz="1950" dirty="0">
              <a:solidFill>
                <a:srgbClr val="000000"/>
              </a:solidFill>
              <a:latin typeface="DM Sans"/>
              <a:ea typeface="DM Sans"/>
              <a:cs typeface="DM Sans"/>
            </a:endParaRPr>
          </a:p>
          <a:p>
            <a:pPr marL="431165" lvl="1" indent="-215265" algn="just">
              <a:lnSpc>
                <a:spcPts val="2119"/>
              </a:lnSpc>
              <a:buFont typeface="Arial"/>
              <a:buChar char="•"/>
            </a:pPr>
            <a:r>
              <a:rPr lang="en-US" sz="1950" dirty="0">
                <a:solidFill>
                  <a:srgbClr val="000000"/>
                </a:solidFill>
                <a:latin typeface="DM Sans"/>
                <a:ea typeface="DM Sans"/>
                <a:cs typeface="DM Sans"/>
                <a:sym typeface="DM Sans"/>
              </a:rPr>
              <a:t>Flask 2.3.3</a:t>
            </a:r>
            <a:endParaRPr lang="en-US" sz="1950" dirty="0">
              <a:solidFill>
                <a:srgbClr val="000000"/>
              </a:solidFill>
              <a:latin typeface="DM Sans"/>
              <a:ea typeface="DM Sans"/>
              <a:cs typeface="DM Sans"/>
            </a:endParaRPr>
          </a:p>
          <a:p>
            <a:pPr marL="431165" lvl="1" indent="-215265" algn="just">
              <a:lnSpc>
                <a:spcPts val="2119"/>
              </a:lnSpc>
              <a:buFont typeface="Arial"/>
              <a:buChar char="•"/>
            </a:pPr>
            <a:r>
              <a:rPr lang="en-US" sz="1950" dirty="0">
                <a:solidFill>
                  <a:srgbClr val="000000"/>
                </a:solidFill>
                <a:latin typeface="DM Sans"/>
                <a:ea typeface="DM Sans"/>
                <a:cs typeface="DM Sans"/>
                <a:sym typeface="DM Sans"/>
              </a:rPr>
              <a:t>Scikit-learn 1.3.0</a:t>
            </a:r>
            <a:endParaRPr lang="en-US" sz="1950" dirty="0">
              <a:solidFill>
                <a:srgbClr val="000000"/>
              </a:solidFill>
              <a:latin typeface="DM Sans"/>
              <a:ea typeface="DM Sans"/>
              <a:cs typeface="DM Sans"/>
            </a:endParaRPr>
          </a:p>
          <a:p>
            <a:pPr marL="431165" lvl="1" indent="-215265" algn="just">
              <a:lnSpc>
                <a:spcPts val="2119"/>
              </a:lnSpc>
              <a:buFont typeface="Arial"/>
              <a:buChar char="•"/>
            </a:pPr>
            <a:r>
              <a:rPr lang="en-US" sz="1950" dirty="0">
                <a:solidFill>
                  <a:srgbClr val="000000"/>
                </a:solidFill>
                <a:latin typeface="DM Sans"/>
                <a:ea typeface="DM Sans"/>
                <a:cs typeface="DM Sans"/>
                <a:sym typeface="DM Sans"/>
              </a:rPr>
              <a:t>Vite 7.0.4</a:t>
            </a:r>
            <a:endParaRPr lang="en-US" sz="1950" dirty="0">
              <a:solidFill>
                <a:srgbClr val="000000"/>
              </a:solidFill>
              <a:latin typeface="DM Sans"/>
              <a:ea typeface="DM Sans"/>
              <a:cs typeface="DM Sans"/>
            </a:endParaRPr>
          </a:p>
          <a:p>
            <a:pPr marL="431165" lvl="1" indent="-215265" algn="just">
              <a:lnSpc>
                <a:spcPts val="2119"/>
              </a:lnSpc>
              <a:buFont typeface="Arial"/>
              <a:buChar char="•"/>
            </a:pPr>
            <a:r>
              <a:rPr lang="en-US" sz="1950" dirty="0" err="1">
                <a:solidFill>
                  <a:srgbClr val="000000"/>
                </a:solidFill>
                <a:latin typeface="DM Sans"/>
                <a:ea typeface="DM Sans"/>
                <a:cs typeface="DM Sans"/>
                <a:sym typeface="DM Sans"/>
              </a:rPr>
              <a:t>Vercel</a:t>
            </a:r>
            <a:r>
              <a:rPr lang="en-US" sz="1950" dirty="0">
                <a:solidFill>
                  <a:srgbClr val="000000"/>
                </a:solidFill>
                <a:latin typeface="DM Sans"/>
                <a:ea typeface="DM Sans"/>
                <a:cs typeface="DM Sans"/>
                <a:sym typeface="DM Sans"/>
              </a:rPr>
              <a:t> (backend)</a:t>
            </a:r>
            <a:endParaRPr lang="en-US" sz="1950" dirty="0">
              <a:solidFill>
                <a:srgbClr val="000000"/>
              </a:solidFill>
              <a:latin typeface="DM Sans"/>
              <a:ea typeface="DM Sans"/>
              <a:cs typeface="DM Sans"/>
            </a:endParaRPr>
          </a:p>
          <a:p>
            <a:pPr marL="431165" lvl="1" indent="-215265" algn="just">
              <a:lnSpc>
                <a:spcPts val="2119"/>
              </a:lnSpc>
              <a:buFont typeface="Arial"/>
              <a:buChar char="•"/>
            </a:pPr>
            <a:r>
              <a:rPr lang="en-US" sz="1950" dirty="0">
                <a:solidFill>
                  <a:srgbClr val="000000"/>
                </a:solidFill>
                <a:latin typeface="DM Sans"/>
                <a:ea typeface="DM Sans"/>
                <a:cs typeface="DM Sans"/>
                <a:sym typeface="DM Sans"/>
              </a:rPr>
              <a:t>Netlify (frontend)</a:t>
            </a:r>
            <a:endParaRPr lang="en-US" sz="1950" dirty="0">
              <a:solidFill>
                <a:srgbClr val="000000"/>
              </a:solidFill>
              <a:latin typeface="DM Sans"/>
              <a:ea typeface="DM Sans"/>
              <a:cs typeface="DM Sans"/>
            </a:endParaRPr>
          </a:p>
        </p:txBody>
      </p:sp>
      <p:sp>
        <p:nvSpPr>
          <p:cNvPr id="24" name="Freeform 24"/>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5" name="Freeform 25"/>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26" name="Freeform 26"/>
          <p:cNvSpPr/>
          <p:nvPr/>
        </p:nvSpPr>
        <p:spPr>
          <a:xfrm>
            <a:off x="11444509" y="-2092804"/>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27" name="Freeform 27"/>
          <p:cNvSpPr/>
          <p:nvPr/>
        </p:nvSpPr>
        <p:spPr>
          <a:xfrm>
            <a:off x="4718470" y="-2214711"/>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28" name="TextBox 28"/>
          <p:cNvSpPr txBox="1"/>
          <p:nvPr/>
        </p:nvSpPr>
        <p:spPr>
          <a:xfrm>
            <a:off x="12191855" y="4035509"/>
            <a:ext cx="2323619" cy="273921"/>
          </a:xfrm>
          <a:prstGeom prst="rect">
            <a:avLst/>
          </a:prstGeom>
        </p:spPr>
        <p:txBody>
          <a:bodyPr wrap="square" lIns="0" tIns="0" rIns="0" bIns="0" rtlCol="0" anchor="t">
            <a:spAutoFit/>
          </a:bodyPr>
          <a:lstStyle/>
          <a:p>
            <a:pPr algn="ctr">
              <a:lnSpc>
                <a:spcPts val="2119"/>
              </a:lnSpc>
              <a:spcBef>
                <a:spcPct val="0"/>
              </a:spcBef>
            </a:pPr>
            <a:r>
              <a:rPr lang="en-US" sz="1999" b="1">
                <a:solidFill>
                  <a:srgbClr val="000000"/>
                </a:solidFill>
                <a:latin typeface="DM Sans Bold"/>
                <a:ea typeface="DM Sans Bold"/>
                <a:cs typeface="DM Sans Bold"/>
                <a:sym typeface="DM Sans Bold"/>
              </a:rPr>
              <a:t>Manan Panchal </a:t>
            </a:r>
            <a:endParaRPr lang="en-US">
              <a:ea typeface="Calibri"/>
              <a:cs typeface="Calibri"/>
            </a:endParaRPr>
          </a:p>
        </p:txBody>
      </p:sp>
      <p:sp>
        <p:nvSpPr>
          <p:cNvPr id="29" name="TextBox 29"/>
          <p:cNvSpPr txBox="1"/>
          <p:nvPr/>
        </p:nvSpPr>
        <p:spPr>
          <a:xfrm>
            <a:off x="12191855" y="4417744"/>
            <a:ext cx="4304294" cy="489092"/>
          </a:xfrm>
          <a:prstGeom prst="rect">
            <a:avLst/>
          </a:prstGeom>
        </p:spPr>
        <p:txBody>
          <a:bodyPr wrap="square" lIns="0" tIns="0" rIns="0" bIns="0" rtlCol="0" anchor="t">
            <a:spAutoFit/>
          </a:bodyPr>
          <a:lstStyle/>
          <a:p>
            <a:pPr marL="480060" lvl="1" indent="-285750">
              <a:lnSpc>
                <a:spcPts val="1908"/>
              </a:lnSpc>
              <a:buFont typeface="Arial"/>
              <a:buChar char="•"/>
            </a:pPr>
            <a:r>
              <a:rPr lang="en-US" dirty="0">
                <a:solidFill>
                  <a:srgbClr val="000000"/>
                </a:solidFill>
                <a:latin typeface="DM Sans"/>
                <a:ea typeface="DM Sans"/>
                <a:cs typeface="DM Sans"/>
                <a:sym typeface="DM Sans"/>
              </a:rPr>
              <a:t>Python</a:t>
            </a:r>
            <a:r>
              <a:rPr lang="en-US" sz="1800" dirty="0">
                <a:solidFill>
                  <a:srgbClr val="000000"/>
                </a:solidFill>
                <a:latin typeface="DM Sans"/>
                <a:ea typeface="DM Sans"/>
                <a:cs typeface="DM Sans"/>
                <a:sym typeface="DM Sans"/>
              </a:rPr>
              <a:t> </a:t>
            </a:r>
            <a:r>
              <a:rPr lang="en-US" dirty="0">
                <a:solidFill>
                  <a:srgbClr val="000000"/>
                </a:solidFill>
                <a:latin typeface="DM Sans"/>
                <a:ea typeface="DM Sans"/>
                <a:cs typeface="DM Sans"/>
                <a:sym typeface="DM Sans"/>
              </a:rPr>
              <a:t>Developer</a:t>
            </a:r>
            <a:endParaRPr lang="en-US" dirty="0">
              <a:solidFill>
                <a:srgbClr val="000000"/>
              </a:solidFill>
              <a:latin typeface="Calibri"/>
              <a:ea typeface="Calibri"/>
              <a:cs typeface="Calibri"/>
            </a:endParaRPr>
          </a:p>
          <a:p>
            <a:pPr marL="480060" lvl="1" indent="-285750" algn="l">
              <a:lnSpc>
                <a:spcPts val="1907"/>
              </a:lnSpc>
              <a:buFont typeface="Arial"/>
              <a:buChar char="•"/>
            </a:pPr>
            <a:r>
              <a:rPr lang="en-US" dirty="0">
                <a:solidFill>
                  <a:srgbClr val="000000"/>
                </a:solidFill>
                <a:latin typeface="DM Sans"/>
                <a:ea typeface="DM Sans"/>
                <a:cs typeface="DM Sans"/>
                <a:sym typeface="DM Sans"/>
              </a:rPr>
              <a:t>AI</a:t>
            </a:r>
            <a:r>
              <a:rPr lang="en-US" sz="1800" dirty="0">
                <a:solidFill>
                  <a:srgbClr val="000000"/>
                </a:solidFill>
                <a:latin typeface="DM Sans"/>
                <a:ea typeface="DM Sans"/>
                <a:cs typeface="DM Sans"/>
                <a:sym typeface="DM Sans"/>
              </a:rPr>
              <a:t> model training(</a:t>
            </a:r>
            <a:r>
              <a:rPr lang="en-US" dirty="0">
                <a:solidFill>
                  <a:srgbClr val="000000"/>
                </a:solidFill>
                <a:latin typeface="DM Sans"/>
                <a:ea typeface="DM Sans"/>
                <a:cs typeface="DM Sans"/>
                <a:sym typeface="DM Sans"/>
              </a:rPr>
              <a:t>tumor</a:t>
            </a:r>
            <a:r>
              <a:rPr lang="en-US" sz="1800" dirty="0">
                <a:solidFill>
                  <a:srgbClr val="000000"/>
                </a:solidFill>
                <a:latin typeface="DM Sans"/>
                <a:ea typeface="DM Sans"/>
                <a:cs typeface="DM Sans"/>
                <a:sym typeface="DM Sans"/>
              </a:rPr>
              <a:t> detection)</a:t>
            </a:r>
            <a:endParaRPr lang="en-US" dirty="0">
              <a:ea typeface="Calibri"/>
              <a:cs typeface="Calibri"/>
            </a:endParaRPr>
          </a:p>
        </p:txBody>
      </p:sp>
      <p:sp>
        <p:nvSpPr>
          <p:cNvPr id="30" name="TextBox 30"/>
          <p:cNvSpPr txBox="1"/>
          <p:nvPr/>
        </p:nvSpPr>
        <p:spPr>
          <a:xfrm>
            <a:off x="12430877" y="5214630"/>
            <a:ext cx="3575529" cy="273921"/>
          </a:xfrm>
          <a:prstGeom prst="rect">
            <a:avLst/>
          </a:prstGeom>
        </p:spPr>
        <p:txBody>
          <a:bodyPr wrap="square" lIns="0" tIns="0" rIns="0" bIns="0" rtlCol="0" anchor="t">
            <a:spAutoFit/>
          </a:bodyPr>
          <a:lstStyle/>
          <a:p>
            <a:pPr algn="l">
              <a:lnSpc>
                <a:spcPts val="2119"/>
              </a:lnSpc>
              <a:spcBef>
                <a:spcPct val="0"/>
              </a:spcBef>
            </a:pPr>
            <a:r>
              <a:rPr lang="en-US" sz="1999" b="1">
                <a:solidFill>
                  <a:srgbClr val="000000"/>
                </a:solidFill>
                <a:latin typeface="DM Sans Bold"/>
                <a:ea typeface="DM Sans Bold"/>
                <a:cs typeface="DM Sans Bold"/>
                <a:sym typeface="DM Sans Bold"/>
              </a:rPr>
              <a:t>Ansh Dhanani</a:t>
            </a:r>
            <a:endParaRPr lang="en-US">
              <a:ea typeface="Calibri"/>
              <a:cs typeface="Calibri"/>
            </a:endParaRPr>
          </a:p>
        </p:txBody>
      </p:sp>
      <p:sp>
        <p:nvSpPr>
          <p:cNvPr id="31" name="TextBox 31"/>
          <p:cNvSpPr txBox="1"/>
          <p:nvPr/>
        </p:nvSpPr>
        <p:spPr>
          <a:xfrm>
            <a:off x="12191855" y="5646587"/>
            <a:ext cx="4409500" cy="736035"/>
          </a:xfrm>
          <a:prstGeom prst="rect">
            <a:avLst/>
          </a:prstGeom>
        </p:spPr>
        <p:txBody>
          <a:bodyPr lIns="0" tIns="0" rIns="0" bIns="0" rtlCol="0" anchor="t">
            <a:spAutoFit/>
          </a:bodyPr>
          <a:lstStyle/>
          <a:p>
            <a:pPr marL="480060" lvl="1" indent="-285750" algn="l">
              <a:lnSpc>
                <a:spcPts val="1908"/>
              </a:lnSpc>
              <a:buFont typeface="Arial"/>
              <a:buChar char="•"/>
            </a:pPr>
            <a:r>
              <a:rPr lang="en-US" sz="1800" dirty="0">
                <a:solidFill>
                  <a:srgbClr val="000000"/>
                </a:solidFill>
                <a:latin typeface="DM Sans"/>
                <a:ea typeface="DM Sans"/>
                <a:cs typeface="DM Sans"/>
                <a:sym typeface="DM Sans"/>
              </a:rPr>
              <a:t>Flask Backend with React Frontend</a:t>
            </a:r>
            <a:endParaRPr lang="en-US"/>
          </a:p>
          <a:p>
            <a:pPr marL="480060" lvl="1" indent="-285750">
              <a:lnSpc>
                <a:spcPts val="1907"/>
              </a:lnSpc>
              <a:buFont typeface="Arial"/>
              <a:buChar char="•"/>
            </a:pPr>
            <a:r>
              <a:rPr lang="en-US" err="1">
                <a:latin typeface="DM Sans"/>
                <a:ea typeface="Calibri"/>
                <a:cs typeface="Calibri"/>
              </a:rPr>
              <a:t>Vercel</a:t>
            </a:r>
            <a:r>
              <a:rPr lang="en-US" dirty="0">
                <a:latin typeface="DM Sans"/>
                <a:ea typeface="Calibri"/>
                <a:cs typeface="Calibri"/>
              </a:rPr>
              <a:t> (backend)</a:t>
            </a:r>
            <a:br>
              <a:rPr lang="en-US" dirty="0">
                <a:latin typeface="DM Sans"/>
                <a:ea typeface="Calibri"/>
                <a:cs typeface="Calibri"/>
              </a:rPr>
            </a:br>
            <a:r>
              <a:rPr lang="en-US" dirty="0">
                <a:latin typeface="DM Sans"/>
                <a:ea typeface="Calibri"/>
                <a:cs typeface="Calibri"/>
              </a:rPr>
              <a:t>Netlify (fronted)</a:t>
            </a:r>
          </a:p>
        </p:txBody>
      </p:sp>
      <p:sp>
        <p:nvSpPr>
          <p:cNvPr id="32" name="Freeform 32"/>
          <p:cNvSpPr/>
          <p:nvPr/>
        </p:nvSpPr>
        <p:spPr>
          <a:xfrm rot="1924043">
            <a:off x="10047642" y="10097044"/>
            <a:ext cx="2239638" cy="549729"/>
          </a:xfrm>
          <a:custGeom>
            <a:avLst/>
            <a:gdLst/>
            <a:ahLst/>
            <a:cxnLst/>
            <a:rect l="l" t="t" r="r" b="b"/>
            <a:pathLst>
              <a:path w="2239638" h="549729">
                <a:moveTo>
                  <a:pt x="0" y="0"/>
                </a:moveTo>
                <a:lnTo>
                  <a:pt x="2239639" y="0"/>
                </a:lnTo>
                <a:lnTo>
                  <a:pt x="2239639" y="549730"/>
                </a:lnTo>
                <a:lnTo>
                  <a:pt x="0" y="549730"/>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33" name="Freeform 33"/>
          <p:cNvSpPr/>
          <p:nvPr/>
        </p:nvSpPr>
        <p:spPr>
          <a:xfrm rot="-570374">
            <a:off x="4785975" y="9441576"/>
            <a:ext cx="5036648" cy="1236268"/>
          </a:xfrm>
          <a:custGeom>
            <a:avLst/>
            <a:gdLst/>
            <a:ahLst/>
            <a:cxnLst/>
            <a:rect l="l" t="t" r="r" b="b"/>
            <a:pathLst>
              <a:path w="5036648" h="1236268">
                <a:moveTo>
                  <a:pt x="0" y="0"/>
                </a:moveTo>
                <a:lnTo>
                  <a:pt x="5036648" y="0"/>
                </a:lnTo>
                <a:lnTo>
                  <a:pt x="5036648" y="1236268"/>
                </a:lnTo>
                <a:lnTo>
                  <a:pt x="0" y="1236268"/>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34" name="TextBox 34"/>
          <p:cNvSpPr txBox="1"/>
          <p:nvPr/>
        </p:nvSpPr>
        <p:spPr>
          <a:xfrm>
            <a:off x="12431463" y="6538459"/>
            <a:ext cx="5834128" cy="269304"/>
          </a:xfrm>
          <a:prstGeom prst="rect">
            <a:avLst/>
          </a:prstGeom>
        </p:spPr>
        <p:txBody>
          <a:bodyPr wrap="square" lIns="0" tIns="0" rIns="0" bIns="0" rtlCol="0" anchor="t">
            <a:spAutoFit/>
          </a:bodyPr>
          <a:lstStyle/>
          <a:p>
            <a:pPr>
              <a:lnSpc>
                <a:spcPts val="2119"/>
              </a:lnSpc>
              <a:spcBef>
                <a:spcPct val="0"/>
              </a:spcBef>
            </a:pPr>
            <a:r>
              <a:rPr lang="en-US" sz="1950" b="1" dirty="0">
                <a:ea typeface="+mn-lt"/>
                <a:cs typeface="+mn-lt"/>
              </a:rPr>
              <a:t>PARMAR KRISH HITESHKUMAR</a:t>
            </a:r>
            <a:endParaRPr lang="en-US" b="1" dirty="0">
              <a:ea typeface="Calibri"/>
              <a:cs typeface="Calibri"/>
            </a:endParaRPr>
          </a:p>
        </p:txBody>
      </p:sp>
      <p:sp>
        <p:nvSpPr>
          <p:cNvPr id="35" name="TextBox 35"/>
          <p:cNvSpPr txBox="1"/>
          <p:nvPr/>
        </p:nvSpPr>
        <p:spPr>
          <a:xfrm>
            <a:off x="12201049" y="7006904"/>
            <a:ext cx="5522020" cy="489092"/>
          </a:xfrm>
          <a:prstGeom prst="rect">
            <a:avLst/>
          </a:prstGeom>
        </p:spPr>
        <p:txBody>
          <a:bodyPr lIns="0" tIns="0" rIns="0" bIns="0" rtlCol="0" anchor="t">
            <a:spAutoFit/>
          </a:bodyPr>
          <a:lstStyle/>
          <a:p>
            <a:pPr marL="480060" lvl="1" indent="-285750" algn="l">
              <a:lnSpc>
                <a:spcPts val="1908"/>
              </a:lnSpc>
              <a:buFont typeface="Arial"/>
              <a:buChar char="•"/>
            </a:pPr>
            <a:r>
              <a:rPr lang="en-US" sz="1800" dirty="0">
                <a:solidFill>
                  <a:srgbClr val="000000"/>
                </a:solidFill>
                <a:latin typeface="DM Sans"/>
                <a:ea typeface="DM Sans"/>
                <a:cs typeface="DM Sans"/>
                <a:sym typeface="DM Sans"/>
              </a:rPr>
              <a:t>Presentation Expert</a:t>
            </a:r>
            <a:endParaRPr lang="en-US" dirty="0">
              <a:ea typeface="Calibri"/>
              <a:cs typeface="Calibri"/>
            </a:endParaRPr>
          </a:p>
          <a:p>
            <a:pPr marL="480060" lvl="1" indent="-285750">
              <a:lnSpc>
                <a:spcPts val="1908"/>
              </a:lnSpc>
              <a:buFont typeface="Arial"/>
              <a:buChar char="•"/>
            </a:pPr>
            <a:r>
              <a:rPr lang="en-US" dirty="0">
                <a:solidFill>
                  <a:srgbClr val="000000"/>
                </a:solidFill>
                <a:latin typeface="DM Sans"/>
                <a:ea typeface="DM Sans"/>
                <a:cs typeface="DM Sans"/>
              </a:rPr>
              <a:t>Resource provider</a:t>
            </a:r>
            <a:endParaRPr lang="en-US" sz="1800" dirty="0">
              <a:solidFill>
                <a:srgbClr val="000000"/>
              </a:solidFill>
              <a:latin typeface="DM Sans"/>
              <a:ea typeface="DM Sans"/>
              <a:cs typeface="DM Sans"/>
            </a:endParaRPr>
          </a:p>
        </p:txBody>
      </p:sp>
      <p:sp>
        <p:nvSpPr>
          <p:cNvPr id="36" name="TextBox 36"/>
          <p:cNvSpPr txBox="1"/>
          <p:nvPr/>
        </p:nvSpPr>
        <p:spPr>
          <a:xfrm>
            <a:off x="12431462" y="7807480"/>
            <a:ext cx="3929126" cy="272126"/>
          </a:xfrm>
          <a:prstGeom prst="rect">
            <a:avLst/>
          </a:prstGeom>
        </p:spPr>
        <p:txBody>
          <a:bodyPr wrap="square" lIns="0" tIns="0" rIns="0" bIns="0" rtlCol="0" anchor="t">
            <a:spAutoFit/>
          </a:bodyPr>
          <a:lstStyle/>
          <a:p>
            <a:pPr>
              <a:lnSpc>
                <a:spcPts val="2119"/>
              </a:lnSpc>
              <a:spcBef>
                <a:spcPct val="0"/>
              </a:spcBef>
            </a:pPr>
            <a:r>
              <a:rPr lang="en-US" sz="1950" dirty="0">
                <a:latin typeface="DM Sans Bold"/>
                <a:ea typeface="Calibri"/>
                <a:cs typeface="Calibri"/>
              </a:rPr>
              <a:t>Varun </a:t>
            </a:r>
            <a:r>
              <a:rPr lang="en-US" sz="1950" b="1" err="1">
                <a:ea typeface="+mn-lt"/>
                <a:cs typeface="+mn-lt"/>
              </a:rPr>
              <a:t>Pansheriya</a:t>
            </a:r>
            <a:endParaRPr lang="en-US" sz="1950" b="1">
              <a:latin typeface="DM Sans Bold"/>
              <a:ea typeface="Calibri"/>
              <a:cs typeface="Calibri"/>
            </a:endParaRPr>
          </a:p>
        </p:txBody>
      </p:sp>
      <p:sp>
        <p:nvSpPr>
          <p:cNvPr id="37" name="TextBox 37"/>
          <p:cNvSpPr txBox="1"/>
          <p:nvPr/>
        </p:nvSpPr>
        <p:spPr>
          <a:xfrm>
            <a:off x="12235817" y="8210571"/>
            <a:ext cx="5522020" cy="489092"/>
          </a:xfrm>
          <a:prstGeom prst="rect">
            <a:avLst/>
          </a:prstGeom>
        </p:spPr>
        <p:txBody>
          <a:bodyPr lIns="0" tIns="0" rIns="0" bIns="0" rtlCol="0" anchor="t">
            <a:spAutoFit/>
          </a:bodyPr>
          <a:lstStyle/>
          <a:p>
            <a:pPr marL="480060" lvl="1" indent="-285750">
              <a:lnSpc>
                <a:spcPts val="1908"/>
              </a:lnSpc>
              <a:buFont typeface="Arial"/>
              <a:buChar char="•"/>
            </a:pPr>
            <a:r>
              <a:rPr lang="en-US" dirty="0">
                <a:latin typeface="DM Sans"/>
                <a:ea typeface="Calibri"/>
                <a:cs typeface="Calibri"/>
              </a:rPr>
              <a:t>UI/UX designer</a:t>
            </a:r>
            <a:endParaRPr lang="en-US"/>
          </a:p>
          <a:p>
            <a:pPr marL="480060" lvl="1" indent="-285750" algn="l">
              <a:lnSpc>
                <a:spcPts val="1908"/>
              </a:lnSpc>
              <a:buFont typeface="Arial"/>
              <a:buChar char="•"/>
            </a:pPr>
            <a:r>
              <a:rPr lang="en-US" sz="1800" dirty="0">
                <a:solidFill>
                  <a:srgbClr val="000000"/>
                </a:solidFill>
                <a:latin typeface="DM Sans"/>
                <a:ea typeface="DM Sans"/>
                <a:cs typeface="DM Sans"/>
                <a:sym typeface="DM Sans"/>
              </a:rPr>
              <a:t>App Workflow Tester</a:t>
            </a:r>
            <a:endParaRPr lang="en-US" sz="1800" dirty="0">
              <a:solidFill>
                <a:srgbClr val="000000"/>
              </a:solidFill>
              <a:latin typeface="DM Sans"/>
              <a:ea typeface="DM Sans"/>
              <a:cs typeface="DM Sans"/>
            </a:endParaRPr>
          </a:p>
        </p:txBody>
      </p:sp>
      <p:sp>
        <p:nvSpPr>
          <p:cNvPr id="54" name="AutoShape 5">
            <a:extLst>
              <a:ext uri="{FF2B5EF4-FFF2-40B4-BE49-F238E27FC236}">
                <a16:creationId xmlns:a16="http://schemas.microsoft.com/office/drawing/2014/main" id="{9228BF46-4D76-ABA0-831E-68D402C5B31F}"/>
              </a:ext>
            </a:extLst>
          </p:cNvPr>
          <p:cNvSpPr/>
          <p:nvPr/>
        </p:nvSpPr>
        <p:spPr>
          <a:xfrm flipH="1">
            <a:off x="8870859" y="2428202"/>
            <a:ext cx="0" cy="503404"/>
          </a:xfrm>
          <a:prstGeom prst="line">
            <a:avLst/>
          </a:prstGeom>
          <a:ln w="38100" cap="flat">
            <a:solidFill>
              <a:srgbClr val="000000"/>
            </a:solidFill>
            <a:prstDash val="solid"/>
            <a:headEnd type="none" w="sm" len="sm"/>
            <a:tailEnd type="none" w="sm" len="sm"/>
          </a:ln>
        </p:spPr>
      </p:sp>
      <p:sp>
        <p:nvSpPr>
          <p:cNvPr id="55" name="AutoShape 5">
            <a:extLst>
              <a:ext uri="{FF2B5EF4-FFF2-40B4-BE49-F238E27FC236}">
                <a16:creationId xmlns:a16="http://schemas.microsoft.com/office/drawing/2014/main" id="{2952ADDF-299D-8414-45B5-533368FDE2EC}"/>
              </a:ext>
            </a:extLst>
          </p:cNvPr>
          <p:cNvSpPr/>
          <p:nvPr/>
        </p:nvSpPr>
        <p:spPr>
          <a:xfrm flipH="1">
            <a:off x="13485991" y="2320372"/>
            <a:ext cx="0" cy="503404"/>
          </a:xfrm>
          <a:prstGeom prst="line">
            <a:avLst/>
          </a:prstGeom>
          <a:ln w="38100" cap="flat">
            <a:solidFill>
              <a:srgbClr val="000000"/>
            </a:solidFill>
            <a:prstDash val="solid"/>
            <a:headEnd type="none" w="sm" len="sm"/>
            <a:tailEnd type="none" w="sm" len="sm"/>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1" grpId="0" animBg="1"/>
      <p:bldP spid="59" grpId="0" animBg="1"/>
      <p:bldP spid="15" grpId="0"/>
      <p:bldP spid="16" grpId="0"/>
      <p:bldP spid="17" grpId="0"/>
      <p:bldP spid="18" grpId="0"/>
      <p:bldP spid="19" grpId="0"/>
      <p:bldP spid="28" grpId="0"/>
      <p:bldP spid="29" grpId="0"/>
      <p:bldP spid="30" grpId="0"/>
      <p:bldP spid="31" grpId="0"/>
      <p:bldP spid="34" grpId="0"/>
      <p:bldP spid="35" grpId="0"/>
      <p:bldP spid="36"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0819907" y="1950456"/>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0256115" y="2639048"/>
            <a:ext cx="7181225" cy="5008904"/>
          </a:xfrm>
          <a:custGeom>
            <a:avLst/>
            <a:gdLst/>
            <a:ahLst/>
            <a:cxnLst/>
            <a:rect l="l" t="t" r="r" b="b"/>
            <a:pathLst>
              <a:path w="7181225" h="5008904">
                <a:moveTo>
                  <a:pt x="0" y="0"/>
                </a:moveTo>
                <a:lnTo>
                  <a:pt x="7181225" y="0"/>
                </a:lnTo>
                <a:lnTo>
                  <a:pt x="7181225" y="5008904"/>
                </a:lnTo>
                <a:lnTo>
                  <a:pt x="0" y="50089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504950" y="1754471"/>
            <a:ext cx="8751165" cy="3387157"/>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Final reflections and future steps</a:t>
            </a:r>
          </a:p>
        </p:txBody>
      </p:sp>
      <p:sp>
        <p:nvSpPr>
          <p:cNvPr id="5" name="TextBox 5"/>
          <p:cNvSpPr txBox="1"/>
          <p:nvPr/>
        </p:nvSpPr>
        <p:spPr>
          <a:xfrm>
            <a:off x="1504950" y="5398770"/>
            <a:ext cx="7707571" cy="3991649"/>
          </a:xfrm>
          <a:prstGeom prst="rect">
            <a:avLst/>
          </a:prstGeom>
        </p:spPr>
        <p:txBody>
          <a:bodyPr lIns="0" tIns="0" rIns="0" bIns="0" rtlCol="0" anchor="t">
            <a:spAutoFit/>
          </a:bodyPr>
          <a:lstStyle/>
          <a:p>
            <a:pPr marL="0" lvl="0" indent="0" algn="l">
              <a:lnSpc>
                <a:spcPts val="2699"/>
              </a:lnSpc>
              <a:spcBef>
                <a:spcPct val="0"/>
              </a:spcBef>
            </a:pPr>
            <a:r>
              <a:rPr lang="en-US" sz="1999" spc="119">
                <a:solidFill>
                  <a:srgbClr val="000000"/>
                </a:solidFill>
                <a:latin typeface="DM Sans"/>
                <a:ea typeface="DM Sans"/>
                <a:cs typeface="DM Sans"/>
                <a:sym typeface="DM Sans"/>
              </a:rPr>
              <a:t>Scan</a:t>
            </a:r>
            <a:r>
              <a:rPr lang="en-US" sz="1999" u="none" spc="119">
                <a:solidFill>
                  <a:srgbClr val="000000"/>
                </a:solidFill>
                <a:latin typeface="DM Sans"/>
                <a:ea typeface="DM Sans"/>
                <a:cs typeface="DM Sans"/>
                <a:sym typeface="DM Sans"/>
              </a:rPr>
              <a:t>ix AI successfully demonstrates practical healthcare AI with good accuracy using simple Logistic Regression and modern web technologies. The intuitive interface makes advanced medical analysis accessible to healthcare professionals without requiring complex deep learning architectures.</a:t>
            </a:r>
          </a:p>
          <a:p>
            <a:pPr marL="0" lvl="0" indent="0" algn="l">
              <a:lnSpc>
                <a:spcPts val="2699"/>
              </a:lnSpc>
              <a:spcBef>
                <a:spcPct val="0"/>
              </a:spcBef>
            </a:pPr>
            <a:endParaRPr lang="en-US" sz="1999" u="none" spc="119">
              <a:solidFill>
                <a:srgbClr val="000000"/>
              </a:solidFill>
              <a:latin typeface="DM Sans"/>
              <a:ea typeface="DM Sans"/>
              <a:cs typeface="DM Sans"/>
              <a:sym typeface="DM Sans"/>
            </a:endParaRPr>
          </a:p>
          <a:p>
            <a:pPr marL="0" lvl="0" indent="0" algn="l">
              <a:lnSpc>
                <a:spcPts val="2699"/>
              </a:lnSpc>
              <a:spcBef>
                <a:spcPct val="0"/>
              </a:spcBef>
            </a:pPr>
            <a:r>
              <a:rPr lang="en-US" sz="1999" u="none" spc="119">
                <a:solidFill>
                  <a:srgbClr val="000000"/>
                </a:solidFill>
                <a:latin typeface="DM Sans"/>
                <a:ea typeface="DM Sans"/>
                <a:cs typeface="DM Sans"/>
                <a:sym typeface="DM Sans"/>
              </a:rPr>
              <a:t>Next development should upgrade to CNNs for better pattern recognition and expand beyond binary classification to tumor type identification. Pursuing FDA approval and hospital system integration will be essential for clinical adoption and market penetration.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EB17D63D-CB3D-E941-4158-619ADBA9696E}"/>
              </a:ext>
            </a:extLst>
          </p:cNvPr>
          <p:cNvSpPr/>
          <p:nvPr/>
        </p:nvSpPr>
        <p:spPr>
          <a:xfrm>
            <a:off x="4565694" y="6700248"/>
            <a:ext cx="9320604" cy="749777"/>
          </a:xfrm>
          <a:prstGeom prst="roundRect">
            <a:avLst/>
          </a:prstGeom>
          <a:solidFill>
            <a:srgbClr val="8AB7E2"/>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 very much!</a:t>
            </a:r>
          </a:p>
        </p:txBody>
      </p:sp>
      <p:sp>
        <p:nvSpPr>
          <p:cNvPr id="16" name="TextBox 16"/>
          <p:cNvSpPr txBox="1"/>
          <p:nvPr/>
        </p:nvSpPr>
        <p:spPr>
          <a:xfrm>
            <a:off x="4031324" y="6795356"/>
            <a:ext cx="10225353" cy="578037"/>
          </a:xfrm>
          <a:prstGeom prst="rect">
            <a:avLst/>
          </a:prstGeom>
        </p:spPr>
        <p:txBody>
          <a:bodyPr lIns="0" tIns="0" rIns="0" bIns="0" rtlCol="0" anchor="t">
            <a:spAutoFit/>
          </a:bodyPr>
          <a:lstStyle/>
          <a:p>
            <a:pPr algn="ctr">
              <a:lnSpc>
                <a:spcPts val="4381"/>
              </a:lnSpc>
            </a:pPr>
            <a:r>
              <a:rPr lang="en-US" sz="4381" b="1" spc="-87">
                <a:solidFill>
                  <a:srgbClr val="000000"/>
                </a:solidFill>
                <a:latin typeface="DM Sans Bold"/>
                <a:ea typeface="DM Sans Bold"/>
                <a:cs typeface="DM Sans Bold"/>
                <a:sym typeface="DM Sans Bold"/>
              </a:rPr>
              <a:t>https://scanixai.netlify.app/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cp:revision>309</cp:revision>
  <dcterms:created xsi:type="dcterms:W3CDTF">2006-08-16T00:00:00Z</dcterms:created>
  <dcterms:modified xsi:type="dcterms:W3CDTF">2025-08-03T14:31:37Z</dcterms:modified>
  <dc:identifier>DAGu-lsVtko</dc:identifier>
</cp:coreProperties>
</file>