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43bcaad3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43bcaad3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43bcaad3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43bcaad3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43bcaad3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43bcaad3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43bcaad3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43bcaad3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43bcaad3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43bcaad3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43bcaad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43bcaad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43bcaad3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43bcaad3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43bcaad3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43bcaad3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43bcaad3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43bcaad3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43bcaad3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43bcaad3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43bcaad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43bcaad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43bcaad3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43bcaad3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043bcaad3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043bcaad3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43bcaad3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43bcaad3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43bcaad3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43bcaad3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43bcaad3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43bcaad3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43bcaad3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43bcaad3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43bcaad36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43bcaad3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43bcaad3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43bcaad3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43bcaad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43bcaad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43bcaad3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43bcaad3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43bcaad3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43bcaad3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43bcaad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43bcaad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43bcaad3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43bcaad3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43bcaad3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43bcaad3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6950" y="490125"/>
            <a:ext cx="8112900" cy="9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5610">
                <a:solidFill>
                  <a:srgbClr val="CC0000"/>
                </a:solidFill>
              </a:rPr>
              <a:t>Capstone project - 3</a:t>
            </a:r>
            <a:endParaRPr sz="4980"/>
          </a:p>
        </p:txBody>
      </p:sp>
      <p:sp>
        <p:nvSpPr>
          <p:cNvPr id="55" name="Google Shape;55;p13"/>
          <p:cNvSpPr txBox="1"/>
          <p:nvPr>
            <p:ph idx="1" type="subTitle"/>
          </p:nvPr>
        </p:nvSpPr>
        <p:spPr>
          <a:xfrm>
            <a:off x="216950" y="1700800"/>
            <a:ext cx="8520600" cy="26529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3700"/>
              <a:t>Credit Card Default</a:t>
            </a:r>
            <a:endParaRPr b="1" sz="3700"/>
          </a:p>
          <a:p>
            <a:pPr indent="0" lvl="0" marL="0" rtl="0" algn="ctr">
              <a:spcBef>
                <a:spcPts val="0"/>
              </a:spcBef>
              <a:spcAft>
                <a:spcPts val="0"/>
              </a:spcAft>
              <a:buNone/>
            </a:pPr>
            <a:r>
              <a:rPr b="1" lang="en" sz="3700"/>
              <a:t> Prediction</a:t>
            </a:r>
            <a:endParaRPr b="1" sz="3700"/>
          </a:p>
          <a:p>
            <a:pPr indent="0" lvl="0" marL="0" rtl="0" algn="ctr">
              <a:spcBef>
                <a:spcPts val="0"/>
              </a:spcBef>
              <a:spcAft>
                <a:spcPts val="0"/>
              </a:spcAft>
              <a:buNone/>
            </a:pPr>
            <a:r>
              <a:rPr b="1" lang="en" sz="2100"/>
              <a:t>By</a:t>
            </a:r>
            <a:endParaRPr b="1" sz="2100"/>
          </a:p>
          <a:p>
            <a:pPr indent="0" lvl="0" marL="0" rtl="0" algn="ctr">
              <a:spcBef>
                <a:spcPts val="0"/>
              </a:spcBef>
              <a:spcAft>
                <a:spcPts val="0"/>
              </a:spcAft>
              <a:buNone/>
            </a:pPr>
            <a:r>
              <a:rPr b="1" lang="en" sz="2100"/>
              <a:t>Ansh Srivastava</a:t>
            </a:r>
            <a:endParaRPr b="1" sz="2100"/>
          </a:p>
          <a:p>
            <a:pPr indent="0" lvl="0" marL="0" rtl="0" algn="ctr">
              <a:spcBef>
                <a:spcPts val="0"/>
              </a:spcBef>
              <a:spcAft>
                <a:spcPts val="0"/>
              </a:spcAft>
              <a:buNone/>
            </a:pPr>
            <a:r>
              <a:t/>
            </a:r>
            <a:endParaRPr b="1" sz="3700"/>
          </a:p>
        </p:txBody>
      </p:sp>
      <p:pic>
        <p:nvPicPr>
          <p:cNvPr id="56" name="Google Shape;56;p13"/>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10792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Education Distribution</a:t>
            </a:r>
            <a:endParaRPr b="1">
              <a:solidFill>
                <a:schemeClr val="lt1"/>
              </a:solidFill>
            </a:endParaRPr>
          </a:p>
        </p:txBody>
      </p:sp>
      <p:sp>
        <p:nvSpPr>
          <p:cNvPr id="128" name="Google Shape;128;p22"/>
          <p:cNvSpPr txBox="1"/>
          <p:nvPr>
            <p:ph idx="1" type="body"/>
          </p:nvPr>
        </p:nvSpPr>
        <p:spPr>
          <a:xfrm>
            <a:off x="6853725" y="846200"/>
            <a:ext cx="1978500" cy="3722700"/>
          </a:xfrm>
          <a:prstGeom prst="rect">
            <a:avLst/>
          </a:prstGeom>
        </p:spPr>
        <p:txBody>
          <a:bodyPr anchorCtr="0" anchor="t" bIns="91425" lIns="91425" spcFirstLastPara="1" rIns="91425" wrap="square" tIns="91425">
            <a:normAutofit/>
          </a:bodyPr>
          <a:lstStyle/>
          <a:p>
            <a:pPr indent="0" lvl="0" marL="76200" marR="76200" rtl="0" algn="l">
              <a:spcBef>
                <a:spcPts val="1100"/>
              </a:spcBef>
              <a:spcAft>
                <a:spcPts val="0"/>
              </a:spcAft>
              <a:buNone/>
            </a:pPr>
            <a:r>
              <a:rPr b="1" lang="en" sz="1350">
                <a:solidFill>
                  <a:schemeClr val="dk1"/>
                </a:solidFill>
              </a:rPr>
              <a:t>1 = graduate school</a:t>
            </a:r>
            <a:endParaRPr b="1" sz="1350">
              <a:solidFill>
                <a:schemeClr val="dk1"/>
              </a:solidFill>
            </a:endParaRPr>
          </a:p>
          <a:p>
            <a:pPr indent="0" lvl="0" marL="76200" marR="76200" rtl="0" algn="l">
              <a:spcBef>
                <a:spcPts val="1100"/>
              </a:spcBef>
              <a:spcAft>
                <a:spcPts val="0"/>
              </a:spcAft>
              <a:buNone/>
            </a:pPr>
            <a:r>
              <a:rPr b="1" lang="en" sz="1350">
                <a:solidFill>
                  <a:schemeClr val="dk1"/>
                </a:solidFill>
              </a:rPr>
              <a:t>2 = university </a:t>
            </a:r>
            <a:endParaRPr b="1" sz="1350">
              <a:solidFill>
                <a:schemeClr val="dk1"/>
              </a:solidFill>
            </a:endParaRPr>
          </a:p>
          <a:p>
            <a:pPr indent="0" lvl="0" marL="76200" marR="76200" rtl="0" algn="l">
              <a:spcBef>
                <a:spcPts val="1100"/>
              </a:spcBef>
              <a:spcAft>
                <a:spcPts val="0"/>
              </a:spcAft>
              <a:buNone/>
            </a:pPr>
            <a:r>
              <a:rPr b="1" lang="en" sz="1350">
                <a:solidFill>
                  <a:schemeClr val="dk1"/>
                </a:solidFill>
              </a:rPr>
              <a:t>3 = high school </a:t>
            </a:r>
            <a:endParaRPr b="1" sz="1350">
              <a:solidFill>
                <a:schemeClr val="dk1"/>
              </a:solidFill>
            </a:endParaRPr>
          </a:p>
          <a:p>
            <a:pPr indent="0" lvl="0" marL="76200" marR="76200" rtl="0" algn="l">
              <a:spcBef>
                <a:spcPts val="1100"/>
              </a:spcBef>
              <a:spcAft>
                <a:spcPts val="0"/>
              </a:spcAft>
              <a:buClr>
                <a:schemeClr val="dk1"/>
              </a:buClr>
              <a:buSzPts val="1100"/>
              <a:buFont typeface="Arial"/>
              <a:buNone/>
            </a:pPr>
            <a:r>
              <a:rPr b="1" lang="en" sz="1350">
                <a:solidFill>
                  <a:schemeClr val="dk1"/>
                </a:solidFill>
              </a:rPr>
              <a:t>4 = others</a:t>
            </a:r>
            <a:endParaRPr b="1" sz="1350">
              <a:solidFill>
                <a:schemeClr val="dk1"/>
              </a:solidFill>
            </a:endParaRPr>
          </a:p>
          <a:p>
            <a:pPr indent="0" lvl="0" marL="0" rtl="0" algn="l">
              <a:spcBef>
                <a:spcPts val="1100"/>
              </a:spcBef>
              <a:spcAft>
                <a:spcPts val="1200"/>
              </a:spcAft>
              <a:buNone/>
            </a:pPr>
            <a:r>
              <a:t/>
            </a:r>
            <a:endParaRPr/>
          </a:p>
        </p:txBody>
      </p:sp>
      <p:pic>
        <p:nvPicPr>
          <p:cNvPr id="129" name="Google Shape;129;p22"/>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pic>
        <p:nvPicPr>
          <p:cNvPr id="130" name="Google Shape;130;p22"/>
          <p:cNvPicPr preferRelativeResize="0"/>
          <p:nvPr/>
        </p:nvPicPr>
        <p:blipFill>
          <a:blip r:embed="rId4">
            <a:alphaModFix/>
          </a:blip>
          <a:stretch>
            <a:fillRect/>
          </a:stretch>
        </p:blipFill>
        <p:spPr>
          <a:xfrm>
            <a:off x="311700" y="833025"/>
            <a:ext cx="6389626" cy="4058224"/>
          </a:xfrm>
          <a:prstGeom prst="rect">
            <a:avLst/>
          </a:prstGeom>
          <a:noFill/>
          <a:ln>
            <a:noFill/>
          </a:ln>
        </p:spPr>
      </p:pic>
      <p:pic>
        <p:nvPicPr>
          <p:cNvPr id="131" name="Google Shape;131;p22"/>
          <p:cNvPicPr preferRelativeResize="0"/>
          <p:nvPr/>
        </p:nvPicPr>
        <p:blipFill>
          <a:blip r:embed="rId5">
            <a:alphaModFix/>
          </a:blip>
          <a:stretch>
            <a:fillRect/>
          </a:stretch>
        </p:blipFill>
        <p:spPr>
          <a:xfrm>
            <a:off x="6799350" y="2571750"/>
            <a:ext cx="2087250" cy="136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257325" y="7532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Marital Distributions</a:t>
            </a:r>
            <a:endParaRPr b="1">
              <a:solidFill>
                <a:schemeClr val="lt1"/>
              </a:solidFill>
            </a:endParaRPr>
          </a:p>
        </p:txBody>
      </p:sp>
      <p:sp>
        <p:nvSpPr>
          <p:cNvPr id="137" name="Google Shape;137;p23"/>
          <p:cNvSpPr txBox="1"/>
          <p:nvPr>
            <p:ph idx="1" type="body"/>
          </p:nvPr>
        </p:nvSpPr>
        <p:spPr>
          <a:xfrm>
            <a:off x="6375250" y="867950"/>
            <a:ext cx="2457000" cy="3700800"/>
          </a:xfrm>
          <a:prstGeom prst="rect">
            <a:avLst/>
          </a:prstGeom>
        </p:spPr>
        <p:txBody>
          <a:bodyPr anchorCtr="0" anchor="t" bIns="91425" lIns="91425" spcFirstLastPara="1" rIns="91425" wrap="square" tIns="91425">
            <a:normAutofit/>
          </a:bodyPr>
          <a:lstStyle/>
          <a:p>
            <a:pPr indent="0" lvl="0" marL="76200" marR="76200" rtl="0" algn="l">
              <a:spcBef>
                <a:spcPts val="1100"/>
              </a:spcBef>
              <a:spcAft>
                <a:spcPts val="0"/>
              </a:spcAft>
              <a:buNone/>
            </a:pPr>
            <a:r>
              <a:rPr b="1" lang="en" sz="1750">
                <a:solidFill>
                  <a:schemeClr val="dk1"/>
                </a:solidFill>
              </a:rPr>
              <a:t>1 = married  </a:t>
            </a:r>
            <a:endParaRPr b="1" sz="1750">
              <a:solidFill>
                <a:schemeClr val="dk1"/>
              </a:solidFill>
            </a:endParaRPr>
          </a:p>
          <a:p>
            <a:pPr indent="0" lvl="0" marL="76200" marR="76200" rtl="0" algn="l">
              <a:spcBef>
                <a:spcPts val="1100"/>
              </a:spcBef>
              <a:spcAft>
                <a:spcPts val="0"/>
              </a:spcAft>
              <a:buNone/>
            </a:pPr>
            <a:r>
              <a:rPr b="1" lang="en" sz="1750">
                <a:solidFill>
                  <a:schemeClr val="dk1"/>
                </a:solidFill>
              </a:rPr>
              <a:t>2 = single  </a:t>
            </a:r>
            <a:endParaRPr b="1" sz="1750">
              <a:solidFill>
                <a:schemeClr val="dk1"/>
              </a:solidFill>
            </a:endParaRPr>
          </a:p>
          <a:p>
            <a:pPr indent="0" lvl="0" marL="76200" marR="76200" rtl="0" algn="l">
              <a:spcBef>
                <a:spcPts val="1100"/>
              </a:spcBef>
              <a:spcAft>
                <a:spcPts val="0"/>
              </a:spcAft>
              <a:buClr>
                <a:schemeClr val="dk1"/>
              </a:buClr>
              <a:buSzPts val="1100"/>
              <a:buFont typeface="Arial"/>
              <a:buNone/>
            </a:pPr>
            <a:r>
              <a:rPr b="1" lang="en" sz="1750">
                <a:solidFill>
                  <a:schemeClr val="dk1"/>
                </a:solidFill>
              </a:rPr>
              <a:t>3 = others</a:t>
            </a:r>
            <a:endParaRPr b="1" sz="1750">
              <a:solidFill>
                <a:schemeClr val="dk1"/>
              </a:solidFill>
            </a:endParaRPr>
          </a:p>
          <a:p>
            <a:pPr indent="0" lvl="0" marL="0" rtl="0" algn="l">
              <a:spcBef>
                <a:spcPts val="1100"/>
              </a:spcBef>
              <a:spcAft>
                <a:spcPts val="1200"/>
              </a:spcAft>
              <a:buNone/>
            </a:pPr>
            <a:r>
              <a:t/>
            </a:r>
            <a:endParaRPr/>
          </a:p>
        </p:txBody>
      </p:sp>
      <p:pic>
        <p:nvPicPr>
          <p:cNvPr id="138" name="Google Shape;138;p23"/>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pic>
        <p:nvPicPr>
          <p:cNvPr id="139" name="Google Shape;139;p23"/>
          <p:cNvPicPr preferRelativeResize="0"/>
          <p:nvPr/>
        </p:nvPicPr>
        <p:blipFill>
          <a:blip r:embed="rId4">
            <a:alphaModFix/>
          </a:blip>
          <a:stretch>
            <a:fillRect/>
          </a:stretch>
        </p:blipFill>
        <p:spPr>
          <a:xfrm>
            <a:off x="257325" y="800425"/>
            <a:ext cx="6009175" cy="4023501"/>
          </a:xfrm>
          <a:prstGeom prst="rect">
            <a:avLst/>
          </a:prstGeom>
          <a:noFill/>
          <a:ln>
            <a:noFill/>
          </a:ln>
        </p:spPr>
      </p:pic>
      <p:pic>
        <p:nvPicPr>
          <p:cNvPr id="140" name="Google Shape;140;p23"/>
          <p:cNvPicPr preferRelativeResize="0"/>
          <p:nvPr/>
        </p:nvPicPr>
        <p:blipFill>
          <a:blip r:embed="rId5">
            <a:alphaModFix/>
          </a:blip>
          <a:stretch>
            <a:fillRect/>
          </a:stretch>
        </p:blipFill>
        <p:spPr>
          <a:xfrm>
            <a:off x="6266500" y="2325100"/>
            <a:ext cx="2565750" cy="163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64425"/>
            <a:ext cx="8520600" cy="531600"/>
          </a:xfrm>
          <a:prstGeom prst="rect">
            <a:avLst/>
          </a:prstGeom>
          <a:solidFill>
            <a:srgbClr val="CC0000"/>
          </a:solidFill>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42">
                <a:solidFill>
                  <a:schemeClr val="lt1"/>
                </a:solidFill>
              </a:rPr>
              <a:t>Age Distribution</a:t>
            </a:r>
            <a:endParaRPr b="1" sz="2242">
              <a:solidFill>
                <a:schemeClr val="lt1"/>
              </a:solidFill>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4"/>
          <p:cNvPicPr preferRelativeResize="0"/>
          <p:nvPr/>
        </p:nvPicPr>
        <p:blipFill>
          <a:blip r:embed="rId3">
            <a:alphaModFix/>
          </a:blip>
          <a:stretch>
            <a:fillRect/>
          </a:stretch>
        </p:blipFill>
        <p:spPr>
          <a:xfrm>
            <a:off x="238888" y="704850"/>
            <a:ext cx="8666224" cy="4066951"/>
          </a:xfrm>
          <a:prstGeom prst="rect">
            <a:avLst/>
          </a:prstGeom>
          <a:noFill/>
          <a:ln>
            <a:noFill/>
          </a:ln>
        </p:spPr>
      </p:pic>
      <p:pic>
        <p:nvPicPr>
          <p:cNvPr id="148" name="Google Shape;148;p24"/>
          <p:cNvPicPr preferRelativeResize="0"/>
          <p:nvPr/>
        </p:nvPicPr>
        <p:blipFill rotWithShape="1">
          <a:blip r:embed="rId4">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pic>
        <p:nvPicPr>
          <p:cNvPr id="154" name="Google Shape;154;p25"/>
          <p:cNvPicPr preferRelativeResize="0"/>
          <p:nvPr/>
        </p:nvPicPr>
        <p:blipFill>
          <a:blip r:embed="rId4">
            <a:alphaModFix/>
          </a:blip>
          <a:stretch>
            <a:fillRect/>
          </a:stretch>
        </p:blipFill>
        <p:spPr>
          <a:xfrm>
            <a:off x="152400" y="574350"/>
            <a:ext cx="8839198" cy="3702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587350" y="152400"/>
            <a:ext cx="5004937" cy="4838700"/>
          </a:xfrm>
          <a:prstGeom prst="rect">
            <a:avLst/>
          </a:prstGeom>
          <a:noFill/>
          <a:ln>
            <a:noFill/>
          </a:ln>
        </p:spPr>
      </p:pic>
      <p:pic>
        <p:nvPicPr>
          <p:cNvPr id="160" name="Google Shape;160;p26"/>
          <p:cNvPicPr preferRelativeResize="0"/>
          <p:nvPr/>
        </p:nvPicPr>
        <p:blipFill rotWithShape="1">
          <a:blip r:embed="rId4">
            <a:alphaModFix/>
          </a:blip>
          <a:srcRect b="0" l="0" r="0" t="0"/>
          <a:stretch/>
        </p:blipFill>
        <p:spPr>
          <a:xfrm>
            <a:off x="8383212" y="66000"/>
            <a:ext cx="583113" cy="572700"/>
          </a:xfrm>
          <a:prstGeom prst="rect">
            <a:avLst/>
          </a:prstGeom>
          <a:noFill/>
          <a:ln>
            <a:noFill/>
          </a:ln>
        </p:spPr>
      </p:pic>
      <p:pic>
        <p:nvPicPr>
          <p:cNvPr id="161" name="Google Shape;161;p26"/>
          <p:cNvPicPr preferRelativeResize="0"/>
          <p:nvPr/>
        </p:nvPicPr>
        <p:blipFill>
          <a:blip r:embed="rId5">
            <a:alphaModFix/>
          </a:blip>
          <a:stretch>
            <a:fillRect/>
          </a:stretch>
        </p:blipFill>
        <p:spPr>
          <a:xfrm>
            <a:off x="5719412" y="2726700"/>
            <a:ext cx="3246912" cy="10823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118800"/>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Modeling Overview</a:t>
            </a:r>
            <a:endParaRPr b="1">
              <a:solidFill>
                <a:schemeClr val="lt1"/>
              </a:solidFill>
            </a:endParaRPr>
          </a:p>
        </p:txBody>
      </p:sp>
      <p:sp>
        <p:nvSpPr>
          <p:cNvPr id="167" name="Google Shape;167;p27"/>
          <p:cNvSpPr txBox="1"/>
          <p:nvPr>
            <p:ph idx="1" type="body"/>
          </p:nvPr>
        </p:nvSpPr>
        <p:spPr>
          <a:xfrm>
            <a:off x="311700" y="802725"/>
            <a:ext cx="8520600" cy="3479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407"/>
              <a:t>● Supervised learning/Binary Classification </a:t>
            </a:r>
            <a:endParaRPr sz="6407"/>
          </a:p>
          <a:p>
            <a:pPr indent="0" lvl="0" marL="0" rtl="0" algn="l">
              <a:spcBef>
                <a:spcPts val="1200"/>
              </a:spcBef>
              <a:spcAft>
                <a:spcPts val="0"/>
              </a:spcAft>
              <a:buNone/>
            </a:pPr>
            <a:r>
              <a:rPr lang="en" sz="6407"/>
              <a:t>● Imbalance data with 78% non-defaulters and 22% defaulters </a:t>
            </a:r>
            <a:endParaRPr sz="6407"/>
          </a:p>
          <a:p>
            <a:pPr indent="0" lvl="0" marL="0" rtl="0" algn="l">
              <a:spcBef>
                <a:spcPts val="1200"/>
              </a:spcBef>
              <a:spcAft>
                <a:spcPts val="0"/>
              </a:spcAft>
              <a:buNone/>
            </a:pPr>
            <a:r>
              <a:rPr b="1" lang="en" sz="6407"/>
              <a:t>Models Used:</a:t>
            </a:r>
            <a:endParaRPr b="1" sz="6407"/>
          </a:p>
          <a:p>
            <a:pPr indent="0" lvl="0" marL="0" rtl="0" algn="l">
              <a:spcBef>
                <a:spcPts val="1200"/>
              </a:spcBef>
              <a:spcAft>
                <a:spcPts val="0"/>
              </a:spcAft>
              <a:buNone/>
            </a:pPr>
            <a:r>
              <a:rPr b="1" lang="en" sz="6407"/>
              <a:t>● Logistic Regression</a:t>
            </a:r>
            <a:endParaRPr b="1" sz="6407"/>
          </a:p>
          <a:p>
            <a:pPr indent="0" lvl="0" marL="0" rtl="0" algn="l">
              <a:spcBef>
                <a:spcPts val="1200"/>
              </a:spcBef>
              <a:spcAft>
                <a:spcPts val="0"/>
              </a:spcAft>
              <a:buNone/>
            </a:pPr>
            <a:r>
              <a:rPr b="1" lang="en" sz="6407"/>
              <a:t>● Decision Trees </a:t>
            </a:r>
            <a:endParaRPr b="1" sz="6407"/>
          </a:p>
          <a:p>
            <a:pPr indent="0" lvl="0" marL="0" rtl="0" algn="l">
              <a:spcBef>
                <a:spcPts val="1200"/>
              </a:spcBef>
              <a:spcAft>
                <a:spcPts val="0"/>
              </a:spcAft>
              <a:buNone/>
            </a:pPr>
            <a:r>
              <a:rPr b="1" lang="en" sz="6407"/>
              <a:t>● Random Forest </a:t>
            </a:r>
            <a:endParaRPr b="1" sz="6407"/>
          </a:p>
          <a:p>
            <a:pPr indent="0" lvl="0" marL="0" rtl="0" algn="l">
              <a:spcBef>
                <a:spcPts val="1200"/>
              </a:spcBef>
              <a:spcAft>
                <a:spcPts val="0"/>
              </a:spcAft>
              <a:buNone/>
            </a:pPr>
            <a:r>
              <a:rPr b="1" lang="en" sz="6407"/>
              <a:t>● SVM </a:t>
            </a:r>
            <a:endParaRPr b="1" sz="6407"/>
          </a:p>
          <a:p>
            <a:pPr indent="0" lvl="0" marL="0" rtl="0" algn="l">
              <a:spcBef>
                <a:spcPts val="1200"/>
              </a:spcBef>
              <a:spcAft>
                <a:spcPts val="0"/>
              </a:spcAft>
              <a:buNone/>
            </a:pPr>
            <a:r>
              <a:rPr b="1" lang="en" sz="6407"/>
              <a:t>●</a:t>
            </a:r>
            <a:r>
              <a:rPr b="1" lang="en" sz="6407"/>
              <a:t> XGBoost</a:t>
            </a:r>
            <a:endParaRPr b="1" sz="6407"/>
          </a:p>
          <a:p>
            <a:pPr indent="0" lvl="0" marL="0" rtl="0" algn="l">
              <a:spcBef>
                <a:spcPts val="1200"/>
              </a:spcBef>
              <a:spcAft>
                <a:spcPts val="0"/>
              </a:spcAft>
              <a:buNone/>
            </a:pPr>
            <a:r>
              <a:rPr b="1" lang="en" sz="6407"/>
              <a:t>● </a:t>
            </a:r>
            <a:r>
              <a:rPr b="1" lang="en" sz="6557">
                <a:solidFill>
                  <a:schemeClr val="accent2"/>
                </a:solidFill>
                <a:highlight>
                  <a:srgbClr val="FFFFFF"/>
                </a:highlight>
                <a:latin typeface="Roboto"/>
                <a:ea typeface="Roboto"/>
                <a:cs typeface="Roboto"/>
                <a:sym typeface="Roboto"/>
              </a:rPr>
              <a:t>Hyperparameter Tuning</a:t>
            </a:r>
            <a:endParaRPr b="1" sz="6557">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168" name="Google Shape;168;p27"/>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12967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Logistic Modelling </a:t>
            </a:r>
            <a:endParaRPr b="1">
              <a:solidFill>
                <a:schemeClr val="lt1"/>
              </a:solidFill>
            </a:endParaRPr>
          </a:p>
        </p:txBody>
      </p:sp>
      <p:sp>
        <p:nvSpPr>
          <p:cNvPr id="174" name="Google Shape;17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a:t>
            </a:r>
            <a:r>
              <a:rPr b="1" lang="en"/>
              <a:t>Parameters:</a:t>
            </a:r>
            <a:endParaRPr b="1"/>
          </a:p>
          <a:p>
            <a:pPr indent="0" lvl="0" marL="0" rtl="0" algn="l">
              <a:spcBef>
                <a:spcPts val="1200"/>
              </a:spcBef>
              <a:spcAft>
                <a:spcPts val="0"/>
              </a:spcAft>
              <a:buNone/>
            </a:pPr>
            <a:r>
              <a:rPr lang="en"/>
              <a:t>C =  0.1</a:t>
            </a:r>
            <a:endParaRPr/>
          </a:p>
          <a:p>
            <a:pPr indent="0" lvl="0" marL="0" rtl="0" algn="l">
              <a:spcBef>
                <a:spcPts val="1200"/>
              </a:spcBef>
              <a:spcAft>
                <a:spcPts val="1200"/>
              </a:spcAft>
              <a:buNone/>
            </a:pPr>
            <a:r>
              <a:rPr lang="en"/>
              <a:t>Penalty = L2</a:t>
            </a:r>
            <a:endParaRPr/>
          </a:p>
        </p:txBody>
      </p:sp>
      <p:pic>
        <p:nvPicPr>
          <p:cNvPr id="175" name="Google Shape;175;p28"/>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pic>
        <p:nvPicPr>
          <p:cNvPr id="176" name="Google Shape;176;p28"/>
          <p:cNvPicPr preferRelativeResize="0"/>
          <p:nvPr/>
        </p:nvPicPr>
        <p:blipFill>
          <a:blip r:embed="rId4">
            <a:alphaModFix/>
          </a:blip>
          <a:stretch>
            <a:fillRect/>
          </a:stretch>
        </p:blipFill>
        <p:spPr>
          <a:xfrm>
            <a:off x="3384850" y="1950650"/>
            <a:ext cx="4346674" cy="143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118800"/>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Logistic Feature Importances</a:t>
            </a:r>
            <a:endParaRPr b="1">
              <a:solidFill>
                <a:schemeClr val="lt1"/>
              </a:solidFill>
            </a:endParaRPr>
          </a:p>
        </p:txBody>
      </p:sp>
      <p:sp>
        <p:nvSpPr>
          <p:cNvPr id="182" name="Google Shape;182;p29"/>
          <p:cNvSpPr txBox="1"/>
          <p:nvPr>
            <p:ph idx="1" type="body"/>
          </p:nvPr>
        </p:nvSpPr>
        <p:spPr>
          <a:xfrm>
            <a:off x="2656275" y="813600"/>
            <a:ext cx="6176100" cy="389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9"/>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pic>
        <p:nvPicPr>
          <p:cNvPr id="184" name="Google Shape;184;p29"/>
          <p:cNvPicPr preferRelativeResize="0"/>
          <p:nvPr/>
        </p:nvPicPr>
        <p:blipFill>
          <a:blip r:embed="rId4">
            <a:alphaModFix/>
          </a:blip>
          <a:stretch>
            <a:fillRect/>
          </a:stretch>
        </p:blipFill>
        <p:spPr>
          <a:xfrm>
            <a:off x="1644975" y="867950"/>
            <a:ext cx="5514625" cy="3892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12967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SVM Modelling</a:t>
            </a:r>
            <a:endParaRPr>
              <a:solidFill>
                <a:schemeClr val="lt1"/>
              </a:solidFill>
            </a:endParaRPr>
          </a:p>
        </p:txBody>
      </p:sp>
      <p:sp>
        <p:nvSpPr>
          <p:cNvPr id="190" name="Google Shape;19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Parameters :</a:t>
            </a:r>
            <a:endParaRPr b="1"/>
          </a:p>
          <a:p>
            <a:pPr indent="0" lvl="0" marL="0" rtl="0" algn="l">
              <a:spcBef>
                <a:spcPts val="1200"/>
              </a:spcBef>
              <a:spcAft>
                <a:spcPts val="0"/>
              </a:spcAft>
              <a:buNone/>
            </a:pPr>
            <a:r>
              <a:rPr b="1" lang="en"/>
              <a:t>       C = 10</a:t>
            </a:r>
            <a:endParaRPr b="1"/>
          </a:p>
          <a:p>
            <a:pPr indent="0" lvl="0" marL="0" rtl="0" algn="l">
              <a:spcBef>
                <a:spcPts val="1200"/>
              </a:spcBef>
              <a:spcAft>
                <a:spcPts val="1200"/>
              </a:spcAft>
              <a:buNone/>
            </a:pPr>
            <a:r>
              <a:rPr b="1" lang="en"/>
              <a:t>       </a:t>
            </a:r>
            <a:r>
              <a:rPr b="1" lang="en"/>
              <a:t>Kernel</a:t>
            </a:r>
            <a:r>
              <a:rPr b="1" lang="en"/>
              <a:t> = ‘rbf’</a:t>
            </a:r>
            <a:endParaRPr b="1"/>
          </a:p>
        </p:txBody>
      </p:sp>
      <p:pic>
        <p:nvPicPr>
          <p:cNvPr id="191" name="Google Shape;191;p30"/>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pic>
        <p:nvPicPr>
          <p:cNvPr id="192" name="Google Shape;192;p30"/>
          <p:cNvPicPr preferRelativeResize="0"/>
          <p:nvPr/>
        </p:nvPicPr>
        <p:blipFill>
          <a:blip r:embed="rId4">
            <a:alphaModFix/>
          </a:blip>
          <a:stretch>
            <a:fillRect/>
          </a:stretch>
        </p:blipFill>
        <p:spPr>
          <a:xfrm>
            <a:off x="3638550" y="1794363"/>
            <a:ext cx="5505450" cy="138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14052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Random Forest Metrics</a:t>
            </a:r>
            <a:endParaRPr b="1">
              <a:solidFill>
                <a:schemeClr val="lt1"/>
              </a:solidFill>
            </a:endParaRPr>
          </a:p>
        </p:txBody>
      </p:sp>
      <p:sp>
        <p:nvSpPr>
          <p:cNvPr id="198" name="Google Shape;19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Parameters:</a:t>
            </a:r>
            <a:endParaRPr b="1"/>
          </a:p>
          <a:p>
            <a:pPr indent="0" lvl="0" marL="0" rtl="0" algn="l">
              <a:spcBef>
                <a:spcPts val="1200"/>
              </a:spcBef>
              <a:spcAft>
                <a:spcPts val="0"/>
              </a:spcAft>
              <a:buNone/>
            </a:pPr>
            <a:r>
              <a:rPr b="1" lang="en"/>
              <a:t>      </a:t>
            </a:r>
            <a:r>
              <a:rPr b="1" lang="en"/>
              <a:t>max_depth=30</a:t>
            </a:r>
            <a:endParaRPr b="1"/>
          </a:p>
          <a:p>
            <a:pPr indent="0" lvl="0" marL="0" rtl="0" algn="l">
              <a:spcBef>
                <a:spcPts val="1200"/>
              </a:spcBef>
              <a:spcAft>
                <a:spcPts val="1200"/>
              </a:spcAft>
              <a:buNone/>
            </a:pPr>
            <a:r>
              <a:rPr b="1" lang="en"/>
              <a:t>      n_estimators=200</a:t>
            </a:r>
            <a:endParaRPr b="1"/>
          </a:p>
        </p:txBody>
      </p:sp>
      <p:pic>
        <p:nvPicPr>
          <p:cNvPr id="199" name="Google Shape;199;p31"/>
          <p:cNvPicPr preferRelativeResize="0"/>
          <p:nvPr/>
        </p:nvPicPr>
        <p:blipFill>
          <a:blip r:embed="rId3">
            <a:alphaModFix/>
          </a:blip>
          <a:stretch>
            <a:fillRect/>
          </a:stretch>
        </p:blipFill>
        <p:spPr>
          <a:xfrm>
            <a:off x="3041150" y="1703075"/>
            <a:ext cx="5715000" cy="1476375"/>
          </a:xfrm>
          <a:prstGeom prst="rect">
            <a:avLst/>
          </a:prstGeom>
          <a:noFill/>
          <a:ln>
            <a:noFill/>
          </a:ln>
        </p:spPr>
      </p:pic>
      <p:pic>
        <p:nvPicPr>
          <p:cNvPr id="200" name="Google Shape;200;p31"/>
          <p:cNvPicPr preferRelativeResize="0"/>
          <p:nvPr/>
        </p:nvPicPr>
        <p:blipFill rotWithShape="1">
          <a:blip r:embed="rId4">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72000"/>
            <a:ext cx="81924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                                    </a:t>
            </a:r>
            <a:r>
              <a:rPr b="1" lang="en">
                <a:solidFill>
                  <a:schemeClr val="lt1"/>
                </a:solidFill>
              </a:rPr>
              <a:t>Content</a:t>
            </a:r>
            <a:endParaRPr b="1">
              <a:solidFill>
                <a:schemeClr val="lt1"/>
              </a:solidFill>
            </a:endParaRPr>
          </a:p>
        </p:txBody>
      </p:sp>
      <p:sp>
        <p:nvSpPr>
          <p:cNvPr id="62" name="Google Shape;62;p14"/>
          <p:cNvSpPr txBox="1"/>
          <p:nvPr>
            <p:ph idx="1" type="body"/>
          </p:nvPr>
        </p:nvSpPr>
        <p:spPr>
          <a:xfrm>
            <a:off x="311700" y="988375"/>
            <a:ext cx="8520600" cy="358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 Introduction</a:t>
            </a:r>
            <a:endParaRPr b="1"/>
          </a:p>
          <a:p>
            <a:pPr indent="0" lvl="0" marL="0" rtl="0" algn="l">
              <a:spcBef>
                <a:spcPts val="1200"/>
              </a:spcBef>
              <a:spcAft>
                <a:spcPts val="0"/>
              </a:spcAft>
              <a:buNone/>
            </a:pPr>
            <a:r>
              <a:rPr b="1" lang="en"/>
              <a:t>● Problem Statement </a:t>
            </a:r>
            <a:endParaRPr b="1"/>
          </a:p>
          <a:p>
            <a:pPr indent="0" lvl="0" marL="0" rtl="0" algn="l">
              <a:spcBef>
                <a:spcPts val="1200"/>
              </a:spcBef>
              <a:spcAft>
                <a:spcPts val="0"/>
              </a:spcAft>
              <a:buNone/>
            </a:pPr>
            <a:r>
              <a:rPr b="1" lang="en"/>
              <a:t>● Data Summary </a:t>
            </a:r>
            <a:endParaRPr b="1"/>
          </a:p>
          <a:p>
            <a:pPr indent="0" lvl="0" marL="0" rtl="0" algn="l">
              <a:spcBef>
                <a:spcPts val="1200"/>
              </a:spcBef>
              <a:spcAft>
                <a:spcPts val="0"/>
              </a:spcAft>
              <a:buNone/>
            </a:pPr>
            <a:r>
              <a:rPr b="1" lang="en"/>
              <a:t>● Approach Overview </a:t>
            </a:r>
            <a:endParaRPr b="1"/>
          </a:p>
          <a:p>
            <a:pPr indent="0" lvl="0" marL="0" rtl="0" algn="l">
              <a:spcBef>
                <a:spcPts val="1200"/>
              </a:spcBef>
              <a:spcAft>
                <a:spcPts val="0"/>
              </a:spcAft>
              <a:buNone/>
            </a:pPr>
            <a:r>
              <a:rPr b="1" lang="en"/>
              <a:t>● Exploratory Data Analysis </a:t>
            </a:r>
            <a:endParaRPr b="1"/>
          </a:p>
          <a:p>
            <a:pPr indent="0" lvl="0" marL="0" rtl="0" algn="l">
              <a:spcBef>
                <a:spcPts val="1200"/>
              </a:spcBef>
              <a:spcAft>
                <a:spcPts val="0"/>
              </a:spcAft>
              <a:buNone/>
            </a:pPr>
            <a:r>
              <a:rPr b="1" lang="en"/>
              <a:t>● Modelling Overview </a:t>
            </a:r>
            <a:endParaRPr b="1"/>
          </a:p>
          <a:p>
            <a:pPr indent="0" lvl="0" marL="0" rtl="0" algn="l">
              <a:spcBef>
                <a:spcPts val="1200"/>
              </a:spcBef>
              <a:spcAft>
                <a:spcPts val="0"/>
              </a:spcAft>
              <a:buNone/>
            </a:pPr>
            <a:r>
              <a:rPr b="1" lang="en"/>
              <a:t>● Feature Importances </a:t>
            </a:r>
            <a:endParaRPr b="1"/>
          </a:p>
          <a:p>
            <a:pPr indent="0" lvl="0" marL="0" rtl="0" algn="l">
              <a:spcBef>
                <a:spcPts val="1200"/>
              </a:spcBef>
              <a:spcAft>
                <a:spcPts val="1200"/>
              </a:spcAft>
              <a:buNone/>
            </a:pPr>
            <a:r>
              <a:rPr b="1" lang="en"/>
              <a:t>● Conclusion</a:t>
            </a:r>
            <a:endParaRPr b="1"/>
          </a:p>
        </p:txBody>
      </p:sp>
      <p:pic>
        <p:nvPicPr>
          <p:cNvPr id="63" name="Google Shape;63;p14"/>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pic>
        <p:nvPicPr>
          <p:cNvPr id="64" name="Google Shape;64;p14"/>
          <p:cNvPicPr preferRelativeResize="0"/>
          <p:nvPr/>
        </p:nvPicPr>
        <p:blipFill>
          <a:blip r:embed="rId4">
            <a:alphaModFix/>
          </a:blip>
          <a:stretch>
            <a:fillRect/>
          </a:stretch>
        </p:blipFill>
        <p:spPr>
          <a:xfrm>
            <a:off x="4227650" y="1353900"/>
            <a:ext cx="4512925" cy="3091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118800"/>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Random Forest feature importances</a:t>
            </a:r>
            <a:endParaRPr b="1">
              <a:solidFill>
                <a:schemeClr val="lt1"/>
              </a:solidFill>
            </a:endParaRPr>
          </a:p>
        </p:txBody>
      </p:sp>
      <p:sp>
        <p:nvSpPr>
          <p:cNvPr id="206" name="Google Shape;206;p32"/>
          <p:cNvSpPr txBox="1"/>
          <p:nvPr>
            <p:ph idx="1" type="body"/>
          </p:nvPr>
        </p:nvSpPr>
        <p:spPr>
          <a:xfrm>
            <a:off x="311700" y="1063700"/>
            <a:ext cx="8520600" cy="350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2"/>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pic>
        <p:nvPicPr>
          <p:cNvPr id="208" name="Google Shape;208;p32"/>
          <p:cNvPicPr preferRelativeResize="0"/>
          <p:nvPr/>
        </p:nvPicPr>
        <p:blipFill>
          <a:blip r:embed="rId4">
            <a:alphaModFix/>
          </a:blip>
          <a:stretch>
            <a:fillRect/>
          </a:stretch>
        </p:blipFill>
        <p:spPr>
          <a:xfrm>
            <a:off x="311700" y="621425"/>
            <a:ext cx="8520600" cy="42054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12967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XGBoost Modelling</a:t>
            </a:r>
            <a:endParaRPr b="1">
              <a:solidFill>
                <a:schemeClr val="lt1"/>
              </a:solidFill>
            </a:endParaRPr>
          </a:p>
        </p:txBody>
      </p:sp>
      <p:sp>
        <p:nvSpPr>
          <p:cNvPr id="214" name="Google Shape;214;p33"/>
          <p:cNvSpPr txBox="1"/>
          <p:nvPr>
            <p:ph idx="1" type="body"/>
          </p:nvPr>
        </p:nvSpPr>
        <p:spPr>
          <a:xfrm>
            <a:off x="311700" y="956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Parameters:</a:t>
            </a:r>
            <a:endParaRPr b="1"/>
          </a:p>
          <a:p>
            <a:pPr indent="0" lvl="0" marL="0" rtl="0" algn="l">
              <a:spcBef>
                <a:spcPts val="1200"/>
              </a:spcBef>
              <a:spcAft>
                <a:spcPts val="0"/>
              </a:spcAft>
              <a:buNone/>
            </a:pPr>
            <a:r>
              <a:rPr b="1" lang="en"/>
              <a:t>      max_depth= 7</a:t>
            </a:r>
            <a:endParaRPr b="1"/>
          </a:p>
          <a:p>
            <a:pPr indent="0" lvl="0" marL="0" rtl="0" algn="l">
              <a:spcBef>
                <a:spcPts val="1200"/>
              </a:spcBef>
              <a:spcAft>
                <a:spcPts val="1200"/>
              </a:spcAft>
              <a:buNone/>
            </a:pPr>
            <a:r>
              <a:rPr b="1" lang="en"/>
              <a:t>      min_child_weight= </a:t>
            </a:r>
            <a:r>
              <a:rPr b="1" lang="en"/>
              <a:t>8</a:t>
            </a:r>
            <a:r>
              <a:rPr b="1" lang="en"/>
              <a:t> </a:t>
            </a:r>
            <a:endParaRPr b="1"/>
          </a:p>
        </p:txBody>
      </p:sp>
      <p:pic>
        <p:nvPicPr>
          <p:cNvPr id="215" name="Google Shape;215;p33"/>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pic>
        <p:nvPicPr>
          <p:cNvPr id="216" name="Google Shape;216;p33"/>
          <p:cNvPicPr preferRelativeResize="0"/>
          <p:nvPr/>
        </p:nvPicPr>
        <p:blipFill>
          <a:blip r:embed="rId4">
            <a:alphaModFix/>
          </a:blip>
          <a:stretch>
            <a:fillRect/>
          </a:stretch>
        </p:blipFill>
        <p:spPr>
          <a:xfrm>
            <a:off x="3072600" y="1565050"/>
            <a:ext cx="5391150" cy="160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140550"/>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Hyperparameter Tuning</a:t>
            </a:r>
            <a:endParaRPr b="1">
              <a:solidFill>
                <a:schemeClr val="lt1"/>
              </a:solidFill>
            </a:endParaRPr>
          </a:p>
        </p:txBody>
      </p:sp>
      <p:sp>
        <p:nvSpPr>
          <p:cNvPr id="222" name="Google Shape;222;p34"/>
          <p:cNvSpPr txBox="1"/>
          <p:nvPr>
            <p:ph idx="1" type="body"/>
          </p:nvPr>
        </p:nvSpPr>
        <p:spPr>
          <a:xfrm>
            <a:off x="311700" y="911450"/>
            <a:ext cx="8520600" cy="36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Parameters:</a:t>
            </a:r>
            <a:endParaRPr b="1"/>
          </a:p>
          <a:p>
            <a:pPr indent="0" lvl="0" marL="0" rtl="0" algn="l">
              <a:spcBef>
                <a:spcPts val="1200"/>
              </a:spcBef>
              <a:spcAft>
                <a:spcPts val="0"/>
              </a:spcAft>
              <a:buNone/>
            </a:pPr>
            <a:r>
              <a:rPr b="1" lang="en" sz="1600"/>
              <a:t>Max_depth = 5</a:t>
            </a:r>
            <a:endParaRPr b="1" sz="1600"/>
          </a:p>
          <a:p>
            <a:pPr indent="0" lvl="0" marL="0" rtl="0" algn="l">
              <a:spcBef>
                <a:spcPts val="1200"/>
              </a:spcBef>
              <a:spcAft>
                <a:spcPts val="1200"/>
              </a:spcAft>
              <a:buNone/>
            </a:pPr>
            <a:r>
              <a:rPr b="1" lang="en" sz="1650">
                <a:solidFill>
                  <a:schemeClr val="accent2"/>
                </a:solidFill>
                <a:highlight>
                  <a:srgbClr val="FFFFFF"/>
                </a:highlight>
                <a:latin typeface="Courier New"/>
                <a:ea typeface="Courier New"/>
                <a:cs typeface="Courier New"/>
                <a:sym typeface="Courier New"/>
              </a:rPr>
              <a:t>N_estimators = 140</a:t>
            </a:r>
            <a:endParaRPr b="1" sz="2400"/>
          </a:p>
        </p:txBody>
      </p:sp>
      <p:pic>
        <p:nvPicPr>
          <p:cNvPr id="223" name="Google Shape;223;p34"/>
          <p:cNvPicPr preferRelativeResize="0"/>
          <p:nvPr/>
        </p:nvPicPr>
        <p:blipFill>
          <a:blip r:embed="rId3">
            <a:alphaModFix/>
          </a:blip>
          <a:stretch>
            <a:fillRect/>
          </a:stretch>
        </p:blipFill>
        <p:spPr>
          <a:xfrm>
            <a:off x="2690550" y="1491700"/>
            <a:ext cx="5524500" cy="1485900"/>
          </a:xfrm>
          <a:prstGeom prst="rect">
            <a:avLst/>
          </a:prstGeom>
          <a:noFill/>
          <a:ln>
            <a:noFill/>
          </a:ln>
        </p:spPr>
      </p:pic>
      <p:pic>
        <p:nvPicPr>
          <p:cNvPr id="224" name="Google Shape;224;p34"/>
          <p:cNvPicPr preferRelativeResize="0"/>
          <p:nvPr/>
        </p:nvPicPr>
        <p:blipFill rotWithShape="1">
          <a:blip r:embed="rId4">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10792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Hyperparameter Tuning Features Importance</a:t>
            </a:r>
            <a:endParaRPr b="1">
              <a:solidFill>
                <a:schemeClr val="lt1"/>
              </a:solidFill>
            </a:endParaRPr>
          </a:p>
        </p:txBody>
      </p:sp>
      <p:sp>
        <p:nvSpPr>
          <p:cNvPr id="230" name="Google Shape;23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35"/>
          <p:cNvPicPr preferRelativeResize="0"/>
          <p:nvPr/>
        </p:nvPicPr>
        <p:blipFill>
          <a:blip r:embed="rId3">
            <a:alphaModFix/>
          </a:blip>
          <a:stretch>
            <a:fillRect/>
          </a:stretch>
        </p:blipFill>
        <p:spPr>
          <a:xfrm>
            <a:off x="311700" y="813600"/>
            <a:ext cx="8368875" cy="3631975"/>
          </a:xfrm>
          <a:prstGeom prst="rect">
            <a:avLst/>
          </a:prstGeom>
          <a:noFill/>
          <a:ln>
            <a:noFill/>
          </a:ln>
        </p:spPr>
      </p:pic>
      <p:pic>
        <p:nvPicPr>
          <p:cNvPr id="232" name="Google Shape;232;p35"/>
          <p:cNvPicPr preferRelativeResize="0"/>
          <p:nvPr/>
        </p:nvPicPr>
        <p:blipFill rotWithShape="1">
          <a:blip r:embed="rId4">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257325" y="15142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Evaluating the Models</a:t>
            </a:r>
            <a:endParaRPr b="1">
              <a:solidFill>
                <a:schemeClr val="lt1"/>
              </a:solidFill>
            </a:endParaRPr>
          </a:p>
        </p:txBody>
      </p:sp>
      <p:sp>
        <p:nvSpPr>
          <p:cNvPr id="238" name="Google Shape;238;p36"/>
          <p:cNvSpPr txBox="1"/>
          <p:nvPr>
            <p:ph idx="1" type="body"/>
          </p:nvPr>
        </p:nvSpPr>
        <p:spPr>
          <a:xfrm>
            <a:off x="311700" y="867950"/>
            <a:ext cx="8520600" cy="370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36"/>
          <p:cNvPicPr preferRelativeResize="0"/>
          <p:nvPr/>
        </p:nvPicPr>
        <p:blipFill>
          <a:blip r:embed="rId3">
            <a:alphaModFix/>
          </a:blip>
          <a:stretch>
            <a:fillRect/>
          </a:stretch>
        </p:blipFill>
        <p:spPr>
          <a:xfrm>
            <a:off x="311700" y="976700"/>
            <a:ext cx="8466224" cy="2707750"/>
          </a:xfrm>
          <a:prstGeom prst="rect">
            <a:avLst/>
          </a:prstGeom>
          <a:noFill/>
          <a:ln>
            <a:noFill/>
          </a:ln>
        </p:spPr>
      </p:pic>
      <p:pic>
        <p:nvPicPr>
          <p:cNvPr id="240" name="Google Shape;240;p36"/>
          <p:cNvPicPr preferRelativeResize="0"/>
          <p:nvPr/>
        </p:nvPicPr>
        <p:blipFill rotWithShape="1">
          <a:blip r:embed="rId4">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97050"/>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Conclusion</a:t>
            </a:r>
            <a:endParaRPr b="1">
              <a:solidFill>
                <a:schemeClr val="lt1"/>
              </a:solidFill>
            </a:endParaRPr>
          </a:p>
        </p:txBody>
      </p:sp>
      <p:sp>
        <p:nvSpPr>
          <p:cNvPr id="246" name="Google Shape;246;p37"/>
          <p:cNvSpPr txBox="1"/>
          <p:nvPr>
            <p:ph idx="1" type="body"/>
          </p:nvPr>
        </p:nvSpPr>
        <p:spPr>
          <a:xfrm>
            <a:off x="311700" y="824475"/>
            <a:ext cx="8520600" cy="374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solidFill>
                  <a:schemeClr val="accent2"/>
                </a:solidFill>
                <a:highlight>
                  <a:srgbClr val="FFFFFF"/>
                </a:highlight>
                <a:latin typeface="Roboto"/>
                <a:ea typeface="Roboto"/>
                <a:cs typeface="Roboto"/>
                <a:sym typeface="Roboto"/>
              </a:rPr>
              <a:t>From the project we can conclude that the default rate is higher for males, increases as the education increases, and also increases as the age of a person increases. i.e clients whose age over 60 was higher than mid-age and young people. In all of these models, our recall revolves in the range of 78 to 86%.with the best fit model as random forest.</a:t>
            </a:r>
            <a:endParaRPr sz="17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500">
                <a:solidFill>
                  <a:schemeClr val="accent2"/>
                </a:solidFill>
                <a:highlight>
                  <a:srgbClr val="FFFFFF"/>
                </a:highlight>
                <a:latin typeface="Roboto"/>
                <a:ea typeface="Roboto"/>
                <a:cs typeface="Roboto"/>
                <a:sym typeface="Roboto"/>
              </a:rPr>
              <a:t>From all baseline model, Random forest classifier shows highest train accuracy, test accuracy and F1 score .</a:t>
            </a:r>
            <a:endParaRPr sz="15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500">
                <a:solidFill>
                  <a:schemeClr val="accent2"/>
                </a:solidFill>
                <a:highlight>
                  <a:srgbClr val="FFFFFF"/>
                </a:highlight>
                <a:latin typeface="Roboto"/>
                <a:ea typeface="Roboto"/>
                <a:cs typeface="Roboto"/>
                <a:sym typeface="Roboto"/>
              </a:rPr>
              <a:t>After cross validation and hyperparameter tunning, XG Boost shows highest test accuracy score of 83.03%.</a:t>
            </a:r>
            <a:endParaRPr sz="15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500">
                <a:solidFill>
                  <a:schemeClr val="accent2"/>
                </a:solidFill>
                <a:highlight>
                  <a:srgbClr val="FFFFFF"/>
                </a:highlight>
                <a:latin typeface="Roboto"/>
                <a:ea typeface="Roboto"/>
                <a:cs typeface="Roboto"/>
                <a:sym typeface="Roboto"/>
              </a:rPr>
              <a:t>Cross validation and hyperparameter tunning certainly reduces chances of overfitting and also increases performance of model.</a:t>
            </a:r>
            <a:endParaRPr sz="150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sz="1700">
              <a:solidFill>
                <a:schemeClr val="accent2"/>
              </a:solidFill>
              <a:highlight>
                <a:srgbClr val="FFFFFF"/>
              </a:highlight>
              <a:latin typeface="Roboto"/>
              <a:ea typeface="Roboto"/>
              <a:cs typeface="Roboto"/>
              <a:sym typeface="Roboto"/>
            </a:endParaRPr>
          </a:p>
        </p:txBody>
      </p:sp>
      <p:pic>
        <p:nvPicPr>
          <p:cNvPr id="247" name="Google Shape;247;p37"/>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204625"/>
            <a:ext cx="8520600" cy="4665000"/>
          </a:xfrm>
          <a:prstGeom prst="rect">
            <a:avLst/>
          </a:prstGeom>
          <a:solidFill>
            <a:srgbClr val="CC0000"/>
          </a:solidFill>
        </p:spPr>
        <p:txBody>
          <a:bodyPr anchorCtr="0" anchor="ctr" bIns="91425" lIns="91425" spcFirstLastPara="1" rIns="91425" wrap="square" tIns="91425">
            <a:normAutofit/>
          </a:bodyPr>
          <a:lstStyle/>
          <a:p>
            <a:pPr indent="0" lvl="0" marL="0" rtl="0" algn="l">
              <a:spcBef>
                <a:spcPts val="0"/>
              </a:spcBef>
              <a:spcAft>
                <a:spcPts val="0"/>
              </a:spcAft>
              <a:buNone/>
            </a:pPr>
            <a:r>
              <a:rPr b="1" lang="en" sz="4100">
                <a:solidFill>
                  <a:schemeClr val="lt1"/>
                </a:solidFill>
              </a:rPr>
              <a:t>                 </a:t>
            </a:r>
            <a:r>
              <a:rPr b="1" lang="en" sz="4100">
                <a:solidFill>
                  <a:schemeClr val="lt1"/>
                </a:solidFill>
              </a:rPr>
              <a:t>THANK YOU</a:t>
            </a:r>
            <a:endParaRPr b="1" sz="4100">
              <a:solidFill>
                <a:schemeClr val="lt1"/>
              </a:solidFill>
            </a:endParaRPr>
          </a:p>
        </p:txBody>
      </p:sp>
      <p:pic>
        <p:nvPicPr>
          <p:cNvPr id="253" name="Google Shape;253;p38"/>
          <p:cNvPicPr preferRelativeResize="0"/>
          <p:nvPr/>
        </p:nvPicPr>
        <p:blipFill rotWithShape="1">
          <a:blip r:embed="rId3">
            <a:alphaModFix/>
          </a:blip>
          <a:srcRect b="0" l="0" r="0" t="0"/>
          <a:stretch/>
        </p:blipFill>
        <p:spPr>
          <a:xfrm>
            <a:off x="8143987" y="204625"/>
            <a:ext cx="583113"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70550"/>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Introduction</a:t>
            </a:r>
            <a:endParaRPr b="1">
              <a:solidFill>
                <a:schemeClr val="lt1"/>
              </a:solidFill>
            </a:endParaRPr>
          </a:p>
        </p:txBody>
      </p:sp>
      <p:sp>
        <p:nvSpPr>
          <p:cNvPr id="70" name="Google Shape;70;p15"/>
          <p:cNvSpPr txBox="1"/>
          <p:nvPr>
            <p:ph idx="1" type="body"/>
          </p:nvPr>
        </p:nvSpPr>
        <p:spPr>
          <a:xfrm>
            <a:off x="311700" y="787625"/>
            <a:ext cx="8520600" cy="39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accent2"/>
                </a:solidFill>
                <a:highlight>
                  <a:srgbClr val="FFFFFF"/>
                </a:highlight>
                <a:latin typeface="Roboto"/>
                <a:ea typeface="Roboto"/>
                <a:cs typeface="Roboto"/>
                <a:sym typeface="Roboto"/>
              </a:rPr>
              <a:t>Credit Card -</a:t>
            </a:r>
            <a:r>
              <a:rPr lang="en" sz="1900">
                <a:solidFill>
                  <a:schemeClr val="accent2"/>
                </a:solidFill>
                <a:highlight>
                  <a:srgbClr val="FFFFFF"/>
                </a:highlight>
                <a:latin typeface="Roboto"/>
                <a:ea typeface="Roboto"/>
                <a:cs typeface="Roboto"/>
                <a:sym typeface="Roboto"/>
              </a:rPr>
              <a:t> A credit card is a financial instrument issued by bank with a pre-set credit limit, helping you make cashless transactions. the credit card issuer determines the credit limit based on your credit score, credit history and your income.</a:t>
            </a:r>
            <a:endParaRPr sz="19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700">
                <a:solidFill>
                  <a:schemeClr val="accent2"/>
                </a:solidFill>
                <a:highlight>
                  <a:srgbClr val="FFFFFF"/>
                </a:highlight>
                <a:latin typeface="Roboto"/>
                <a:ea typeface="Roboto"/>
                <a:cs typeface="Roboto"/>
                <a:sym typeface="Roboto"/>
              </a:rPr>
              <a:t>What is Credit Card default?</a:t>
            </a:r>
            <a:endParaRPr b="1" sz="1700">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sz="1700">
                <a:solidFill>
                  <a:schemeClr val="accent2"/>
                </a:solidFill>
                <a:highlight>
                  <a:srgbClr val="FFFFFF"/>
                </a:highlight>
                <a:latin typeface="Roboto"/>
                <a:ea typeface="Roboto"/>
                <a:cs typeface="Roboto"/>
                <a:sym typeface="Roboto"/>
              </a:rPr>
              <a:t>Missing credit card payments once or twice does not count as a default. A payment default occurs when you fail to pay the Minimum Amount Due on the credit card for a few consecutive months. Usually, the default notice is sent by the card issuer after 6 consecutive missed payments. However, the final call rests with the bank.</a:t>
            </a:r>
            <a:endParaRPr sz="1700">
              <a:solidFill>
                <a:schemeClr val="accent2"/>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sz="1900">
              <a:solidFill>
                <a:schemeClr val="accent2"/>
              </a:solidFill>
              <a:highlight>
                <a:srgbClr val="FFFFFF"/>
              </a:highlight>
              <a:latin typeface="Roboto"/>
              <a:ea typeface="Roboto"/>
              <a:cs typeface="Roboto"/>
              <a:sym typeface="Roboto"/>
            </a:endParaRPr>
          </a:p>
        </p:txBody>
      </p:sp>
      <p:pic>
        <p:nvPicPr>
          <p:cNvPr id="71" name="Google Shape;71;p15"/>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1102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b="1" lang="en">
                <a:solidFill>
                  <a:schemeClr val="lt1"/>
                </a:solidFill>
              </a:rPr>
              <a:t>Problem Statement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accent2"/>
                </a:solidFill>
                <a:highlight>
                  <a:srgbClr val="FFFFFF"/>
                </a:highlight>
                <a:latin typeface="Roboto"/>
                <a:ea typeface="Roboto"/>
                <a:cs typeface="Roboto"/>
                <a:sym typeface="Roboto"/>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a:t>
            </a:r>
            <a:endParaRPr sz="20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950">
                <a:solidFill>
                  <a:schemeClr val="accent2"/>
                </a:solidFill>
                <a:highlight>
                  <a:srgbClr val="FFFFFF"/>
                </a:highlight>
                <a:latin typeface="Roboto"/>
                <a:ea typeface="Roboto"/>
                <a:cs typeface="Roboto"/>
                <a:sym typeface="Roboto"/>
              </a:rPr>
              <a:t>Title : Predicting whether a customer will default on his/her credit card</a:t>
            </a:r>
            <a:endParaRPr b="1" sz="1950">
              <a:solidFill>
                <a:schemeClr val="accent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2000">
              <a:solidFill>
                <a:schemeClr val="accent2"/>
              </a:solidFill>
              <a:highlight>
                <a:srgbClr val="FFFFFF"/>
              </a:highlight>
              <a:latin typeface="Roboto"/>
              <a:ea typeface="Roboto"/>
              <a:cs typeface="Roboto"/>
              <a:sym typeface="Roboto"/>
            </a:endParaRPr>
          </a:p>
        </p:txBody>
      </p:sp>
      <p:pic>
        <p:nvPicPr>
          <p:cNvPr id="78" name="Google Shape;78;p16"/>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18800"/>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Data Summary</a:t>
            </a:r>
            <a:endParaRPr b="1">
              <a:solidFill>
                <a:schemeClr val="lt1"/>
              </a:solidFill>
            </a:endParaRPr>
          </a:p>
        </p:txBody>
      </p:sp>
      <p:sp>
        <p:nvSpPr>
          <p:cNvPr id="84" name="Google Shape;84;p17"/>
          <p:cNvSpPr txBox="1"/>
          <p:nvPr>
            <p:ph idx="1" type="body"/>
          </p:nvPr>
        </p:nvSpPr>
        <p:spPr>
          <a:xfrm>
            <a:off x="311700" y="846200"/>
            <a:ext cx="8520600" cy="372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X1 - Amount of credit(includes individual as well as family credit) </a:t>
            </a:r>
            <a:endParaRPr/>
          </a:p>
          <a:p>
            <a:pPr indent="0" lvl="0" marL="0" rtl="0" algn="l">
              <a:spcBef>
                <a:spcPts val="1200"/>
              </a:spcBef>
              <a:spcAft>
                <a:spcPts val="0"/>
              </a:spcAft>
              <a:buNone/>
            </a:pPr>
            <a:r>
              <a:rPr lang="en"/>
              <a:t>● X2 - Gender </a:t>
            </a:r>
            <a:endParaRPr/>
          </a:p>
          <a:p>
            <a:pPr indent="0" lvl="0" marL="0" rtl="0" algn="l">
              <a:spcBef>
                <a:spcPts val="1200"/>
              </a:spcBef>
              <a:spcAft>
                <a:spcPts val="0"/>
              </a:spcAft>
              <a:buNone/>
            </a:pPr>
            <a:r>
              <a:rPr lang="en"/>
              <a:t>● X3 - Education </a:t>
            </a:r>
            <a:endParaRPr/>
          </a:p>
          <a:p>
            <a:pPr indent="0" lvl="0" marL="0" rtl="0" algn="l">
              <a:spcBef>
                <a:spcPts val="1200"/>
              </a:spcBef>
              <a:spcAft>
                <a:spcPts val="0"/>
              </a:spcAft>
              <a:buNone/>
            </a:pPr>
            <a:r>
              <a:rPr lang="en"/>
              <a:t>● X4 - Marital Status </a:t>
            </a:r>
            <a:endParaRPr/>
          </a:p>
          <a:p>
            <a:pPr indent="0" lvl="0" marL="0" rtl="0" algn="l">
              <a:spcBef>
                <a:spcPts val="1200"/>
              </a:spcBef>
              <a:spcAft>
                <a:spcPts val="0"/>
              </a:spcAft>
              <a:buNone/>
            </a:pPr>
            <a:r>
              <a:rPr lang="en"/>
              <a:t>● X5 - Age </a:t>
            </a:r>
            <a:endParaRPr/>
          </a:p>
          <a:p>
            <a:pPr indent="0" lvl="0" marL="0" rtl="0" algn="l">
              <a:spcBef>
                <a:spcPts val="1200"/>
              </a:spcBef>
              <a:spcAft>
                <a:spcPts val="0"/>
              </a:spcAft>
              <a:buNone/>
            </a:pPr>
            <a:r>
              <a:rPr lang="en"/>
              <a:t>● X6 to X11 - History of past payments from April to September </a:t>
            </a:r>
            <a:endParaRPr/>
          </a:p>
          <a:p>
            <a:pPr indent="0" lvl="0" marL="0" rtl="0" algn="l">
              <a:spcBef>
                <a:spcPts val="1200"/>
              </a:spcBef>
              <a:spcAft>
                <a:spcPts val="0"/>
              </a:spcAft>
              <a:buNone/>
            </a:pPr>
            <a:r>
              <a:rPr lang="en"/>
              <a:t>● X12 to X17 - Amount of bill statement from April to September </a:t>
            </a:r>
            <a:endParaRPr/>
          </a:p>
          <a:p>
            <a:pPr indent="0" lvl="0" marL="0" rtl="0" algn="l">
              <a:spcBef>
                <a:spcPts val="1200"/>
              </a:spcBef>
              <a:spcAft>
                <a:spcPts val="0"/>
              </a:spcAft>
              <a:buNone/>
            </a:pPr>
            <a:r>
              <a:rPr lang="en"/>
              <a:t>● X18 to X23 - Amount of previous payment from April to September </a:t>
            </a:r>
            <a:endParaRPr/>
          </a:p>
          <a:p>
            <a:pPr indent="0" lvl="0" marL="0" rtl="0" algn="l">
              <a:spcBef>
                <a:spcPts val="1200"/>
              </a:spcBef>
              <a:spcAft>
                <a:spcPts val="1200"/>
              </a:spcAft>
              <a:buNone/>
            </a:pPr>
            <a:r>
              <a:rPr lang="en"/>
              <a:t>● Y - Default payment</a:t>
            </a:r>
            <a:endParaRPr/>
          </a:p>
        </p:txBody>
      </p:sp>
      <p:pic>
        <p:nvPicPr>
          <p:cNvPr id="85" name="Google Shape;85;p17"/>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18800"/>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Approach Overview</a:t>
            </a:r>
            <a:endParaRPr b="1">
              <a:solidFill>
                <a:schemeClr val="lt1"/>
              </a:solidFill>
            </a:endParaRPr>
          </a:p>
        </p:txBody>
      </p:sp>
      <p:sp>
        <p:nvSpPr>
          <p:cNvPr id="91" name="Google Shape;91;p18"/>
          <p:cNvSpPr txBox="1"/>
          <p:nvPr>
            <p:ph idx="1" type="body"/>
          </p:nvPr>
        </p:nvSpPr>
        <p:spPr>
          <a:xfrm>
            <a:off x="311700" y="824475"/>
            <a:ext cx="8520600" cy="374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200"/>
              <a:t>            Question framing ( Based on problem statement)</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                                     Data Cleaning</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                            </a:t>
            </a:r>
            <a:r>
              <a:rPr b="1" lang="en" sz="2200"/>
              <a:t>Exploratory Data Analysis</a:t>
            </a:r>
            <a:endParaRPr b="1" sz="2200"/>
          </a:p>
          <a:p>
            <a:pPr indent="0" lvl="0" marL="0" rtl="0" algn="l">
              <a:spcBef>
                <a:spcPts val="1200"/>
              </a:spcBef>
              <a:spcAft>
                <a:spcPts val="0"/>
              </a:spcAft>
              <a:buNone/>
            </a:pPr>
            <a:r>
              <a:rPr b="1" lang="en" sz="2200"/>
              <a:t>                              Model implementation </a:t>
            </a:r>
            <a:endParaRPr b="1" sz="2200"/>
          </a:p>
          <a:p>
            <a:pPr indent="0" lvl="0" marL="0" rtl="0" algn="l">
              <a:spcBef>
                <a:spcPts val="1200"/>
              </a:spcBef>
              <a:spcAft>
                <a:spcPts val="0"/>
              </a:spcAft>
              <a:buNone/>
            </a:pPr>
            <a:r>
              <a:rPr b="1" lang="en" sz="2200"/>
              <a:t>             (Logistic , SVM , Random Forest , XGBoost)</a:t>
            </a:r>
            <a:endParaRPr b="1" sz="2200"/>
          </a:p>
          <a:p>
            <a:pPr indent="0" lvl="0" marL="0" rtl="0" algn="l">
              <a:spcBef>
                <a:spcPts val="1200"/>
              </a:spcBef>
              <a:spcAft>
                <a:spcPts val="0"/>
              </a:spcAft>
              <a:buClr>
                <a:schemeClr val="dk1"/>
              </a:buClr>
              <a:buSzPts val="1800"/>
              <a:buFont typeface="Arial"/>
              <a:buNone/>
            </a:pPr>
            <a:r>
              <a:rPr b="1" lang="en" sz="2200"/>
              <a:t>                                        Conclusions</a:t>
            </a:r>
            <a:endParaRPr b="1" sz="2200"/>
          </a:p>
          <a:p>
            <a:pPr indent="0" lvl="0" marL="0" rtl="0" algn="l">
              <a:spcBef>
                <a:spcPts val="0"/>
              </a:spcBef>
              <a:spcAft>
                <a:spcPts val="1200"/>
              </a:spcAft>
              <a:buClr>
                <a:schemeClr val="dk1"/>
              </a:buClr>
              <a:buSzPts val="1100"/>
              <a:buFont typeface="Arial"/>
              <a:buNone/>
            </a:pPr>
            <a:r>
              <a:t/>
            </a:r>
            <a:endParaRPr b="1" sz="2200"/>
          </a:p>
        </p:txBody>
      </p:sp>
      <p:pic>
        <p:nvPicPr>
          <p:cNvPr id="92" name="Google Shape;92;p18"/>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sp>
        <p:nvSpPr>
          <p:cNvPr id="93" name="Google Shape;93;p18"/>
          <p:cNvSpPr/>
          <p:nvPr/>
        </p:nvSpPr>
        <p:spPr>
          <a:xfrm>
            <a:off x="4004675" y="1302925"/>
            <a:ext cx="369600" cy="2937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4004675" y="1863913"/>
            <a:ext cx="369600" cy="2937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4004675" y="2488225"/>
            <a:ext cx="369600" cy="2304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4004675" y="2988925"/>
            <a:ext cx="369600" cy="2304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4004675" y="3445825"/>
            <a:ext cx="369600" cy="2304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8617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Overview</a:t>
            </a:r>
            <a:endParaRPr b="1">
              <a:solidFill>
                <a:schemeClr val="lt1"/>
              </a:solidFill>
            </a:endParaRPr>
          </a:p>
        </p:txBody>
      </p:sp>
      <p:sp>
        <p:nvSpPr>
          <p:cNvPr id="103" name="Google Shape;103;p19"/>
          <p:cNvSpPr txBox="1"/>
          <p:nvPr>
            <p:ph idx="1" type="body"/>
          </p:nvPr>
        </p:nvSpPr>
        <p:spPr>
          <a:xfrm>
            <a:off x="311700" y="791850"/>
            <a:ext cx="8520600" cy="377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Dataset for Taiwan. </a:t>
            </a:r>
            <a:endParaRPr b="1"/>
          </a:p>
          <a:p>
            <a:pPr indent="0" lvl="0" marL="0" rtl="0" algn="l">
              <a:spcBef>
                <a:spcPts val="1200"/>
              </a:spcBef>
              <a:spcAft>
                <a:spcPts val="0"/>
              </a:spcAft>
              <a:buNone/>
            </a:pPr>
            <a:r>
              <a:rPr b="1" lang="en"/>
              <a:t>● Data for 30000 customers. </a:t>
            </a:r>
            <a:endParaRPr b="1"/>
          </a:p>
          <a:p>
            <a:pPr indent="0" lvl="0" marL="0" rtl="0" algn="l">
              <a:spcBef>
                <a:spcPts val="1200"/>
              </a:spcBef>
              <a:spcAft>
                <a:spcPts val="0"/>
              </a:spcAft>
              <a:buNone/>
            </a:pPr>
            <a:r>
              <a:rPr b="1" lang="en"/>
              <a:t>● 6 Months payment and bill data available. </a:t>
            </a:r>
            <a:endParaRPr b="1"/>
          </a:p>
          <a:p>
            <a:pPr indent="0" lvl="0" marL="0" rtl="0" algn="l">
              <a:spcBef>
                <a:spcPts val="1200"/>
              </a:spcBef>
              <a:spcAft>
                <a:spcPts val="0"/>
              </a:spcAft>
              <a:buNone/>
            </a:pPr>
            <a:r>
              <a:rPr b="1" lang="en"/>
              <a:t>● No null data. </a:t>
            </a:r>
            <a:endParaRPr b="1"/>
          </a:p>
          <a:p>
            <a:pPr indent="0" lvl="0" marL="0" rtl="0" algn="l">
              <a:spcBef>
                <a:spcPts val="1200"/>
              </a:spcBef>
              <a:spcAft>
                <a:spcPts val="1200"/>
              </a:spcAft>
              <a:buNone/>
            </a:pPr>
            <a:r>
              <a:rPr b="1" lang="en"/>
              <a:t>● 9 Categorical variables present.</a:t>
            </a:r>
            <a:endParaRPr b="1"/>
          </a:p>
        </p:txBody>
      </p:sp>
      <p:pic>
        <p:nvPicPr>
          <p:cNvPr id="104" name="Google Shape;104;p19"/>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8617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Defaulter Distribution</a:t>
            </a:r>
            <a:endParaRPr b="1">
              <a:solidFill>
                <a:schemeClr val="lt1"/>
              </a:solidFill>
            </a:endParaRPr>
          </a:p>
        </p:txBody>
      </p:sp>
      <p:sp>
        <p:nvSpPr>
          <p:cNvPr id="110" name="Google Shape;110;p20"/>
          <p:cNvSpPr txBox="1"/>
          <p:nvPr>
            <p:ph idx="1" type="body"/>
          </p:nvPr>
        </p:nvSpPr>
        <p:spPr>
          <a:xfrm>
            <a:off x="6114275" y="1152475"/>
            <a:ext cx="271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Yes = 1</a:t>
            </a:r>
            <a:endParaRPr/>
          </a:p>
          <a:p>
            <a:pPr indent="0" lvl="0" marL="0" rtl="0" algn="l">
              <a:spcBef>
                <a:spcPts val="1200"/>
              </a:spcBef>
              <a:spcAft>
                <a:spcPts val="1200"/>
              </a:spcAft>
              <a:buNone/>
            </a:pPr>
            <a:r>
              <a:rPr lang="en"/>
              <a:t>NO = 0</a:t>
            </a:r>
            <a:endParaRPr/>
          </a:p>
        </p:txBody>
      </p:sp>
      <p:pic>
        <p:nvPicPr>
          <p:cNvPr id="111" name="Google Shape;111;p20"/>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pic>
        <p:nvPicPr>
          <p:cNvPr id="112" name="Google Shape;112;p20"/>
          <p:cNvPicPr preferRelativeResize="0"/>
          <p:nvPr/>
        </p:nvPicPr>
        <p:blipFill>
          <a:blip r:embed="rId4">
            <a:alphaModFix/>
          </a:blip>
          <a:stretch>
            <a:fillRect/>
          </a:stretch>
        </p:blipFill>
        <p:spPr>
          <a:xfrm>
            <a:off x="328125" y="1152475"/>
            <a:ext cx="5546901" cy="3271350"/>
          </a:xfrm>
          <a:prstGeom prst="rect">
            <a:avLst/>
          </a:prstGeom>
          <a:noFill/>
          <a:ln>
            <a:noFill/>
          </a:ln>
        </p:spPr>
      </p:pic>
      <p:pic>
        <p:nvPicPr>
          <p:cNvPr id="113" name="Google Shape;113;p20"/>
          <p:cNvPicPr preferRelativeResize="0"/>
          <p:nvPr/>
        </p:nvPicPr>
        <p:blipFill>
          <a:blip r:embed="rId5">
            <a:alphaModFix/>
          </a:blip>
          <a:stretch>
            <a:fillRect/>
          </a:stretch>
        </p:blipFill>
        <p:spPr>
          <a:xfrm>
            <a:off x="5875025" y="2161875"/>
            <a:ext cx="2762050" cy="103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107925"/>
            <a:ext cx="8520600" cy="572700"/>
          </a:xfrm>
          <a:prstGeom prst="rect">
            <a:avLst/>
          </a:prstGeom>
          <a:solidFill>
            <a:srgbClr val="CC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Gender Distribution</a:t>
            </a:r>
            <a:endParaRPr b="1">
              <a:solidFill>
                <a:schemeClr val="lt1"/>
              </a:solidFill>
            </a:endParaRPr>
          </a:p>
        </p:txBody>
      </p:sp>
      <p:sp>
        <p:nvSpPr>
          <p:cNvPr id="119" name="Google Shape;119;p21"/>
          <p:cNvSpPr txBox="1"/>
          <p:nvPr>
            <p:ph idx="1" type="body"/>
          </p:nvPr>
        </p:nvSpPr>
        <p:spPr>
          <a:xfrm>
            <a:off x="4896350" y="824475"/>
            <a:ext cx="3936000" cy="374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1"/>
          <p:cNvPicPr preferRelativeResize="0"/>
          <p:nvPr/>
        </p:nvPicPr>
        <p:blipFill rotWithShape="1">
          <a:blip r:embed="rId3">
            <a:alphaModFix/>
          </a:blip>
          <a:srcRect b="0" l="0" r="0" t="0"/>
          <a:stretch/>
        </p:blipFill>
        <p:spPr>
          <a:xfrm>
            <a:off x="8383212" y="66000"/>
            <a:ext cx="583113" cy="572700"/>
          </a:xfrm>
          <a:prstGeom prst="rect">
            <a:avLst/>
          </a:prstGeom>
          <a:noFill/>
          <a:ln>
            <a:noFill/>
          </a:ln>
        </p:spPr>
      </p:pic>
      <p:pic>
        <p:nvPicPr>
          <p:cNvPr id="121" name="Google Shape;121;p21"/>
          <p:cNvPicPr preferRelativeResize="0"/>
          <p:nvPr/>
        </p:nvPicPr>
        <p:blipFill>
          <a:blip r:embed="rId4">
            <a:alphaModFix/>
          </a:blip>
          <a:stretch>
            <a:fillRect/>
          </a:stretch>
        </p:blipFill>
        <p:spPr>
          <a:xfrm>
            <a:off x="311700" y="824475"/>
            <a:ext cx="8010024" cy="3744300"/>
          </a:xfrm>
          <a:prstGeom prst="rect">
            <a:avLst/>
          </a:prstGeom>
          <a:noFill/>
          <a:ln>
            <a:noFill/>
          </a:ln>
        </p:spPr>
      </p:pic>
      <p:pic>
        <p:nvPicPr>
          <p:cNvPr id="122" name="Google Shape;122;p21"/>
          <p:cNvPicPr preferRelativeResize="0"/>
          <p:nvPr/>
        </p:nvPicPr>
        <p:blipFill>
          <a:blip r:embed="rId5">
            <a:alphaModFix/>
          </a:blip>
          <a:stretch>
            <a:fillRect/>
          </a:stretch>
        </p:blipFill>
        <p:spPr>
          <a:xfrm>
            <a:off x="372925" y="3644850"/>
            <a:ext cx="2457325" cy="92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