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6ce544de4a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6ce544de4a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6ce544de4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6ce544de4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6ce544de4a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6ce544de4a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6ce544de4a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6ce544de4a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6ce544de4a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6ce544de4a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6ce544de4a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6ce544de4a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6ce544de4a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6ce544de4a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6ce544de4a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6ce544de4a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6ce544de4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6ce544de4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6ce544de4a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6ce544de4a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68de59b8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68de59b8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6ce544de4a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6ce544de4a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6ce544de4a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6ce544de4a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6ce544de4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6ce544de4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68de59b8b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68de59b8b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68de59b8b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68de59b8b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68de59b8b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68de59b8b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68de59b8b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68de59b8b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68de59b8b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68de59b8b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68de59b8b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68de59b8b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6ce544de4a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6ce544de4a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0.png"/><Relationship Id="rId5"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9.png"/><Relationship Id="rId5"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38200" y="198125"/>
            <a:ext cx="8520600" cy="79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4000">
                <a:solidFill>
                  <a:srgbClr val="CC0000"/>
                </a:solidFill>
                <a:highlight>
                  <a:schemeClr val="lt1"/>
                </a:highlight>
              </a:rPr>
              <a:t>Capstone project - 1</a:t>
            </a:r>
            <a:endParaRPr b="1" sz="4000">
              <a:solidFill>
                <a:srgbClr val="CC0000"/>
              </a:solidFill>
              <a:highlight>
                <a:schemeClr val="lt1"/>
              </a:highlight>
            </a:endParaRPr>
          </a:p>
        </p:txBody>
      </p:sp>
      <p:sp>
        <p:nvSpPr>
          <p:cNvPr id="55" name="Google Shape;55;p13"/>
          <p:cNvSpPr txBox="1"/>
          <p:nvPr>
            <p:ph idx="1" type="subTitle"/>
          </p:nvPr>
        </p:nvSpPr>
        <p:spPr>
          <a:xfrm>
            <a:off x="138200" y="1078825"/>
            <a:ext cx="8520600" cy="2931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700"/>
              <a:t>Eda on Hotel Booking Analysis</a:t>
            </a:r>
            <a:endParaRPr b="1" sz="3700"/>
          </a:p>
          <a:p>
            <a:pPr indent="0" lvl="0" marL="0" rtl="0" algn="ctr">
              <a:spcBef>
                <a:spcPts val="0"/>
              </a:spcBef>
              <a:spcAft>
                <a:spcPts val="0"/>
              </a:spcAft>
              <a:buNone/>
            </a:pPr>
            <a:r>
              <a:rPr b="1" lang="en" sz="3700"/>
              <a:t>By </a:t>
            </a:r>
            <a:endParaRPr b="1" sz="3700"/>
          </a:p>
          <a:p>
            <a:pPr indent="0" lvl="0" marL="0" rtl="0" algn="ctr">
              <a:spcBef>
                <a:spcPts val="0"/>
              </a:spcBef>
              <a:spcAft>
                <a:spcPts val="0"/>
              </a:spcAft>
              <a:buNone/>
            </a:pPr>
            <a:r>
              <a:rPr b="1" lang="en">
                <a:solidFill>
                  <a:srgbClr val="CC0000"/>
                </a:solidFill>
              </a:rPr>
              <a:t>Ansh srivastava</a:t>
            </a:r>
            <a:endParaRPr b="1">
              <a:solidFill>
                <a:srgbClr val="CC0000"/>
              </a:solidFill>
            </a:endParaRPr>
          </a:p>
        </p:txBody>
      </p:sp>
      <p:pic>
        <p:nvPicPr>
          <p:cNvPr id="56" name="Google Shape;56;p13"/>
          <p:cNvPicPr preferRelativeResize="0"/>
          <p:nvPr/>
        </p:nvPicPr>
        <p:blipFill>
          <a:blip r:embed="rId3">
            <a:alphaModFix/>
          </a:blip>
          <a:stretch>
            <a:fillRect/>
          </a:stretch>
        </p:blipFill>
        <p:spPr>
          <a:xfrm>
            <a:off x="8610600" y="0"/>
            <a:ext cx="533400" cy="523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0"/>
            <a:ext cx="7872900" cy="597000"/>
          </a:xfrm>
          <a:prstGeom prst="rect">
            <a:avLst/>
          </a:prstGeom>
          <a:solidFill>
            <a:srgbClr val="CC0000"/>
          </a:solidFill>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342">
                <a:solidFill>
                  <a:schemeClr val="lt1"/>
                </a:solidFill>
              </a:rPr>
              <a:t>Exploratory Data Analysis (EDA) </a:t>
            </a:r>
            <a:endParaRPr/>
          </a:p>
        </p:txBody>
      </p:sp>
      <p:sp>
        <p:nvSpPr>
          <p:cNvPr id="130" name="Google Shape;130;p22"/>
          <p:cNvSpPr txBox="1"/>
          <p:nvPr>
            <p:ph idx="1" type="body"/>
          </p:nvPr>
        </p:nvSpPr>
        <p:spPr>
          <a:xfrm>
            <a:off x="5016375" y="94055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t>Conclusions:</a:t>
            </a:r>
            <a:endParaRPr sz="1950">
              <a:solidFill>
                <a:srgbClr val="666666"/>
              </a:solidFill>
              <a:highlight>
                <a:schemeClr val="lt1"/>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1950">
                <a:solidFill>
                  <a:srgbClr val="666666"/>
                </a:solidFill>
                <a:highlight>
                  <a:schemeClr val="lt1"/>
                </a:highlight>
                <a:latin typeface="Roboto"/>
                <a:ea typeface="Roboto"/>
                <a:cs typeface="Roboto"/>
                <a:sym typeface="Roboto"/>
              </a:rPr>
              <a:t>91.6 % guests did not required the parking space. only 8.3 % guests required only 1 parking space.</a:t>
            </a:r>
            <a:endParaRPr sz="1950">
              <a:solidFill>
                <a:srgbClr val="666666"/>
              </a:solidFill>
              <a:highlight>
                <a:schemeClr val="lt1"/>
              </a:highlight>
              <a:latin typeface="Roboto"/>
              <a:ea typeface="Roboto"/>
              <a:cs typeface="Roboto"/>
              <a:sym typeface="Roboto"/>
            </a:endParaRPr>
          </a:p>
          <a:p>
            <a:pPr indent="0" lvl="0" marL="0" rtl="0" algn="l">
              <a:spcBef>
                <a:spcPts val="1200"/>
              </a:spcBef>
              <a:spcAft>
                <a:spcPts val="1200"/>
              </a:spcAft>
              <a:buNone/>
            </a:pPr>
            <a:r>
              <a:t/>
            </a:r>
            <a:endParaRPr/>
          </a:p>
        </p:txBody>
      </p:sp>
      <p:pic>
        <p:nvPicPr>
          <p:cNvPr id="131" name="Google Shape;131;p22"/>
          <p:cNvPicPr preferRelativeResize="0"/>
          <p:nvPr/>
        </p:nvPicPr>
        <p:blipFill>
          <a:blip r:embed="rId3">
            <a:alphaModFix/>
          </a:blip>
          <a:stretch>
            <a:fillRect/>
          </a:stretch>
        </p:blipFill>
        <p:spPr>
          <a:xfrm>
            <a:off x="152400" y="749400"/>
            <a:ext cx="4249064" cy="4241700"/>
          </a:xfrm>
          <a:prstGeom prst="rect">
            <a:avLst/>
          </a:prstGeom>
          <a:noFill/>
          <a:ln>
            <a:noFill/>
          </a:ln>
        </p:spPr>
      </p:pic>
      <p:pic>
        <p:nvPicPr>
          <p:cNvPr id="132" name="Google Shape;132;p22"/>
          <p:cNvPicPr preferRelativeResize="0"/>
          <p:nvPr/>
        </p:nvPicPr>
        <p:blipFill>
          <a:blip r:embed="rId4">
            <a:alphaModFix/>
          </a:blip>
          <a:stretch>
            <a:fillRect/>
          </a:stretch>
        </p:blipFill>
        <p:spPr>
          <a:xfrm>
            <a:off x="8610600" y="0"/>
            <a:ext cx="533400" cy="523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224525" y="-24402"/>
            <a:ext cx="7872900" cy="473400"/>
          </a:xfrm>
          <a:prstGeom prst="rect">
            <a:avLst/>
          </a:prstGeom>
          <a:solidFill>
            <a:srgbClr val="CC0000"/>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891"/>
              <a:buFont typeface="Arial"/>
              <a:buNone/>
            </a:pPr>
            <a:r>
              <a:rPr b="1" lang="en" sz="2190">
                <a:solidFill>
                  <a:schemeClr val="lt1"/>
                </a:solidFill>
              </a:rPr>
              <a:t>Exploratory Data Analysis (EDA)</a:t>
            </a:r>
            <a:endParaRPr sz="2190"/>
          </a:p>
        </p:txBody>
      </p:sp>
      <p:sp>
        <p:nvSpPr>
          <p:cNvPr id="138" name="Google Shape;138;p23"/>
          <p:cNvSpPr txBox="1"/>
          <p:nvPr>
            <p:ph idx="1" type="body"/>
          </p:nvPr>
        </p:nvSpPr>
        <p:spPr>
          <a:xfrm>
            <a:off x="0" y="523875"/>
            <a:ext cx="4674000" cy="461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9" name="Google Shape;139;p23"/>
          <p:cNvPicPr preferRelativeResize="0"/>
          <p:nvPr/>
        </p:nvPicPr>
        <p:blipFill>
          <a:blip r:embed="rId3">
            <a:alphaModFix/>
          </a:blip>
          <a:stretch>
            <a:fillRect/>
          </a:stretch>
        </p:blipFill>
        <p:spPr>
          <a:xfrm>
            <a:off x="8610600" y="0"/>
            <a:ext cx="533400" cy="523875"/>
          </a:xfrm>
          <a:prstGeom prst="rect">
            <a:avLst/>
          </a:prstGeom>
          <a:noFill/>
          <a:ln>
            <a:noFill/>
          </a:ln>
        </p:spPr>
      </p:pic>
      <p:sp>
        <p:nvSpPr>
          <p:cNvPr id="140" name="Google Shape;140;p23"/>
          <p:cNvSpPr txBox="1"/>
          <p:nvPr>
            <p:ph idx="2" type="body"/>
          </p:nvPr>
        </p:nvSpPr>
        <p:spPr>
          <a:xfrm>
            <a:off x="4822200" y="523875"/>
            <a:ext cx="4230000" cy="45687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750">
                <a:solidFill>
                  <a:schemeClr val="dk1"/>
                </a:solidFill>
                <a:highlight>
                  <a:schemeClr val="lt1"/>
                </a:highlight>
                <a:latin typeface="Roboto"/>
                <a:ea typeface="Roboto"/>
                <a:cs typeface="Roboto"/>
                <a:sym typeface="Roboto"/>
              </a:rPr>
              <a:t>Types of meal in hotels:</a:t>
            </a:r>
            <a:endParaRPr b="1" sz="1750">
              <a:solidFill>
                <a:schemeClr val="dk1"/>
              </a:solidFill>
              <a:highlight>
                <a:schemeClr val="lt1"/>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1950">
                <a:solidFill>
                  <a:srgbClr val="666666"/>
                </a:solidFill>
                <a:highlight>
                  <a:schemeClr val="lt1"/>
                </a:highlight>
                <a:latin typeface="Roboto"/>
                <a:ea typeface="Roboto"/>
                <a:cs typeface="Roboto"/>
                <a:sym typeface="Roboto"/>
              </a:rPr>
              <a:t>BB - (Bed and Breakfast)</a:t>
            </a:r>
            <a:endParaRPr sz="1950">
              <a:solidFill>
                <a:srgbClr val="666666"/>
              </a:solidFill>
              <a:highlight>
                <a:schemeClr val="lt1"/>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1950">
                <a:solidFill>
                  <a:srgbClr val="666666"/>
                </a:solidFill>
                <a:highlight>
                  <a:schemeClr val="lt1"/>
                </a:highlight>
                <a:latin typeface="Roboto"/>
                <a:ea typeface="Roboto"/>
                <a:cs typeface="Roboto"/>
                <a:sym typeface="Roboto"/>
              </a:rPr>
              <a:t>HB- (Half Board)</a:t>
            </a:r>
            <a:endParaRPr sz="1950">
              <a:solidFill>
                <a:srgbClr val="666666"/>
              </a:solidFill>
              <a:highlight>
                <a:schemeClr val="lt1"/>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1950">
                <a:solidFill>
                  <a:srgbClr val="666666"/>
                </a:solidFill>
                <a:highlight>
                  <a:schemeClr val="lt1"/>
                </a:highlight>
                <a:latin typeface="Roboto"/>
                <a:ea typeface="Roboto"/>
                <a:cs typeface="Roboto"/>
                <a:sym typeface="Roboto"/>
              </a:rPr>
              <a:t>FB- (Full Board)</a:t>
            </a:r>
            <a:endParaRPr sz="1950">
              <a:solidFill>
                <a:srgbClr val="666666"/>
              </a:solidFill>
              <a:highlight>
                <a:schemeClr val="lt1"/>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1950">
                <a:solidFill>
                  <a:srgbClr val="666666"/>
                </a:solidFill>
                <a:highlight>
                  <a:schemeClr val="lt1"/>
                </a:highlight>
                <a:latin typeface="Roboto"/>
                <a:ea typeface="Roboto"/>
                <a:cs typeface="Roboto"/>
                <a:sym typeface="Roboto"/>
              </a:rPr>
              <a:t>SC- (Self Catering)</a:t>
            </a:r>
            <a:endParaRPr sz="1950">
              <a:solidFill>
                <a:srgbClr val="666666"/>
              </a:solidFill>
              <a:highlight>
                <a:schemeClr val="lt1"/>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1950">
                <a:solidFill>
                  <a:srgbClr val="666666"/>
                </a:solidFill>
                <a:highlight>
                  <a:schemeClr val="lt1"/>
                </a:highlight>
                <a:latin typeface="Roboto"/>
                <a:ea typeface="Roboto"/>
                <a:cs typeface="Roboto"/>
                <a:sym typeface="Roboto"/>
              </a:rPr>
              <a:t>So the most preferred meal type by the guests is BB( Bed and Breakfast)</a:t>
            </a:r>
            <a:endParaRPr sz="1950">
              <a:solidFill>
                <a:srgbClr val="666666"/>
              </a:solidFill>
              <a:highlight>
                <a:schemeClr val="lt1"/>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1950">
                <a:solidFill>
                  <a:srgbClr val="666666"/>
                </a:solidFill>
                <a:highlight>
                  <a:schemeClr val="lt1"/>
                </a:highlight>
                <a:latin typeface="Roboto"/>
                <a:ea typeface="Roboto"/>
                <a:cs typeface="Roboto"/>
                <a:sym typeface="Roboto"/>
              </a:rPr>
              <a:t>HB- (Half Board) and SC- (Self Catering) are equally preferred.</a:t>
            </a:r>
            <a:endParaRPr sz="1950">
              <a:solidFill>
                <a:srgbClr val="666666"/>
              </a:solidFill>
              <a:highlight>
                <a:schemeClr val="lt1"/>
              </a:highlight>
              <a:latin typeface="Roboto"/>
              <a:ea typeface="Roboto"/>
              <a:cs typeface="Roboto"/>
              <a:sym typeface="Roboto"/>
            </a:endParaRPr>
          </a:p>
          <a:p>
            <a:pPr indent="0" lvl="0" marL="0" rtl="0" algn="l">
              <a:spcBef>
                <a:spcPts val="1200"/>
              </a:spcBef>
              <a:spcAft>
                <a:spcPts val="1200"/>
              </a:spcAft>
              <a:buNone/>
            </a:pPr>
            <a:r>
              <a:t/>
            </a:r>
            <a:endParaRPr>
              <a:solidFill>
                <a:srgbClr val="666666"/>
              </a:solidFill>
            </a:endParaRPr>
          </a:p>
        </p:txBody>
      </p:sp>
      <p:pic>
        <p:nvPicPr>
          <p:cNvPr id="141" name="Google Shape;141;p23"/>
          <p:cNvPicPr preferRelativeResize="0"/>
          <p:nvPr/>
        </p:nvPicPr>
        <p:blipFill>
          <a:blip r:embed="rId4">
            <a:alphaModFix/>
          </a:blip>
          <a:stretch>
            <a:fillRect/>
          </a:stretch>
        </p:blipFill>
        <p:spPr>
          <a:xfrm>
            <a:off x="15425" y="523875"/>
            <a:ext cx="4658575" cy="2282600"/>
          </a:xfrm>
          <a:prstGeom prst="rect">
            <a:avLst/>
          </a:prstGeom>
          <a:noFill/>
          <a:ln>
            <a:noFill/>
          </a:ln>
        </p:spPr>
      </p:pic>
      <p:pic>
        <p:nvPicPr>
          <p:cNvPr id="142" name="Google Shape;142;p23"/>
          <p:cNvPicPr preferRelativeResize="0"/>
          <p:nvPr/>
        </p:nvPicPr>
        <p:blipFill>
          <a:blip r:embed="rId5">
            <a:alphaModFix/>
          </a:blip>
          <a:stretch>
            <a:fillRect/>
          </a:stretch>
        </p:blipFill>
        <p:spPr>
          <a:xfrm>
            <a:off x="0" y="2877225"/>
            <a:ext cx="4674001" cy="228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250450" y="0"/>
            <a:ext cx="7965000" cy="525600"/>
          </a:xfrm>
          <a:prstGeom prst="rect">
            <a:avLst/>
          </a:prstGeom>
          <a:solidFill>
            <a:srgbClr val="CC0000"/>
          </a:solidFill>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46963"/>
              <a:buFont typeface="Arial"/>
              <a:buNone/>
            </a:pPr>
            <a:r>
              <a:rPr b="1" lang="en" sz="2342">
                <a:solidFill>
                  <a:schemeClr val="lt1"/>
                </a:solidFill>
              </a:rPr>
              <a:t>Exploratory Data Analysis (EDA)</a:t>
            </a:r>
            <a:endParaRPr/>
          </a:p>
        </p:txBody>
      </p:sp>
      <p:sp>
        <p:nvSpPr>
          <p:cNvPr id="148" name="Google Shape;148;p24"/>
          <p:cNvSpPr txBox="1"/>
          <p:nvPr>
            <p:ph idx="1" type="body"/>
          </p:nvPr>
        </p:nvSpPr>
        <p:spPr>
          <a:xfrm>
            <a:off x="5802600" y="726250"/>
            <a:ext cx="2808000" cy="3876300"/>
          </a:xfrm>
          <a:prstGeom prst="rect">
            <a:avLst/>
          </a:prstGeom>
        </p:spPr>
        <p:txBody>
          <a:bodyPr anchorCtr="0" anchor="t" bIns="91425" lIns="91425" spcFirstLastPara="1" rIns="91425" wrap="square" tIns="91425">
            <a:normAutofit/>
          </a:bodyPr>
          <a:lstStyle/>
          <a:p>
            <a:pPr indent="-339725" lvl="0" marL="457200" rtl="0" algn="l">
              <a:spcBef>
                <a:spcPts val="1100"/>
              </a:spcBef>
              <a:spcAft>
                <a:spcPts val="0"/>
              </a:spcAft>
              <a:buClr>
                <a:schemeClr val="dk1"/>
              </a:buClr>
              <a:buSzPts val="1750"/>
              <a:buAutoNum type="arabicPeriod"/>
            </a:pPr>
            <a:r>
              <a:rPr lang="en" sz="1750">
                <a:solidFill>
                  <a:schemeClr val="dk1"/>
                </a:solidFill>
                <a:highlight>
                  <a:srgbClr val="FFFFFF"/>
                </a:highlight>
              </a:rPr>
              <a:t>PRT- Portugal</a:t>
            </a:r>
            <a:endParaRPr sz="1750">
              <a:solidFill>
                <a:schemeClr val="dk1"/>
              </a:solidFill>
              <a:highlight>
                <a:srgbClr val="FFFFFF"/>
              </a:highlight>
            </a:endParaRPr>
          </a:p>
          <a:p>
            <a:pPr indent="-339725" lvl="0" marL="457200" rtl="0" algn="l">
              <a:spcBef>
                <a:spcPts val="0"/>
              </a:spcBef>
              <a:spcAft>
                <a:spcPts val="0"/>
              </a:spcAft>
              <a:buClr>
                <a:schemeClr val="dk1"/>
              </a:buClr>
              <a:buSzPts val="1750"/>
              <a:buAutoNum type="arabicPeriod"/>
            </a:pPr>
            <a:r>
              <a:rPr lang="en" sz="1750">
                <a:solidFill>
                  <a:schemeClr val="dk1"/>
                </a:solidFill>
                <a:highlight>
                  <a:srgbClr val="FFFFFF"/>
                </a:highlight>
              </a:rPr>
              <a:t>GBR- United Kingdom</a:t>
            </a:r>
            <a:endParaRPr sz="1750">
              <a:solidFill>
                <a:schemeClr val="dk1"/>
              </a:solidFill>
              <a:highlight>
                <a:srgbClr val="FFFFFF"/>
              </a:highlight>
            </a:endParaRPr>
          </a:p>
          <a:p>
            <a:pPr indent="-339725" lvl="0" marL="457200" rtl="0" algn="l">
              <a:spcBef>
                <a:spcPts val="0"/>
              </a:spcBef>
              <a:spcAft>
                <a:spcPts val="0"/>
              </a:spcAft>
              <a:buClr>
                <a:schemeClr val="dk1"/>
              </a:buClr>
              <a:buSzPts val="1750"/>
              <a:buAutoNum type="arabicPeriod"/>
            </a:pPr>
            <a:r>
              <a:rPr lang="en" sz="1750">
                <a:solidFill>
                  <a:schemeClr val="dk1"/>
                </a:solidFill>
                <a:highlight>
                  <a:srgbClr val="FFFFFF"/>
                </a:highlight>
              </a:rPr>
              <a:t>FRA- France</a:t>
            </a:r>
            <a:endParaRPr sz="1750">
              <a:solidFill>
                <a:schemeClr val="dk1"/>
              </a:solidFill>
              <a:highlight>
                <a:srgbClr val="FFFFFF"/>
              </a:highlight>
            </a:endParaRPr>
          </a:p>
          <a:p>
            <a:pPr indent="-339725" lvl="0" marL="457200" rtl="0" algn="l">
              <a:spcBef>
                <a:spcPts val="0"/>
              </a:spcBef>
              <a:spcAft>
                <a:spcPts val="0"/>
              </a:spcAft>
              <a:buClr>
                <a:schemeClr val="dk1"/>
              </a:buClr>
              <a:buSzPts val="1750"/>
              <a:buAutoNum type="arabicPeriod"/>
            </a:pPr>
            <a:r>
              <a:rPr lang="en" sz="1750">
                <a:solidFill>
                  <a:schemeClr val="dk1"/>
                </a:solidFill>
                <a:highlight>
                  <a:srgbClr val="FFFFFF"/>
                </a:highlight>
              </a:rPr>
              <a:t>ESP- Spain</a:t>
            </a:r>
            <a:endParaRPr sz="1750">
              <a:solidFill>
                <a:schemeClr val="dk1"/>
              </a:solidFill>
              <a:highlight>
                <a:srgbClr val="FFFFFF"/>
              </a:highlight>
            </a:endParaRPr>
          </a:p>
          <a:p>
            <a:pPr indent="-339725" lvl="0" marL="457200" rtl="0" algn="l">
              <a:spcBef>
                <a:spcPts val="0"/>
              </a:spcBef>
              <a:spcAft>
                <a:spcPts val="0"/>
              </a:spcAft>
              <a:buClr>
                <a:schemeClr val="dk1"/>
              </a:buClr>
              <a:buSzPts val="1750"/>
              <a:buAutoNum type="arabicPeriod"/>
            </a:pPr>
            <a:r>
              <a:rPr lang="en" sz="1750">
                <a:solidFill>
                  <a:schemeClr val="dk1"/>
                </a:solidFill>
                <a:highlight>
                  <a:srgbClr val="FFFFFF"/>
                </a:highlight>
              </a:rPr>
              <a:t>DEU - Germany</a:t>
            </a:r>
            <a:endParaRPr sz="1750">
              <a:solidFill>
                <a:schemeClr val="dk1"/>
              </a:solidFill>
              <a:highlight>
                <a:srgbClr val="FFFFFF"/>
              </a:highlight>
            </a:endParaRPr>
          </a:p>
          <a:p>
            <a:pPr indent="-339725" lvl="0" marL="457200" rtl="0" algn="l">
              <a:spcBef>
                <a:spcPts val="0"/>
              </a:spcBef>
              <a:spcAft>
                <a:spcPts val="0"/>
              </a:spcAft>
              <a:buClr>
                <a:schemeClr val="dk1"/>
              </a:buClr>
              <a:buSzPts val="1750"/>
              <a:buAutoNum type="arabicPeriod"/>
            </a:pPr>
            <a:r>
              <a:rPr lang="en" sz="1750">
                <a:solidFill>
                  <a:schemeClr val="dk1"/>
                </a:solidFill>
                <a:highlight>
                  <a:srgbClr val="FFFFFF"/>
                </a:highlight>
              </a:rPr>
              <a:t>ITA -</a:t>
            </a:r>
            <a:r>
              <a:rPr lang="en" sz="1750">
                <a:solidFill>
                  <a:schemeClr val="dk1"/>
                </a:solidFill>
                <a:highlight>
                  <a:srgbClr val="FFFFFF"/>
                </a:highlight>
              </a:rPr>
              <a:t>Italy</a:t>
            </a:r>
            <a:endParaRPr sz="1750">
              <a:solidFill>
                <a:schemeClr val="dk1"/>
              </a:solidFill>
              <a:highlight>
                <a:srgbClr val="FFFFFF"/>
              </a:highlight>
            </a:endParaRPr>
          </a:p>
          <a:p>
            <a:pPr indent="-339725" lvl="0" marL="457200" rtl="0" algn="l">
              <a:spcBef>
                <a:spcPts val="0"/>
              </a:spcBef>
              <a:spcAft>
                <a:spcPts val="0"/>
              </a:spcAft>
              <a:buClr>
                <a:schemeClr val="dk1"/>
              </a:buClr>
              <a:buSzPts val="1750"/>
              <a:buAutoNum type="arabicPeriod"/>
            </a:pPr>
            <a:r>
              <a:rPr lang="en" sz="1750">
                <a:solidFill>
                  <a:schemeClr val="dk1"/>
                </a:solidFill>
                <a:highlight>
                  <a:srgbClr val="FFFFFF"/>
                </a:highlight>
              </a:rPr>
              <a:t>IRL - Ireland</a:t>
            </a:r>
            <a:endParaRPr sz="1750">
              <a:solidFill>
                <a:schemeClr val="dk1"/>
              </a:solidFill>
              <a:highlight>
                <a:srgbClr val="FFFFFF"/>
              </a:highlight>
            </a:endParaRPr>
          </a:p>
          <a:p>
            <a:pPr indent="-339725" lvl="0" marL="457200" rtl="0" algn="l">
              <a:spcBef>
                <a:spcPts val="0"/>
              </a:spcBef>
              <a:spcAft>
                <a:spcPts val="0"/>
              </a:spcAft>
              <a:buClr>
                <a:schemeClr val="dk1"/>
              </a:buClr>
              <a:buSzPts val="1750"/>
              <a:buAutoNum type="arabicPeriod"/>
            </a:pPr>
            <a:r>
              <a:rPr lang="en" sz="1750">
                <a:solidFill>
                  <a:schemeClr val="dk1"/>
                </a:solidFill>
                <a:highlight>
                  <a:srgbClr val="FFFFFF"/>
                </a:highlight>
              </a:rPr>
              <a:t>BEL -Belgium</a:t>
            </a:r>
            <a:endParaRPr sz="1750">
              <a:solidFill>
                <a:schemeClr val="dk1"/>
              </a:solidFill>
              <a:highlight>
                <a:srgbClr val="FFFFFF"/>
              </a:highlight>
            </a:endParaRPr>
          </a:p>
          <a:p>
            <a:pPr indent="-339725" lvl="0" marL="457200" rtl="0" algn="l">
              <a:spcBef>
                <a:spcPts val="0"/>
              </a:spcBef>
              <a:spcAft>
                <a:spcPts val="0"/>
              </a:spcAft>
              <a:buClr>
                <a:schemeClr val="dk1"/>
              </a:buClr>
              <a:buSzPts val="1750"/>
              <a:buAutoNum type="arabicPeriod"/>
            </a:pPr>
            <a:r>
              <a:rPr lang="en" sz="1750">
                <a:solidFill>
                  <a:schemeClr val="dk1"/>
                </a:solidFill>
                <a:highlight>
                  <a:srgbClr val="FFFFFF"/>
                </a:highlight>
              </a:rPr>
              <a:t>BRA -Brazil</a:t>
            </a:r>
            <a:endParaRPr sz="1750">
              <a:solidFill>
                <a:schemeClr val="dk1"/>
              </a:solidFill>
              <a:highlight>
                <a:srgbClr val="FFFFFF"/>
              </a:highlight>
            </a:endParaRPr>
          </a:p>
          <a:p>
            <a:pPr indent="-339725" lvl="0" marL="457200" rtl="0" algn="l">
              <a:spcBef>
                <a:spcPts val="0"/>
              </a:spcBef>
              <a:spcAft>
                <a:spcPts val="0"/>
              </a:spcAft>
              <a:buClr>
                <a:schemeClr val="dk1"/>
              </a:buClr>
              <a:buSzPts val="1750"/>
              <a:buAutoNum type="arabicPeriod"/>
            </a:pPr>
            <a:r>
              <a:rPr lang="en" sz="1750">
                <a:solidFill>
                  <a:schemeClr val="dk1"/>
                </a:solidFill>
                <a:highlight>
                  <a:srgbClr val="FFFFFF"/>
                </a:highlight>
              </a:rPr>
              <a:t>NLD-Netherlands</a:t>
            </a:r>
            <a:endParaRPr sz="1750">
              <a:solidFill>
                <a:schemeClr val="dk1"/>
              </a:solidFill>
              <a:highlight>
                <a:srgbClr val="FFFFFF"/>
              </a:highlight>
            </a:endParaRPr>
          </a:p>
          <a:p>
            <a:pPr indent="0" lvl="0" marL="0" rtl="0" algn="l">
              <a:spcBef>
                <a:spcPts val="500"/>
              </a:spcBef>
              <a:spcAft>
                <a:spcPts val="1200"/>
              </a:spcAft>
              <a:buNone/>
            </a:pPr>
            <a:r>
              <a:t/>
            </a:r>
            <a:endParaRPr/>
          </a:p>
        </p:txBody>
      </p:sp>
      <p:pic>
        <p:nvPicPr>
          <p:cNvPr id="149" name="Google Shape;149;p24"/>
          <p:cNvPicPr preferRelativeResize="0"/>
          <p:nvPr/>
        </p:nvPicPr>
        <p:blipFill>
          <a:blip r:embed="rId3">
            <a:alphaModFix/>
          </a:blip>
          <a:stretch>
            <a:fillRect/>
          </a:stretch>
        </p:blipFill>
        <p:spPr>
          <a:xfrm>
            <a:off x="8610600" y="0"/>
            <a:ext cx="533400" cy="523875"/>
          </a:xfrm>
          <a:prstGeom prst="rect">
            <a:avLst/>
          </a:prstGeom>
          <a:noFill/>
          <a:ln>
            <a:noFill/>
          </a:ln>
        </p:spPr>
      </p:pic>
      <p:pic>
        <p:nvPicPr>
          <p:cNvPr id="150" name="Google Shape;150;p24"/>
          <p:cNvPicPr preferRelativeResize="0"/>
          <p:nvPr/>
        </p:nvPicPr>
        <p:blipFill>
          <a:blip r:embed="rId4">
            <a:alphaModFix/>
          </a:blip>
          <a:stretch>
            <a:fillRect/>
          </a:stretch>
        </p:blipFill>
        <p:spPr>
          <a:xfrm>
            <a:off x="152400" y="678000"/>
            <a:ext cx="5497800" cy="3700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219850" y="0"/>
            <a:ext cx="7903500" cy="515400"/>
          </a:xfrm>
          <a:prstGeom prst="rect">
            <a:avLst/>
          </a:prstGeom>
          <a:solidFill>
            <a:srgbClr val="CC0000"/>
          </a:solidFill>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46963"/>
              <a:buFont typeface="Arial"/>
              <a:buNone/>
            </a:pPr>
            <a:r>
              <a:rPr b="1" lang="en" sz="2342">
                <a:solidFill>
                  <a:schemeClr val="lt1"/>
                </a:solidFill>
              </a:rPr>
              <a:t>Exploratory Data Analysis (EDA)</a:t>
            </a:r>
            <a:endParaRPr sz="2100"/>
          </a:p>
        </p:txBody>
      </p:sp>
      <p:sp>
        <p:nvSpPr>
          <p:cNvPr id="156" name="Google Shape;156;p25"/>
          <p:cNvSpPr txBox="1"/>
          <p:nvPr>
            <p:ph idx="1" type="body"/>
          </p:nvPr>
        </p:nvSpPr>
        <p:spPr>
          <a:xfrm>
            <a:off x="5184325" y="667800"/>
            <a:ext cx="3643200" cy="4067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t>Top 10 countries where people booked the hotel’s.</a:t>
            </a:r>
            <a:endParaRPr sz="1600"/>
          </a:p>
          <a:p>
            <a:pPr indent="-320675" lvl="0" marL="457200" rtl="0" algn="l">
              <a:spcBef>
                <a:spcPts val="1200"/>
              </a:spcBef>
              <a:spcAft>
                <a:spcPts val="0"/>
              </a:spcAft>
              <a:buClr>
                <a:schemeClr val="dk1"/>
              </a:buClr>
              <a:buSzPts val="1450"/>
              <a:buAutoNum type="arabicPeriod"/>
            </a:pPr>
            <a:r>
              <a:rPr lang="en" sz="1450">
                <a:solidFill>
                  <a:schemeClr val="dk1"/>
                </a:solidFill>
                <a:highlight>
                  <a:srgbClr val="FFFFFF"/>
                </a:highlight>
              </a:rPr>
              <a:t>PRT- Portugal</a:t>
            </a:r>
            <a:endParaRPr sz="1450">
              <a:solidFill>
                <a:schemeClr val="dk1"/>
              </a:solidFill>
              <a:highlight>
                <a:srgbClr val="FFFFFF"/>
              </a:highlight>
            </a:endParaRPr>
          </a:p>
          <a:p>
            <a:pPr indent="-320675" lvl="0" marL="457200" rtl="0" algn="l">
              <a:spcBef>
                <a:spcPts val="0"/>
              </a:spcBef>
              <a:spcAft>
                <a:spcPts val="0"/>
              </a:spcAft>
              <a:buClr>
                <a:schemeClr val="dk1"/>
              </a:buClr>
              <a:buSzPts val="1450"/>
              <a:buAutoNum type="arabicPeriod"/>
            </a:pPr>
            <a:r>
              <a:rPr lang="en" sz="1450">
                <a:solidFill>
                  <a:schemeClr val="dk1"/>
                </a:solidFill>
                <a:highlight>
                  <a:srgbClr val="FFFFFF"/>
                </a:highlight>
              </a:rPr>
              <a:t>GBR- United Kingdom</a:t>
            </a:r>
            <a:endParaRPr sz="1450">
              <a:solidFill>
                <a:schemeClr val="dk1"/>
              </a:solidFill>
              <a:highlight>
                <a:srgbClr val="FFFFFF"/>
              </a:highlight>
            </a:endParaRPr>
          </a:p>
          <a:p>
            <a:pPr indent="-320675" lvl="0" marL="457200" rtl="0" algn="l">
              <a:spcBef>
                <a:spcPts val="0"/>
              </a:spcBef>
              <a:spcAft>
                <a:spcPts val="0"/>
              </a:spcAft>
              <a:buClr>
                <a:schemeClr val="dk1"/>
              </a:buClr>
              <a:buSzPts val="1450"/>
              <a:buAutoNum type="arabicPeriod"/>
            </a:pPr>
            <a:r>
              <a:rPr lang="en" sz="1450">
                <a:solidFill>
                  <a:schemeClr val="dk1"/>
                </a:solidFill>
                <a:highlight>
                  <a:srgbClr val="FFFFFF"/>
                </a:highlight>
              </a:rPr>
              <a:t>FRA- France</a:t>
            </a:r>
            <a:endParaRPr sz="1450">
              <a:solidFill>
                <a:schemeClr val="dk1"/>
              </a:solidFill>
              <a:highlight>
                <a:srgbClr val="FFFFFF"/>
              </a:highlight>
            </a:endParaRPr>
          </a:p>
          <a:p>
            <a:pPr indent="-320675" lvl="0" marL="457200" rtl="0" algn="l">
              <a:spcBef>
                <a:spcPts val="0"/>
              </a:spcBef>
              <a:spcAft>
                <a:spcPts val="0"/>
              </a:spcAft>
              <a:buClr>
                <a:schemeClr val="dk1"/>
              </a:buClr>
              <a:buSzPts val="1450"/>
              <a:buAutoNum type="arabicPeriod"/>
            </a:pPr>
            <a:r>
              <a:rPr lang="en" sz="1450">
                <a:solidFill>
                  <a:schemeClr val="dk1"/>
                </a:solidFill>
                <a:highlight>
                  <a:srgbClr val="FFFFFF"/>
                </a:highlight>
              </a:rPr>
              <a:t>ESP- Spain</a:t>
            </a:r>
            <a:endParaRPr sz="1450">
              <a:solidFill>
                <a:schemeClr val="dk1"/>
              </a:solidFill>
              <a:highlight>
                <a:srgbClr val="FFFFFF"/>
              </a:highlight>
            </a:endParaRPr>
          </a:p>
          <a:p>
            <a:pPr indent="-320675" lvl="0" marL="457200" rtl="0" algn="l">
              <a:spcBef>
                <a:spcPts val="0"/>
              </a:spcBef>
              <a:spcAft>
                <a:spcPts val="0"/>
              </a:spcAft>
              <a:buClr>
                <a:schemeClr val="dk1"/>
              </a:buClr>
              <a:buSzPts val="1450"/>
              <a:buAutoNum type="arabicPeriod"/>
            </a:pPr>
            <a:r>
              <a:rPr lang="en" sz="1450">
                <a:solidFill>
                  <a:schemeClr val="dk1"/>
                </a:solidFill>
                <a:highlight>
                  <a:srgbClr val="FFFFFF"/>
                </a:highlight>
              </a:rPr>
              <a:t>DEU - Germany</a:t>
            </a:r>
            <a:endParaRPr sz="1450">
              <a:solidFill>
                <a:schemeClr val="dk1"/>
              </a:solidFill>
              <a:highlight>
                <a:srgbClr val="FFFFFF"/>
              </a:highlight>
            </a:endParaRPr>
          </a:p>
          <a:p>
            <a:pPr indent="-320675" lvl="0" marL="457200" rtl="0" algn="l">
              <a:spcBef>
                <a:spcPts val="0"/>
              </a:spcBef>
              <a:spcAft>
                <a:spcPts val="0"/>
              </a:spcAft>
              <a:buClr>
                <a:schemeClr val="dk1"/>
              </a:buClr>
              <a:buSzPts val="1450"/>
              <a:buAutoNum type="arabicPeriod"/>
            </a:pPr>
            <a:r>
              <a:rPr lang="en" sz="1450">
                <a:solidFill>
                  <a:schemeClr val="dk1"/>
                </a:solidFill>
                <a:highlight>
                  <a:srgbClr val="FFFFFF"/>
                </a:highlight>
              </a:rPr>
              <a:t>ITA -</a:t>
            </a:r>
            <a:r>
              <a:rPr lang="en" sz="1450">
                <a:solidFill>
                  <a:schemeClr val="dk1"/>
                </a:solidFill>
                <a:highlight>
                  <a:srgbClr val="FFFFFF"/>
                </a:highlight>
              </a:rPr>
              <a:t>Italy</a:t>
            </a:r>
            <a:endParaRPr sz="1450">
              <a:solidFill>
                <a:schemeClr val="dk1"/>
              </a:solidFill>
              <a:highlight>
                <a:srgbClr val="FFFFFF"/>
              </a:highlight>
            </a:endParaRPr>
          </a:p>
          <a:p>
            <a:pPr indent="-320675" lvl="0" marL="457200" rtl="0" algn="l">
              <a:spcBef>
                <a:spcPts val="0"/>
              </a:spcBef>
              <a:spcAft>
                <a:spcPts val="0"/>
              </a:spcAft>
              <a:buClr>
                <a:schemeClr val="dk1"/>
              </a:buClr>
              <a:buSzPts val="1450"/>
              <a:buAutoNum type="arabicPeriod"/>
            </a:pPr>
            <a:r>
              <a:rPr lang="en" sz="1450">
                <a:solidFill>
                  <a:schemeClr val="dk1"/>
                </a:solidFill>
                <a:highlight>
                  <a:srgbClr val="FFFFFF"/>
                </a:highlight>
              </a:rPr>
              <a:t>IRL - Ireland</a:t>
            </a:r>
            <a:endParaRPr sz="1450">
              <a:solidFill>
                <a:schemeClr val="dk1"/>
              </a:solidFill>
              <a:highlight>
                <a:srgbClr val="FFFFFF"/>
              </a:highlight>
            </a:endParaRPr>
          </a:p>
          <a:p>
            <a:pPr indent="-320675" lvl="0" marL="457200" rtl="0" algn="l">
              <a:spcBef>
                <a:spcPts val="0"/>
              </a:spcBef>
              <a:spcAft>
                <a:spcPts val="0"/>
              </a:spcAft>
              <a:buClr>
                <a:schemeClr val="dk1"/>
              </a:buClr>
              <a:buSzPts val="1450"/>
              <a:buAutoNum type="arabicPeriod"/>
            </a:pPr>
            <a:r>
              <a:rPr lang="en" sz="1450">
                <a:solidFill>
                  <a:schemeClr val="dk1"/>
                </a:solidFill>
                <a:highlight>
                  <a:srgbClr val="FFFFFF"/>
                </a:highlight>
              </a:rPr>
              <a:t>BEL -Belgium</a:t>
            </a:r>
            <a:endParaRPr sz="1450">
              <a:solidFill>
                <a:schemeClr val="dk1"/>
              </a:solidFill>
              <a:highlight>
                <a:srgbClr val="FFFFFF"/>
              </a:highlight>
            </a:endParaRPr>
          </a:p>
          <a:p>
            <a:pPr indent="-320675" lvl="0" marL="457200" rtl="0" algn="l">
              <a:spcBef>
                <a:spcPts val="0"/>
              </a:spcBef>
              <a:spcAft>
                <a:spcPts val="0"/>
              </a:spcAft>
              <a:buClr>
                <a:schemeClr val="dk1"/>
              </a:buClr>
              <a:buSzPts val="1450"/>
              <a:buAutoNum type="arabicPeriod"/>
            </a:pPr>
            <a:r>
              <a:rPr lang="en" sz="1450">
                <a:solidFill>
                  <a:schemeClr val="dk1"/>
                </a:solidFill>
                <a:highlight>
                  <a:srgbClr val="FFFFFF"/>
                </a:highlight>
              </a:rPr>
              <a:t>BRA -Brazil</a:t>
            </a:r>
            <a:endParaRPr sz="1450">
              <a:solidFill>
                <a:schemeClr val="dk1"/>
              </a:solidFill>
              <a:highlight>
                <a:srgbClr val="FFFFFF"/>
              </a:highlight>
            </a:endParaRPr>
          </a:p>
          <a:p>
            <a:pPr indent="-320675" lvl="0" marL="457200" rtl="0" algn="l">
              <a:spcBef>
                <a:spcPts val="0"/>
              </a:spcBef>
              <a:spcAft>
                <a:spcPts val="0"/>
              </a:spcAft>
              <a:buClr>
                <a:schemeClr val="dk1"/>
              </a:buClr>
              <a:buSzPts val="1450"/>
              <a:buAutoNum type="arabicPeriod"/>
            </a:pPr>
            <a:r>
              <a:rPr lang="en" sz="1450">
                <a:solidFill>
                  <a:schemeClr val="dk1"/>
                </a:solidFill>
                <a:highlight>
                  <a:srgbClr val="FFFFFF"/>
                </a:highlight>
              </a:rPr>
              <a:t>NLD-Netherlands</a:t>
            </a:r>
            <a:endParaRPr sz="1450">
              <a:solidFill>
                <a:schemeClr val="dk1"/>
              </a:solidFill>
              <a:highlight>
                <a:srgbClr val="FFFFFF"/>
              </a:highlight>
            </a:endParaRPr>
          </a:p>
          <a:p>
            <a:pPr indent="0" lvl="0" marL="0" rtl="0" algn="l">
              <a:spcBef>
                <a:spcPts val="500"/>
              </a:spcBef>
              <a:spcAft>
                <a:spcPts val="0"/>
              </a:spcAft>
              <a:buNone/>
            </a:pPr>
            <a:r>
              <a:t/>
            </a:r>
            <a:endParaRPr sz="1600"/>
          </a:p>
          <a:p>
            <a:pPr indent="0" lvl="0" marL="0" rtl="0" algn="l">
              <a:spcBef>
                <a:spcPts val="1200"/>
              </a:spcBef>
              <a:spcAft>
                <a:spcPts val="1200"/>
              </a:spcAft>
              <a:buNone/>
            </a:pPr>
            <a:r>
              <a:t/>
            </a:r>
            <a:endParaRPr sz="1600"/>
          </a:p>
        </p:txBody>
      </p:sp>
      <p:pic>
        <p:nvPicPr>
          <p:cNvPr id="157" name="Google Shape;157;p25"/>
          <p:cNvPicPr preferRelativeResize="0"/>
          <p:nvPr/>
        </p:nvPicPr>
        <p:blipFill>
          <a:blip r:embed="rId3">
            <a:alphaModFix/>
          </a:blip>
          <a:stretch>
            <a:fillRect/>
          </a:stretch>
        </p:blipFill>
        <p:spPr>
          <a:xfrm>
            <a:off x="152400" y="667800"/>
            <a:ext cx="4352925" cy="3019425"/>
          </a:xfrm>
          <a:prstGeom prst="rect">
            <a:avLst/>
          </a:prstGeom>
          <a:noFill/>
          <a:ln>
            <a:noFill/>
          </a:ln>
        </p:spPr>
      </p:pic>
      <p:pic>
        <p:nvPicPr>
          <p:cNvPr id="158" name="Google Shape;158;p25"/>
          <p:cNvPicPr preferRelativeResize="0"/>
          <p:nvPr/>
        </p:nvPicPr>
        <p:blipFill>
          <a:blip r:embed="rId4">
            <a:alphaModFix/>
          </a:blip>
          <a:stretch>
            <a:fillRect/>
          </a:stretch>
        </p:blipFill>
        <p:spPr>
          <a:xfrm>
            <a:off x="8610600" y="0"/>
            <a:ext cx="533400" cy="523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270900" y="25086"/>
            <a:ext cx="7842300" cy="473700"/>
          </a:xfrm>
          <a:prstGeom prst="rect">
            <a:avLst/>
          </a:prstGeom>
          <a:solidFill>
            <a:srgbClr val="CC0000"/>
          </a:solidFill>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46963"/>
              <a:buFont typeface="Arial"/>
              <a:buNone/>
            </a:pPr>
            <a:r>
              <a:rPr b="1" lang="en" sz="2342">
                <a:solidFill>
                  <a:schemeClr val="lt1"/>
                </a:solidFill>
              </a:rPr>
              <a:t>Exploratory Data Analysis (EDA)</a:t>
            </a:r>
            <a:endParaRPr/>
          </a:p>
        </p:txBody>
      </p:sp>
      <p:sp>
        <p:nvSpPr>
          <p:cNvPr id="164" name="Google Shape;164;p26"/>
          <p:cNvSpPr txBox="1"/>
          <p:nvPr>
            <p:ph idx="1" type="body"/>
          </p:nvPr>
        </p:nvSpPr>
        <p:spPr>
          <a:xfrm>
            <a:off x="5894025" y="909950"/>
            <a:ext cx="2808000" cy="3179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lang="en" sz="1600">
                <a:solidFill>
                  <a:schemeClr val="dk1"/>
                </a:solidFill>
                <a:highlight>
                  <a:srgbClr val="FFFFFF"/>
                </a:highlight>
              </a:rPr>
              <a:t>2016 had the </a:t>
            </a:r>
            <a:r>
              <a:rPr lang="en" sz="1600">
                <a:solidFill>
                  <a:schemeClr val="dk1"/>
                </a:solidFill>
                <a:highlight>
                  <a:srgbClr val="FFFFFF"/>
                </a:highlight>
              </a:rPr>
              <a:t>highest</a:t>
            </a:r>
            <a:r>
              <a:rPr lang="en" sz="1600">
                <a:solidFill>
                  <a:schemeClr val="dk1"/>
                </a:solidFill>
                <a:highlight>
                  <a:srgbClr val="FFFFFF"/>
                </a:highlight>
              </a:rPr>
              <a:t> 42313 bookings.</a:t>
            </a:r>
            <a:endParaRPr sz="1600">
              <a:solidFill>
                <a:schemeClr val="dk1"/>
              </a:solidFill>
              <a:highlight>
                <a:srgbClr val="FFFFFF"/>
              </a:highlight>
            </a:endParaRPr>
          </a:p>
          <a:p>
            <a:pPr indent="0" lvl="0" marL="0" rtl="0" algn="l">
              <a:spcBef>
                <a:spcPts val="1400"/>
              </a:spcBef>
              <a:spcAft>
                <a:spcPts val="0"/>
              </a:spcAft>
              <a:buClr>
                <a:schemeClr val="dk1"/>
              </a:buClr>
              <a:buSzPts val="1100"/>
              <a:buFont typeface="Arial"/>
              <a:buNone/>
            </a:pPr>
            <a:r>
              <a:rPr lang="en" sz="1600">
                <a:solidFill>
                  <a:schemeClr val="dk1"/>
                </a:solidFill>
                <a:highlight>
                  <a:srgbClr val="FFFFFF"/>
                </a:highlight>
              </a:rPr>
              <a:t>2015 had less 13284 bookings.</a:t>
            </a:r>
            <a:endParaRPr sz="1600">
              <a:solidFill>
                <a:schemeClr val="dk1"/>
              </a:solidFill>
              <a:highlight>
                <a:srgbClr val="FFFFFF"/>
              </a:highlight>
            </a:endParaRPr>
          </a:p>
          <a:p>
            <a:pPr indent="0" lvl="0" marL="0" rtl="0" algn="l">
              <a:spcBef>
                <a:spcPts val="1400"/>
              </a:spcBef>
              <a:spcAft>
                <a:spcPts val="0"/>
              </a:spcAft>
              <a:buClr>
                <a:schemeClr val="dk1"/>
              </a:buClr>
              <a:buSzPts val="1100"/>
              <a:buFont typeface="Arial"/>
              <a:buNone/>
            </a:pPr>
            <a:r>
              <a:rPr lang="en" sz="1600">
                <a:solidFill>
                  <a:schemeClr val="dk1"/>
                </a:solidFill>
                <a:highlight>
                  <a:srgbClr val="FFFFFF"/>
                </a:highlight>
              </a:rPr>
              <a:t>2017 had 31633 bookings.</a:t>
            </a:r>
            <a:endParaRPr sz="1600">
              <a:solidFill>
                <a:schemeClr val="dk1"/>
              </a:solidFill>
              <a:highlight>
                <a:srgbClr val="FFFFFF"/>
              </a:highlight>
            </a:endParaRPr>
          </a:p>
          <a:p>
            <a:pPr indent="0" lvl="0" marL="0" rtl="0" algn="l">
              <a:spcBef>
                <a:spcPts val="400"/>
              </a:spcBef>
              <a:spcAft>
                <a:spcPts val="1200"/>
              </a:spcAft>
              <a:buNone/>
            </a:pPr>
            <a:r>
              <a:t/>
            </a:r>
            <a:endParaRPr/>
          </a:p>
        </p:txBody>
      </p:sp>
      <p:pic>
        <p:nvPicPr>
          <p:cNvPr id="165" name="Google Shape;165;p26"/>
          <p:cNvPicPr preferRelativeResize="0"/>
          <p:nvPr/>
        </p:nvPicPr>
        <p:blipFill>
          <a:blip r:embed="rId3">
            <a:alphaModFix/>
          </a:blip>
          <a:stretch>
            <a:fillRect/>
          </a:stretch>
        </p:blipFill>
        <p:spPr>
          <a:xfrm>
            <a:off x="152400" y="769825"/>
            <a:ext cx="5589225" cy="2802050"/>
          </a:xfrm>
          <a:prstGeom prst="rect">
            <a:avLst/>
          </a:prstGeom>
          <a:noFill/>
          <a:ln>
            <a:noFill/>
          </a:ln>
        </p:spPr>
      </p:pic>
      <p:pic>
        <p:nvPicPr>
          <p:cNvPr id="166" name="Google Shape;166;p26"/>
          <p:cNvPicPr preferRelativeResize="0"/>
          <p:nvPr/>
        </p:nvPicPr>
        <p:blipFill>
          <a:blip r:embed="rId4">
            <a:alphaModFix/>
          </a:blip>
          <a:stretch>
            <a:fillRect/>
          </a:stretch>
        </p:blipFill>
        <p:spPr>
          <a:xfrm>
            <a:off x="8610600" y="0"/>
            <a:ext cx="533400" cy="523875"/>
          </a:xfrm>
          <a:prstGeom prst="rect">
            <a:avLst/>
          </a:prstGeom>
          <a:noFill/>
          <a:ln>
            <a:noFill/>
          </a:ln>
        </p:spPr>
      </p:pic>
      <p:pic>
        <p:nvPicPr>
          <p:cNvPr id="167" name="Google Shape;167;p26"/>
          <p:cNvPicPr preferRelativeResize="0"/>
          <p:nvPr/>
        </p:nvPicPr>
        <p:blipFill>
          <a:blip r:embed="rId5">
            <a:alphaModFix/>
          </a:blip>
          <a:stretch>
            <a:fillRect/>
          </a:stretch>
        </p:blipFill>
        <p:spPr>
          <a:xfrm>
            <a:off x="897425" y="3724275"/>
            <a:ext cx="3674580" cy="1266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0"/>
            <a:ext cx="8016000" cy="418500"/>
          </a:xfrm>
          <a:prstGeom prst="rect">
            <a:avLst/>
          </a:prstGeom>
          <a:solidFill>
            <a:srgbClr val="CC0000"/>
          </a:solidFill>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51348"/>
              <a:buFont typeface="Arial"/>
              <a:buNone/>
            </a:pPr>
            <a:r>
              <a:rPr b="1" lang="en" sz="2142">
                <a:solidFill>
                  <a:schemeClr val="lt1"/>
                </a:solidFill>
              </a:rPr>
              <a:t>Exploratory Data Analysis (EDA)</a:t>
            </a:r>
            <a:endParaRPr sz="2200"/>
          </a:p>
        </p:txBody>
      </p:sp>
      <p:sp>
        <p:nvSpPr>
          <p:cNvPr id="173" name="Google Shape;173;p27"/>
          <p:cNvSpPr txBox="1"/>
          <p:nvPr>
            <p:ph idx="1" type="body"/>
          </p:nvPr>
        </p:nvSpPr>
        <p:spPr>
          <a:xfrm>
            <a:off x="311700" y="4007700"/>
            <a:ext cx="8260800" cy="561300"/>
          </a:xfrm>
          <a:prstGeom prst="rect">
            <a:avLst/>
          </a:prstGeom>
        </p:spPr>
        <p:txBody>
          <a:bodyPr anchorCtr="0" anchor="t" bIns="91425" lIns="91425" spcFirstLastPara="1" rIns="91425" wrap="square" tIns="91425">
            <a:normAutofit fontScale="25000" lnSpcReduction="10000"/>
          </a:bodyPr>
          <a:lstStyle/>
          <a:p>
            <a:pPr indent="0" lvl="0" marL="0" rtl="0" algn="l">
              <a:spcBef>
                <a:spcPts val="1400"/>
              </a:spcBef>
              <a:spcAft>
                <a:spcPts val="0"/>
              </a:spcAft>
              <a:buClr>
                <a:schemeClr val="dk1"/>
              </a:buClr>
              <a:buSzPts val="275"/>
              <a:buFont typeface="Arial"/>
              <a:buNone/>
            </a:pPr>
            <a:r>
              <a:rPr lang="en" sz="6853">
                <a:solidFill>
                  <a:schemeClr val="dk1"/>
                </a:solidFill>
                <a:highlight>
                  <a:srgbClr val="FFFFFF"/>
                </a:highlight>
              </a:rPr>
              <a:t>So the most preferred Room type is "A"</a:t>
            </a:r>
            <a:endParaRPr sz="6853">
              <a:solidFill>
                <a:schemeClr val="dk1"/>
              </a:solidFill>
              <a:highlight>
                <a:srgbClr val="FFFFFF"/>
              </a:highlight>
            </a:endParaRPr>
          </a:p>
          <a:p>
            <a:pPr indent="0" lvl="0" marL="0" rtl="0" algn="l">
              <a:spcBef>
                <a:spcPts val="400"/>
              </a:spcBef>
              <a:spcAft>
                <a:spcPts val="1200"/>
              </a:spcAft>
              <a:buNone/>
            </a:pPr>
            <a:r>
              <a:t/>
            </a:r>
            <a:endParaRPr/>
          </a:p>
        </p:txBody>
      </p:sp>
      <p:pic>
        <p:nvPicPr>
          <p:cNvPr id="174" name="Google Shape;174;p27"/>
          <p:cNvPicPr preferRelativeResize="0"/>
          <p:nvPr/>
        </p:nvPicPr>
        <p:blipFill>
          <a:blip r:embed="rId3">
            <a:alphaModFix/>
          </a:blip>
          <a:stretch>
            <a:fillRect/>
          </a:stretch>
        </p:blipFill>
        <p:spPr>
          <a:xfrm>
            <a:off x="152400" y="612325"/>
            <a:ext cx="7715926" cy="3242975"/>
          </a:xfrm>
          <a:prstGeom prst="rect">
            <a:avLst/>
          </a:prstGeom>
          <a:noFill/>
          <a:ln>
            <a:noFill/>
          </a:ln>
        </p:spPr>
      </p:pic>
      <p:pic>
        <p:nvPicPr>
          <p:cNvPr id="175" name="Google Shape;175;p27"/>
          <p:cNvPicPr preferRelativeResize="0"/>
          <p:nvPr/>
        </p:nvPicPr>
        <p:blipFill>
          <a:blip r:embed="rId4">
            <a:alphaModFix/>
          </a:blip>
          <a:stretch>
            <a:fillRect/>
          </a:stretch>
        </p:blipFill>
        <p:spPr>
          <a:xfrm>
            <a:off x="8610600" y="0"/>
            <a:ext cx="533400" cy="523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311700" y="0"/>
            <a:ext cx="7852500" cy="489900"/>
          </a:xfrm>
          <a:prstGeom prst="rect">
            <a:avLst/>
          </a:prstGeom>
          <a:solidFill>
            <a:srgbClr val="CC0000"/>
          </a:solidFill>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40684"/>
              <a:buFont typeface="Arial"/>
              <a:buNone/>
            </a:pPr>
            <a:r>
              <a:rPr b="1" lang="en" sz="2190">
                <a:solidFill>
                  <a:schemeClr val="lt1"/>
                </a:solidFill>
              </a:rPr>
              <a:t>Exploratory Data Analysis (EDA)</a:t>
            </a:r>
            <a:endParaRPr>
              <a:solidFill>
                <a:schemeClr val="lt1"/>
              </a:solidFill>
            </a:endParaRPr>
          </a:p>
        </p:txBody>
      </p:sp>
      <p:sp>
        <p:nvSpPr>
          <p:cNvPr id="181" name="Google Shape;181;p28"/>
          <p:cNvSpPr txBox="1"/>
          <p:nvPr>
            <p:ph idx="1" type="body"/>
          </p:nvPr>
        </p:nvSpPr>
        <p:spPr>
          <a:xfrm>
            <a:off x="4898575" y="591900"/>
            <a:ext cx="3908700" cy="42045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sz="1600"/>
              <a:t>Conclusions:</a:t>
            </a:r>
            <a:endParaRPr sz="2150">
              <a:solidFill>
                <a:srgbClr val="666666"/>
              </a:solidFill>
              <a:highlight>
                <a:schemeClr val="lt1"/>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1950">
                <a:solidFill>
                  <a:srgbClr val="666666"/>
                </a:solidFill>
                <a:highlight>
                  <a:schemeClr val="lt1"/>
                </a:highlight>
                <a:latin typeface="Roboto"/>
                <a:ea typeface="Roboto"/>
                <a:cs typeface="Roboto"/>
                <a:sym typeface="Roboto"/>
              </a:rPr>
              <a:t>In "TA/TO", City hotels has the high cancellation rate compared to resort hotels.</a:t>
            </a:r>
            <a:endParaRPr sz="1950">
              <a:solidFill>
                <a:srgbClr val="666666"/>
              </a:solidFill>
              <a:highlight>
                <a:schemeClr val="lt1"/>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1950">
                <a:solidFill>
                  <a:srgbClr val="666666"/>
                </a:solidFill>
                <a:highlight>
                  <a:schemeClr val="lt1"/>
                </a:highlight>
                <a:latin typeface="Roboto"/>
                <a:ea typeface="Roboto"/>
                <a:cs typeface="Roboto"/>
                <a:sym typeface="Roboto"/>
              </a:rPr>
              <a:t>In "direct" both the hotels has almost same cancellation rate.</a:t>
            </a:r>
            <a:endParaRPr sz="1950">
              <a:solidFill>
                <a:srgbClr val="666666"/>
              </a:solidFill>
              <a:highlight>
                <a:schemeClr val="lt1"/>
              </a:highlight>
              <a:latin typeface="Roboto"/>
              <a:ea typeface="Roboto"/>
              <a:cs typeface="Roboto"/>
              <a:sym typeface="Roboto"/>
            </a:endParaRPr>
          </a:p>
          <a:p>
            <a:pPr indent="0" lvl="0" marL="0" rtl="0" algn="l">
              <a:spcBef>
                <a:spcPts val="1200"/>
              </a:spcBef>
              <a:spcAft>
                <a:spcPts val="1200"/>
              </a:spcAft>
              <a:buNone/>
            </a:pPr>
            <a:r>
              <a:t/>
            </a:r>
            <a:endParaRPr/>
          </a:p>
        </p:txBody>
      </p:sp>
      <p:pic>
        <p:nvPicPr>
          <p:cNvPr id="182" name="Google Shape;182;p28"/>
          <p:cNvPicPr preferRelativeResize="0"/>
          <p:nvPr/>
        </p:nvPicPr>
        <p:blipFill>
          <a:blip r:embed="rId3">
            <a:alphaModFix/>
          </a:blip>
          <a:stretch>
            <a:fillRect/>
          </a:stretch>
        </p:blipFill>
        <p:spPr>
          <a:xfrm>
            <a:off x="8610600" y="0"/>
            <a:ext cx="533400" cy="523875"/>
          </a:xfrm>
          <a:prstGeom prst="rect">
            <a:avLst/>
          </a:prstGeom>
          <a:noFill/>
          <a:ln>
            <a:noFill/>
          </a:ln>
        </p:spPr>
      </p:pic>
      <p:pic>
        <p:nvPicPr>
          <p:cNvPr id="183" name="Google Shape;183;p28"/>
          <p:cNvPicPr preferRelativeResize="0"/>
          <p:nvPr/>
        </p:nvPicPr>
        <p:blipFill>
          <a:blip r:embed="rId4">
            <a:alphaModFix/>
          </a:blip>
          <a:stretch>
            <a:fillRect/>
          </a:stretch>
        </p:blipFill>
        <p:spPr>
          <a:xfrm>
            <a:off x="0" y="523875"/>
            <a:ext cx="4898575" cy="4466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240275" y="0"/>
            <a:ext cx="7923900" cy="464400"/>
          </a:xfrm>
          <a:prstGeom prst="rect">
            <a:avLst/>
          </a:prstGeom>
          <a:solidFill>
            <a:srgbClr val="CC0000"/>
          </a:solidFill>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2100">
                <a:solidFill>
                  <a:schemeClr val="lt1"/>
                </a:solidFill>
              </a:rPr>
              <a:t>Exploratory Data Analysis (EDA)</a:t>
            </a:r>
            <a:endParaRPr sz="2100"/>
          </a:p>
        </p:txBody>
      </p:sp>
      <p:sp>
        <p:nvSpPr>
          <p:cNvPr id="189" name="Google Shape;189;p29"/>
          <p:cNvSpPr txBox="1"/>
          <p:nvPr>
            <p:ph idx="1" type="body"/>
          </p:nvPr>
        </p:nvSpPr>
        <p:spPr>
          <a:xfrm>
            <a:off x="311700" y="3602500"/>
            <a:ext cx="8373000" cy="126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Market Segment:</a:t>
            </a:r>
            <a:endParaRPr b="1" sz="1800"/>
          </a:p>
          <a:p>
            <a:pPr indent="0" lvl="0" marL="0" rtl="0" algn="l">
              <a:spcBef>
                <a:spcPts val="1200"/>
              </a:spcBef>
              <a:spcAft>
                <a:spcPts val="1200"/>
              </a:spcAft>
              <a:buNone/>
            </a:pPr>
            <a:r>
              <a:rPr lang="en" sz="2000"/>
              <a:t> ‘Online TA/TO’ market segment has highest cancellations for city hotels</a:t>
            </a:r>
            <a:endParaRPr sz="2000"/>
          </a:p>
        </p:txBody>
      </p:sp>
      <p:pic>
        <p:nvPicPr>
          <p:cNvPr id="190" name="Google Shape;190;p29"/>
          <p:cNvPicPr preferRelativeResize="0"/>
          <p:nvPr/>
        </p:nvPicPr>
        <p:blipFill>
          <a:blip r:embed="rId3">
            <a:alphaModFix/>
          </a:blip>
          <a:stretch>
            <a:fillRect/>
          </a:stretch>
        </p:blipFill>
        <p:spPr>
          <a:xfrm>
            <a:off x="8610600" y="-29737"/>
            <a:ext cx="533400" cy="523875"/>
          </a:xfrm>
          <a:prstGeom prst="rect">
            <a:avLst/>
          </a:prstGeom>
          <a:noFill/>
          <a:ln>
            <a:noFill/>
          </a:ln>
        </p:spPr>
      </p:pic>
      <p:pic>
        <p:nvPicPr>
          <p:cNvPr id="191" name="Google Shape;191;p29"/>
          <p:cNvPicPr preferRelativeResize="0"/>
          <p:nvPr/>
        </p:nvPicPr>
        <p:blipFill>
          <a:blip r:embed="rId4">
            <a:alphaModFix/>
          </a:blip>
          <a:stretch>
            <a:fillRect/>
          </a:stretch>
        </p:blipFill>
        <p:spPr>
          <a:xfrm>
            <a:off x="0" y="616800"/>
            <a:ext cx="5990549" cy="3036725"/>
          </a:xfrm>
          <a:prstGeom prst="rect">
            <a:avLst/>
          </a:prstGeom>
          <a:noFill/>
          <a:ln>
            <a:noFill/>
          </a:ln>
        </p:spPr>
      </p:pic>
      <p:pic>
        <p:nvPicPr>
          <p:cNvPr id="192" name="Google Shape;192;p29"/>
          <p:cNvPicPr preferRelativeResize="0"/>
          <p:nvPr/>
        </p:nvPicPr>
        <p:blipFill>
          <a:blip r:embed="rId5">
            <a:alphaModFix/>
          </a:blip>
          <a:stretch>
            <a:fillRect/>
          </a:stretch>
        </p:blipFill>
        <p:spPr>
          <a:xfrm>
            <a:off x="5990550" y="523875"/>
            <a:ext cx="3051400" cy="35684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0" y="0"/>
            <a:ext cx="8388900" cy="469500"/>
          </a:xfrm>
          <a:prstGeom prst="rect">
            <a:avLst/>
          </a:prstGeom>
          <a:solidFill>
            <a:srgbClr val="CC0000"/>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2120">
                <a:solidFill>
                  <a:schemeClr val="lt1"/>
                </a:solidFill>
              </a:rPr>
              <a:t>Exploratory Data Analysis (EDA) </a:t>
            </a:r>
            <a:endParaRPr sz="2220"/>
          </a:p>
        </p:txBody>
      </p:sp>
      <p:sp>
        <p:nvSpPr>
          <p:cNvPr id="198" name="Google Shape;198;p30"/>
          <p:cNvSpPr txBox="1"/>
          <p:nvPr>
            <p:ph idx="1" type="body"/>
          </p:nvPr>
        </p:nvSpPr>
        <p:spPr>
          <a:xfrm>
            <a:off x="0" y="523875"/>
            <a:ext cx="4311600" cy="451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99" name="Google Shape;199;p30"/>
          <p:cNvSpPr txBox="1"/>
          <p:nvPr>
            <p:ph idx="2" type="body"/>
          </p:nvPr>
        </p:nvSpPr>
        <p:spPr>
          <a:xfrm>
            <a:off x="5306775" y="581550"/>
            <a:ext cx="3745500" cy="447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Conclusions:</a:t>
            </a:r>
            <a:endParaRPr b="1"/>
          </a:p>
          <a:p>
            <a:pPr indent="0" lvl="0" marL="0" rtl="0" algn="l">
              <a:spcBef>
                <a:spcPts val="1200"/>
              </a:spcBef>
              <a:spcAft>
                <a:spcPts val="0"/>
              </a:spcAft>
              <a:buNone/>
            </a:pPr>
            <a:r>
              <a:rPr lang="en"/>
              <a:t>  is canceled and same_room_alloted_or_not are negatively correlated. Not getting the same room as per reserved room is not the reason for booking cancellations.  </a:t>
            </a:r>
            <a:endParaRPr/>
          </a:p>
          <a:p>
            <a:pPr indent="0" lvl="0" marL="0" rtl="0" algn="l">
              <a:spcBef>
                <a:spcPts val="1200"/>
              </a:spcBef>
              <a:spcAft>
                <a:spcPts val="0"/>
              </a:spcAft>
              <a:buNone/>
            </a:pPr>
            <a:r>
              <a:rPr lang="en"/>
              <a:t>lead-time and total stay is positively correlated means more is the stay of customer more will be the lead time. </a:t>
            </a:r>
            <a:endParaRPr/>
          </a:p>
          <a:p>
            <a:pPr indent="0" lvl="0" marL="0" rtl="0" algn="l">
              <a:spcBef>
                <a:spcPts val="1200"/>
              </a:spcBef>
              <a:spcAft>
                <a:spcPts val="0"/>
              </a:spcAft>
              <a:buNone/>
            </a:pPr>
            <a:r>
              <a:rPr lang="en"/>
              <a:t>ADR and total people are highly correlated. That means more the people more will be adr.High adr means high revenue </a:t>
            </a:r>
            <a:endParaRPr/>
          </a:p>
          <a:p>
            <a:pPr indent="0" lvl="0" marL="0" rtl="0" algn="l">
              <a:spcBef>
                <a:spcPts val="1200"/>
              </a:spcBef>
              <a:spcAft>
                <a:spcPts val="1200"/>
              </a:spcAft>
              <a:buNone/>
            </a:pPr>
            <a:r>
              <a:rPr lang="en"/>
              <a:t> is_repeated_guest and previous_bookings Not_canceled has strong correlation. May be repeated guests are not more likely to cancel their bookings.</a:t>
            </a:r>
            <a:endParaRPr/>
          </a:p>
        </p:txBody>
      </p:sp>
      <p:pic>
        <p:nvPicPr>
          <p:cNvPr id="200" name="Google Shape;200;p30"/>
          <p:cNvPicPr preferRelativeResize="0"/>
          <p:nvPr/>
        </p:nvPicPr>
        <p:blipFill>
          <a:blip r:embed="rId3">
            <a:alphaModFix/>
          </a:blip>
          <a:stretch>
            <a:fillRect/>
          </a:stretch>
        </p:blipFill>
        <p:spPr>
          <a:xfrm>
            <a:off x="8610600" y="0"/>
            <a:ext cx="533400" cy="523875"/>
          </a:xfrm>
          <a:prstGeom prst="rect">
            <a:avLst/>
          </a:prstGeom>
          <a:noFill/>
          <a:ln>
            <a:noFill/>
          </a:ln>
        </p:spPr>
      </p:pic>
      <p:pic>
        <p:nvPicPr>
          <p:cNvPr id="201" name="Google Shape;201;p30"/>
          <p:cNvPicPr preferRelativeResize="0"/>
          <p:nvPr/>
        </p:nvPicPr>
        <p:blipFill>
          <a:blip r:embed="rId4">
            <a:alphaModFix/>
          </a:blip>
          <a:stretch>
            <a:fillRect/>
          </a:stretch>
        </p:blipFill>
        <p:spPr>
          <a:xfrm>
            <a:off x="40825" y="469500"/>
            <a:ext cx="5153699" cy="47009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383150" y="0"/>
            <a:ext cx="7944300" cy="556200"/>
          </a:xfrm>
          <a:prstGeom prst="rect">
            <a:avLst/>
          </a:prstGeom>
          <a:solidFill>
            <a:srgbClr val="CC0000"/>
          </a:solidFill>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990"/>
              <a:buFont typeface="Arial"/>
              <a:buNone/>
            </a:pPr>
            <a:r>
              <a:rPr b="1" lang="en" sz="2120">
                <a:solidFill>
                  <a:schemeClr val="lt1"/>
                </a:solidFill>
              </a:rPr>
              <a:t>Exploratory Data Analysis (EDA) </a:t>
            </a:r>
            <a:endParaRPr sz="2100"/>
          </a:p>
        </p:txBody>
      </p:sp>
      <p:sp>
        <p:nvSpPr>
          <p:cNvPr id="207" name="Google Shape;207;p31"/>
          <p:cNvSpPr txBox="1"/>
          <p:nvPr>
            <p:ph idx="1" type="body"/>
          </p:nvPr>
        </p:nvSpPr>
        <p:spPr>
          <a:xfrm>
            <a:off x="495375" y="982050"/>
            <a:ext cx="2808000" cy="3179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lang="en" sz="1700">
                <a:solidFill>
                  <a:schemeClr val="dk1"/>
                </a:solidFill>
                <a:highlight>
                  <a:srgbClr val="FFFFFF"/>
                </a:highlight>
              </a:rPr>
              <a:t>City hotel has the highest ADR. That means city hotels are generating more revenues than the resort hotels. More the ADR more is the revenue.</a:t>
            </a:r>
            <a:endParaRPr sz="1700">
              <a:solidFill>
                <a:schemeClr val="dk1"/>
              </a:solidFill>
              <a:highlight>
                <a:srgbClr val="FFFFFF"/>
              </a:highlight>
            </a:endParaRPr>
          </a:p>
          <a:p>
            <a:pPr indent="0" lvl="0" marL="0" rtl="0" algn="l">
              <a:spcBef>
                <a:spcPts val="400"/>
              </a:spcBef>
              <a:spcAft>
                <a:spcPts val="1200"/>
              </a:spcAft>
              <a:buNone/>
            </a:pPr>
            <a:r>
              <a:t/>
            </a:r>
            <a:endParaRPr/>
          </a:p>
        </p:txBody>
      </p:sp>
      <p:pic>
        <p:nvPicPr>
          <p:cNvPr id="208" name="Google Shape;208;p31"/>
          <p:cNvPicPr preferRelativeResize="0"/>
          <p:nvPr/>
        </p:nvPicPr>
        <p:blipFill>
          <a:blip r:embed="rId3">
            <a:alphaModFix/>
          </a:blip>
          <a:stretch>
            <a:fillRect/>
          </a:stretch>
        </p:blipFill>
        <p:spPr>
          <a:xfrm>
            <a:off x="3527225" y="708600"/>
            <a:ext cx="5259212" cy="4282501"/>
          </a:xfrm>
          <a:prstGeom prst="rect">
            <a:avLst/>
          </a:prstGeom>
          <a:noFill/>
          <a:ln>
            <a:noFill/>
          </a:ln>
        </p:spPr>
      </p:pic>
      <p:pic>
        <p:nvPicPr>
          <p:cNvPr id="209" name="Google Shape;209;p31"/>
          <p:cNvPicPr preferRelativeResize="0"/>
          <p:nvPr/>
        </p:nvPicPr>
        <p:blipFill>
          <a:blip r:embed="rId4">
            <a:alphaModFix/>
          </a:blip>
          <a:stretch>
            <a:fillRect/>
          </a:stretch>
        </p:blipFill>
        <p:spPr>
          <a:xfrm>
            <a:off x="8610600" y="0"/>
            <a:ext cx="533400" cy="523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209625" y="0"/>
            <a:ext cx="81996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Problem Statement</a:t>
            </a:r>
            <a:r>
              <a:rPr b="1" lang="en">
                <a:solidFill>
                  <a:srgbClr val="CC0000"/>
                </a:solidFill>
              </a:rPr>
              <a:t> </a:t>
            </a:r>
            <a:endParaRPr b="1">
              <a:solidFill>
                <a:srgbClr val="CC0000"/>
              </a:solidFill>
            </a:endParaRPr>
          </a:p>
        </p:txBody>
      </p:sp>
      <p:sp>
        <p:nvSpPr>
          <p:cNvPr id="62" name="Google Shape;62;p14"/>
          <p:cNvSpPr txBox="1"/>
          <p:nvPr>
            <p:ph idx="1" type="body"/>
          </p:nvPr>
        </p:nvSpPr>
        <p:spPr>
          <a:xfrm>
            <a:off x="311700" y="523875"/>
            <a:ext cx="8520600" cy="404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For this project we will be analyzing Hotel Booking data. This data set contains booking information for a city hotel and a resort hotel, and includes information such as when the booking was made, length of stay, the number of adults, children, and/or babies, and the number of available parking spaces.  </a:t>
            </a:r>
            <a:endParaRPr b="1"/>
          </a:p>
          <a:p>
            <a:pPr indent="0" lvl="0" marL="0" rtl="0" algn="l">
              <a:spcBef>
                <a:spcPts val="1200"/>
              </a:spcBef>
              <a:spcAft>
                <a:spcPts val="0"/>
              </a:spcAft>
              <a:buNone/>
            </a:pPr>
            <a:r>
              <a:rPr b="1" lang="en"/>
              <a:t>Hotel industry is a very volatile industry and the bookings depends on above factors and many more.  </a:t>
            </a:r>
            <a:endParaRPr b="1"/>
          </a:p>
          <a:p>
            <a:pPr indent="0" lvl="0" marL="0" rtl="0" algn="l">
              <a:spcBef>
                <a:spcPts val="1200"/>
              </a:spcBef>
              <a:spcAft>
                <a:spcPts val="1200"/>
              </a:spcAft>
              <a:buNone/>
            </a:pPr>
            <a:r>
              <a:rPr b="1" lang="en"/>
              <a:t>The main objective behind this project is to explore and analyze data to discover important factors that govern the bookings and give insights to hotel management ,which can perform various campaigns to boost the business and performance.</a:t>
            </a:r>
            <a:endParaRPr b="1"/>
          </a:p>
        </p:txBody>
      </p:sp>
      <p:pic>
        <p:nvPicPr>
          <p:cNvPr id="63" name="Google Shape;63;p14"/>
          <p:cNvPicPr preferRelativeResize="0"/>
          <p:nvPr/>
        </p:nvPicPr>
        <p:blipFill>
          <a:blip r:embed="rId3">
            <a:alphaModFix/>
          </a:blip>
          <a:stretch>
            <a:fillRect/>
          </a:stretch>
        </p:blipFill>
        <p:spPr>
          <a:xfrm>
            <a:off x="8610600" y="24400"/>
            <a:ext cx="533400" cy="5238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577025" y="0"/>
            <a:ext cx="7597500" cy="523800"/>
          </a:xfrm>
          <a:prstGeom prst="rect">
            <a:avLst/>
          </a:prstGeom>
          <a:solidFill>
            <a:srgbClr val="CC0000"/>
          </a:solidFill>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990"/>
              <a:buFont typeface="Arial"/>
              <a:buNone/>
            </a:pPr>
            <a:r>
              <a:rPr b="1" lang="en" sz="2120">
                <a:solidFill>
                  <a:schemeClr val="lt1"/>
                </a:solidFill>
              </a:rPr>
              <a:t>Exploratory Data Analysis (EDA) </a:t>
            </a:r>
            <a:endParaRPr sz="2100"/>
          </a:p>
        </p:txBody>
      </p:sp>
      <p:sp>
        <p:nvSpPr>
          <p:cNvPr id="215" name="Google Shape;215;p32"/>
          <p:cNvSpPr txBox="1"/>
          <p:nvPr>
            <p:ph idx="1" type="body"/>
          </p:nvPr>
        </p:nvSpPr>
        <p:spPr>
          <a:xfrm>
            <a:off x="5679725" y="767075"/>
            <a:ext cx="3413400" cy="4243800"/>
          </a:xfrm>
          <a:prstGeom prst="rect">
            <a:avLst/>
          </a:prstGeom>
        </p:spPr>
        <p:txBody>
          <a:bodyPr anchorCtr="0" anchor="t" bIns="91425" lIns="91425" spcFirstLastPara="1" rIns="91425" wrap="square" tIns="91425">
            <a:noAutofit/>
          </a:bodyPr>
          <a:lstStyle/>
          <a:p>
            <a:pPr indent="0" lvl="0" marL="457200" rtl="0" algn="l">
              <a:spcBef>
                <a:spcPts val="1100"/>
              </a:spcBef>
              <a:spcAft>
                <a:spcPts val="0"/>
              </a:spcAft>
              <a:buNone/>
            </a:pPr>
            <a:r>
              <a:rPr lang="en" sz="1150">
                <a:solidFill>
                  <a:srgbClr val="666666"/>
                </a:solidFill>
                <a:highlight>
                  <a:srgbClr val="FFFFFF"/>
                </a:highlight>
              </a:rPr>
              <a:t>Corporate- These are corporate hotel </a:t>
            </a:r>
            <a:r>
              <a:rPr lang="en" sz="1150">
                <a:solidFill>
                  <a:srgbClr val="666666"/>
                </a:solidFill>
                <a:highlight>
                  <a:srgbClr val="FFFFFF"/>
                </a:highlight>
              </a:rPr>
              <a:t>booking</a:t>
            </a:r>
            <a:r>
              <a:rPr lang="en" sz="1150">
                <a:solidFill>
                  <a:srgbClr val="666666"/>
                </a:solidFill>
                <a:highlight>
                  <a:srgbClr val="FFFFFF"/>
                </a:highlight>
              </a:rPr>
              <a:t> companies which makes bookings possible.</a:t>
            </a:r>
            <a:endParaRPr sz="1150">
              <a:solidFill>
                <a:srgbClr val="666666"/>
              </a:solidFill>
              <a:highlight>
                <a:srgbClr val="FFFFFF"/>
              </a:highlight>
            </a:endParaRPr>
          </a:p>
          <a:p>
            <a:pPr indent="0" lvl="0" marL="457200" rtl="0" algn="l">
              <a:spcBef>
                <a:spcPts val="1100"/>
              </a:spcBef>
              <a:spcAft>
                <a:spcPts val="0"/>
              </a:spcAft>
              <a:buNone/>
            </a:pPr>
            <a:r>
              <a:rPr lang="en" sz="1150">
                <a:solidFill>
                  <a:srgbClr val="666666"/>
                </a:solidFill>
                <a:highlight>
                  <a:srgbClr val="FFFFFF"/>
                </a:highlight>
              </a:rPr>
              <a:t>GDS-A GDS is a worldwide conduit between travel bookers and suppliers, such as hotels and other accommodation providers. It communicates live product, price and availability data to travel agents and online booking engines, and allows for automated transactions.</a:t>
            </a:r>
            <a:endParaRPr sz="1150">
              <a:solidFill>
                <a:srgbClr val="666666"/>
              </a:solidFill>
              <a:highlight>
                <a:srgbClr val="FFFFFF"/>
              </a:highlight>
            </a:endParaRPr>
          </a:p>
          <a:p>
            <a:pPr indent="0" lvl="0" marL="457200" rtl="0" algn="l">
              <a:spcBef>
                <a:spcPts val="1100"/>
              </a:spcBef>
              <a:spcAft>
                <a:spcPts val="0"/>
              </a:spcAft>
              <a:buNone/>
            </a:pPr>
            <a:r>
              <a:rPr lang="en" sz="1150">
                <a:solidFill>
                  <a:srgbClr val="666666"/>
                </a:solidFill>
                <a:highlight>
                  <a:srgbClr val="FFFFFF"/>
                </a:highlight>
              </a:rPr>
              <a:t>Direct- means that bookings are directly made with the respective hotels</a:t>
            </a:r>
            <a:endParaRPr sz="1150">
              <a:solidFill>
                <a:srgbClr val="666666"/>
              </a:solidFill>
              <a:highlight>
                <a:srgbClr val="FFFFFF"/>
              </a:highlight>
            </a:endParaRPr>
          </a:p>
          <a:p>
            <a:pPr indent="0" lvl="0" marL="457200" rtl="0" algn="l">
              <a:spcBef>
                <a:spcPts val="1100"/>
              </a:spcBef>
              <a:spcAft>
                <a:spcPts val="0"/>
              </a:spcAft>
              <a:buNone/>
            </a:pPr>
            <a:r>
              <a:rPr lang="en" sz="1150">
                <a:solidFill>
                  <a:srgbClr val="666666"/>
                </a:solidFill>
                <a:highlight>
                  <a:srgbClr val="FFFFFF"/>
                </a:highlight>
              </a:rPr>
              <a:t>TA/TO- means that booings are made through travel agents or travel operators.</a:t>
            </a:r>
            <a:endParaRPr sz="1150">
              <a:solidFill>
                <a:srgbClr val="666666"/>
              </a:solidFill>
              <a:highlight>
                <a:srgbClr val="FFFFFF"/>
              </a:highlight>
            </a:endParaRPr>
          </a:p>
          <a:p>
            <a:pPr indent="0" lvl="0" marL="457200" rtl="0" algn="l">
              <a:spcBef>
                <a:spcPts val="1100"/>
              </a:spcBef>
              <a:spcAft>
                <a:spcPts val="500"/>
              </a:spcAft>
              <a:buNone/>
            </a:pPr>
            <a:r>
              <a:rPr lang="en" sz="1150">
                <a:solidFill>
                  <a:srgbClr val="666666"/>
                </a:solidFill>
                <a:highlight>
                  <a:srgbClr val="FFFFFF"/>
                </a:highlight>
              </a:rPr>
              <a:t>Undefined- Bookings are undefined. may be customers made their bookings on arrival</a:t>
            </a:r>
            <a:endParaRPr sz="1150">
              <a:solidFill>
                <a:srgbClr val="666666"/>
              </a:solidFill>
              <a:highlight>
                <a:srgbClr val="FFFFFF"/>
              </a:highlight>
            </a:endParaRPr>
          </a:p>
        </p:txBody>
      </p:sp>
      <p:pic>
        <p:nvPicPr>
          <p:cNvPr id="216" name="Google Shape;216;p32"/>
          <p:cNvPicPr preferRelativeResize="0"/>
          <p:nvPr/>
        </p:nvPicPr>
        <p:blipFill>
          <a:blip r:embed="rId3">
            <a:alphaModFix/>
          </a:blip>
          <a:stretch>
            <a:fillRect/>
          </a:stretch>
        </p:blipFill>
        <p:spPr>
          <a:xfrm>
            <a:off x="213625" y="826626"/>
            <a:ext cx="5374926" cy="3294150"/>
          </a:xfrm>
          <a:prstGeom prst="rect">
            <a:avLst/>
          </a:prstGeom>
          <a:noFill/>
          <a:ln>
            <a:noFill/>
          </a:ln>
        </p:spPr>
      </p:pic>
      <p:pic>
        <p:nvPicPr>
          <p:cNvPr id="217" name="Google Shape;217;p32"/>
          <p:cNvPicPr preferRelativeResize="0"/>
          <p:nvPr/>
        </p:nvPicPr>
        <p:blipFill>
          <a:blip r:embed="rId4">
            <a:alphaModFix/>
          </a:blip>
          <a:stretch>
            <a:fillRect/>
          </a:stretch>
        </p:blipFill>
        <p:spPr>
          <a:xfrm>
            <a:off x="8610600" y="-29737"/>
            <a:ext cx="533400" cy="523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551100" y="0"/>
            <a:ext cx="7602900" cy="551100"/>
          </a:xfrm>
          <a:prstGeom prst="rect">
            <a:avLst/>
          </a:prstGeom>
          <a:solidFill>
            <a:srgbClr val="CC0000"/>
          </a:solidFill>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120">
                <a:solidFill>
                  <a:schemeClr val="lt1"/>
                </a:solidFill>
              </a:rPr>
              <a:t>Exploratory Data Analysis (EDA) </a:t>
            </a:r>
            <a:endParaRPr sz="2100"/>
          </a:p>
        </p:txBody>
      </p:sp>
      <p:sp>
        <p:nvSpPr>
          <p:cNvPr id="223" name="Google Shape;223;p33"/>
          <p:cNvSpPr txBox="1"/>
          <p:nvPr>
            <p:ph idx="1" type="body"/>
          </p:nvPr>
        </p:nvSpPr>
        <p:spPr>
          <a:xfrm>
            <a:off x="311700" y="1091975"/>
            <a:ext cx="2808000" cy="3477000"/>
          </a:xfrm>
          <a:prstGeom prst="rect">
            <a:avLst/>
          </a:prstGeom>
        </p:spPr>
        <p:txBody>
          <a:bodyPr anchorCtr="0" anchor="t" bIns="91425" lIns="91425" spcFirstLastPara="1" rIns="91425" wrap="square" tIns="91425">
            <a:normAutofit/>
          </a:bodyPr>
          <a:lstStyle/>
          <a:p>
            <a:pPr indent="0" lvl="0" marL="0" marR="190500" rtl="0" algn="l">
              <a:spcBef>
                <a:spcPts val="0"/>
              </a:spcBef>
              <a:spcAft>
                <a:spcPts val="0"/>
              </a:spcAft>
              <a:buClr>
                <a:schemeClr val="dk1"/>
              </a:buClr>
              <a:buSzPts val="1100"/>
              <a:buFont typeface="Arial"/>
              <a:buNone/>
            </a:pPr>
            <a:r>
              <a:rPr lang="en" sz="1750">
                <a:solidFill>
                  <a:schemeClr val="dk1"/>
                </a:solidFill>
                <a:highlight>
                  <a:srgbClr val="FFFFFF"/>
                </a:highlight>
              </a:rPr>
              <a:t>Direct' and 'Online TA' are contributing the most in both types of hotels.</a:t>
            </a:r>
            <a:endParaRPr sz="1750">
              <a:solidFill>
                <a:schemeClr val="dk1"/>
              </a:solidFill>
              <a:highlight>
                <a:srgbClr val="FFFFFF"/>
              </a:highlight>
            </a:endParaRPr>
          </a:p>
          <a:p>
            <a:pPr indent="0" lvl="0" marL="0" marR="190500" rtl="0" algn="l">
              <a:spcBef>
                <a:spcPts val="1400"/>
              </a:spcBef>
              <a:spcAft>
                <a:spcPts val="0"/>
              </a:spcAft>
              <a:buClr>
                <a:schemeClr val="dk1"/>
              </a:buClr>
              <a:buSzPts val="1100"/>
              <a:buFont typeface="Arial"/>
              <a:buNone/>
            </a:pPr>
            <a:r>
              <a:rPr lang="en" sz="1750">
                <a:solidFill>
                  <a:schemeClr val="dk1"/>
                </a:solidFill>
                <a:highlight>
                  <a:srgbClr val="FFFFFF"/>
                </a:highlight>
              </a:rPr>
              <a:t>Aviation segment should focus on increasing the bookings of 'City Hotel'</a:t>
            </a:r>
            <a:endParaRPr sz="1750">
              <a:solidFill>
                <a:schemeClr val="dk1"/>
              </a:solidFill>
              <a:highlight>
                <a:srgbClr val="FFFFFF"/>
              </a:highlight>
            </a:endParaRPr>
          </a:p>
          <a:p>
            <a:pPr indent="0" lvl="0" marL="0" marR="190500" rtl="0" algn="l">
              <a:spcBef>
                <a:spcPts val="40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0"/>
              </a:spcBef>
              <a:spcAft>
                <a:spcPts val="1200"/>
              </a:spcAft>
              <a:buNone/>
            </a:pPr>
            <a:r>
              <a:t/>
            </a:r>
            <a:endParaRPr/>
          </a:p>
        </p:txBody>
      </p:sp>
      <p:pic>
        <p:nvPicPr>
          <p:cNvPr id="224" name="Google Shape;224;p33"/>
          <p:cNvPicPr preferRelativeResize="0"/>
          <p:nvPr/>
        </p:nvPicPr>
        <p:blipFill>
          <a:blip r:embed="rId3">
            <a:alphaModFix/>
          </a:blip>
          <a:stretch>
            <a:fillRect/>
          </a:stretch>
        </p:blipFill>
        <p:spPr>
          <a:xfrm>
            <a:off x="3374150" y="1193325"/>
            <a:ext cx="5719499" cy="2950050"/>
          </a:xfrm>
          <a:prstGeom prst="rect">
            <a:avLst/>
          </a:prstGeom>
          <a:noFill/>
          <a:ln>
            <a:noFill/>
          </a:ln>
        </p:spPr>
      </p:pic>
      <p:pic>
        <p:nvPicPr>
          <p:cNvPr id="225" name="Google Shape;225;p33"/>
          <p:cNvPicPr preferRelativeResize="0"/>
          <p:nvPr/>
        </p:nvPicPr>
        <p:blipFill>
          <a:blip r:embed="rId4">
            <a:alphaModFix/>
          </a:blip>
          <a:stretch>
            <a:fillRect/>
          </a:stretch>
        </p:blipFill>
        <p:spPr>
          <a:xfrm>
            <a:off x="8610600" y="-29737"/>
            <a:ext cx="533400" cy="523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txBox="1"/>
          <p:nvPr>
            <p:ph idx="1" type="body"/>
          </p:nvPr>
        </p:nvSpPr>
        <p:spPr>
          <a:xfrm>
            <a:off x="0" y="0"/>
            <a:ext cx="9144000" cy="5082300"/>
          </a:xfrm>
          <a:prstGeom prst="rect">
            <a:avLst/>
          </a:prstGeom>
          <a:solidFill>
            <a:srgbClr val="999999"/>
          </a:solidFill>
        </p:spPr>
        <p:txBody>
          <a:bodyPr anchorCtr="0" anchor="ctr" bIns="91425" lIns="91425" spcFirstLastPara="1" rIns="91425" wrap="square" tIns="91425">
            <a:normAutofit/>
          </a:bodyPr>
          <a:lstStyle/>
          <a:p>
            <a:pPr indent="0" lvl="0" marL="0" rtl="0" algn="l">
              <a:spcBef>
                <a:spcPts val="0"/>
              </a:spcBef>
              <a:spcAft>
                <a:spcPts val="0"/>
              </a:spcAft>
              <a:buNone/>
            </a:pPr>
            <a:r>
              <a:rPr lang="en"/>
              <a:t>                                               </a:t>
            </a:r>
            <a:r>
              <a:rPr b="1" lang="en" sz="3400">
                <a:solidFill>
                  <a:srgbClr val="CC0000"/>
                </a:solidFill>
              </a:rPr>
              <a:t>THANK YOU!!</a:t>
            </a:r>
            <a:endParaRPr b="1" sz="3400">
              <a:solidFill>
                <a:srgbClr val="CC0000"/>
              </a:solidFill>
            </a:endParaRPr>
          </a:p>
        </p:txBody>
      </p:sp>
      <p:pic>
        <p:nvPicPr>
          <p:cNvPr id="231" name="Google Shape;231;p34"/>
          <p:cNvPicPr preferRelativeResize="0"/>
          <p:nvPr/>
        </p:nvPicPr>
        <p:blipFill>
          <a:blip r:embed="rId3">
            <a:alphaModFix/>
          </a:blip>
          <a:stretch>
            <a:fillRect/>
          </a:stretch>
        </p:blipFill>
        <p:spPr>
          <a:xfrm>
            <a:off x="8610600" y="0"/>
            <a:ext cx="533400" cy="523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168825" y="-24400"/>
            <a:ext cx="82404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Workflow</a:t>
            </a:r>
            <a:endParaRPr b="1">
              <a:solidFill>
                <a:schemeClr val="lt1"/>
              </a:solidFill>
            </a:endParaRPr>
          </a:p>
        </p:txBody>
      </p:sp>
      <p:sp>
        <p:nvSpPr>
          <p:cNvPr id="69" name="Google Shape;69;p15"/>
          <p:cNvSpPr txBox="1"/>
          <p:nvPr>
            <p:ph idx="1" type="body"/>
          </p:nvPr>
        </p:nvSpPr>
        <p:spPr>
          <a:xfrm>
            <a:off x="243075" y="602125"/>
            <a:ext cx="8520600" cy="47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So we will divide our work flow into following 3 steps.</a:t>
            </a:r>
            <a:endParaRPr b="1"/>
          </a:p>
        </p:txBody>
      </p:sp>
      <p:pic>
        <p:nvPicPr>
          <p:cNvPr id="70" name="Google Shape;70;p15"/>
          <p:cNvPicPr preferRelativeResize="0"/>
          <p:nvPr/>
        </p:nvPicPr>
        <p:blipFill>
          <a:blip r:embed="rId3">
            <a:alphaModFix/>
          </a:blip>
          <a:stretch>
            <a:fillRect/>
          </a:stretch>
        </p:blipFill>
        <p:spPr>
          <a:xfrm>
            <a:off x="8610600" y="0"/>
            <a:ext cx="533400" cy="523875"/>
          </a:xfrm>
          <a:prstGeom prst="rect">
            <a:avLst/>
          </a:prstGeom>
          <a:noFill/>
          <a:ln>
            <a:noFill/>
          </a:ln>
        </p:spPr>
      </p:pic>
      <p:sp>
        <p:nvSpPr>
          <p:cNvPr id="71" name="Google Shape;71;p15"/>
          <p:cNvSpPr/>
          <p:nvPr/>
        </p:nvSpPr>
        <p:spPr>
          <a:xfrm>
            <a:off x="428625" y="1612475"/>
            <a:ext cx="2377800" cy="1877700"/>
          </a:xfrm>
          <a:prstGeom prst="homePlate">
            <a:avLst>
              <a:gd fmla="val 50000"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lt1"/>
                </a:solidFill>
                <a:highlight>
                  <a:srgbClr val="CC0000"/>
                </a:highlight>
              </a:rPr>
              <a:t>Data Collection and Understanding</a:t>
            </a:r>
            <a:endParaRPr sz="1700">
              <a:solidFill>
                <a:srgbClr val="CC0000"/>
              </a:solidFill>
              <a:highlight>
                <a:srgbClr val="CC0000"/>
              </a:highlight>
            </a:endParaRPr>
          </a:p>
        </p:txBody>
      </p:sp>
      <p:sp>
        <p:nvSpPr>
          <p:cNvPr id="72" name="Google Shape;72;p15"/>
          <p:cNvSpPr/>
          <p:nvPr/>
        </p:nvSpPr>
        <p:spPr>
          <a:xfrm>
            <a:off x="3132363" y="1632900"/>
            <a:ext cx="2377800" cy="1877700"/>
          </a:xfrm>
          <a:prstGeom prst="homePlate">
            <a:avLst>
              <a:gd fmla="val 50000"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lt1"/>
                </a:solidFill>
                <a:highlight>
                  <a:srgbClr val="CC0000"/>
                </a:highlight>
              </a:rPr>
              <a:t>Data Cleaning and Manipulation</a:t>
            </a:r>
            <a:endParaRPr sz="1900">
              <a:solidFill>
                <a:schemeClr val="lt1"/>
              </a:solidFill>
              <a:highlight>
                <a:schemeClr val="lt1"/>
              </a:highlight>
            </a:endParaRPr>
          </a:p>
        </p:txBody>
      </p:sp>
      <p:sp>
        <p:nvSpPr>
          <p:cNvPr id="73" name="Google Shape;73;p15"/>
          <p:cNvSpPr/>
          <p:nvPr/>
        </p:nvSpPr>
        <p:spPr>
          <a:xfrm>
            <a:off x="5836100" y="1612475"/>
            <a:ext cx="2377800" cy="1877700"/>
          </a:xfrm>
          <a:prstGeom prst="homePlate">
            <a:avLst>
              <a:gd fmla="val 50000"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lt1"/>
                </a:solidFill>
                <a:highlight>
                  <a:srgbClr val="CC0000"/>
                </a:highlight>
              </a:rPr>
              <a:t>Exploratory Data Analysis(EDA)</a:t>
            </a:r>
            <a:endParaRPr sz="1700">
              <a:solidFill>
                <a:schemeClr val="lt1"/>
              </a:solidFill>
              <a:highlight>
                <a:srgbClr val="CC00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230075" y="0"/>
            <a:ext cx="82302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a:solidFill>
                  <a:schemeClr val="lt1"/>
                </a:solidFill>
              </a:rPr>
              <a:t>Data Collection and Understanding</a:t>
            </a:r>
            <a:endParaRPr>
              <a:solidFill>
                <a:schemeClr val="lt1"/>
              </a:solidFill>
            </a:endParaRPr>
          </a:p>
        </p:txBody>
      </p:sp>
      <p:sp>
        <p:nvSpPr>
          <p:cNvPr id="79" name="Google Shape;79;p16"/>
          <p:cNvSpPr txBox="1"/>
          <p:nvPr>
            <p:ph idx="1" type="body"/>
          </p:nvPr>
        </p:nvSpPr>
        <p:spPr>
          <a:xfrm>
            <a:off x="311700" y="673550"/>
            <a:ext cx="8520600" cy="4378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 </a:t>
            </a:r>
            <a:r>
              <a:rPr b="1" lang="en" sz="1500"/>
              <a:t>After collecting data it’s very important to understand your data. So we had hotel Booking analysis data. Which had 119390 rows and 32 columns. So let’s understand this 32 columns.</a:t>
            </a:r>
            <a:endParaRPr b="1" sz="1500"/>
          </a:p>
          <a:p>
            <a:pPr indent="0" lvl="0" marL="0" rtl="0" algn="l">
              <a:spcBef>
                <a:spcPts val="1200"/>
              </a:spcBef>
              <a:spcAft>
                <a:spcPts val="0"/>
              </a:spcAft>
              <a:buNone/>
            </a:pPr>
            <a:r>
              <a:rPr b="1" lang="en" sz="1768">
                <a:solidFill>
                  <a:srgbClr val="CC0000"/>
                </a:solidFill>
              </a:rPr>
              <a:t>Data Description:</a:t>
            </a:r>
            <a:endParaRPr b="1" sz="1768">
              <a:solidFill>
                <a:srgbClr val="CC0000"/>
              </a:solidFill>
            </a:endParaRPr>
          </a:p>
          <a:p>
            <a:pPr indent="0" lvl="0" marL="0" rtl="0" algn="l">
              <a:spcBef>
                <a:spcPts val="1200"/>
              </a:spcBef>
              <a:spcAft>
                <a:spcPts val="0"/>
              </a:spcAft>
              <a:buNone/>
            </a:pPr>
            <a:r>
              <a:rPr b="1" lang="en" sz="1500"/>
              <a:t> hotel :</a:t>
            </a:r>
            <a:r>
              <a:rPr lang="en" sz="1500"/>
              <a:t>Resort Hotel or City Hotel </a:t>
            </a:r>
            <a:endParaRPr sz="1500"/>
          </a:p>
          <a:p>
            <a:pPr indent="0" lvl="0" marL="0" rtl="0" algn="l">
              <a:spcBef>
                <a:spcPts val="1200"/>
              </a:spcBef>
              <a:spcAft>
                <a:spcPts val="0"/>
              </a:spcAft>
              <a:buNone/>
            </a:pPr>
            <a:r>
              <a:rPr b="1" lang="en" sz="1500"/>
              <a:t>is_canceled : </a:t>
            </a:r>
            <a:r>
              <a:rPr lang="en" sz="1500"/>
              <a:t>Value indicating if the booking was canceled (1) or not (0) </a:t>
            </a:r>
            <a:endParaRPr sz="1500"/>
          </a:p>
          <a:p>
            <a:pPr indent="0" lvl="0" marL="0" rtl="0" algn="l">
              <a:spcBef>
                <a:spcPts val="1200"/>
              </a:spcBef>
              <a:spcAft>
                <a:spcPts val="0"/>
              </a:spcAft>
              <a:buNone/>
            </a:pPr>
            <a:r>
              <a:rPr b="1" lang="en" sz="1500"/>
              <a:t>lead_time : </a:t>
            </a:r>
            <a:r>
              <a:rPr lang="en" sz="1500"/>
              <a:t>Number of days that elapsed between the entering date of the booking and the arrival date </a:t>
            </a:r>
            <a:endParaRPr sz="1500"/>
          </a:p>
          <a:p>
            <a:pPr indent="0" lvl="0" marL="0" rtl="0" algn="l">
              <a:spcBef>
                <a:spcPts val="1200"/>
              </a:spcBef>
              <a:spcAft>
                <a:spcPts val="0"/>
              </a:spcAft>
              <a:buNone/>
            </a:pPr>
            <a:r>
              <a:rPr b="1" lang="en" sz="1500"/>
              <a:t>arrival_date_year :</a:t>
            </a:r>
            <a:r>
              <a:rPr lang="en" sz="1500"/>
              <a:t> Year of arrival date </a:t>
            </a:r>
            <a:endParaRPr sz="1500"/>
          </a:p>
          <a:p>
            <a:pPr indent="0" lvl="0" marL="0" rtl="0" algn="l">
              <a:spcBef>
                <a:spcPts val="1200"/>
              </a:spcBef>
              <a:spcAft>
                <a:spcPts val="0"/>
              </a:spcAft>
              <a:buNone/>
            </a:pPr>
            <a:r>
              <a:rPr b="1" lang="en" sz="1500"/>
              <a:t>arrival_date_month : </a:t>
            </a:r>
            <a:r>
              <a:rPr lang="en" sz="1500"/>
              <a:t>Month of arrival date</a:t>
            </a:r>
            <a:endParaRPr sz="1500"/>
          </a:p>
          <a:p>
            <a:pPr indent="0" lvl="0" marL="0" rtl="0" algn="l">
              <a:spcBef>
                <a:spcPts val="1200"/>
              </a:spcBef>
              <a:spcAft>
                <a:spcPts val="0"/>
              </a:spcAft>
              <a:buNone/>
            </a:pPr>
            <a:r>
              <a:rPr b="1" lang="en" sz="1500"/>
              <a:t>arrival_date_week_number : </a:t>
            </a:r>
            <a:r>
              <a:rPr lang="en" sz="1500"/>
              <a:t>Week number of year for arrival date </a:t>
            </a:r>
            <a:endParaRPr sz="1500"/>
          </a:p>
          <a:p>
            <a:pPr indent="0" lvl="0" marL="0" rtl="0" algn="l">
              <a:spcBef>
                <a:spcPts val="1200"/>
              </a:spcBef>
              <a:spcAft>
                <a:spcPts val="0"/>
              </a:spcAft>
              <a:buNone/>
            </a:pPr>
            <a:r>
              <a:rPr b="1" lang="en" sz="1500"/>
              <a:t>arrival_date_day_of_month : </a:t>
            </a:r>
            <a:r>
              <a:rPr lang="en" sz="1500"/>
              <a:t>Day of arrival date</a:t>
            </a:r>
            <a:endParaRPr sz="1500"/>
          </a:p>
          <a:p>
            <a:pPr indent="0" lvl="0" marL="0" rtl="0" algn="l">
              <a:spcBef>
                <a:spcPts val="1200"/>
              </a:spcBef>
              <a:spcAft>
                <a:spcPts val="0"/>
              </a:spcAft>
              <a:buNone/>
            </a:pPr>
            <a:r>
              <a:rPr b="1" lang="en" sz="1500"/>
              <a:t>stays_in_weekend_nights :</a:t>
            </a:r>
            <a:r>
              <a:rPr lang="en" sz="1500"/>
              <a:t> Number of weekend nights </a:t>
            </a:r>
            <a:endParaRPr sz="1500"/>
          </a:p>
          <a:p>
            <a:pPr indent="0" lvl="0" marL="0" rtl="0" algn="l">
              <a:spcBef>
                <a:spcPts val="1200"/>
              </a:spcBef>
              <a:spcAft>
                <a:spcPts val="0"/>
              </a:spcAft>
              <a:buNone/>
            </a:pPr>
            <a:r>
              <a:rPr b="1" lang="en" sz="1500"/>
              <a:t>stays_in_week_nights : </a:t>
            </a:r>
            <a:r>
              <a:rPr lang="en" sz="1500"/>
              <a:t>Number of week nights.</a:t>
            </a:r>
            <a:endParaRPr sz="1500"/>
          </a:p>
          <a:p>
            <a:pPr indent="0" lvl="0" marL="0" rtl="0" algn="l">
              <a:spcBef>
                <a:spcPts val="1200"/>
              </a:spcBef>
              <a:spcAft>
                <a:spcPts val="1200"/>
              </a:spcAft>
              <a:buNone/>
            </a:pPr>
            <a:r>
              <a:t/>
            </a:r>
            <a:endParaRPr b="1" sz="1500"/>
          </a:p>
        </p:txBody>
      </p:sp>
      <p:pic>
        <p:nvPicPr>
          <p:cNvPr id="80" name="Google Shape;80;p16"/>
          <p:cNvPicPr preferRelativeResize="0"/>
          <p:nvPr/>
        </p:nvPicPr>
        <p:blipFill>
          <a:blip r:embed="rId3">
            <a:alphaModFix/>
          </a:blip>
          <a:stretch>
            <a:fillRect/>
          </a:stretch>
        </p:blipFill>
        <p:spPr>
          <a:xfrm>
            <a:off x="8610600" y="0"/>
            <a:ext cx="533400" cy="523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260675" y="0"/>
            <a:ext cx="82200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Data Collection and Understanding</a:t>
            </a:r>
            <a:endParaRPr>
              <a:solidFill>
                <a:schemeClr val="lt1"/>
              </a:solidFill>
            </a:endParaRPr>
          </a:p>
        </p:txBody>
      </p:sp>
      <p:sp>
        <p:nvSpPr>
          <p:cNvPr id="86" name="Google Shape;86;p17"/>
          <p:cNvSpPr txBox="1"/>
          <p:nvPr>
            <p:ph idx="1" type="body"/>
          </p:nvPr>
        </p:nvSpPr>
        <p:spPr>
          <a:xfrm>
            <a:off x="311700" y="642950"/>
            <a:ext cx="8520600" cy="4388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b="1" lang="en" sz="2301"/>
              <a:t>adults :</a:t>
            </a:r>
            <a:r>
              <a:rPr lang="en" sz="2301"/>
              <a:t> Number of adults </a:t>
            </a:r>
            <a:endParaRPr sz="2301"/>
          </a:p>
          <a:p>
            <a:pPr indent="0" lvl="0" marL="0" rtl="0" algn="l">
              <a:spcBef>
                <a:spcPts val="1200"/>
              </a:spcBef>
              <a:spcAft>
                <a:spcPts val="0"/>
              </a:spcAft>
              <a:buNone/>
            </a:pPr>
            <a:r>
              <a:rPr b="1" lang="en" sz="2301"/>
              <a:t>children :</a:t>
            </a:r>
            <a:r>
              <a:rPr lang="en" sz="2301"/>
              <a:t> Number of children </a:t>
            </a:r>
            <a:endParaRPr sz="2301"/>
          </a:p>
          <a:p>
            <a:pPr indent="0" lvl="0" marL="0" rtl="0" algn="l">
              <a:spcBef>
                <a:spcPts val="1200"/>
              </a:spcBef>
              <a:spcAft>
                <a:spcPts val="0"/>
              </a:spcAft>
              <a:buNone/>
            </a:pPr>
            <a:r>
              <a:rPr b="1" lang="en" sz="2301"/>
              <a:t>babies : </a:t>
            </a:r>
            <a:r>
              <a:rPr lang="en" sz="2301"/>
              <a:t>Number of babies </a:t>
            </a:r>
            <a:endParaRPr sz="2301"/>
          </a:p>
          <a:p>
            <a:pPr indent="0" lvl="0" marL="0" rtl="0" algn="l">
              <a:spcBef>
                <a:spcPts val="1200"/>
              </a:spcBef>
              <a:spcAft>
                <a:spcPts val="0"/>
              </a:spcAft>
              <a:buNone/>
            </a:pPr>
            <a:r>
              <a:rPr b="1" lang="en" sz="2301"/>
              <a:t>meal : </a:t>
            </a:r>
            <a:r>
              <a:rPr lang="en" sz="2301"/>
              <a:t>Type of meal booked.</a:t>
            </a:r>
            <a:endParaRPr sz="2301"/>
          </a:p>
          <a:p>
            <a:pPr indent="0" lvl="0" marL="0" rtl="0" algn="l">
              <a:spcBef>
                <a:spcPts val="1200"/>
              </a:spcBef>
              <a:spcAft>
                <a:spcPts val="0"/>
              </a:spcAft>
              <a:buNone/>
            </a:pPr>
            <a:r>
              <a:rPr b="1" lang="en" sz="2301"/>
              <a:t>country : </a:t>
            </a:r>
            <a:r>
              <a:rPr lang="en" sz="2301"/>
              <a:t>Country of origin.</a:t>
            </a:r>
            <a:endParaRPr sz="2301"/>
          </a:p>
          <a:p>
            <a:pPr indent="0" lvl="0" marL="0" rtl="0" algn="l">
              <a:spcBef>
                <a:spcPts val="1200"/>
              </a:spcBef>
              <a:spcAft>
                <a:spcPts val="0"/>
              </a:spcAft>
              <a:buNone/>
            </a:pPr>
            <a:r>
              <a:rPr b="1" lang="en" sz="2301"/>
              <a:t>market_segment : </a:t>
            </a:r>
            <a:r>
              <a:rPr lang="en" sz="2301"/>
              <a:t>Market segment designation. (TA/TO) </a:t>
            </a:r>
            <a:endParaRPr sz="2301"/>
          </a:p>
          <a:p>
            <a:pPr indent="0" lvl="0" marL="0" rtl="0" algn="l">
              <a:spcBef>
                <a:spcPts val="1200"/>
              </a:spcBef>
              <a:spcAft>
                <a:spcPts val="0"/>
              </a:spcAft>
              <a:buNone/>
            </a:pPr>
            <a:r>
              <a:rPr b="1" lang="en" sz="2301"/>
              <a:t>distribution_channel : </a:t>
            </a:r>
            <a:r>
              <a:rPr lang="en" sz="2301"/>
              <a:t>Booking distribution channel.(T/A/TO) </a:t>
            </a:r>
            <a:endParaRPr sz="2301"/>
          </a:p>
          <a:p>
            <a:pPr indent="0" lvl="0" marL="0" rtl="0" algn="l">
              <a:spcBef>
                <a:spcPts val="1200"/>
              </a:spcBef>
              <a:spcAft>
                <a:spcPts val="0"/>
              </a:spcAft>
              <a:buNone/>
            </a:pPr>
            <a:r>
              <a:rPr b="1" lang="en" sz="2301"/>
              <a:t>is_repeated_guest : </a:t>
            </a:r>
            <a:r>
              <a:rPr lang="en" sz="2301"/>
              <a:t>is a repeated guest (1) or not (0) </a:t>
            </a:r>
            <a:endParaRPr sz="2301"/>
          </a:p>
          <a:p>
            <a:pPr indent="0" lvl="0" marL="0" rtl="0" algn="l">
              <a:spcBef>
                <a:spcPts val="1200"/>
              </a:spcBef>
              <a:spcAft>
                <a:spcPts val="0"/>
              </a:spcAft>
              <a:buNone/>
            </a:pPr>
            <a:r>
              <a:rPr b="1" lang="en" sz="2301"/>
              <a:t>previous_cancellations : </a:t>
            </a:r>
            <a:r>
              <a:rPr lang="en" sz="2301"/>
              <a:t>Number of previous bookings that were cancelled by the customer prior to the current      booking </a:t>
            </a:r>
            <a:endParaRPr sz="2301"/>
          </a:p>
          <a:p>
            <a:pPr indent="0" lvl="0" marL="0" rtl="0" algn="l">
              <a:spcBef>
                <a:spcPts val="1200"/>
              </a:spcBef>
              <a:spcAft>
                <a:spcPts val="0"/>
              </a:spcAft>
              <a:buNone/>
            </a:pPr>
            <a:r>
              <a:rPr b="1" lang="en" sz="2301"/>
              <a:t>previous_bookings_not_canceled :</a:t>
            </a:r>
            <a:r>
              <a:rPr lang="en" sz="2301"/>
              <a:t> Number of previous bookings not cancelled by the customer prior to the current booking </a:t>
            </a:r>
            <a:endParaRPr sz="2301"/>
          </a:p>
          <a:p>
            <a:pPr indent="0" lvl="0" marL="0" rtl="0" algn="l">
              <a:spcBef>
                <a:spcPts val="1200"/>
              </a:spcBef>
              <a:spcAft>
                <a:spcPts val="0"/>
              </a:spcAft>
              <a:buNone/>
            </a:pPr>
            <a:r>
              <a:rPr b="1" lang="en" sz="2301"/>
              <a:t>reserved_room_type</a:t>
            </a:r>
            <a:r>
              <a:rPr lang="en" sz="2301"/>
              <a:t> </a:t>
            </a:r>
            <a:r>
              <a:rPr b="1" lang="en" sz="2301"/>
              <a:t>: </a:t>
            </a:r>
            <a:r>
              <a:rPr lang="en" sz="2301"/>
              <a:t>Code of room type reserved. </a:t>
            </a:r>
            <a:endParaRPr sz="2301"/>
          </a:p>
          <a:p>
            <a:pPr indent="0" lvl="0" marL="0" rtl="0" algn="l">
              <a:spcBef>
                <a:spcPts val="1200"/>
              </a:spcBef>
              <a:spcAft>
                <a:spcPts val="1200"/>
              </a:spcAft>
              <a:buNone/>
            </a:pPr>
            <a:r>
              <a:t/>
            </a:r>
            <a:endParaRPr/>
          </a:p>
        </p:txBody>
      </p:sp>
      <p:pic>
        <p:nvPicPr>
          <p:cNvPr id="87" name="Google Shape;87;p17"/>
          <p:cNvPicPr preferRelativeResize="0"/>
          <p:nvPr/>
        </p:nvPicPr>
        <p:blipFill>
          <a:blip r:embed="rId3">
            <a:alphaModFix/>
          </a:blip>
          <a:stretch>
            <a:fillRect/>
          </a:stretch>
        </p:blipFill>
        <p:spPr>
          <a:xfrm>
            <a:off x="8610600" y="0"/>
            <a:ext cx="533400" cy="523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24400"/>
            <a:ext cx="81078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Data Collection and Understanding</a:t>
            </a:r>
            <a:endParaRPr>
              <a:solidFill>
                <a:schemeClr val="lt1"/>
              </a:solidFill>
            </a:endParaRPr>
          </a:p>
        </p:txBody>
      </p:sp>
      <p:sp>
        <p:nvSpPr>
          <p:cNvPr id="93" name="Google Shape;93;p18"/>
          <p:cNvSpPr txBox="1"/>
          <p:nvPr>
            <p:ph idx="1" type="body"/>
          </p:nvPr>
        </p:nvSpPr>
        <p:spPr>
          <a:xfrm>
            <a:off x="311700" y="642950"/>
            <a:ext cx="8520600" cy="4388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852"/>
              <a:buNone/>
            </a:pPr>
            <a:r>
              <a:rPr b="1" lang="en" sz="1295"/>
              <a:t>assigned_room_type :</a:t>
            </a:r>
            <a:r>
              <a:rPr lang="en" sz="1295"/>
              <a:t> Code for the type of room assigned to the booking. booking_changes : Number of changes made to the booking from the moment the booking was entered on the PMS until the moment of check-in or cancellation </a:t>
            </a:r>
            <a:endParaRPr sz="1295"/>
          </a:p>
          <a:p>
            <a:pPr indent="0" lvl="0" marL="0" rtl="0" algn="l">
              <a:lnSpc>
                <a:spcPct val="95000"/>
              </a:lnSpc>
              <a:spcBef>
                <a:spcPts val="1200"/>
              </a:spcBef>
              <a:spcAft>
                <a:spcPts val="0"/>
              </a:spcAft>
              <a:buSzPts val="852"/>
              <a:buNone/>
            </a:pPr>
            <a:r>
              <a:rPr b="1" lang="en" sz="1295"/>
              <a:t>deposit_type : </a:t>
            </a:r>
            <a:r>
              <a:rPr lang="en" sz="1295"/>
              <a:t>No Deposit, Non Refund , Refundable. </a:t>
            </a:r>
            <a:endParaRPr sz="1295"/>
          </a:p>
          <a:p>
            <a:pPr indent="0" lvl="0" marL="0" rtl="0" algn="l">
              <a:lnSpc>
                <a:spcPct val="95000"/>
              </a:lnSpc>
              <a:spcBef>
                <a:spcPts val="1200"/>
              </a:spcBef>
              <a:spcAft>
                <a:spcPts val="0"/>
              </a:spcAft>
              <a:buSzPts val="852"/>
              <a:buNone/>
            </a:pPr>
            <a:r>
              <a:rPr b="1" lang="en" sz="1295"/>
              <a:t>agent :</a:t>
            </a:r>
            <a:r>
              <a:rPr lang="en" sz="1295"/>
              <a:t> ID of the travel agency that made the booking </a:t>
            </a:r>
            <a:endParaRPr sz="1295"/>
          </a:p>
          <a:p>
            <a:pPr indent="0" lvl="0" marL="0" rtl="0" algn="l">
              <a:lnSpc>
                <a:spcPct val="95000"/>
              </a:lnSpc>
              <a:spcBef>
                <a:spcPts val="1200"/>
              </a:spcBef>
              <a:spcAft>
                <a:spcPts val="0"/>
              </a:spcAft>
              <a:buSzPts val="852"/>
              <a:buNone/>
            </a:pPr>
            <a:r>
              <a:rPr lang="en" sz="1295"/>
              <a:t>c</a:t>
            </a:r>
            <a:r>
              <a:rPr b="1" lang="en" sz="1295"/>
              <a:t>ompany : </a:t>
            </a:r>
            <a:r>
              <a:rPr lang="en" sz="1295"/>
              <a:t>ID of the company/entity that made the booking . </a:t>
            </a:r>
            <a:endParaRPr sz="1295"/>
          </a:p>
          <a:p>
            <a:pPr indent="0" lvl="0" marL="0" rtl="0" algn="l">
              <a:lnSpc>
                <a:spcPct val="95000"/>
              </a:lnSpc>
              <a:spcBef>
                <a:spcPts val="1200"/>
              </a:spcBef>
              <a:spcAft>
                <a:spcPts val="0"/>
              </a:spcAft>
              <a:buSzPts val="852"/>
              <a:buNone/>
            </a:pPr>
            <a:r>
              <a:rPr b="1" lang="en" sz="1295"/>
              <a:t>days_in_waiting_list : </a:t>
            </a:r>
            <a:r>
              <a:rPr lang="en" sz="1295"/>
              <a:t>Number of days the booking was in the waiting list before it was confirmed to the customer </a:t>
            </a:r>
            <a:endParaRPr sz="1295"/>
          </a:p>
          <a:p>
            <a:pPr indent="0" lvl="0" marL="0" rtl="0" algn="l">
              <a:lnSpc>
                <a:spcPct val="95000"/>
              </a:lnSpc>
              <a:spcBef>
                <a:spcPts val="1200"/>
              </a:spcBef>
              <a:spcAft>
                <a:spcPts val="0"/>
              </a:spcAft>
              <a:buSzPts val="852"/>
              <a:buNone/>
            </a:pPr>
            <a:r>
              <a:rPr b="1" lang="en" sz="1295"/>
              <a:t>customer_type : </a:t>
            </a:r>
            <a:r>
              <a:rPr lang="en" sz="1295"/>
              <a:t>type of customer. Contract,Group,transient,Transient party. </a:t>
            </a:r>
            <a:endParaRPr sz="1295"/>
          </a:p>
          <a:p>
            <a:pPr indent="0" lvl="0" marL="0" rtl="0" algn="l">
              <a:lnSpc>
                <a:spcPct val="95000"/>
              </a:lnSpc>
              <a:spcBef>
                <a:spcPts val="1200"/>
              </a:spcBef>
              <a:spcAft>
                <a:spcPts val="0"/>
              </a:spcAft>
              <a:buSzPts val="852"/>
              <a:buNone/>
            </a:pPr>
            <a:r>
              <a:rPr b="1" lang="en" sz="1295"/>
              <a:t>adr : </a:t>
            </a:r>
            <a:r>
              <a:rPr lang="en" sz="1295"/>
              <a:t>Average Daily Rate as defined by dividing the sum of all lodging transactions by the total number of staying nights </a:t>
            </a:r>
            <a:endParaRPr sz="1295"/>
          </a:p>
          <a:p>
            <a:pPr indent="0" lvl="0" marL="0" rtl="0" algn="l">
              <a:lnSpc>
                <a:spcPct val="95000"/>
              </a:lnSpc>
              <a:spcBef>
                <a:spcPts val="1200"/>
              </a:spcBef>
              <a:spcAft>
                <a:spcPts val="0"/>
              </a:spcAft>
              <a:buSzPts val="852"/>
              <a:buNone/>
            </a:pPr>
            <a:r>
              <a:rPr b="1" lang="en" sz="1295"/>
              <a:t>required_car_parking_spaces : </a:t>
            </a:r>
            <a:r>
              <a:rPr lang="en" sz="1295"/>
              <a:t>Number of car parking spaces required by the customer </a:t>
            </a:r>
            <a:endParaRPr sz="1295"/>
          </a:p>
          <a:p>
            <a:pPr indent="0" lvl="0" marL="0" rtl="0" algn="l">
              <a:lnSpc>
                <a:spcPct val="95000"/>
              </a:lnSpc>
              <a:spcBef>
                <a:spcPts val="1200"/>
              </a:spcBef>
              <a:spcAft>
                <a:spcPts val="0"/>
              </a:spcAft>
              <a:buSzPts val="852"/>
              <a:buNone/>
            </a:pPr>
            <a:r>
              <a:rPr b="1" lang="en" sz="1295"/>
              <a:t>total_of_special_requests :</a:t>
            </a:r>
            <a:r>
              <a:rPr lang="en" sz="1295"/>
              <a:t> Number of special requests made by the customer (e.g. twin bed or high floor) </a:t>
            </a:r>
            <a:endParaRPr sz="1295"/>
          </a:p>
          <a:p>
            <a:pPr indent="0" lvl="0" marL="0" rtl="0" algn="l">
              <a:lnSpc>
                <a:spcPct val="95000"/>
              </a:lnSpc>
              <a:spcBef>
                <a:spcPts val="1200"/>
              </a:spcBef>
              <a:spcAft>
                <a:spcPts val="1200"/>
              </a:spcAft>
              <a:buSzPts val="852"/>
              <a:buNone/>
            </a:pPr>
            <a:r>
              <a:rPr b="1" lang="en" sz="1295"/>
              <a:t>reservation_status :</a:t>
            </a:r>
            <a:r>
              <a:rPr lang="en" sz="1295"/>
              <a:t> Reservation last status</a:t>
            </a:r>
            <a:endParaRPr sz="1295"/>
          </a:p>
        </p:txBody>
      </p:sp>
      <p:pic>
        <p:nvPicPr>
          <p:cNvPr id="94" name="Google Shape;94;p18"/>
          <p:cNvPicPr preferRelativeResize="0"/>
          <p:nvPr/>
        </p:nvPicPr>
        <p:blipFill>
          <a:blip r:embed="rId3">
            <a:alphaModFix/>
          </a:blip>
          <a:stretch>
            <a:fillRect/>
          </a:stretch>
        </p:blipFill>
        <p:spPr>
          <a:xfrm>
            <a:off x="8610600" y="0"/>
            <a:ext cx="533400" cy="523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260675" y="0"/>
            <a:ext cx="8189400" cy="387900"/>
          </a:xfrm>
          <a:prstGeom prst="rect">
            <a:avLst/>
          </a:prstGeom>
          <a:solidFill>
            <a:srgbClr val="CC0000"/>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solidFill>
                  <a:schemeClr val="lt1"/>
                </a:solidFill>
              </a:rPr>
              <a:t> Data Cleaning and Manipulation</a:t>
            </a:r>
            <a:endParaRPr sz="2020">
              <a:solidFill>
                <a:schemeClr val="lt1"/>
              </a:solidFill>
            </a:endParaRPr>
          </a:p>
        </p:txBody>
      </p:sp>
      <p:sp>
        <p:nvSpPr>
          <p:cNvPr id="100" name="Google Shape;100;p19"/>
          <p:cNvSpPr txBox="1"/>
          <p:nvPr>
            <p:ph idx="1" type="body"/>
          </p:nvPr>
        </p:nvSpPr>
        <p:spPr>
          <a:xfrm>
            <a:off x="-12" y="300900"/>
            <a:ext cx="9144000" cy="484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00"/>
              <a:t>    There were 4 columns company, agent, country and children with missing values.</a:t>
            </a:r>
            <a:endParaRPr b="1" sz="1300"/>
          </a:p>
          <a:p>
            <a:pPr indent="0" lvl="0" marL="0" rtl="0" algn="l">
              <a:spcBef>
                <a:spcPts val="1200"/>
              </a:spcBef>
              <a:spcAft>
                <a:spcPts val="0"/>
              </a:spcAft>
              <a:buNone/>
            </a:pPr>
            <a:r>
              <a:t/>
            </a:r>
            <a:endParaRPr b="1" sz="1300"/>
          </a:p>
          <a:p>
            <a:pPr indent="0" lvl="0" marL="0" rtl="0" algn="l">
              <a:spcBef>
                <a:spcPts val="1200"/>
              </a:spcBef>
              <a:spcAft>
                <a:spcPts val="0"/>
              </a:spcAft>
              <a:buNone/>
            </a:pPr>
            <a:r>
              <a:t/>
            </a:r>
            <a:endParaRPr b="1" sz="1300"/>
          </a:p>
          <a:p>
            <a:pPr indent="0" lvl="0" marL="0" rtl="0" algn="l">
              <a:spcBef>
                <a:spcPts val="1200"/>
              </a:spcBef>
              <a:spcAft>
                <a:spcPts val="0"/>
              </a:spcAft>
              <a:buNone/>
            </a:pPr>
            <a:r>
              <a:t/>
            </a:r>
            <a:endParaRPr b="1" sz="1300"/>
          </a:p>
          <a:p>
            <a:pPr indent="0" lvl="0" marL="0" rtl="0" algn="l">
              <a:spcBef>
                <a:spcPts val="1200"/>
              </a:spcBef>
              <a:spcAft>
                <a:spcPts val="0"/>
              </a:spcAft>
              <a:buNone/>
            </a:pPr>
            <a:r>
              <a:t/>
            </a:r>
            <a:endParaRPr b="1" sz="1300"/>
          </a:p>
          <a:p>
            <a:pPr indent="0" lvl="0" marL="0" rtl="0" algn="l">
              <a:spcBef>
                <a:spcPts val="1200"/>
              </a:spcBef>
              <a:spcAft>
                <a:spcPts val="0"/>
              </a:spcAft>
              <a:buNone/>
            </a:pPr>
            <a:r>
              <a:t/>
            </a:r>
            <a:endParaRPr b="1" sz="1300"/>
          </a:p>
          <a:p>
            <a:pPr indent="0" lvl="0" marL="0" rtl="0" algn="l">
              <a:spcBef>
                <a:spcPts val="1200"/>
              </a:spcBef>
              <a:spcAft>
                <a:spcPts val="0"/>
              </a:spcAft>
              <a:buNone/>
            </a:pPr>
            <a:r>
              <a:rPr b="1" lang="en" sz="1300"/>
              <a:t>Handling Duplicates: Data had 31994 duplicates values. So we dropped it from the data</a:t>
            </a:r>
            <a:r>
              <a:rPr b="1" lang="en" sz="1300"/>
              <a:t>.</a:t>
            </a:r>
            <a:endParaRPr b="1" sz="1300"/>
          </a:p>
          <a:p>
            <a:pPr indent="0" lvl="0" marL="0" rtl="0" algn="l">
              <a:spcBef>
                <a:spcPts val="1200"/>
              </a:spcBef>
              <a:spcAft>
                <a:spcPts val="0"/>
              </a:spcAft>
              <a:buNone/>
            </a:pPr>
            <a:r>
              <a:t/>
            </a:r>
            <a:endParaRPr b="1" sz="1300"/>
          </a:p>
          <a:p>
            <a:pPr indent="0" lvl="0" marL="0" rtl="0" algn="l">
              <a:spcBef>
                <a:spcPts val="1200"/>
              </a:spcBef>
              <a:spcAft>
                <a:spcPts val="0"/>
              </a:spcAft>
              <a:buNone/>
            </a:pPr>
            <a:r>
              <a:t/>
            </a:r>
            <a:endParaRPr b="1" sz="1300"/>
          </a:p>
          <a:p>
            <a:pPr indent="0" lvl="0" marL="0" rtl="0" algn="l">
              <a:spcBef>
                <a:spcPts val="1200"/>
              </a:spcBef>
              <a:spcAft>
                <a:spcPts val="0"/>
              </a:spcAft>
              <a:buNone/>
            </a:pPr>
            <a:r>
              <a:t/>
            </a:r>
            <a:endParaRPr b="1" sz="1200"/>
          </a:p>
          <a:p>
            <a:pPr indent="0" lvl="0" marL="0" rtl="0" algn="l">
              <a:spcBef>
                <a:spcPts val="1200"/>
              </a:spcBef>
              <a:spcAft>
                <a:spcPts val="0"/>
              </a:spcAft>
              <a:buNone/>
            </a:pPr>
            <a:r>
              <a:rPr b="1" lang="en" sz="1000"/>
              <a:t>We created 2 new columns 1)‘Total_People’ = from the Children, adults, babie</a:t>
            </a:r>
            <a:r>
              <a:rPr b="1" lang="en" sz="1000"/>
              <a:t>s. </a:t>
            </a:r>
            <a:endParaRPr b="1" sz="1000"/>
          </a:p>
          <a:p>
            <a:pPr indent="0" lvl="0" marL="0" rtl="0" algn="l">
              <a:spcBef>
                <a:spcPts val="1200"/>
              </a:spcBef>
              <a:spcAft>
                <a:spcPts val="0"/>
              </a:spcAft>
              <a:buNone/>
            </a:pPr>
            <a:r>
              <a:rPr b="1" lang="en" sz="1000"/>
              <a:t>2) ‘Total_stay’ = From weekend nights and weekdays </a:t>
            </a:r>
            <a:r>
              <a:rPr b="1" lang="en" sz="1000"/>
              <a:t>night</a:t>
            </a:r>
            <a:endParaRPr b="1" sz="1000"/>
          </a:p>
          <a:p>
            <a:pPr indent="0" lvl="0" marL="0" rtl="0" algn="l">
              <a:spcBef>
                <a:spcPts val="1200"/>
              </a:spcBef>
              <a:spcAft>
                <a:spcPts val="1200"/>
              </a:spcAft>
              <a:buNone/>
            </a:pPr>
            <a:r>
              <a:t/>
            </a:r>
            <a:endParaRPr b="1" sz="1300"/>
          </a:p>
        </p:txBody>
      </p:sp>
      <p:pic>
        <p:nvPicPr>
          <p:cNvPr id="101" name="Google Shape;101;p19"/>
          <p:cNvPicPr preferRelativeResize="0"/>
          <p:nvPr/>
        </p:nvPicPr>
        <p:blipFill>
          <a:blip r:embed="rId3">
            <a:alphaModFix/>
          </a:blip>
          <a:stretch>
            <a:fillRect/>
          </a:stretch>
        </p:blipFill>
        <p:spPr>
          <a:xfrm>
            <a:off x="8610600" y="0"/>
            <a:ext cx="533400" cy="523875"/>
          </a:xfrm>
          <a:prstGeom prst="rect">
            <a:avLst/>
          </a:prstGeom>
          <a:noFill/>
          <a:ln>
            <a:noFill/>
          </a:ln>
        </p:spPr>
      </p:pic>
      <p:pic>
        <p:nvPicPr>
          <p:cNvPr id="102" name="Google Shape;102;p19"/>
          <p:cNvPicPr preferRelativeResize="0"/>
          <p:nvPr/>
        </p:nvPicPr>
        <p:blipFill>
          <a:blip r:embed="rId4">
            <a:alphaModFix/>
          </a:blip>
          <a:stretch>
            <a:fillRect/>
          </a:stretch>
        </p:blipFill>
        <p:spPr>
          <a:xfrm>
            <a:off x="673575" y="745025"/>
            <a:ext cx="2898325" cy="1904275"/>
          </a:xfrm>
          <a:prstGeom prst="rect">
            <a:avLst/>
          </a:prstGeom>
          <a:noFill/>
          <a:ln>
            <a:noFill/>
          </a:ln>
        </p:spPr>
      </p:pic>
      <p:pic>
        <p:nvPicPr>
          <p:cNvPr id="103" name="Google Shape;103;p19"/>
          <p:cNvPicPr preferRelativeResize="0"/>
          <p:nvPr/>
        </p:nvPicPr>
        <p:blipFill>
          <a:blip r:embed="rId5">
            <a:alphaModFix/>
          </a:blip>
          <a:stretch>
            <a:fillRect/>
          </a:stretch>
        </p:blipFill>
        <p:spPr>
          <a:xfrm>
            <a:off x="5368025" y="745025"/>
            <a:ext cx="3023500" cy="1826725"/>
          </a:xfrm>
          <a:prstGeom prst="rect">
            <a:avLst/>
          </a:prstGeom>
          <a:noFill/>
          <a:ln>
            <a:noFill/>
          </a:ln>
        </p:spPr>
      </p:pic>
      <p:pic>
        <p:nvPicPr>
          <p:cNvPr id="104" name="Google Shape;104;p19"/>
          <p:cNvPicPr preferRelativeResize="0"/>
          <p:nvPr/>
        </p:nvPicPr>
        <p:blipFill>
          <a:blip r:embed="rId6">
            <a:alphaModFix/>
          </a:blip>
          <a:stretch>
            <a:fillRect/>
          </a:stretch>
        </p:blipFill>
        <p:spPr>
          <a:xfrm>
            <a:off x="2316625" y="3056750"/>
            <a:ext cx="4347499" cy="974250"/>
          </a:xfrm>
          <a:prstGeom prst="rect">
            <a:avLst/>
          </a:prstGeom>
          <a:noFill/>
          <a:ln>
            <a:noFill/>
          </a:ln>
        </p:spPr>
      </p:pic>
      <p:sp>
        <p:nvSpPr>
          <p:cNvPr id="105" name="Google Shape;105;p19"/>
          <p:cNvSpPr/>
          <p:nvPr/>
        </p:nvSpPr>
        <p:spPr>
          <a:xfrm>
            <a:off x="4023713" y="1418525"/>
            <a:ext cx="663300" cy="265500"/>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p19"/>
          <p:cNvPicPr preferRelativeResize="0"/>
          <p:nvPr/>
        </p:nvPicPr>
        <p:blipFill>
          <a:blip r:embed="rId7">
            <a:alphaModFix/>
          </a:blip>
          <a:stretch>
            <a:fillRect/>
          </a:stretch>
        </p:blipFill>
        <p:spPr>
          <a:xfrm>
            <a:off x="3663725" y="4469750"/>
            <a:ext cx="5480275" cy="602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485200" y="0"/>
            <a:ext cx="7883100" cy="4593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SzPct val="46698"/>
              <a:buNone/>
            </a:pPr>
            <a:r>
              <a:rPr b="1" lang="en" sz="2120">
                <a:solidFill>
                  <a:schemeClr val="lt1"/>
                </a:solidFill>
              </a:rPr>
              <a:t>Exploratory Data Analysis (EDA) </a:t>
            </a:r>
            <a:endParaRPr b="1" sz="2120">
              <a:solidFill>
                <a:schemeClr val="lt1"/>
              </a:solidFill>
            </a:endParaRPr>
          </a:p>
        </p:txBody>
      </p:sp>
      <p:sp>
        <p:nvSpPr>
          <p:cNvPr id="112" name="Google Shape;112;p20"/>
          <p:cNvSpPr txBox="1"/>
          <p:nvPr>
            <p:ph idx="1" type="body"/>
          </p:nvPr>
        </p:nvSpPr>
        <p:spPr>
          <a:xfrm>
            <a:off x="-40800" y="2659100"/>
            <a:ext cx="9184800" cy="2747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4600"/>
              <a:t>Conclusions:</a:t>
            </a:r>
            <a:endParaRPr b="1" sz="4600"/>
          </a:p>
          <a:p>
            <a:pPr indent="0" lvl="0" marL="0" rtl="0" algn="l">
              <a:spcBef>
                <a:spcPts val="1200"/>
              </a:spcBef>
              <a:spcAft>
                <a:spcPts val="0"/>
              </a:spcAft>
              <a:buNone/>
            </a:pPr>
            <a:r>
              <a:rPr lang="en" sz="4600"/>
              <a:t>City hotels is the most preferred hotel type by the guests. We can say City hotel is the busiest hotel.  </a:t>
            </a:r>
            <a:endParaRPr sz="4600"/>
          </a:p>
          <a:p>
            <a:pPr indent="0" lvl="0" marL="0" rtl="0" algn="l">
              <a:spcBef>
                <a:spcPts val="1200"/>
              </a:spcBef>
              <a:spcAft>
                <a:spcPts val="0"/>
              </a:spcAft>
              <a:buNone/>
            </a:pPr>
            <a:r>
              <a:rPr lang="en" sz="4600"/>
              <a:t>27.5 % bookings were got cancelled out of all the bookings.</a:t>
            </a:r>
            <a:endParaRPr sz="4600"/>
          </a:p>
          <a:p>
            <a:pPr indent="0" lvl="0" marL="0" rtl="0" algn="l">
              <a:spcBef>
                <a:spcPts val="1200"/>
              </a:spcBef>
              <a:spcAft>
                <a:spcPts val="0"/>
              </a:spcAft>
              <a:buNone/>
            </a:pPr>
            <a:r>
              <a:rPr lang="en" sz="4600"/>
              <a:t>Most of the customers/guests were Transient type(82.4%). And transient party were 13.4% and 0.6 belongs to group. Remaining guests belongs to Contract type. </a:t>
            </a:r>
            <a:endParaRPr sz="4600"/>
          </a:p>
          <a:p>
            <a:pPr indent="0" lvl="0" marL="0" rtl="0" algn="l">
              <a:spcBef>
                <a:spcPts val="1200"/>
              </a:spcBef>
              <a:spcAft>
                <a:spcPts val="0"/>
              </a:spcAft>
              <a:buNone/>
            </a:pPr>
            <a:r>
              <a:rPr b="1" lang="en" sz="4600"/>
              <a:t>Contract-</a:t>
            </a:r>
            <a:r>
              <a:rPr lang="en" sz="4600"/>
              <a:t>when the booking has an allotment or other type of contract associated to it </a:t>
            </a:r>
            <a:endParaRPr sz="4600"/>
          </a:p>
          <a:p>
            <a:pPr indent="0" lvl="0" marL="0" rtl="0" algn="l">
              <a:spcBef>
                <a:spcPts val="1200"/>
              </a:spcBef>
              <a:spcAft>
                <a:spcPts val="0"/>
              </a:spcAft>
              <a:buNone/>
            </a:pPr>
            <a:r>
              <a:rPr b="1" lang="en" sz="4600"/>
              <a:t>Group -</a:t>
            </a:r>
            <a:r>
              <a:rPr lang="en" sz="4600"/>
              <a:t>when the booking is associated to a group </a:t>
            </a:r>
            <a:endParaRPr sz="4600"/>
          </a:p>
          <a:p>
            <a:pPr indent="0" lvl="0" marL="0" rtl="0" algn="l">
              <a:spcBef>
                <a:spcPts val="1200"/>
              </a:spcBef>
              <a:spcAft>
                <a:spcPts val="0"/>
              </a:spcAft>
              <a:buNone/>
            </a:pPr>
            <a:r>
              <a:rPr b="1" lang="en" sz="4600"/>
              <a:t>Transient-</a:t>
            </a:r>
            <a:r>
              <a:rPr lang="en" sz="4600"/>
              <a:t>when the booking is not part of a group or contract, and is not associated to other transient booking </a:t>
            </a:r>
            <a:endParaRPr sz="4600"/>
          </a:p>
          <a:p>
            <a:pPr indent="0" lvl="0" marL="0" rtl="0" algn="l">
              <a:spcBef>
                <a:spcPts val="1200"/>
              </a:spcBef>
              <a:spcAft>
                <a:spcPts val="0"/>
              </a:spcAft>
              <a:buNone/>
            </a:pPr>
            <a:r>
              <a:rPr b="1" lang="en" sz="4600"/>
              <a:t>Transient-party-</a:t>
            </a:r>
            <a:r>
              <a:rPr lang="en" sz="4600"/>
              <a:t>when the booking is transient, but is associated to at least other transient bookings.</a:t>
            </a:r>
            <a:endParaRPr sz="46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sz="2228"/>
              <a:t>: </a:t>
            </a: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3" name="Google Shape;113;p20"/>
          <p:cNvPicPr preferRelativeResize="0"/>
          <p:nvPr/>
        </p:nvPicPr>
        <p:blipFill>
          <a:blip r:embed="rId3">
            <a:alphaModFix/>
          </a:blip>
          <a:stretch>
            <a:fillRect/>
          </a:stretch>
        </p:blipFill>
        <p:spPr>
          <a:xfrm>
            <a:off x="8610600" y="0"/>
            <a:ext cx="533400" cy="523875"/>
          </a:xfrm>
          <a:prstGeom prst="rect">
            <a:avLst/>
          </a:prstGeom>
          <a:noFill/>
          <a:ln>
            <a:noFill/>
          </a:ln>
        </p:spPr>
      </p:pic>
      <p:pic>
        <p:nvPicPr>
          <p:cNvPr id="114" name="Google Shape;114;p20"/>
          <p:cNvPicPr preferRelativeResize="0"/>
          <p:nvPr/>
        </p:nvPicPr>
        <p:blipFill>
          <a:blip r:embed="rId4">
            <a:alphaModFix/>
          </a:blip>
          <a:stretch>
            <a:fillRect/>
          </a:stretch>
        </p:blipFill>
        <p:spPr>
          <a:xfrm>
            <a:off x="0" y="523875"/>
            <a:ext cx="2990150" cy="2189075"/>
          </a:xfrm>
          <a:prstGeom prst="rect">
            <a:avLst/>
          </a:prstGeom>
          <a:noFill/>
          <a:ln>
            <a:noFill/>
          </a:ln>
        </p:spPr>
      </p:pic>
      <p:pic>
        <p:nvPicPr>
          <p:cNvPr id="115" name="Google Shape;115;p20"/>
          <p:cNvPicPr preferRelativeResize="0"/>
          <p:nvPr/>
        </p:nvPicPr>
        <p:blipFill>
          <a:blip r:embed="rId5">
            <a:alphaModFix/>
          </a:blip>
          <a:stretch>
            <a:fillRect/>
          </a:stretch>
        </p:blipFill>
        <p:spPr>
          <a:xfrm>
            <a:off x="3054000" y="546650"/>
            <a:ext cx="2802563" cy="2025100"/>
          </a:xfrm>
          <a:prstGeom prst="rect">
            <a:avLst/>
          </a:prstGeom>
          <a:noFill/>
          <a:ln>
            <a:noFill/>
          </a:ln>
        </p:spPr>
      </p:pic>
      <p:pic>
        <p:nvPicPr>
          <p:cNvPr id="116" name="Google Shape;116;p20"/>
          <p:cNvPicPr preferRelativeResize="0"/>
          <p:nvPr/>
        </p:nvPicPr>
        <p:blipFill>
          <a:blip r:embed="rId6">
            <a:alphaModFix/>
          </a:blip>
          <a:stretch>
            <a:fillRect/>
          </a:stretch>
        </p:blipFill>
        <p:spPr>
          <a:xfrm>
            <a:off x="5949725" y="546650"/>
            <a:ext cx="3194275" cy="2319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0"/>
            <a:ext cx="7862700" cy="510300"/>
          </a:xfrm>
          <a:prstGeom prst="rect">
            <a:avLst/>
          </a:prstGeom>
          <a:solidFill>
            <a:srgbClr val="CC0000"/>
          </a:solidFill>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42267"/>
              <a:buFont typeface="Arial"/>
              <a:buNone/>
            </a:pPr>
            <a:r>
              <a:rPr b="1" lang="en" sz="2342">
                <a:solidFill>
                  <a:schemeClr val="lt1"/>
                </a:solidFill>
              </a:rPr>
              <a:t>Exploratory Data Analysis (EDA) </a:t>
            </a:r>
            <a:endParaRPr sz="2622"/>
          </a:p>
        </p:txBody>
      </p:sp>
      <p:sp>
        <p:nvSpPr>
          <p:cNvPr id="122" name="Google Shape;122;p21"/>
          <p:cNvSpPr txBox="1"/>
          <p:nvPr>
            <p:ph idx="1" type="body"/>
          </p:nvPr>
        </p:nvSpPr>
        <p:spPr>
          <a:xfrm>
            <a:off x="5459875" y="662700"/>
            <a:ext cx="3449700" cy="425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100"/>
              <a:t>Conclusions:</a:t>
            </a:r>
            <a:endParaRPr b="1" sz="2100"/>
          </a:p>
          <a:p>
            <a:pPr indent="0" lvl="0" marL="0" rtl="0" algn="l">
              <a:spcBef>
                <a:spcPts val="1200"/>
              </a:spcBef>
              <a:spcAft>
                <a:spcPts val="1200"/>
              </a:spcAft>
              <a:buNone/>
            </a:pPr>
            <a:r>
              <a:rPr lang="en" sz="2100">
                <a:solidFill>
                  <a:srgbClr val="666666"/>
                </a:solidFill>
              </a:rPr>
              <a:t>Resort hotels has the most repeated guests. In order to get increase the count of repeated guests hotel management need to take the valuable feedbacks from the guests and try to give good service. Exploratory Data Analysis (EDA) </a:t>
            </a:r>
            <a:endParaRPr sz="2100">
              <a:solidFill>
                <a:srgbClr val="666666"/>
              </a:solidFill>
            </a:endParaRPr>
          </a:p>
        </p:txBody>
      </p:sp>
      <p:pic>
        <p:nvPicPr>
          <p:cNvPr id="123" name="Google Shape;123;p21"/>
          <p:cNvPicPr preferRelativeResize="0"/>
          <p:nvPr/>
        </p:nvPicPr>
        <p:blipFill>
          <a:blip r:embed="rId3">
            <a:alphaModFix/>
          </a:blip>
          <a:stretch>
            <a:fillRect/>
          </a:stretch>
        </p:blipFill>
        <p:spPr>
          <a:xfrm>
            <a:off x="8610600" y="0"/>
            <a:ext cx="533400" cy="523875"/>
          </a:xfrm>
          <a:prstGeom prst="rect">
            <a:avLst/>
          </a:prstGeom>
          <a:noFill/>
          <a:ln>
            <a:noFill/>
          </a:ln>
        </p:spPr>
      </p:pic>
      <p:pic>
        <p:nvPicPr>
          <p:cNvPr id="124" name="Google Shape;124;p21"/>
          <p:cNvPicPr preferRelativeResize="0"/>
          <p:nvPr/>
        </p:nvPicPr>
        <p:blipFill>
          <a:blip r:embed="rId4">
            <a:alphaModFix/>
          </a:blip>
          <a:stretch>
            <a:fillRect/>
          </a:stretch>
        </p:blipFill>
        <p:spPr>
          <a:xfrm>
            <a:off x="152400" y="662700"/>
            <a:ext cx="4725750" cy="379382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