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ba0835bdc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ba0835bdc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ba0835bdc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ba0835bdc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ba0835bdc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ba0835bdc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ba0835bdc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ba0835bdc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ba0835bdc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ba0835bdc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ba0835bdc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ba0835bdc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ba0835bdc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ba0835bdc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ba0835bdc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ba0835bdc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ba0835bdc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ba0835bdc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ba0835bdc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ba0835bdc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b9a8beb53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b9a8beb53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ba0835bdca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ba0835bdca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ba0835bdca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ba0835bdca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ba0835bdc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ba0835bdc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ba0835bdc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ba0835bdc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ba0835bdc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ba0835bdc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b9a8beb5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b9a8beb5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b9a8beb53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b9a8beb53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b9a8beb53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b9a8beb53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b9a8beb53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b9a8beb53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b9a8beb53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b9a8beb53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ba0835bdc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ba0835bdc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ba0835bdc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ba0835bdc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7.png"/><Relationship Id="rId5"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8.png"/><Relationship Id="rId5"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23.png"/><Relationship Id="rId5"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20.png"/><Relationship Id="rId5"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25025"/>
            <a:ext cx="8520600" cy="9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5900">
                <a:solidFill>
                  <a:srgbClr val="CC0000"/>
                </a:solidFill>
              </a:rPr>
              <a:t>Capstone project - 2</a:t>
            </a:r>
            <a:endParaRPr b="1" sz="5900">
              <a:solidFill>
                <a:srgbClr val="CC0000"/>
              </a:solidFill>
            </a:endParaRPr>
          </a:p>
        </p:txBody>
      </p:sp>
      <p:sp>
        <p:nvSpPr>
          <p:cNvPr id="55" name="Google Shape;55;p13"/>
          <p:cNvSpPr txBox="1"/>
          <p:nvPr>
            <p:ph idx="1" type="subTitle"/>
          </p:nvPr>
        </p:nvSpPr>
        <p:spPr>
          <a:xfrm>
            <a:off x="311700" y="2141975"/>
            <a:ext cx="8520600" cy="2288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600"/>
              <a:t>Yes Bank Stock Closing Price </a:t>
            </a:r>
            <a:endParaRPr b="1" sz="3600"/>
          </a:p>
          <a:p>
            <a:pPr indent="0" lvl="0" marL="0" rtl="0" algn="ctr">
              <a:spcBef>
                <a:spcPts val="0"/>
              </a:spcBef>
              <a:spcAft>
                <a:spcPts val="0"/>
              </a:spcAft>
              <a:buNone/>
            </a:pPr>
            <a:r>
              <a:rPr b="1" lang="en" sz="3600"/>
              <a:t>Prediction</a:t>
            </a:r>
            <a:endParaRPr b="1" sz="3600"/>
          </a:p>
          <a:p>
            <a:pPr indent="0" lvl="0" marL="0" rtl="0" algn="ctr">
              <a:spcBef>
                <a:spcPts val="0"/>
              </a:spcBef>
              <a:spcAft>
                <a:spcPts val="0"/>
              </a:spcAft>
              <a:buNone/>
            </a:pPr>
            <a:r>
              <a:rPr b="1" lang="en"/>
              <a:t>By</a:t>
            </a:r>
            <a:endParaRPr b="1"/>
          </a:p>
          <a:p>
            <a:pPr indent="0" lvl="0" marL="0" rtl="0" algn="ctr">
              <a:spcBef>
                <a:spcPts val="0"/>
              </a:spcBef>
              <a:spcAft>
                <a:spcPts val="0"/>
              </a:spcAft>
              <a:buNone/>
            </a:pPr>
            <a:r>
              <a:rPr b="1" lang="en"/>
              <a:t>Ansh srivastava</a:t>
            </a:r>
            <a:endParaRPr b="1"/>
          </a:p>
        </p:txBody>
      </p:sp>
      <p:pic>
        <p:nvPicPr>
          <p:cNvPr id="56" name="Google Shape;56;p13"/>
          <p:cNvPicPr preferRelativeResize="0"/>
          <p:nvPr/>
        </p:nvPicPr>
        <p:blipFill>
          <a:blip r:embed="rId3">
            <a:alphaModFix/>
          </a:blip>
          <a:stretch>
            <a:fillRect/>
          </a:stretch>
        </p:blipFill>
        <p:spPr>
          <a:xfrm>
            <a:off x="8383212" y="66000"/>
            <a:ext cx="583113" cy="572700"/>
          </a:xfrm>
          <a:prstGeom prst="rect">
            <a:avLst/>
          </a:prstGeom>
          <a:noFill/>
          <a:ln>
            <a:noFill/>
          </a:ln>
        </p:spPr>
      </p:pic>
      <p:pic>
        <p:nvPicPr>
          <p:cNvPr id="57" name="Google Shape;57;p13"/>
          <p:cNvPicPr preferRelativeResize="0"/>
          <p:nvPr/>
        </p:nvPicPr>
        <p:blipFill>
          <a:blip r:embed="rId4">
            <a:alphaModFix/>
          </a:blip>
          <a:stretch>
            <a:fillRect/>
          </a:stretch>
        </p:blipFill>
        <p:spPr>
          <a:xfrm>
            <a:off x="2689725" y="1138825"/>
            <a:ext cx="3928400" cy="1003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
                                        </p:tgtEl>
                                        <p:attrNameLst>
                                          <p:attrName>style.visibility</p:attrName>
                                        </p:attrNameLst>
                                      </p:cBhvr>
                                      <p:to>
                                        <p:strVal val="visible"/>
                                      </p:to>
                                    </p:set>
                                    <p:animEffect filter="fade" transition="in">
                                      <p:cBhvr>
                                        <p:cTn dur="1000"/>
                                        <p:tgtEl>
                                          <p:spTgt spid="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91125"/>
            <a:ext cx="7981500" cy="572700"/>
          </a:xfrm>
          <a:prstGeom prst="rect">
            <a:avLst/>
          </a:prstGeom>
          <a:solidFill>
            <a:srgbClr val="CC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Univariate Analysis</a:t>
            </a:r>
            <a:endParaRPr b="1">
              <a:solidFill>
                <a:schemeClr val="lt1"/>
              </a:solidFill>
            </a:endParaRPr>
          </a:p>
        </p:txBody>
      </p:sp>
      <p:sp>
        <p:nvSpPr>
          <p:cNvPr id="128" name="Google Shape;128;p22"/>
          <p:cNvSpPr txBox="1"/>
          <p:nvPr>
            <p:ph idx="1" type="body"/>
          </p:nvPr>
        </p:nvSpPr>
        <p:spPr>
          <a:xfrm>
            <a:off x="311700" y="3397550"/>
            <a:ext cx="8520600" cy="1628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On visualising the first independent variable (High) was also right skewed which can be seen in the left hand plot and upon applying log transformation the variable got normally distributed to some extent which the right hand plot clearly depicts.</a:t>
            </a:r>
            <a:endParaRPr b="1"/>
          </a:p>
        </p:txBody>
      </p:sp>
      <p:pic>
        <p:nvPicPr>
          <p:cNvPr id="129" name="Google Shape;129;p22"/>
          <p:cNvPicPr preferRelativeResize="0"/>
          <p:nvPr/>
        </p:nvPicPr>
        <p:blipFill>
          <a:blip r:embed="rId3">
            <a:alphaModFix/>
          </a:blip>
          <a:stretch>
            <a:fillRect/>
          </a:stretch>
        </p:blipFill>
        <p:spPr>
          <a:xfrm>
            <a:off x="8383200" y="66000"/>
            <a:ext cx="583125" cy="572712"/>
          </a:xfrm>
          <a:prstGeom prst="rect">
            <a:avLst/>
          </a:prstGeom>
          <a:noFill/>
          <a:ln>
            <a:noFill/>
          </a:ln>
        </p:spPr>
      </p:pic>
      <p:pic>
        <p:nvPicPr>
          <p:cNvPr id="130" name="Google Shape;130;p22"/>
          <p:cNvPicPr preferRelativeResize="0"/>
          <p:nvPr/>
        </p:nvPicPr>
        <p:blipFill>
          <a:blip r:embed="rId4">
            <a:alphaModFix/>
          </a:blip>
          <a:stretch>
            <a:fillRect/>
          </a:stretch>
        </p:blipFill>
        <p:spPr>
          <a:xfrm>
            <a:off x="311700" y="663825"/>
            <a:ext cx="8654626" cy="2629475"/>
          </a:xfrm>
          <a:prstGeom prst="rect">
            <a:avLst/>
          </a:prstGeom>
          <a:noFill/>
          <a:ln>
            <a:noFill/>
          </a:ln>
        </p:spPr>
      </p:pic>
      <p:pic>
        <p:nvPicPr>
          <p:cNvPr id="131" name="Google Shape;131;p22"/>
          <p:cNvPicPr preferRelativeResize="0"/>
          <p:nvPr/>
        </p:nvPicPr>
        <p:blipFill>
          <a:blip r:embed="rId5">
            <a:alphaModFix/>
          </a:blip>
          <a:stretch>
            <a:fillRect/>
          </a:stretch>
        </p:blipFill>
        <p:spPr>
          <a:xfrm>
            <a:off x="4919350" y="663825"/>
            <a:ext cx="4046974" cy="2629475"/>
          </a:xfrm>
          <a:prstGeom prst="rect">
            <a:avLst/>
          </a:prstGeom>
          <a:noFill/>
          <a:ln>
            <a:noFill/>
          </a:ln>
        </p:spPr>
      </p:pic>
      <p:sp>
        <p:nvSpPr>
          <p:cNvPr id="132" name="Google Shape;132;p22"/>
          <p:cNvSpPr/>
          <p:nvPr/>
        </p:nvSpPr>
        <p:spPr>
          <a:xfrm>
            <a:off x="4636225" y="1722375"/>
            <a:ext cx="212400" cy="2124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102925"/>
            <a:ext cx="7969800" cy="572700"/>
          </a:xfrm>
          <a:prstGeom prst="rect">
            <a:avLst/>
          </a:prstGeom>
          <a:solidFill>
            <a:srgbClr val="CC0000"/>
          </a:solidFill>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solidFill>
                  <a:schemeClr val="lt1"/>
                </a:solidFill>
              </a:rPr>
              <a:t>Continued…</a:t>
            </a:r>
            <a:endParaRPr/>
          </a:p>
        </p:txBody>
      </p:sp>
      <p:sp>
        <p:nvSpPr>
          <p:cNvPr id="138" name="Google Shape;138;p23"/>
          <p:cNvSpPr txBox="1"/>
          <p:nvPr>
            <p:ph idx="1" type="body"/>
          </p:nvPr>
        </p:nvSpPr>
        <p:spPr>
          <a:xfrm>
            <a:off x="311700" y="3439025"/>
            <a:ext cx="8520600" cy="1527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This independent variable (Low) was also right skewed and can be visualised by the left hand side plot. Applied log transformation and this particular variable also got normally distributed to some extent as shown in the right hand plot.</a:t>
            </a:r>
            <a:endParaRPr b="1"/>
          </a:p>
        </p:txBody>
      </p:sp>
      <p:pic>
        <p:nvPicPr>
          <p:cNvPr id="139" name="Google Shape;139;p23"/>
          <p:cNvPicPr preferRelativeResize="0"/>
          <p:nvPr/>
        </p:nvPicPr>
        <p:blipFill>
          <a:blip r:embed="rId3">
            <a:alphaModFix/>
          </a:blip>
          <a:stretch>
            <a:fillRect/>
          </a:stretch>
        </p:blipFill>
        <p:spPr>
          <a:xfrm>
            <a:off x="8383200" y="66000"/>
            <a:ext cx="583125" cy="572712"/>
          </a:xfrm>
          <a:prstGeom prst="rect">
            <a:avLst/>
          </a:prstGeom>
          <a:noFill/>
          <a:ln>
            <a:noFill/>
          </a:ln>
        </p:spPr>
      </p:pic>
      <p:pic>
        <p:nvPicPr>
          <p:cNvPr id="140" name="Google Shape;140;p23"/>
          <p:cNvPicPr preferRelativeResize="0"/>
          <p:nvPr/>
        </p:nvPicPr>
        <p:blipFill>
          <a:blip r:embed="rId4">
            <a:alphaModFix/>
          </a:blip>
          <a:stretch>
            <a:fillRect/>
          </a:stretch>
        </p:blipFill>
        <p:spPr>
          <a:xfrm>
            <a:off x="311700" y="733625"/>
            <a:ext cx="8520599" cy="2629474"/>
          </a:xfrm>
          <a:prstGeom prst="rect">
            <a:avLst/>
          </a:prstGeom>
          <a:noFill/>
          <a:ln>
            <a:noFill/>
          </a:ln>
        </p:spPr>
      </p:pic>
      <p:pic>
        <p:nvPicPr>
          <p:cNvPr id="141" name="Google Shape;141;p23"/>
          <p:cNvPicPr preferRelativeResize="0"/>
          <p:nvPr/>
        </p:nvPicPr>
        <p:blipFill>
          <a:blip r:embed="rId5">
            <a:alphaModFix/>
          </a:blip>
          <a:stretch>
            <a:fillRect/>
          </a:stretch>
        </p:blipFill>
        <p:spPr>
          <a:xfrm>
            <a:off x="4883700" y="733625"/>
            <a:ext cx="4260300" cy="2705400"/>
          </a:xfrm>
          <a:prstGeom prst="rect">
            <a:avLst/>
          </a:prstGeom>
          <a:noFill/>
          <a:ln>
            <a:noFill/>
          </a:ln>
        </p:spPr>
      </p:pic>
      <p:sp>
        <p:nvSpPr>
          <p:cNvPr id="142" name="Google Shape;142;p23"/>
          <p:cNvSpPr/>
          <p:nvPr/>
        </p:nvSpPr>
        <p:spPr>
          <a:xfrm>
            <a:off x="4541850" y="1686975"/>
            <a:ext cx="283200" cy="2478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79325"/>
            <a:ext cx="7969800" cy="572700"/>
          </a:xfrm>
          <a:prstGeom prst="rect">
            <a:avLst/>
          </a:prstGeom>
          <a:solidFill>
            <a:srgbClr val="CC0000"/>
          </a:solidFill>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solidFill>
                  <a:schemeClr val="lt1"/>
                </a:solidFill>
              </a:rPr>
              <a:t>Continued…</a:t>
            </a:r>
            <a:endParaRPr/>
          </a:p>
        </p:txBody>
      </p:sp>
      <p:sp>
        <p:nvSpPr>
          <p:cNvPr id="148" name="Google Shape;148;p24"/>
          <p:cNvSpPr txBox="1"/>
          <p:nvPr>
            <p:ph idx="1" type="body"/>
          </p:nvPr>
        </p:nvSpPr>
        <p:spPr>
          <a:xfrm>
            <a:off x="311700" y="3527300"/>
            <a:ext cx="8520600" cy="1380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b="1" lang="en"/>
              <a:t>On visualising this independent variable (Open) on the left hand side, I found out that its right skewed and upon applying log transformation, the plot is transformed into a normally distributed variable to some extent which is clearly visible in the right plot.</a:t>
            </a:r>
            <a:endParaRPr b="1"/>
          </a:p>
        </p:txBody>
      </p:sp>
      <p:pic>
        <p:nvPicPr>
          <p:cNvPr id="149" name="Google Shape;149;p24"/>
          <p:cNvPicPr preferRelativeResize="0"/>
          <p:nvPr/>
        </p:nvPicPr>
        <p:blipFill>
          <a:blip r:embed="rId3">
            <a:alphaModFix/>
          </a:blip>
          <a:stretch>
            <a:fillRect/>
          </a:stretch>
        </p:blipFill>
        <p:spPr>
          <a:xfrm>
            <a:off x="8383200" y="66000"/>
            <a:ext cx="583125" cy="572712"/>
          </a:xfrm>
          <a:prstGeom prst="rect">
            <a:avLst/>
          </a:prstGeom>
          <a:noFill/>
          <a:ln>
            <a:noFill/>
          </a:ln>
        </p:spPr>
      </p:pic>
      <p:pic>
        <p:nvPicPr>
          <p:cNvPr id="150" name="Google Shape;150;p24"/>
          <p:cNvPicPr preferRelativeResize="0"/>
          <p:nvPr/>
        </p:nvPicPr>
        <p:blipFill>
          <a:blip r:embed="rId4">
            <a:alphaModFix/>
          </a:blip>
          <a:stretch>
            <a:fillRect/>
          </a:stretch>
        </p:blipFill>
        <p:spPr>
          <a:xfrm>
            <a:off x="311700" y="804425"/>
            <a:ext cx="8520600" cy="2570475"/>
          </a:xfrm>
          <a:prstGeom prst="rect">
            <a:avLst/>
          </a:prstGeom>
          <a:noFill/>
          <a:ln>
            <a:noFill/>
          </a:ln>
        </p:spPr>
      </p:pic>
      <p:pic>
        <p:nvPicPr>
          <p:cNvPr id="151" name="Google Shape;151;p24"/>
          <p:cNvPicPr preferRelativeResize="0"/>
          <p:nvPr/>
        </p:nvPicPr>
        <p:blipFill>
          <a:blip r:embed="rId5">
            <a:alphaModFix/>
          </a:blip>
          <a:stretch>
            <a:fillRect/>
          </a:stretch>
        </p:blipFill>
        <p:spPr>
          <a:xfrm>
            <a:off x="4907550" y="827450"/>
            <a:ext cx="3853075" cy="2524400"/>
          </a:xfrm>
          <a:prstGeom prst="rect">
            <a:avLst/>
          </a:prstGeom>
          <a:noFill/>
          <a:ln>
            <a:noFill/>
          </a:ln>
        </p:spPr>
      </p:pic>
      <p:sp>
        <p:nvSpPr>
          <p:cNvPr id="152" name="Google Shape;152;p24"/>
          <p:cNvSpPr/>
          <p:nvPr/>
        </p:nvSpPr>
        <p:spPr>
          <a:xfrm>
            <a:off x="4572000" y="1651575"/>
            <a:ext cx="365700" cy="2241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55725"/>
            <a:ext cx="7969800" cy="572700"/>
          </a:xfrm>
          <a:prstGeom prst="rect">
            <a:avLst/>
          </a:prstGeom>
          <a:solidFill>
            <a:srgbClr val="CC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Bivariate Analysis</a:t>
            </a:r>
            <a:endParaRPr b="1">
              <a:solidFill>
                <a:schemeClr val="lt1"/>
              </a:solidFill>
            </a:endParaRPr>
          </a:p>
        </p:txBody>
      </p:sp>
      <p:sp>
        <p:nvSpPr>
          <p:cNvPr id="158" name="Google Shape;158;p25"/>
          <p:cNvSpPr txBox="1"/>
          <p:nvPr>
            <p:ph idx="1" type="body"/>
          </p:nvPr>
        </p:nvSpPr>
        <p:spPr>
          <a:xfrm>
            <a:off x="311700" y="946150"/>
            <a:ext cx="4324500" cy="405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This plot shows the correlation between high values of stocks &amp; stock closing price. </a:t>
            </a:r>
            <a:endParaRPr b="1"/>
          </a:p>
          <a:p>
            <a:pPr indent="0" lvl="0" marL="0" rtl="0" algn="l">
              <a:spcBef>
                <a:spcPts val="1200"/>
              </a:spcBef>
              <a:spcAft>
                <a:spcPts val="0"/>
              </a:spcAft>
              <a:buNone/>
            </a:pPr>
            <a:r>
              <a:rPr b="1" lang="en"/>
              <a:t>Here also a linear trend is clearly visible between these two variables by the black straight line which shows a positive correlation between the two variables. </a:t>
            </a:r>
            <a:endParaRPr b="1"/>
          </a:p>
          <a:p>
            <a:pPr indent="0" lvl="0" marL="0" rtl="0" algn="l">
              <a:spcBef>
                <a:spcPts val="1200"/>
              </a:spcBef>
              <a:spcAft>
                <a:spcPts val="1200"/>
              </a:spcAft>
              <a:buNone/>
            </a:pPr>
            <a:r>
              <a:rPr b="1" lang="en"/>
              <a:t>The two variables are almost 98% correlated to each other.</a:t>
            </a:r>
            <a:endParaRPr b="1"/>
          </a:p>
        </p:txBody>
      </p:sp>
      <p:pic>
        <p:nvPicPr>
          <p:cNvPr id="159" name="Google Shape;159;p25"/>
          <p:cNvPicPr preferRelativeResize="0"/>
          <p:nvPr/>
        </p:nvPicPr>
        <p:blipFill>
          <a:blip r:embed="rId3">
            <a:alphaModFix/>
          </a:blip>
          <a:stretch>
            <a:fillRect/>
          </a:stretch>
        </p:blipFill>
        <p:spPr>
          <a:xfrm>
            <a:off x="8383200" y="66000"/>
            <a:ext cx="583125" cy="572712"/>
          </a:xfrm>
          <a:prstGeom prst="rect">
            <a:avLst/>
          </a:prstGeom>
          <a:noFill/>
          <a:ln>
            <a:noFill/>
          </a:ln>
        </p:spPr>
      </p:pic>
      <p:pic>
        <p:nvPicPr>
          <p:cNvPr id="160" name="Google Shape;160;p25"/>
          <p:cNvPicPr preferRelativeResize="0"/>
          <p:nvPr/>
        </p:nvPicPr>
        <p:blipFill>
          <a:blip r:embed="rId4">
            <a:alphaModFix/>
          </a:blip>
          <a:stretch>
            <a:fillRect/>
          </a:stretch>
        </p:blipFill>
        <p:spPr>
          <a:xfrm>
            <a:off x="4641825" y="697675"/>
            <a:ext cx="4324500" cy="4139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79325"/>
            <a:ext cx="7981500" cy="572700"/>
          </a:xfrm>
          <a:prstGeom prst="rect">
            <a:avLst/>
          </a:prstGeom>
          <a:solidFill>
            <a:srgbClr val="CC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Continued…</a:t>
            </a:r>
            <a:endParaRPr b="1">
              <a:solidFill>
                <a:schemeClr val="lt1"/>
              </a:solidFill>
            </a:endParaRPr>
          </a:p>
        </p:txBody>
      </p:sp>
      <p:sp>
        <p:nvSpPr>
          <p:cNvPr id="166" name="Google Shape;166;p26"/>
          <p:cNvSpPr txBox="1"/>
          <p:nvPr>
            <p:ph idx="1" type="body"/>
          </p:nvPr>
        </p:nvSpPr>
        <p:spPr>
          <a:xfrm>
            <a:off x="389275" y="1002825"/>
            <a:ext cx="4101600" cy="383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This plot shows the correlation between low values of stocks &amp; stock closing price. </a:t>
            </a:r>
            <a:endParaRPr b="1"/>
          </a:p>
          <a:p>
            <a:pPr indent="0" lvl="0" marL="0" rtl="0" algn="l">
              <a:spcBef>
                <a:spcPts val="1200"/>
              </a:spcBef>
              <a:spcAft>
                <a:spcPts val="0"/>
              </a:spcAft>
              <a:buNone/>
            </a:pPr>
            <a:r>
              <a:rPr b="1" lang="en"/>
              <a:t>Same as above cases, a linear trend is visible by the black line which means that the two variables are positively correlated to each other.</a:t>
            </a:r>
            <a:endParaRPr b="1"/>
          </a:p>
          <a:p>
            <a:pPr indent="0" lvl="0" marL="0" rtl="0" algn="l">
              <a:spcBef>
                <a:spcPts val="1200"/>
              </a:spcBef>
              <a:spcAft>
                <a:spcPts val="1200"/>
              </a:spcAft>
              <a:buNone/>
            </a:pPr>
            <a:r>
              <a:rPr b="1" lang="en"/>
              <a:t>The two variables are almost 99% correlated to each other.</a:t>
            </a:r>
            <a:endParaRPr b="1"/>
          </a:p>
        </p:txBody>
      </p:sp>
      <p:pic>
        <p:nvPicPr>
          <p:cNvPr id="167" name="Google Shape;167;p26"/>
          <p:cNvPicPr preferRelativeResize="0"/>
          <p:nvPr/>
        </p:nvPicPr>
        <p:blipFill>
          <a:blip r:embed="rId3">
            <a:alphaModFix/>
          </a:blip>
          <a:stretch>
            <a:fillRect/>
          </a:stretch>
        </p:blipFill>
        <p:spPr>
          <a:xfrm>
            <a:off x="8383200" y="66000"/>
            <a:ext cx="583125" cy="572712"/>
          </a:xfrm>
          <a:prstGeom prst="rect">
            <a:avLst/>
          </a:prstGeom>
          <a:noFill/>
          <a:ln>
            <a:noFill/>
          </a:ln>
        </p:spPr>
      </p:pic>
      <p:pic>
        <p:nvPicPr>
          <p:cNvPr id="168" name="Google Shape;168;p26"/>
          <p:cNvPicPr preferRelativeResize="0"/>
          <p:nvPr/>
        </p:nvPicPr>
        <p:blipFill>
          <a:blip r:embed="rId4">
            <a:alphaModFix/>
          </a:blip>
          <a:stretch>
            <a:fillRect/>
          </a:stretch>
        </p:blipFill>
        <p:spPr>
          <a:xfrm>
            <a:off x="4718200" y="780850"/>
            <a:ext cx="4425800" cy="4055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311700" y="79300"/>
            <a:ext cx="7993500" cy="572700"/>
          </a:xfrm>
          <a:prstGeom prst="rect">
            <a:avLst/>
          </a:prstGeom>
          <a:solidFill>
            <a:srgbClr val="CC0000"/>
          </a:solidFill>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solidFill>
                  <a:schemeClr val="lt1"/>
                </a:solidFill>
              </a:rPr>
              <a:t>Continued…</a:t>
            </a:r>
            <a:endParaRPr/>
          </a:p>
        </p:txBody>
      </p:sp>
      <p:sp>
        <p:nvSpPr>
          <p:cNvPr id="174" name="Google Shape;174;p27"/>
          <p:cNvSpPr txBox="1"/>
          <p:nvPr>
            <p:ph idx="1" type="body"/>
          </p:nvPr>
        </p:nvSpPr>
        <p:spPr>
          <a:xfrm>
            <a:off x="311700" y="972638"/>
            <a:ext cx="4260300" cy="367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Plot on the right shows the correlation between stock opening price &amp; stock closing price. </a:t>
            </a:r>
            <a:endParaRPr b="1"/>
          </a:p>
          <a:p>
            <a:pPr indent="0" lvl="0" marL="0" rtl="0" algn="l">
              <a:spcBef>
                <a:spcPts val="1200"/>
              </a:spcBef>
              <a:spcAft>
                <a:spcPts val="0"/>
              </a:spcAft>
              <a:buNone/>
            </a:pPr>
            <a:r>
              <a:rPr b="1" lang="en"/>
              <a:t>Here, a linear trend is clearly visible depicted by the black straight line which shows a positive correlation between two variables. </a:t>
            </a:r>
            <a:endParaRPr b="1"/>
          </a:p>
          <a:p>
            <a:pPr indent="0" lvl="0" marL="0" rtl="0" algn="l">
              <a:spcBef>
                <a:spcPts val="1200"/>
              </a:spcBef>
              <a:spcAft>
                <a:spcPts val="1200"/>
              </a:spcAft>
              <a:buNone/>
            </a:pPr>
            <a:r>
              <a:rPr b="1" lang="en"/>
              <a:t>The two variables are almost 97% correlated to each other. </a:t>
            </a:r>
            <a:endParaRPr b="1"/>
          </a:p>
        </p:txBody>
      </p:sp>
      <p:pic>
        <p:nvPicPr>
          <p:cNvPr id="175" name="Google Shape;175;p27"/>
          <p:cNvPicPr preferRelativeResize="0"/>
          <p:nvPr/>
        </p:nvPicPr>
        <p:blipFill>
          <a:blip r:embed="rId3">
            <a:alphaModFix/>
          </a:blip>
          <a:stretch>
            <a:fillRect/>
          </a:stretch>
        </p:blipFill>
        <p:spPr>
          <a:xfrm>
            <a:off x="4706050" y="804400"/>
            <a:ext cx="4267201" cy="4008775"/>
          </a:xfrm>
          <a:prstGeom prst="rect">
            <a:avLst/>
          </a:prstGeom>
          <a:noFill/>
          <a:ln>
            <a:noFill/>
          </a:ln>
        </p:spPr>
      </p:pic>
      <p:pic>
        <p:nvPicPr>
          <p:cNvPr id="176" name="Google Shape;176;p27"/>
          <p:cNvPicPr preferRelativeResize="0"/>
          <p:nvPr/>
        </p:nvPicPr>
        <p:blipFill>
          <a:blip r:embed="rId4">
            <a:alphaModFix/>
          </a:blip>
          <a:stretch>
            <a:fillRect/>
          </a:stretch>
        </p:blipFill>
        <p:spPr>
          <a:xfrm>
            <a:off x="8383200" y="66000"/>
            <a:ext cx="583125" cy="57271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311700" y="55725"/>
            <a:ext cx="7981500" cy="572700"/>
          </a:xfrm>
          <a:prstGeom prst="rect">
            <a:avLst/>
          </a:prstGeom>
          <a:solidFill>
            <a:srgbClr val="CC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                                Correlation</a:t>
            </a:r>
            <a:endParaRPr b="1">
              <a:solidFill>
                <a:schemeClr val="lt1"/>
              </a:solidFill>
            </a:endParaRPr>
          </a:p>
        </p:txBody>
      </p:sp>
      <p:sp>
        <p:nvSpPr>
          <p:cNvPr id="182" name="Google Shape;182;p28"/>
          <p:cNvSpPr txBox="1"/>
          <p:nvPr>
            <p:ph idx="1" type="body"/>
          </p:nvPr>
        </p:nvSpPr>
        <p:spPr>
          <a:xfrm>
            <a:off x="850800" y="872975"/>
            <a:ext cx="7277400" cy="369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3" name="Google Shape;183;p28"/>
          <p:cNvPicPr preferRelativeResize="0"/>
          <p:nvPr/>
        </p:nvPicPr>
        <p:blipFill>
          <a:blip r:embed="rId3">
            <a:alphaModFix/>
          </a:blip>
          <a:stretch>
            <a:fillRect/>
          </a:stretch>
        </p:blipFill>
        <p:spPr>
          <a:xfrm>
            <a:off x="8383200" y="66000"/>
            <a:ext cx="583125" cy="572712"/>
          </a:xfrm>
          <a:prstGeom prst="rect">
            <a:avLst/>
          </a:prstGeom>
          <a:noFill/>
          <a:ln>
            <a:noFill/>
          </a:ln>
        </p:spPr>
      </p:pic>
      <p:pic>
        <p:nvPicPr>
          <p:cNvPr id="184" name="Google Shape;184;p28"/>
          <p:cNvPicPr preferRelativeResize="0"/>
          <p:nvPr/>
        </p:nvPicPr>
        <p:blipFill>
          <a:blip r:embed="rId4">
            <a:alphaModFix/>
          </a:blip>
          <a:stretch>
            <a:fillRect/>
          </a:stretch>
        </p:blipFill>
        <p:spPr>
          <a:xfrm>
            <a:off x="920150" y="872975"/>
            <a:ext cx="7208051" cy="3648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311700" y="102925"/>
            <a:ext cx="7969800" cy="572700"/>
          </a:xfrm>
          <a:prstGeom prst="rect">
            <a:avLst/>
          </a:prstGeom>
          <a:solidFill>
            <a:srgbClr val="CC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                            Linear Regression</a:t>
            </a:r>
            <a:endParaRPr b="1">
              <a:solidFill>
                <a:schemeClr val="lt1"/>
              </a:solidFill>
            </a:endParaRPr>
          </a:p>
        </p:txBody>
      </p:sp>
      <p:sp>
        <p:nvSpPr>
          <p:cNvPr id="190" name="Google Shape;190;p29"/>
          <p:cNvSpPr txBox="1"/>
          <p:nvPr>
            <p:ph idx="1" type="body"/>
          </p:nvPr>
        </p:nvSpPr>
        <p:spPr>
          <a:xfrm>
            <a:off x="311700" y="766800"/>
            <a:ext cx="8520600" cy="416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1" name="Google Shape;191;p29"/>
          <p:cNvPicPr preferRelativeResize="0"/>
          <p:nvPr/>
        </p:nvPicPr>
        <p:blipFill>
          <a:blip r:embed="rId3">
            <a:alphaModFix/>
          </a:blip>
          <a:stretch>
            <a:fillRect/>
          </a:stretch>
        </p:blipFill>
        <p:spPr>
          <a:xfrm>
            <a:off x="8383200" y="66000"/>
            <a:ext cx="583125" cy="572712"/>
          </a:xfrm>
          <a:prstGeom prst="rect">
            <a:avLst/>
          </a:prstGeom>
          <a:noFill/>
          <a:ln>
            <a:noFill/>
          </a:ln>
        </p:spPr>
      </p:pic>
      <p:pic>
        <p:nvPicPr>
          <p:cNvPr id="192" name="Google Shape;192;p29"/>
          <p:cNvPicPr preferRelativeResize="0"/>
          <p:nvPr/>
        </p:nvPicPr>
        <p:blipFill>
          <a:blip r:embed="rId4">
            <a:alphaModFix/>
          </a:blip>
          <a:stretch>
            <a:fillRect/>
          </a:stretch>
        </p:blipFill>
        <p:spPr>
          <a:xfrm>
            <a:off x="311700" y="766800"/>
            <a:ext cx="6318225" cy="3940200"/>
          </a:xfrm>
          <a:prstGeom prst="rect">
            <a:avLst/>
          </a:prstGeom>
          <a:noFill/>
          <a:ln>
            <a:noFill/>
          </a:ln>
        </p:spPr>
      </p:pic>
      <p:pic>
        <p:nvPicPr>
          <p:cNvPr id="193" name="Google Shape;193;p29"/>
          <p:cNvPicPr preferRelativeResize="0"/>
          <p:nvPr/>
        </p:nvPicPr>
        <p:blipFill>
          <a:blip r:embed="rId5">
            <a:alphaModFix/>
          </a:blip>
          <a:stretch>
            <a:fillRect/>
          </a:stretch>
        </p:blipFill>
        <p:spPr>
          <a:xfrm>
            <a:off x="6629925" y="1828550"/>
            <a:ext cx="2202375" cy="1690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311700" y="67500"/>
            <a:ext cx="7969800" cy="572700"/>
          </a:xfrm>
          <a:prstGeom prst="rect">
            <a:avLst/>
          </a:prstGeom>
          <a:solidFill>
            <a:srgbClr val="CC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                        Lasso Regression</a:t>
            </a:r>
            <a:endParaRPr b="1">
              <a:solidFill>
                <a:schemeClr val="lt1"/>
              </a:solidFill>
            </a:endParaRPr>
          </a:p>
        </p:txBody>
      </p:sp>
      <p:sp>
        <p:nvSpPr>
          <p:cNvPr id="199" name="Google Shape;199;p30"/>
          <p:cNvSpPr txBox="1"/>
          <p:nvPr>
            <p:ph idx="1" type="body"/>
          </p:nvPr>
        </p:nvSpPr>
        <p:spPr>
          <a:xfrm>
            <a:off x="311700" y="731425"/>
            <a:ext cx="8520600" cy="417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0" name="Google Shape;200;p30"/>
          <p:cNvPicPr preferRelativeResize="0"/>
          <p:nvPr/>
        </p:nvPicPr>
        <p:blipFill>
          <a:blip r:embed="rId3">
            <a:alphaModFix/>
          </a:blip>
          <a:stretch>
            <a:fillRect/>
          </a:stretch>
        </p:blipFill>
        <p:spPr>
          <a:xfrm>
            <a:off x="8383200" y="66000"/>
            <a:ext cx="583125" cy="572712"/>
          </a:xfrm>
          <a:prstGeom prst="rect">
            <a:avLst/>
          </a:prstGeom>
          <a:noFill/>
          <a:ln>
            <a:noFill/>
          </a:ln>
        </p:spPr>
      </p:pic>
      <p:pic>
        <p:nvPicPr>
          <p:cNvPr id="201" name="Google Shape;201;p30"/>
          <p:cNvPicPr preferRelativeResize="0"/>
          <p:nvPr/>
        </p:nvPicPr>
        <p:blipFill>
          <a:blip r:embed="rId4">
            <a:alphaModFix/>
          </a:blip>
          <a:stretch>
            <a:fillRect/>
          </a:stretch>
        </p:blipFill>
        <p:spPr>
          <a:xfrm>
            <a:off x="311700" y="731425"/>
            <a:ext cx="6400800" cy="3999175"/>
          </a:xfrm>
          <a:prstGeom prst="rect">
            <a:avLst/>
          </a:prstGeom>
          <a:noFill/>
          <a:ln>
            <a:noFill/>
          </a:ln>
        </p:spPr>
      </p:pic>
      <p:pic>
        <p:nvPicPr>
          <p:cNvPr id="202" name="Google Shape;202;p30"/>
          <p:cNvPicPr preferRelativeResize="0"/>
          <p:nvPr/>
        </p:nvPicPr>
        <p:blipFill>
          <a:blip r:embed="rId5">
            <a:alphaModFix/>
          </a:blip>
          <a:stretch>
            <a:fillRect/>
          </a:stretch>
        </p:blipFill>
        <p:spPr>
          <a:xfrm>
            <a:off x="6641725" y="1728750"/>
            <a:ext cx="2190575" cy="1545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311700" y="0"/>
            <a:ext cx="7958100" cy="572700"/>
          </a:xfrm>
          <a:prstGeom prst="rect">
            <a:avLst/>
          </a:prstGeom>
          <a:solidFill>
            <a:srgbClr val="CC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                              Ridge Regression</a:t>
            </a:r>
            <a:endParaRPr b="1">
              <a:solidFill>
                <a:schemeClr val="lt1"/>
              </a:solidFill>
            </a:endParaRPr>
          </a:p>
        </p:txBody>
      </p:sp>
      <p:sp>
        <p:nvSpPr>
          <p:cNvPr id="208" name="Google Shape;208;p31"/>
          <p:cNvSpPr txBox="1"/>
          <p:nvPr>
            <p:ph idx="1" type="body"/>
          </p:nvPr>
        </p:nvSpPr>
        <p:spPr>
          <a:xfrm>
            <a:off x="311700" y="638700"/>
            <a:ext cx="8520600" cy="432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9" name="Google Shape;209;p31"/>
          <p:cNvPicPr preferRelativeResize="0"/>
          <p:nvPr/>
        </p:nvPicPr>
        <p:blipFill>
          <a:blip r:embed="rId3">
            <a:alphaModFix/>
          </a:blip>
          <a:stretch>
            <a:fillRect/>
          </a:stretch>
        </p:blipFill>
        <p:spPr>
          <a:xfrm>
            <a:off x="8383200" y="66000"/>
            <a:ext cx="583125" cy="572712"/>
          </a:xfrm>
          <a:prstGeom prst="rect">
            <a:avLst/>
          </a:prstGeom>
          <a:noFill/>
          <a:ln>
            <a:noFill/>
          </a:ln>
        </p:spPr>
      </p:pic>
      <p:pic>
        <p:nvPicPr>
          <p:cNvPr id="210" name="Google Shape;210;p31"/>
          <p:cNvPicPr preferRelativeResize="0"/>
          <p:nvPr/>
        </p:nvPicPr>
        <p:blipFill>
          <a:blip r:embed="rId4">
            <a:alphaModFix/>
          </a:blip>
          <a:stretch>
            <a:fillRect/>
          </a:stretch>
        </p:blipFill>
        <p:spPr>
          <a:xfrm>
            <a:off x="311700" y="714375"/>
            <a:ext cx="6318225" cy="4098800"/>
          </a:xfrm>
          <a:prstGeom prst="rect">
            <a:avLst/>
          </a:prstGeom>
          <a:noFill/>
          <a:ln>
            <a:noFill/>
          </a:ln>
        </p:spPr>
      </p:pic>
      <p:pic>
        <p:nvPicPr>
          <p:cNvPr id="211" name="Google Shape;211;p31"/>
          <p:cNvPicPr preferRelativeResize="0"/>
          <p:nvPr/>
        </p:nvPicPr>
        <p:blipFill>
          <a:blip r:embed="rId5">
            <a:alphaModFix/>
          </a:blip>
          <a:stretch>
            <a:fillRect/>
          </a:stretch>
        </p:blipFill>
        <p:spPr>
          <a:xfrm>
            <a:off x="6629925" y="1922925"/>
            <a:ext cx="2202375" cy="1521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82900"/>
            <a:ext cx="8040600" cy="524100"/>
          </a:xfrm>
          <a:prstGeom prst="rect">
            <a:avLst/>
          </a:prstGeom>
          <a:solidFill>
            <a:srgbClr val="CC0000"/>
          </a:solidFill>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11111"/>
              <a:buFont typeface="Arial"/>
              <a:buNone/>
            </a:pPr>
            <a:r>
              <a:rPr b="1" lang="en">
                <a:solidFill>
                  <a:schemeClr val="lt1"/>
                </a:solidFill>
              </a:rPr>
              <a:t>Problem Statement</a:t>
            </a:r>
            <a:endParaRPr/>
          </a:p>
        </p:txBody>
      </p:sp>
      <p:sp>
        <p:nvSpPr>
          <p:cNvPr id="63" name="Google Shape;63;p14"/>
          <p:cNvSpPr txBox="1"/>
          <p:nvPr>
            <p:ph idx="1" type="body"/>
          </p:nvPr>
        </p:nvSpPr>
        <p:spPr>
          <a:xfrm>
            <a:off x="311700" y="607050"/>
            <a:ext cx="8520600" cy="392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t>‘Yes Bank’ is an Indian private sector bank headquartered in Mumbai, India and was founded in 2004. It offers a wide range of differentiated products for corporate and retail customers through retail banking and asset management services. </a:t>
            </a:r>
            <a:endParaRPr b="1" sz="1900"/>
          </a:p>
          <a:p>
            <a:pPr indent="0" lvl="0" marL="0" rtl="0" algn="l">
              <a:spcBef>
                <a:spcPts val="1200"/>
              </a:spcBef>
              <a:spcAft>
                <a:spcPts val="0"/>
              </a:spcAft>
              <a:buNone/>
            </a:pPr>
            <a:r>
              <a:rPr b="1" lang="en" sz="1900"/>
              <a:t>Since 2018, it has been in the news because of the fraud case involving ‘Rana Kapoor’. Owing to this fact, it was interesting to see how that impacted the stock prices of the company.</a:t>
            </a:r>
            <a:endParaRPr b="1" sz="1900"/>
          </a:p>
          <a:p>
            <a:pPr indent="0" lvl="0" marL="0" rtl="0" algn="l">
              <a:spcBef>
                <a:spcPts val="1200"/>
              </a:spcBef>
              <a:spcAft>
                <a:spcPts val="1200"/>
              </a:spcAft>
              <a:buNone/>
            </a:pPr>
            <a:r>
              <a:rPr b="1" lang="en" sz="1900"/>
              <a:t> So, this particular project is all about how different machine learning algorithm assisted to create models to predict the stock closing price of this particular bank.</a:t>
            </a:r>
            <a:r>
              <a:rPr lang="en"/>
              <a:t> </a:t>
            </a:r>
            <a:endParaRPr/>
          </a:p>
        </p:txBody>
      </p:sp>
      <p:pic>
        <p:nvPicPr>
          <p:cNvPr id="64" name="Google Shape;64;p14"/>
          <p:cNvPicPr preferRelativeResize="0"/>
          <p:nvPr/>
        </p:nvPicPr>
        <p:blipFill>
          <a:blip r:embed="rId3">
            <a:alphaModFix/>
          </a:blip>
          <a:stretch>
            <a:fillRect/>
          </a:stretch>
        </p:blipFill>
        <p:spPr>
          <a:xfrm>
            <a:off x="8383212" y="66000"/>
            <a:ext cx="583113" cy="572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264500" y="66000"/>
            <a:ext cx="8028900" cy="572700"/>
          </a:xfrm>
          <a:prstGeom prst="rect">
            <a:avLst/>
          </a:prstGeom>
          <a:solidFill>
            <a:srgbClr val="CC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                                         </a:t>
            </a:r>
            <a:r>
              <a:rPr b="1" lang="en">
                <a:solidFill>
                  <a:schemeClr val="lt1"/>
                </a:solidFill>
              </a:rPr>
              <a:t>KNN</a:t>
            </a:r>
            <a:endParaRPr b="1">
              <a:solidFill>
                <a:schemeClr val="lt1"/>
              </a:solidFill>
            </a:endParaRPr>
          </a:p>
        </p:txBody>
      </p:sp>
      <p:sp>
        <p:nvSpPr>
          <p:cNvPr id="217" name="Google Shape;217;p32"/>
          <p:cNvSpPr txBox="1"/>
          <p:nvPr>
            <p:ph idx="1" type="body"/>
          </p:nvPr>
        </p:nvSpPr>
        <p:spPr>
          <a:xfrm>
            <a:off x="311700" y="731425"/>
            <a:ext cx="8520600" cy="425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8" name="Google Shape;218;p32"/>
          <p:cNvPicPr preferRelativeResize="0"/>
          <p:nvPr/>
        </p:nvPicPr>
        <p:blipFill>
          <a:blip r:embed="rId3">
            <a:alphaModFix/>
          </a:blip>
          <a:stretch>
            <a:fillRect/>
          </a:stretch>
        </p:blipFill>
        <p:spPr>
          <a:xfrm>
            <a:off x="8383200" y="66000"/>
            <a:ext cx="583125" cy="572712"/>
          </a:xfrm>
          <a:prstGeom prst="rect">
            <a:avLst/>
          </a:prstGeom>
          <a:noFill/>
          <a:ln>
            <a:noFill/>
          </a:ln>
        </p:spPr>
      </p:pic>
      <p:pic>
        <p:nvPicPr>
          <p:cNvPr id="219" name="Google Shape;219;p32"/>
          <p:cNvPicPr preferRelativeResize="0"/>
          <p:nvPr/>
        </p:nvPicPr>
        <p:blipFill>
          <a:blip r:embed="rId4">
            <a:alphaModFix/>
          </a:blip>
          <a:stretch>
            <a:fillRect/>
          </a:stretch>
        </p:blipFill>
        <p:spPr>
          <a:xfrm>
            <a:off x="311700" y="723900"/>
            <a:ext cx="6200250" cy="4065700"/>
          </a:xfrm>
          <a:prstGeom prst="rect">
            <a:avLst/>
          </a:prstGeom>
          <a:noFill/>
          <a:ln>
            <a:noFill/>
          </a:ln>
        </p:spPr>
      </p:pic>
      <p:pic>
        <p:nvPicPr>
          <p:cNvPr id="220" name="Google Shape;220;p32"/>
          <p:cNvPicPr preferRelativeResize="0"/>
          <p:nvPr/>
        </p:nvPicPr>
        <p:blipFill>
          <a:blip r:embed="rId5">
            <a:alphaModFix/>
          </a:blip>
          <a:stretch>
            <a:fillRect/>
          </a:stretch>
        </p:blipFill>
        <p:spPr>
          <a:xfrm>
            <a:off x="6511950" y="1722375"/>
            <a:ext cx="2320350" cy="1474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311700" y="0"/>
            <a:ext cx="7969800" cy="572700"/>
          </a:xfrm>
          <a:prstGeom prst="rect">
            <a:avLst/>
          </a:prstGeom>
          <a:solidFill>
            <a:srgbClr val="CC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                                   XGBOOST </a:t>
            </a:r>
            <a:endParaRPr b="1">
              <a:solidFill>
                <a:schemeClr val="lt1"/>
              </a:solidFill>
            </a:endParaRPr>
          </a:p>
        </p:txBody>
      </p:sp>
      <p:sp>
        <p:nvSpPr>
          <p:cNvPr id="226" name="Google Shape;226;p33"/>
          <p:cNvSpPr txBox="1"/>
          <p:nvPr>
            <p:ph idx="1" type="body"/>
          </p:nvPr>
        </p:nvSpPr>
        <p:spPr>
          <a:xfrm>
            <a:off x="311700" y="660625"/>
            <a:ext cx="8512500" cy="416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7" name="Google Shape;227;p33"/>
          <p:cNvPicPr preferRelativeResize="0"/>
          <p:nvPr/>
        </p:nvPicPr>
        <p:blipFill>
          <a:blip r:embed="rId3">
            <a:alphaModFix/>
          </a:blip>
          <a:stretch>
            <a:fillRect/>
          </a:stretch>
        </p:blipFill>
        <p:spPr>
          <a:xfrm>
            <a:off x="8383200" y="66000"/>
            <a:ext cx="583125" cy="572712"/>
          </a:xfrm>
          <a:prstGeom prst="rect">
            <a:avLst/>
          </a:prstGeom>
          <a:noFill/>
          <a:ln>
            <a:noFill/>
          </a:ln>
        </p:spPr>
      </p:pic>
      <p:pic>
        <p:nvPicPr>
          <p:cNvPr id="228" name="Google Shape;228;p33"/>
          <p:cNvPicPr preferRelativeResize="0"/>
          <p:nvPr/>
        </p:nvPicPr>
        <p:blipFill>
          <a:blip r:embed="rId4">
            <a:alphaModFix/>
          </a:blip>
          <a:stretch>
            <a:fillRect/>
          </a:stretch>
        </p:blipFill>
        <p:spPr>
          <a:xfrm>
            <a:off x="311700" y="638700"/>
            <a:ext cx="6164875" cy="4164300"/>
          </a:xfrm>
          <a:prstGeom prst="rect">
            <a:avLst/>
          </a:prstGeom>
          <a:noFill/>
          <a:ln>
            <a:noFill/>
          </a:ln>
        </p:spPr>
      </p:pic>
      <p:pic>
        <p:nvPicPr>
          <p:cNvPr id="229" name="Google Shape;229;p33"/>
          <p:cNvPicPr preferRelativeResize="0"/>
          <p:nvPr/>
        </p:nvPicPr>
        <p:blipFill>
          <a:blip r:embed="rId5">
            <a:alphaModFix/>
          </a:blip>
          <a:stretch>
            <a:fillRect/>
          </a:stretch>
        </p:blipFill>
        <p:spPr>
          <a:xfrm>
            <a:off x="6476575" y="1774975"/>
            <a:ext cx="2381250" cy="1403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311700" y="114700"/>
            <a:ext cx="7958100" cy="572700"/>
          </a:xfrm>
          <a:prstGeom prst="rect">
            <a:avLst/>
          </a:prstGeom>
          <a:solidFill>
            <a:srgbClr val="CC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                        METRIC EVALUATION</a:t>
            </a:r>
            <a:endParaRPr b="1">
              <a:solidFill>
                <a:schemeClr val="lt1"/>
              </a:solidFill>
            </a:endParaRPr>
          </a:p>
        </p:txBody>
      </p:sp>
      <p:sp>
        <p:nvSpPr>
          <p:cNvPr id="235" name="Google Shape;235;p34"/>
          <p:cNvSpPr txBox="1"/>
          <p:nvPr>
            <p:ph idx="1" type="body"/>
          </p:nvPr>
        </p:nvSpPr>
        <p:spPr>
          <a:xfrm>
            <a:off x="4831300" y="755025"/>
            <a:ext cx="4193400" cy="405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Above table contains the evaluation metrics for each model implemented in this project sorted in ascending order.</a:t>
            </a:r>
            <a:endParaRPr b="1"/>
          </a:p>
          <a:p>
            <a:pPr indent="0" lvl="0" marL="0" rtl="0" algn="l">
              <a:spcBef>
                <a:spcPts val="1200"/>
              </a:spcBef>
              <a:spcAft>
                <a:spcPts val="0"/>
              </a:spcAft>
              <a:buNone/>
            </a:pPr>
            <a:r>
              <a:rPr b="1" lang="en"/>
              <a:t> ‘Linear Regression’ model has got lowest values for MSE ,RMSE. </a:t>
            </a:r>
            <a:endParaRPr b="1"/>
          </a:p>
          <a:p>
            <a:pPr indent="0" lvl="0" marL="0" rtl="0" algn="l">
              <a:spcBef>
                <a:spcPts val="1200"/>
              </a:spcBef>
              <a:spcAft>
                <a:spcPts val="1200"/>
              </a:spcAft>
              <a:buNone/>
            </a:pPr>
            <a:r>
              <a:rPr b="1" lang="en"/>
              <a:t>‘KNN’ model has got the highest values for MSE, RMSE. </a:t>
            </a:r>
            <a:endParaRPr b="1"/>
          </a:p>
        </p:txBody>
      </p:sp>
      <p:pic>
        <p:nvPicPr>
          <p:cNvPr id="236" name="Google Shape;236;p34"/>
          <p:cNvPicPr preferRelativeResize="0"/>
          <p:nvPr/>
        </p:nvPicPr>
        <p:blipFill>
          <a:blip r:embed="rId3">
            <a:alphaModFix/>
          </a:blip>
          <a:stretch>
            <a:fillRect/>
          </a:stretch>
        </p:blipFill>
        <p:spPr>
          <a:xfrm>
            <a:off x="8383200" y="66000"/>
            <a:ext cx="583125" cy="572712"/>
          </a:xfrm>
          <a:prstGeom prst="rect">
            <a:avLst/>
          </a:prstGeom>
          <a:noFill/>
          <a:ln>
            <a:noFill/>
          </a:ln>
        </p:spPr>
      </p:pic>
      <p:pic>
        <p:nvPicPr>
          <p:cNvPr id="237" name="Google Shape;237;p34"/>
          <p:cNvPicPr preferRelativeResize="0"/>
          <p:nvPr/>
        </p:nvPicPr>
        <p:blipFill>
          <a:blip r:embed="rId4">
            <a:alphaModFix/>
          </a:blip>
          <a:stretch>
            <a:fillRect/>
          </a:stretch>
        </p:blipFill>
        <p:spPr>
          <a:xfrm>
            <a:off x="466350" y="923875"/>
            <a:ext cx="4193475" cy="2847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311700" y="79325"/>
            <a:ext cx="7969800" cy="572700"/>
          </a:xfrm>
          <a:prstGeom prst="rect">
            <a:avLst/>
          </a:prstGeom>
          <a:solidFill>
            <a:srgbClr val="CC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                              Conclusion</a:t>
            </a:r>
            <a:endParaRPr b="1">
              <a:solidFill>
                <a:schemeClr val="lt1"/>
              </a:solidFill>
            </a:endParaRPr>
          </a:p>
        </p:txBody>
      </p:sp>
      <p:sp>
        <p:nvSpPr>
          <p:cNvPr id="243" name="Google Shape;243;p35"/>
          <p:cNvSpPr txBox="1"/>
          <p:nvPr>
            <p:ph idx="1" type="body"/>
          </p:nvPr>
        </p:nvSpPr>
        <p:spPr>
          <a:xfrm>
            <a:off x="311700" y="766800"/>
            <a:ext cx="8520600" cy="3802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1. Target variable is highly dependent on input variables. </a:t>
            </a:r>
            <a:endParaRPr b="1"/>
          </a:p>
          <a:p>
            <a:pPr indent="0" lvl="0" marL="0" rtl="0" algn="l">
              <a:spcBef>
                <a:spcPts val="1200"/>
              </a:spcBef>
              <a:spcAft>
                <a:spcPts val="0"/>
              </a:spcAft>
              <a:buNone/>
            </a:pPr>
            <a:r>
              <a:rPr b="1" lang="en"/>
              <a:t>2. Linear Regression has given the best results with lowest MAE, MSE, RMSE and MAPE score. </a:t>
            </a:r>
            <a:endParaRPr b="1"/>
          </a:p>
          <a:p>
            <a:pPr indent="0" lvl="0" marL="0" rtl="0" algn="l">
              <a:spcBef>
                <a:spcPts val="1200"/>
              </a:spcBef>
              <a:spcAft>
                <a:spcPts val="0"/>
              </a:spcAft>
              <a:buNone/>
            </a:pPr>
            <a:r>
              <a:rPr b="1" lang="en"/>
              <a:t>3. Ridge regression shrunk the parameters to reduce complexity and multicollinearity, but ended up affecting the evaluation metrics. </a:t>
            </a:r>
            <a:endParaRPr b="1"/>
          </a:p>
          <a:p>
            <a:pPr indent="0" lvl="0" marL="0" rtl="0" algn="l">
              <a:spcBef>
                <a:spcPts val="1200"/>
              </a:spcBef>
              <a:spcAft>
                <a:spcPts val="0"/>
              </a:spcAft>
              <a:buNone/>
            </a:pPr>
            <a:r>
              <a:rPr b="1" lang="en"/>
              <a:t>4. Lasso regression did feature selection and ended up giving up worse result than ridge which again reflects to the fact that each feature is important(as previously discussed). </a:t>
            </a:r>
            <a:endParaRPr b="1"/>
          </a:p>
          <a:p>
            <a:pPr indent="0" lvl="0" marL="0" rtl="0" algn="l">
              <a:spcBef>
                <a:spcPts val="1200"/>
              </a:spcBef>
              <a:spcAft>
                <a:spcPts val="0"/>
              </a:spcAft>
              <a:buNone/>
            </a:pPr>
            <a:r>
              <a:rPr b="1" lang="en"/>
              <a:t>5. KNN AND XGBoost have given similar results. </a:t>
            </a:r>
            <a:endParaRPr b="1"/>
          </a:p>
          <a:p>
            <a:pPr indent="0" lvl="0" marL="0" rtl="0" algn="l">
              <a:spcBef>
                <a:spcPts val="1200"/>
              </a:spcBef>
              <a:spcAft>
                <a:spcPts val="1200"/>
              </a:spcAft>
              <a:buNone/>
            </a:pPr>
            <a:r>
              <a:rPr b="1" lang="en"/>
              <a:t>6. The accuracy for each model is more than 90%.</a:t>
            </a:r>
            <a:endParaRPr b="1"/>
          </a:p>
        </p:txBody>
      </p:sp>
      <p:pic>
        <p:nvPicPr>
          <p:cNvPr id="244" name="Google Shape;244;p35"/>
          <p:cNvPicPr preferRelativeResize="0"/>
          <p:nvPr/>
        </p:nvPicPr>
        <p:blipFill>
          <a:blip r:embed="rId3">
            <a:alphaModFix/>
          </a:blip>
          <a:stretch>
            <a:fillRect/>
          </a:stretch>
        </p:blipFill>
        <p:spPr>
          <a:xfrm>
            <a:off x="8383200" y="66000"/>
            <a:ext cx="583125" cy="57271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311700" y="176950"/>
            <a:ext cx="8520600" cy="4824900"/>
          </a:xfrm>
          <a:prstGeom prst="rect">
            <a:avLst/>
          </a:prstGeom>
          <a:solidFill>
            <a:srgbClr val="CC0000"/>
          </a:solidFill>
        </p:spPr>
        <p:txBody>
          <a:bodyPr anchorCtr="0" anchor="ctr" bIns="91425" lIns="91425" spcFirstLastPara="1" rIns="91425" wrap="square" tIns="91425">
            <a:normAutofit/>
          </a:bodyPr>
          <a:lstStyle/>
          <a:p>
            <a:pPr indent="0" lvl="0" marL="0" rtl="0" algn="l">
              <a:spcBef>
                <a:spcPts val="0"/>
              </a:spcBef>
              <a:spcAft>
                <a:spcPts val="0"/>
              </a:spcAft>
              <a:buNone/>
            </a:pPr>
            <a:r>
              <a:rPr lang="en" sz="3000"/>
              <a:t>                   </a:t>
            </a:r>
            <a:r>
              <a:rPr b="1" lang="en" sz="5000">
                <a:solidFill>
                  <a:schemeClr val="lt1"/>
                </a:solidFill>
              </a:rPr>
              <a:t>THANK YOU</a:t>
            </a:r>
            <a:endParaRPr b="1" sz="5000">
              <a:solidFill>
                <a:schemeClr val="lt1"/>
              </a:solidFill>
            </a:endParaRPr>
          </a:p>
        </p:txBody>
      </p:sp>
      <p:pic>
        <p:nvPicPr>
          <p:cNvPr id="250" name="Google Shape;250;p36"/>
          <p:cNvPicPr preferRelativeResize="0"/>
          <p:nvPr/>
        </p:nvPicPr>
        <p:blipFill>
          <a:blip r:embed="rId3">
            <a:alphaModFix/>
          </a:blip>
          <a:stretch>
            <a:fillRect/>
          </a:stretch>
        </p:blipFill>
        <p:spPr>
          <a:xfrm>
            <a:off x="8194450" y="176950"/>
            <a:ext cx="583125" cy="57271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134050"/>
            <a:ext cx="7944000" cy="504600"/>
          </a:xfrm>
          <a:prstGeom prst="rect">
            <a:avLst/>
          </a:prstGeom>
          <a:solidFill>
            <a:srgbClr val="CC0000"/>
          </a:solidFill>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11111"/>
              <a:buFont typeface="Arial"/>
              <a:buNone/>
            </a:pPr>
            <a:r>
              <a:rPr b="1" lang="en">
                <a:solidFill>
                  <a:schemeClr val="lt1"/>
                </a:solidFill>
              </a:rPr>
              <a:t>Continued…</a:t>
            </a:r>
            <a:r>
              <a:rPr b="1" lang="en">
                <a:solidFill>
                  <a:srgbClr val="CC0000"/>
                </a:solidFill>
              </a:rPr>
              <a:t> </a:t>
            </a:r>
            <a:endParaRPr/>
          </a:p>
        </p:txBody>
      </p:sp>
      <p:sp>
        <p:nvSpPr>
          <p:cNvPr id="70" name="Google Shape;70;p15"/>
          <p:cNvSpPr txBox="1"/>
          <p:nvPr>
            <p:ph idx="1" type="body"/>
          </p:nvPr>
        </p:nvSpPr>
        <p:spPr>
          <a:xfrm>
            <a:off x="311700" y="702400"/>
            <a:ext cx="8520600" cy="372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200">
                <a:solidFill>
                  <a:schemeClr val="accent2"/>
                </a:solidFill>
                <a:highlight>
                  <a:srgbClr val="FFFFFF"/>
                </a:highlight>
                <a:latin typeface="Roboto"/>
                <a:ea typeface="Roboto"/>
                <a:cs typeface="Roboto"/>
                <a:sym typeface="Roboto"/>
              </a:rPr>
              <a:t>Yes Bank is a well-known bank in the Indian financial domain. Since 2018, it has been in the news because of the fraud case involving Rana Kapoor. Owing to this fact, it was interesting to see how that impacted the stock prices of the company and whether Time series models or any other predictive models can do justice to such situations. This dataset has monthly stock prices of the bank since its inception and includes closing, starting, highest, and lowest stock prices of every month. The main objective is to predict the stock’s closing price of the month.</a:t>
            </a:r>
            <a:endParaRPr b="1" sz="2800"/>
          </a:p>
        </p:txBody>
      </p:sp>
      <p:pic>
        <p:nvPicPr>
          <p:cNvPr id="71" name="Google Shape;71;p15"/>
          <p:cNvPicPr preferRelativeResize="0"/>
          <p:nvPr/>
        </p:nvPicPr>
        <p:blipFill>
          <a:blip r:embed="rId3">
            <a:alphaModFix/>
          </a:blip>
          <a:stretch>
            <a:fillRect/>
          </a:stretch>
        </p:blipFill>
        <p:spPr>
          <a:xfrm>
            <a:off x="8383212" y="66000"/>
            <a:ext cx="583113" cy="572700"/>
          </a:xfrm>
          <a:prstGeom prst="rect">
            <a:avLst/>
          </a:prstGeom>
          <a:noFill/>
          <a:ln>
            <a:noFill/>
          </a:ln>
        </p:spPr>
      </p:pic>
      <p:sp>
        <p:nvSpPr>
          <p:cNvPr id="72" name="Google Shape;72;p15"/>
          <p:cNvSpPr txBox="1"/>
          <p:nvPr/>
        </p:nvSpPr>
        <p:spPr>
          <a:xfrm>
            <a:off x="311700" y="4808900"/>
            <a:ext cx="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66000"/>
            <a:ext cx="7932000" cy="643800"/>
          </a:xfrm>
          <a:prstGeom prst="rect">
            <a:avLst/>
          </a:prstGeom>
          <a:solidFill>
            <a:srgbClr val="CC0000"/>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lt1"/>
                </a:solidFill>
              </a:rPr>
              <a:t>Data Briefing</a:t>
            </a:r>
            <a:endParaRPr b="1">
              <a:solidFill>
                <a:schemeClr val="lt1"/>
              </a:solidFill>
            </a:endParaRPr>
          </a:p>
        </p:txBody>
      </p:sp>
      <p:sp>
        <p:nvSpPr>
          <p:cNvPr id="78" name="Google Shape;78;p16"/>
          <p:cNvSpPr txBox="1"/>
          <p:nvPr>
            <p:ph idx="1" type="body"/>
          </p:nvPr>
        </p:nvSpPr>
        <p:spPr>
          <a:xfrm>
            <a:off x="311700" y="829125"/>
            <a:ext cx="8520600" cy="4050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The dataset is comparatively a compact one in terms of size &amp; also has fewer features or variables to work with.</a:t>
            </a:r>
            <a:endParaRPr b="1"/>
          </a:p>
          <a:p>
            <a:pPr indent="0" lvl="0" marL="0" rtl="0" algn="l">
              <a:spcBef>
                <a:spcPts val="1200"/>
              </a:spcBef>
              <a:spcAft>
                <a:spcPts val="0"/>
              </a:spcAft>
              <a:buNone/>
            </a:pPr>
            <a:r>
              <a:rPr b="1" lang="en"/>
              <a:t> • Dataset initially had 185 rows &amp; 5 columns.</a:t>
            </a:r>
            <a:endParaRPr b="1"/>
          </a:p>
          <a:p>
            <a:pPr indent="0" lvl="0" marL="0" rtl="0" algn="l">
              <a:spcBef>
                <a:spcPts val="1200"/>
              </a:spcBef>
              <a:spcAft>
                <a:spcPts val="0"/>
              </a:spcAft>
              <a:buNone/>
            </a:pPr>
            <a:r>
              <a:rPr b="1" lang="en"/>
              <a:t> Now, regarding the extraction of the data information from the dataset, I used “info()” method which gave me the information about data types(dtypes), count of non-null values &amp; memory usage by the dataset. </a:t>
            </a:r>
            <a:endParaRPr b="1"/>
          </a:p>
          <a:p>
            <a:pPr indent="0" lvl="0" marL="0" rtl="0" algn="l">
              <a:spcBef>
                <a:spcPts val="1200"/>
              </a:spcBef>
              <a:spcAft>
                <a:spcPts val="0"/>
              </a:spcAft>
              <a:buNone/>
            </a:pPr>
            <a:r>
              <a:rPr b="1" lang="en"/>
              <a:t>• There were 4 columns with float64 dtypes &amp; 1 column with object dtype (object dtype was later converted into datetime dtype). </a:t>
            </a:r>
            <a:endParaRPr b="1"/>
          </a:p>
          <a:p>
            <a:pPr indent="0" lvl="0" marL="0" rtl="0" algn="l">
              <a:spcBef>
                <a:spcPts val="1200"/>
              </a:spcBef>
              <a:spcAft>
                <a:spcPts val="0"/>
              </a:spcAft>
              <a:buNone/>
            </a:pPr>
            <a:r>
              <a:rPr b="1" lang="en"/>
              <a:t>• No null values were present in the dataset. </a:t>
            </a:r>
            <a:endParaRPr b="1"/>
          </a:p>
          <a:p>
            <a:pPr indent="0" lvl="0" marL="0" rtl="0" algn="l">
              <a:spcBef>
                <a:spcPts val="1200"/>
              </a:spcBef>
              <a:spcAft>
                <a:spcPts val="1200"/>
              </a:spcAft>
              <a:buNone/>
            </a:pPr>
            <a:r>
              <a:rPr b="1" lang="en"/>
              <a:t>To inspect the case of missing values in the dataset , I used “isna” method &amp; found out that there were no missing values in the dataset</a:t>
            </a:r>
            <a:endParaRPr b="1"/>
          </a:p>
        </p:txBody>
      </p:sp>
      <p:pic>
        <p:nvPicPr>
          <p:cNvPr id="79" name="Google Shape;79;p16"/>
          <p:cNvPicPr preferRelativeResize="0"/>
          <p:nvPr/>
        </p:nvPicPr>
        <p:blipFill>
          <a:blip r:embed="rId3">
            <a:alphaModFix/>
          </a:blip>
          <a:stretch>
            <a:fillRect/>
          </a:stretch>
        </p:blipFill>
        <p:spPr>
          <a:xfrm>
            <a:off x="8383200" y="66000"/>
            <a:ext cx="583125" cy="643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101525"/>
            <a:ext cx="7944000" cy="572700"/>
          </a:xfrm>
          <a:prstGeom prst="rect">
            <a:avLst/>
          </a:prstGeom>
          <a:solidFill>
            <a:srgbClr val="CC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Steps</a:t>
            </a:r>
            <a:endParaRPr b="1">
              <a:solidFill>
                <a:schemeClr val="lt1"/>
              </a:solidFill>
            </a:endParaRPr>
          </a:p>
        </p:txBody>
      </p:sp>
      <p:sp>
        <p:nvSpPr>
          <p:cNvPr id="85" name="Google Shape;85;p17"/>
          <p:cNvSpPr txBox="1"/>
          <p:nvPr>
            <p:ph idx="1" type="body"/>
          </p:nvPr>
        </p:nvSpPr>
        <p:spPr>
          <a:xfrm>
            <a:off x="311700" y="852800"/>
            <a:ext cx="8520600" cy="416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b="1" lang="en" sz="2100"/>
              <a:t> </a:t>
            </a:r>
            <a:r>
              <a:rPr b="1" lang="en" sz="2200"/>
              <a:t>Question framing ( Based on problem statement)</a:t>
            </a:r>
            <a:endParaRPr b="1" sz="2200"/>
          </a:p>
          <a:p>
            <a:pPr indent="0" lvl="0" marL="0" rtl="0" algn="l">
              <a:spcBef>
                <a:spcPts val="1200"/>
              </a:spcBef>
              <a:spcAft>
                <a:spcPts val="0"/>
              </a:spcAft>
              <a:buNone/>
            </a:pPr>
            <a:r>
              <a:rPr b="1" lang="en" sz="2200"/>
              <a:t>                              </a:t>
            </a:r>
            <a:r>
              <a:rPr b="1" lang="en" sz="1600"/>
              <a:t> Data inspection &amp; pre-processing </a:t>
            </a:r>
            <a:endParaRPr b="1" sz="1600"/>
          </a:p>
          <a:p>
            <a:pPr indent="0" lvl="0" marL="0" rtl="0" algn="l">
              <a:spcBef>
                <a:spcPts val="1200"/>
              </a:spcBef>
              <a:spcAft>
                <a:spcPts val="0"/>
              </a:spcAft>
              <a:buNone/>
            </a:pPr>
            <a:r>
              <a:rPr b="1" lang="en" sz="2100"/>
              <a:t>                              </a:t>
            </a:r>
            <a:r>
              <a:rPr b="1" lang="en" sz="1500"/>
              <a:t>    </a:t>
            </a:r>
            <a:r>
              <a:rPr b="1" lang="en" sz="1600"/>
              <a:t>Exploratory data analysis (EDA) </a:t>
            </a:r>
            <a:endParaRPr b="1" sz="1600"/>
          </a:p>
          <a:p>
            <a:pPr indent="0" lvl="0" marL="0" rtl="0" algn="l">
              <a:spcBef>
                <a:spcPts val="1200"/>
              </a:spcBef>
              <a:spcAft>
                <a:spcPts val="0"/>
              </a:spcAft>
              <a:buNone/>
            </a:pPr>
            <a:r>
              <a:rPr b="1" lang="en" sz="2100"/>
              <a:t>                                      </a:t>
            </a:r>
            <a:r>
              <a:rPr b="1" lang="en" sz="1600"/>
              <a:t>Model implementation</a:t>
            </a:r>
            <a:r>
              <a:rPr b="1" lang="en" sz="2100"/>
              <a:t> </a:t>
            </a:r>
            <a:endParaRPr b="1" sz="2100"/>
          </a:p>
          <a:p>
            <a:pPr indent="0" lvl="0" marL="0" rtl="0" algn="l">
              <a:spcBef>
                <a:spcPts val="1200"/>
              </a:spcBef>
              <a:spcAft>
                <a:spcPts val="0"/>
              </a:spcAft>
              <a:buNone/>
            </a:pPr>
            <a:r>
              <a:rPr b="1" lang="en" sz="1600"/>
              <a:t>                      (Linear Regression, Lasso Regression, Ridge Regression, KNN)</a:t>
            </a:r>
            <a:r>
              <a:rPr b="1" lang="en" sz="2100"/>
              <a:t> </a:t>
            </a:r>
            <a:endParaRPr b="1" sz="2100"/>
          </a:p>
          <a:p>
            <a:pPr indent="0" lvl="0" marL="0" rtl="0" algn="l">
              <a:spcBef>
                <a:spcPts val="1200"/>
              </a:spcBef>
              <a:spcAft>
                <a:spcPts val="1200"/>
              </a:spcAft>
              <a:buNone/>
            </a:pPr>
            <a:r>
              <a:rPr b="1" lang="en" sz="2100"/>
              <a:t>                                             Conclusions</a:t>
            </a:r>
            <a:endParaRPr b="1" sz="2100"/>
          </a:p>
        </p:txBody>
      </p:sp>
      <p:pic>
        <p:nvPicPr>
          <p:cNvPr id="86" name="Google Shape;86;p17"/>
          <p:cNvPicPr preferRelativeResize="0"/>
          <p:nvPr/>
        </p:nvPicPr>
        <p:blipFill>
          <a:blip r:embed="rId3">
            <a:alphaModFix/>
          </a:blip>
          <a:stretch>
            <a:fillRect/>
          </a:stretch>
        </p:blipFill>
        <p:spPr>
          <a:xfrm>
            <a:off x="8383200" y="66000"/>
            <a:ext cx="583125" cy="643800"/>
          </a:xfrm>
          <a:prstGeom prst="rect">
            <a:avLst/>
          </a:prstGeom>
          <a:noFill/>
          <a:ln>
            <a:noFill/>
          </a:ln>
        </p:spPr>
      </p:pic>
      <p:sp>
        <p:nvSpPr>
          <p:cNvPr id="87" name="Google Shape;87;p17"/>
          <p:cNvSpPr/>
          <p:nvPr/>
        </p:nvSpPr>
        <p:spPr>
          <a:xfrm>
            <a:off x="4323275" y="1285925"/>
            <a:ext cx="355200" cy="270300"/>
          </a:xfrm>
          <a:prstGeom prst="down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p:nvPr/>
        </p:nvSpPr>
        <p:spPr>
          <a:xfrm>
            <a:off x="4323275" y="1841050"/>
            <a:ext cx="355200" cy="270300"/>
          </a:xfrm>
          <a:prstGeom prst="down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p:nvPr/>
        </p:nvSpPr>
        <p:spPr>
          <a:xfrm>
            <a:off x="4323275" y="2313250"/>
            <a:ext cx="355200" cy="270300"/>
          </a:xfrm>
          <a:prstGeom prst="down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p:nvPr/>
        </p:nvSpPr>
        <p:spPr>
          <a:xfrm>
            <a:off x="4323275" y="2873425"/>
            <a:ext cx="355200" cy="270300"/>
          </a:xfrm>
          <a:prstGeom prst="down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a:off x="4323275" y="3433600"/>
            <a:ext cx="355200" cy="177300"/>
          </a:xfrm>
          <a:prstGeom prst="down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79325"/>
            <a:ext cx="7946100" cy="572700"/>
          </a:xfrm>
          <a:prstGeom prst="rect">
            <a:avLst/>
          </a:prstGeom>
          <a:solidFill>
            <a:srgbClr val="CC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Feature Overview</a:t>
            </a:r>
            <a:r>
              <a:rPr lang="en">
                <a:solidFill>
                  <a:schemeClr val="lt1"/>
                </a:solidFill>
              </a:rPr>
              <a:t> </a:t>
            </a:r>
            <a:endParaRPr>
              <a:solidFill>
                <a:schemeClr val="lt1"/>
              </a:solidFill>
            </a:endParaRPr>
          </a:p>
        </p:txBody>
      </p:sp>
      <p:sp>
        <p:nvSpPr>
          <p:cNvPr id="97" name="Google Shape;97;p18"/>
          <p:cNvSpPr txBox="1"/>
          <p:nvPr>
            <p:ph idx="1" type="body"/>
          </p:nvPr>
        </p:nvSpPr>
        <p:spPr>
          <a:xfrm>
            <a:off x="311700" y="719625"/>
            <a:ext cx="8520600" cy="38493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018"/>
              <a:buNone/>
            </a:pPr>
            <a:r>
              <a:rPr b="1" lang="en" sz="1600"/>
              <a:t>In this particular dataset, we have 5 features. They are :- </a:t>
            </a:r>
            <a:endParaRPr b="1" sz="1600"/>
          </a:p>
          <a:p>
            <a:pPr indent="0" lvl="0" marL="0" rtl="0" algn="l">
              <a:lnSpc>
                <a:spcPct val="95000"/>
              </a:lnSpc>
              <a:spcBef>
                <a:spcPts val="1200"/>
              </a:spcBef>
              <a:spcAft>
                <a:spcPts val="0"/>
              </a:spcAft>
              <a:buSzPts val="1018"/>
              <a:buNone/>
            </a:pPr>
            <a:r>
              <a:rPr b="1" lang="en" sz="1600"/>
              <a:t>1. Date – Stores month &amp; year data for each value of stock. </a:t>
            </a:r>
            <a:endParaRPr b="1" sz="1600"/>
          </a:p>
          <a:p>
            <a:pPr indent="0" lvl="0" marL="0" rtl="0" algn="l">
              <a:lnSpc>
                <a:spcPct val="95000"/>
              </a:lnSpc>
              <a:spcBef>
                <a:spcPts val="1200"/>
              </a:spcBef>
              <a:spcAft>
                <a:spcPts val="0"/>
              </a:spcAft>
              <a:buSzPts val="1018"/>
              <a:buNone/>
            </a:pPr>
            <a:r>
              <a:rPr b="1" lang="en" sz="1600"/>
              <a:t>2. Open – Stores the price at which a stock started trading each month. </a:t>
            </a:r>
            <a:endParaRPr b="1" sz="1600"/>
          </a:p>
          <a:p>
            <a:pPr indent="0" lvl="0" marL="0" rtl="0" algn="l">
              <a:lnSpc>
                <a:spcPct val="95000"/>
              </a:lnSpc>
              <a:spcBef>
                <a:spcPts val="1200"/>
              </a:spcBef>
              <a:spcAft>
                <a:spcPts val="0"/>
              </a:spcAft>
              <a:buSzPts val="1018"/>
              <a:buNone/>
            </a:pPr>
            <a:r>
              <a:rPr b="1" lang="en" sz="1600"/>
              <a:t>3. High – Stores the maximum price of the stock for each month. </a:t>
            </a:r>
            <a:endParaRPr b="1" sz="1600"/>
          </a:p>
          <a:p>
            <a:pPr indent="0" lvl="0" marL="0" rtl="0" algn="l">
              <a:lnSpc>
                <a:spcPct val="95000"/>
              </a:lnSpc>
              <a:spcBef>
                <a:spcPts val="1200"/>
              </a:spcBef>
              <a:spcAft>
                <a:spcPts val="0"/>
              </a:spcAft>
              <a:buSzPts val="1018"/>
              <a:buNone/>
            </a:pPr>
            <a:r>
              <a:rPr b="1" lang="en" sz="1600"/>
              <a:t>4. Low – Stores the minimum price of the stock for each month. </a:t>
            </a:r>
            <a:endParaRPr b="1" sz="1600"/>
          </a:p>
          <a:p>
            <a:pPr indent="0" lvl="0" marL="0" rtl="0" algn="l">
              <a:lnSpc>
                <a:spcPct val="95000"/>
              </a:lnSpc>
              <a:spcBef>
                <a:spcPts val="1200"/>
              </a:spcBef>
              <a:spcAft>
                <a:spcPts val="0"/>
              </a:spcAft>
              <a:buSzPts val="1018"/>
              <a:buNone/>
            </a:pPr>
            <a:r>
              <a:rPr b="1" lang="en" sz="1600"/>
              <a:t>5. Close – Stores the final trading price of the stocks for each month. </a:t>
            </a:r>
            <a:endParaRPr b="1" sz="1600"/>
          </a:p>
          <a:p>
            <a:pPr indent="0" lvl="0" marL="0" rtl="0" algn="l">
              <a:lnSpc>
                <a:spcPct val="95000"/>
              </a:lnSpc>
              <a:spcBef>
                <a:spcPts val="1200"/>
              </a:spcBef>
              <a:spcAft>
                <a:spcPts val="0"/>
              </a:spcAft>
              <a:buSzPts val="1018"/>
              <a:buNone/>
            </a:pPr>
            <a:r>
              <a:rPr b="1" lang="en" sz="1600"/>
              <a:t>Independent or input variables → ‘Open’, ‘High’, ‘Low’ </a:t>
            </a:r>
            <a:endParaRPr b="1" sz="1600"/>
          </a:p>
          <a:p>
            <a:pPr indent="0" lvl="0" marL="0" rtl="0" algn="l">
              <a:lnSpc>
                <a:spcPct val="95000"/>
              </a:lnSpc>
              <a:spcBef>
                <a:spcPts val="1200"/>
              </a:spcBef>
              <a:spcAft>
                <a:spcPts val="0"/>
              </a:spcAft>
              <a:buSzPts val="1018"/>
              <a:buNone/>
            </a:pPr>
            <a:r>
              <a:rPr b="1" lang="en" sz="1600"/>
              <a:t>Dependent or target variable → ‘Close’ </a:t>
            </a:r>
            <a:endParaRPr b="1" sz="1600"/>
          </a:p>
          <a:p>
            <a:pPr indent="0" lvl="0" marL="0" rtl="0" algn="l">
              <a:lnSpc>
                <a:spcPct val="95000"/>
              </a:lnSpc>
              <a:spcBef>
                <a:spcPts val="1200"/>
              </a:spcBef>
              <a:spcAft>
                <a:spcPts val="1200"/>
              </a:spcAft>
              <a:buSzPts val="1018"/>
              <a:buNone/>
            </a:pPr>
            <a:r>
              <a:rPr b="1" lang="en" sz="1600"/>
              <a:t>‘Date’ is only useful for EDA purpose &amp; do not have any influence for closing price prediction</a:t>
            </a:r>
            <a:endParaRPr b="1" sz="1600"/>
          </a:p>
        </p:txBody>
      </p:sp>
      <p:pic>
        <p:nvPicPr>
          <p:cNvPr id="98" name="Google Shape;98;p18"/>
          <p:cNvPicPr preferRelativeResize="0"/>
          <p:nvPr/>
        </p:nvPicPr>
        <p:blipFill>
          <a:blip r:embed="rId3">
            <a:alphaModFix/>
          </a:blip>
          <a:stretch>
            <a:fillRect/>
          </a:stretch>
        </p:blipFill>
        <p:spPr>
          <a:xfrm>
            <a:off x="8383200" y="66000"/>
            <a:ext cx="583125" cy="5727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79300"/>
            <a:ext cx="7958100" cy="572700"/>
          </a:xfrm>
          <a:prstGeom prst="rect">
            <a:avLst/>
          </a:prstGeom>
          <a:solidFill>
            <a:srgbClr val="CC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        </a:t>
            </a:r>
            <a:r>
              <a:rPr b="1" lang="en" sz="2872">
                <a:solidFill>
                  <a:schemeClr val="lt1"/>
                </a:solidFill>
              </a:rPr>
              <a:t>        </a:t>
            </a:r>
            <a:r>
              <a:rPr b="1" lang="en" sz="2872">
                <a:solidFill>
                  <a:schemeClr val="lt1"/>
                </a:solidFill>
              </a:rPr>
              <a:t>Exploratory data analysis (</a:t>
            </a:r>
            <a:r>
              <a:rPr b="1" lang="en" sz="2872">
                <a:solidFill>
                  <a:schemeClr val="lt1"/>
                </a:solidFill>
              </a:rPr>
              <a:t>EDA)</a:t>
            </a:r>
            <a:endParaRPr b="1" sz="2872">
              <a:solidFill>
                <a:schemeClr val="lt1"/>
              </a:solidFill>
            </a:endParaRPr>
          </a:p>
        </p:txBody>
      </p:sp>
      <p:sp>
        <p:nvSpPr>
          <p:cNvPr id="104" name="Google Shape;104;p19"/>
          <p:cNvSpPr txBox="1"/>
          <p:nvPr>
            <p:ph idx="1" type="body"/>
          </p:nvPr>
        </p:nvSpPr>
        <p:spPr>
          <a:xfrm>
            <a:off x="70775" y="652000"/>
            <a:ext cx="9001200" cy="4432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19"/>
          <p:cNvPicPr preferRelativeResize="0"/>
          <p:nvPr/>
        </p:nvPicPr>
        <p:blipFill>
          <a:blip r:embed="rId3">
            <a:alphaModFix/>
          </a:blip>
          <a:stretch>
            <a:fillRect/>
          </a:stretch>
        </p:blipFill>
        <p:spPr>
          <a:xfrm>
            <a:off x="8383200" y="66000"/>
            <a:ext cx="583125" cy="572712"/>
          </a:xfrm>
          <a:prstGeom prst="rect">
            <a:avLst/>
          </a:prstGeom>
          <a:noFill/>
          <a:ln>
            <a:noFill/>
          </a:ln>
        </p:spPr>
      </p:pic>
      <p:pic>
        <p:nvPicPr>
          <p:cNvPr id="106" name="Google Shape;106;p19"/>
          <p:cNvPicPr preferRelativeResize="0"/>
          <p:nvPr/>
        </p:nvPicPr>
        <p:blipFill>
          <a:blip r:embed="rId4">
            <a:alphaModFix/>
          </a:blip>
          <a:stretch>
            <a:fillRect/>
          </a:stretch>
        </p:blipFill>
        <p:spPr>
          <a:xfrm>
            <a:off x="70775" y="778600"/>
            <a:ext cx="9143999" cy="4015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0"/>
            <a:ext cx="7958100" cy="572700"/>
          </a:xfrm>
          <a:prstGeom prst="rect">
            <a:avLst/>
          </a:prstGeom>
          <a:solidFill>
            <a:srgbClr val="CC0000"/>
          </a:solidFill>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solidFill>
                  <a:schemeClr val="lt1"/>
                </a:solidFill>
              </a:rPr>
              <a:t>Continued…</a:t>
            </a:r>
            <a:endParaRPr b="1">
              <a:solidFill>
                <a:schemeClr val="lt1"/>
              </a:solidFill>
            </a:endParaRPr>
          </a:p>
        </p:txBody>
      </p:sp>
      <p:sp>
        <p:nvSpPr>
          <p:cNvPr id="112" name="Google Shape;112;p20"/>
          <p:cNvSpPr txBox="1"/>
          <p:nvPr>
            <p:ph idx="1" type="body"/>
          </p:nvPr>
        </p:nvSpPr>
        <p:spPr>
          <a:xfrm>
            <a:off x="311700" y="638700"/>
            <a:ext cx="8520600" cy="435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20"/>
          <p:cNvPicPr preferRelativeResize="0"/>
          <p:nvPr/>
        </p:nvPicPr>
        <p:blipFill>
          <a:blip r:embed="rId3">
            <a:alphaModFix/>
          </a:blip>
          <a:stretch>
            <a:fillRect/>
          </a:stretch>
        </p:blipFill>
        <p:spPr>
          <a:xfrm>
            <a:off x="8383200" y="66000"/>
            <a:ext cx="583125" cy="572712"/>
          </a:xfrm>
          <a:prstGeom prst="rect">
            <a:avLst/>
          </a:prstGeom>
          <a:noFill/>
          <a:ln>
            <a:noFill/>
          </a:ln>
        </p:spPr>
      </p:pic>
      <p:pic>
        <p:nvPicPr>
          <p:cNvPr id="114" name="Google Shape;114;p20"/>
          <p:cNvPicPr preferRelativeResize="0"/>
          <p:nvPr/>
        </p:nvPicPr>
        <p:blipFill>
          <a:blip r:embed="rId4">
            <a:alphaModFix/>
          </a:blip>
          <a:stretch>
            <a:fillRect/>
          </a:stretch>
        </p:blipFill>
        <p:spPr>
          <a:xfrm>
            <a:off x="259525" y="652000"/>
            <a:ext cx="8884474" cy="3839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0"/>
            <a:ext cx="7969800" cy="572700"/>
          </a:xfrm>
          <a:prstGeom prst="rect">
            <a:avLst/>
          </a:prstGeom>
          <a:solidFill>
            <a:srgbClr val="CC0000"/>
          </a:solidFill>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solidFill>
                  <a:schemeClr val="lt1"/>
                </a:solidFill>
              </a:rPr>
              <a:t> Continued…</a:t>
            </a:r>
            <a:endParaRPr/>
          </a:p>
        </p:txBody>
      </p:sp>
      <p:sp>
        <p:nvSpPr>
          <p:cNvPr id="120" name="Google Shape;120;p21"/>
          <p:cNvSpPr txBox="1"/>
          <p:nvPr>
            <p:ph idx="1" type="body"/>
          </p:nvPr>
        </p:nvSpPr>
        <p:spPr>
          <a:xfrm>
            <a:off x="311700" y="696025"/>
            <a:ext cx="8520600" cy="3873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21"/>
          <p:cNvPicPr preferRelativeResize="0"/>
          <p:nvPr/>
        </p:nvPicPr>
        <p:blipFill>
          <a:blip r:embed="rId3">
            <a:alphaModFix/>
          </a:blip>
          <a:stretch>
            <a:fillRect/>
          </a:stretch>
        </p:blipFill>
        <p:spPr>
          <a:xfrm>
            <a:off x="8383200" y="66000"/>
            <a:ext cx="583125" cy="572712"/>
          </a:xfrm>
          <a:prstGeom prst="rect">
            <a:avLst/>
          </a:prstGeom>
          <a:noFill/>
          <a:ln>
            <a:noFill/>
          </a:ln>
        </p:spPr>
      </p:pic>
      <p:pic>
        <p:nvPicPr>
          <p:cNvPr id="122" name="Google Shape;122;p21"/>
          <p:cNvPicPr preferRelativeResize="0"/>
          <p:nvPr/>
        </p:nvPicPr>
        <p:blipFill>
          <a:blip r:embed="rId4">
            <a:alphaModFix/>
          </a:blip>
          <a:stretch>
            <a:fillRect/>
          </a:stretch>
        </p:blipFill>
        <p:spPr>
          <a:xfrm>
            <a:off x="311700" y="656575"/>
            <a:ext cx="8353601" cy="3830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