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347200" cy="5257800"/>
  <p:notesSz cx="9347200" cy="5257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859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. Dhakshayani SAI Santhosni" userId="4d1cf5229bef6b90" providerId="LiveId" clId="{A95C6B5C-7F08-4323-AA36-2A69F9E7A57C}"/>
    <pc:docChg chg="modSld">
      <pc:chgData name="A. Dhakshayani SAI Santhosni" userId="4d1cf5229bef6b90" providerId="LiveId" clId="{A95C6B5C-7F08-4323-AA36-2A69F9E7A57C}" dt="2025-09-23T05:31:30.185" v="0" actId="1076"/>
      <pc:docMkLst>
        <pc:docMk/>
      </pc:docMkLst>
      <pc:sldChg chg="modSp mod">
        <pc:chgData name="A. Dhakshayani SAI Santhosni" userId="4d1cf5229bef6b90" providerId="LiveId" clId="{A95C6B5C-7F08-4323-AA36-2A69F9E7A57C}" dt="2025-09-23T05:31:30.185" v="0" actId="1076"/>
        <pc:sldMkLst>
          <pc:docMk/>
          <pc:sldMk cId="0" sldId="256"/>
        </pc:sldMkLst>
        <pc:picChg chg="mod">
          <ac:chgData name="A. Dhakshayani SAI Santhosni" userId="4d1cf5229bef6b90" providerId="LiveId" clId="{A95C6B5C-7F08-4323-AA36-2A69F9E7A57C}" dt="2025-09-23T05:31:30.185" v="0" actId="1076"/>
          <ac:picMkLst>
            <pc:docMk/>
            <pc:sldMk cId="0" sldId="256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1516" y="1629918"/>
            <a:ext cx="7950517" cy="1104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E3688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03032" y="2944368"/>
            <a:ext cx="6547485" cy="131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D3D3D3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E3688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D3D3D3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E3688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67677" y="1209294"/>
            <a:ext cx="4068794" cy="34701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17078" y="1209294"/>
            <a:ext cx="4068794" cy="34701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E3688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344025" cy="5257800"/>
          </a:xfrm>
          <a:custGeom>
            <a:avLst/>
            <a:gdLst/>
            <a:ahLst/>
            <a:cxnLst/>
            <a:rect l="l" t="t" r="r" b="b"/>
            <a:pathLst>
              <a:path w="9344025" h="5257800">
                <a:moveTo>
                  <a:pt x="9344025" y="0"/>
                </a:moveTo>
                <a:lnTo>
                  <a:pt x="0" y="0"/>
                </a:lnTo>
                <a:lnTo>
                  <a:pt x="0" y="5257800"/>
                </a:lnTo>
                <a:lnTo>
                  <a:pt x="9344025" y="5257800"/>
                </a:lnTo>
                <a:lnTo>
                  <a:pt x="9344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217" y="818310"/>
            <a:ext cx="6413500" cy="445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E3688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34193" y="1417895"/>
            <a:ext cx="4878070" cy="265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D3D3D3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80207" y="4889754"/>
            <a:ext cx="2993136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7677" y="4889754"/>
            <a:ext cx="2151316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34556" y="4889754"/>
            <a:ext cx="2151316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217" y="2266490"/>
            <a:ext cx="6494145" cy="113855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40"/>
              </a:spcBef>
            </a:pPr>
            <a:r>
              <a:rPr sz="3800" spc="-195" dirty="0">
                <a:solidFill>
                  <a:srgbClr val="E36882"/>
                </a:solidFill>
                <a:latin typeface="Lucida Sans Unicode"/>
                <a:cs typeface="Lucida Sans Unicode"/>
              </a:rPr>
              <a:t>Wine</a:t>
            </a:r>
            <a:r>
              <a:rPr sz="3800" spc="-22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3800" spc="-195" dirty="0">
                <a:solidFill>
                  <a:srgbClr val="E36882"/>
                </a:solidFill>
                <a:latin typeface="Lucida Sans Unicode"/>
                <a:cs typeface="Lucida Sans Unicode"/>
              </a:rPr>
              <a:t>Quality</a:t>
            </a:r>
            <a:r>
              <a:rPr sz="3800" spc="-21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3800" spc="-210" dirty="0">
                <a:solidFill>
                  <a:srgbClr val="E36882"/>
                </a:solidFill>
                <a:latin typeface="Lucida Sans Unicode"/>
                <a:cs typeface="Lucida Sans Unicode"/>
              </a:rPr>
              <a:t>Classification</a:t>
            </a:r>
            <a:r>
              <a:rPr sz="3800" spc="-21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3800" spc="-90" dirty="0">
                <a:solidFill>
                  <a:srgbClr val="E36882"/>
                </a:solidFill>
                <a:latin typeface="Lucida Sans Unicode"/>
                <a:cs typeface="Lucida Sans Unicode"/>
              </a:rPr>
              <a:t>and </a:t>
            </a:r>
            <a:r>
              <a:rPr sz="380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Prediction</a:t>
            </a:r>
            <a:endParaRPr sz="38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217" y="3523895"/>
            <a:ext cx="8391525" cy="133241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30"/>
              </a:spcBef>
            </a:pP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This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presentation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examines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methods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employed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wine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quality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classification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prediction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through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machine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learning techniques.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Georgia"/>
                <a:cs typeface="Georgia"/>
              </a:rPr>
              <a:t>It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focuses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on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data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analysis,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model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selection,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performance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evaluation,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aiming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to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improve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assessment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wine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quality.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Georgia"/>
                <a:cs typeface="Georgia"/>
              </a:rPr>
              <a:t>By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leveraging advanced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algorithms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data-driven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insights,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we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can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enhance our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understanding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what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factors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contribute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to 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high-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quality</a:t>
            </a:r>
            <a:r>
              <a:rPr sz="1150" spc="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wines.</a:t>
            </a:r>
            <a:endParaRPr lang="en-IN" sz="1150" spc="-10" dirty="0">
              <a:solidFill>
                <a:srgbClr val="D3D3D3"/>
              </a:solidFill>
              <a:latin typeface="Georgia"/>
              <a:cs typeface="Georgia"/>
            </a:endParaRPr>
          </a:p>
          <a:p>
            <a:pPr marL="12700" marR="5080">
              <a:lnSpc>
                <a:spcPct val="99600"/>
              </a:lnSpc>
              <a:spcBef>
                <a:spcPts val="130"/>
              </a:spcBef>
            </a:pPr>
            <a:endParaRPr lang="en-IN" sz="1150" spc="-10" dirty="0">
              <a:solidFill>
                <a:srgbClr val="D3D3D3"/>
              </a:solidFill>
              <a:latin typeface="Georgia"/>
              <a:cs typeface="Georgia"/>
            </a:endParaRPr>
          </a:p>
          <a:p>
            <a:pPr marL="12700" marR="5080">
              <a:lnSpc>
                <a:spcPct val="99600"/>
              </a:lnSpc>
              <a:spcBef>
                <a:spcPts val="130"/>
              </a:spcBef>
            </a:pPr>
            <a:endParaRPr lang="en-IN" sz="1150" spc="-10" dirty="0">
              <a:solidFill>
                <a:srgbClr val="D3D3D3"/>
              </a:solidFill>
              <a:latin typeface="Georgia"/>
              <a:cs typeface="Georgia"/>
            </a:endParaRPr>
          </a:p>
          <a:p>
            <a:pPr marL="12700" marR="5080" algn="r">
              <a:lnSpc>
                <a:spcPct val="99600"/>
              </a:lnSpc>
              <a:spcBef>
                <a:spcPts val="130"/>
              </a:spcBef>
            </a:pPr>
            <a:r>
              <a:rPr lang="en-IN" sz="1400" b="1" spc="-10" dirty="0">
                <a:solidFill>
                  <a:srgbClr val="D3D3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BONU ANITHA-322129512009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1489"/>
            <a:ext cx="93440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5257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9344025" cy="5257800"/>
          </a:xfrm>
          <a:custGeom>
            <a:avLst/>
            <a:gdLst/>
            <a:ahLst/>
            <a:cxnLst/>
            <a:rect l="l" t="t" r="r" b="b"/>
            <a:pathLst>
              <a:path w="9344025" h="5257800">
                <a:moveTo>
                  <a:pt x="9344025" y="0"/>
                </a:moveTo>
                <a:lnTo>
                  <a:pt x="0" y="0"/>
                </a:lnTo>
                <a:lnTo>
                  <a:pt x="0" y="5257800"/>
                </a:lnTo>
                <a:lnTo>
                  <a:pt x="9344025" y="5257800"/>
                </a:lnTo>
                <a:lnTo>
                  <a:pt x="9344025" y="0"/>
                </a:lnTo>
                <a:close/>
              </a:path>
            </a:pathLst>
          </a:custGeom>
          <a:solidFill>
            <a:srgbClr val="000000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3217" y="1323135"/>
            <a:ext cx="580517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Future</a:t>
            </a:r>
            <a:r>
              <a:rPr spc="-125" dirty="0"/>
              <a:t> </a:t>
            </a:r>
            <a:r>
              <a:rPr spc="-170" dirty="0"/>
              <a:t>Directions</a:t>
            </a:r>
            <a:r>
              <a:rPr spc="-120" dirty="0"/>
              <a:t> </a:t>
            </a:r>
            <a:r>
              <a:rPr spc="-160" dirty="0"/>
              <a:t>in</a:t>
            </a:r>
            <a:r>
              <a:rPr spc="-125" dirty="0"/>
              <a:t> </a:t>
            </a:r>
            <a:r>
              <a:rPr spc="-150" dirty="0"/>
              <a:t>Machine</a:t>
            </a:r>
            <a:r>
              <a:rPr spc="-125" dirty="0"/>
              <a:t> </a:t>
            </a:r>
            <a:r>
              <a:rPr spc="-85" dirty="0"/>
              <a:t>Learning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2047875"/>
            <a:ext cx="247650" cy="2476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5595" y="2070564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019" y="2323745"/>
            <a:ext cx="194500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Future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work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may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involve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incorporating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additional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data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sources,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such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as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geographical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information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consumer reviews,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to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improve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prediction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accuracy</a:t>
            </a:r>
            <a:r>
              <a:rPr sz="1150" spc="-6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5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robustness.</a:t>
            </a:r>
            <a:endParaRPr sz="1150">
              <a:latin typeface="Georgia"/>
              <a:cs typeface="Georg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8525" y="2047875"/>
            <a:ext cx="247650" cy="2476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501135" y="2070564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1019" y="2012530"/>
            <a:ext cx="458025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77820" algn="l"/>
              </a:tabLst>
            </a:pPr>
            <a:r>
              <a:rPr sz="13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Enhanced</a:t>
            </a:r>
            <a:r>
              <a:rPr sz="13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Data</a:t>
            </a:r>
            <a:r>
              <a:rPr sz="13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Sources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Advanced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Algorithms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6550" y="2323745"/>
            <a:ext cx="193548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Exploring</a:t>
            </a:r>
            <a:r>
              <a:rPr sz="1150" spc="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advanced</a:t>
            </a:r>
            <a:r>
              <a:rPr sz="1150" spc="1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machine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learning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techniques,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including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deep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learning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ensemble methods,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can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lead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to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better classification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outcomes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and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more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reliable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predictions.</a:t>
            </a:r>
            <a:endParaRPr sz="115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5550" y="2047875"/>
            <a:ext cx="247650" cy="24765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366674" y="2070564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2089" y="2012530"/>
            <a:ext cx="1283335" cy="43560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15"/>
              </a:spcBef>
            </a:pP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Real-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World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Implementation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62089" y="2523770"/>
            <a:ext cx="2056130" cy="1071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40"/>
              </a:spcBef>
            </a:pP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Implementing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model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in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real- world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scenarios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will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provide valuable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feedback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and continuous</a:t>
            </a:r>
            <a:r>
              <a:rPr sz="1150" spc="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improvement opportunities,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bridging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gap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between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theory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practice.</a:t>
            </a:r>
            <a:endParaRPr sz="1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0275" y="0"/>
            <a:ext cx="3333750" cy="5257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3217" y="618285"/>
            <a:ext cx="4206240" cy="83629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390"/>
              </a:spcBef>
            </a:pPr>
            <a:r>
              <a:rPr spc="-185" dirty="0"/>
              <a:t>Conclusion</a:t>
            </a:r>
            <a:r>
              <a:rPr spc="-120" dirty="0"/>
              <a:t> </a:t>
            </a:r>
            <a:r>
              <a:rPr spc="-175" dirty="0"/>
              <a:t>on</a:t>
            </a:r>
            <a:r>
              <a:rPr spc="-110" dirty="0"/>
              <a:t> </a:t>
            </a:r>
            <a:r>
              <a:rPr spc="-135" dirty="0"/>
              <a:t>Wine</a:t>
            </a:r>
            <a:r>
              <a:rPr spc="-105" dirty="0"/>
              <a:t> </a:t>
            </a:r>
            <a:r>
              <a:rPr spc="-110" dirty="0"/>
              <a:t>Quality </a:t>
            </a:r>
            <a:r>
              <a:rPr spc="-35" dirty="0"/>
              <a:t>Prediction</a:t>
            </a:r>
          </a:p>
        </p:txBody>
      </p:sp>
      <p:sp>
        <p:nvSpPr>
          <p:cNvPr id="4" name="object 4"/>
          <p:cNvSpPr/>
          <p:nvPr/>
        </p:nvSpPr>
        <p:spPr>
          <a:xfrm>
            <a:off x="447675" y="1619249"/>
            <a:ext cx="5276850" cy="952500"/>
          </a:xfrm>
          <a:custGeom>
            <a:avLst/>
            <a:gdLst/>
            <a:ahLst/>
            <a:cxnLst/>
            <a:rect l="l" t="t" r="r" b="b"/>
            <a:pathLst>
              <a:path w="5276850" h="952500">
                <a:moveTo>
                  <a:pt x="5276850" y="87299"/>
                </a:moveTo>
                <a:lnTo>
                  <a:pt x="5264518" y="46621"/>
                </a:lnTo>
                <a:lnTo>
                  <a:pt x="5230228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859066"/>
                </a:lnTo>
                <a:lnTo>
                  <a:pt x="0" y="865187"/>
                </a:lnTo>
                <a:lnTo>
                  <a:pt x="12331" y="905878"/>
                </a:lnTo>
                <a:lnTo>
                  <a:pt x="46621" y="940168"/>
                </a:lnTo>
                <a:lnTo>
                  <a:pt x="87299" y="952500"/>
                </a:lnTo>
                <a:lnTo>
                  <a:pt x="5189537" y="952500"/>
                </a:lnTo>
                <a:lnTo>
                  <a:pt x="5230228" y="940168"/>
                </a:lnTo>
                <a:lnTo>
                  <a:pt x="5264518" y="905878"/>
                </a:lnTo>
                <a:lnTo>
                  <a:pt x="5276850" y="865187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675" y="2714624"/>
            <a:ext cx="5276850" cy="781050"/>
          </a:xfrm>
          <a:custGeom>
            <a:avLst/>
            <a:gdLst/>
            <a:ahLst/>
            <a:cxnLst/>
            <a:rect l="l" t="t" r="r" b="b"/>
            <a:pathLst>
              <a:path w="5276850" h="781050">
                <a:moveTo>
                  <a:pt x="5276850" y="87299"/>
                </a:moveTo>
                <a:lnTo>
                  <a:pt x="5264518" y="46621"/>
                </a:lnTo>
                <a:lnTo>
                  <a:pt x="5230228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687616"/>
                </a:lnTo>
                <a:lnTo>
                  <a:pt x="0" y="693737"/>
                </a:lnTo>
                <a:lnTo>
                  <a:pt x="12331" y="734428"/>
                </a:lnTo>
                <a:lnTo>
                  <a:pt x="46621" y="768718"/>
                </a:lnTo>
                <a:lnTo>
                  <a:pt x="87299" y="781050"/>
                </a:lnTo>
                <a:lnTo>
                  <a:pt x="5189537" y="781050"/>
                </a:lnTo>
                <a:lnTo>
                  <a:pt x="5230228" y="768718"/>
                </a:lnTo>
                <a:lnTo>
                  <a:pt x="5264518" y="734428"/>
                </a:lnTo>
                <a:lnTo>
                  <a:pt x="5276850" y="693737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675" y="3638550"/>
            <a:ext cx="5276850" cy="781050"/>
          </a:xfrm>
          <a:custGeom>
            <a:avLst/>
            <a:gdLst/>
            <a:ahLst/>
            <a:cxnLst/>
            <a:rect l="l" t="t" r="r" b="b"/>
            <a:pathLst>
              <a:path w="5276850" h="781050">
                <a:moveTo>
                  <a:pt x="5276850" y="87299"/>
                </a:moveTo>
                <a:lnTo>
                  <a:pt x="5264518" y="46621"/>
                </a:lnTo>
                <a:lnTo>
                  <a:pt x="5230228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687616"/>
                </a:lnTo>
                <a:lnTo>
                  <a:pt x="0" y="693750"/>
                </a:lnTo>
                <a:lnTo>
                  <a:pt x="12331" y="734428"/>
                </a:lnTo>
                <a:lnTo>
                  <a:pt x="46621" y="768718"/>
                </a:lnTo>
                <a:lnTo>
                  <a:pt x="87299" y="781050"/>
                </a:lnTo>
                <a:lnTo>
                  <a:pt x="5189537" y="781050"/>
                </a:lnTo>
                <a:lnTo>
                  <a:pt x="5230228" y="768718"/>
                </a:lnTo>
                <a:lnTo>
                  <a:pt x="5264518" y="734428"/>
                </a:lnTo>
                <a:lnTo>
                  <a:pt x="5276850" y="693750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311" y="1641055"/>
            <a:ext cx="4995545" cy="2716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Summary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Findings</a:t>
            </a:r>
            <a:endParaRPr sz="1350">
              <a:latin typeface="Lucida Sans Unicode"/>
              <a:cs typeface="Lucida Sans Unicode"/>
            </a:endParaRPr>
          </a:p>
          <a:p>
            <a:pPr marL="12700" marR="436880" algn="just">
              <a:lnSpc>
                <a:spcPts val="1350"/>
              </a:lnSpc>
              <a:spcBef>
                <a:spcPts val="975"/>
              </a:spcBef>
            </a:pPr>
            <a:r>
              <a:rPr sz="1150" spc="-180" dirty="0">
                <a:solidFill>
                  <a:srgbClr val="D3D3D3"/>
                </a:solidFill>
                <a:latin typeface="Verdana"/>
                <a:cs typeface="Verdana"/>
              </a:rPr>
              <a:t>The</a:t>
            </a:r>
            <a:r>
              <a:rPr sz="1150" spc="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0" dirty="0">
                <a:solidFill>
                  <a:srgbClr val="D3D3D3"/>
                </a:solidFill>
                <a:latin typeface="Verdana"/>
                <a:cs typeface="Verdana"/>
              </a:rPr>
              <a:t>research</a:t>
            </a:r>
            <a:r>
              <a:rPr sz="1150" spc="3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10" dirty="0">
                <a:solidFill>
                  <a:srgbClr val="D3D3D3"/>
                </a:solidFill>
                <a:latin typeface="Verdana"/>
                <a:cs typeface="Verdana"/>
              </a:rPr>
              <a:t>confirms</a:t>
            </a:r>
            <a:r>
              <a:rPr sz="1150" spc="6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0" dirty="0">
                <a:solidFill>
                  <a:srgbClr val="D3D3D3"/>
                </a:solidFill>
                <a:latin typeface="Verdana"/>
                <a:cs typeface="Verdana"/>
              </a:rPr>
              <a:t>that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5" dirty="0">
                <a:solidFill>
                  <a:srgbClr val="D3D3D3"/>
                </a:solidFill>
                <a:latin typeface="Verdana"/>
                <a:cs typeface="Verdana"/>
              </a:rPr>
              <a:t>machine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learning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techniques</a:t>
            </a:r>
            <a:r>
              <a:rPr sz="1150" spc="6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75" dirty="0">
                <a:solidFill>
                  <a:srgbClr val="D3D3D3"/>
                </a:solidFill>
                <a:latin typeface="Verdana"/>
                <a:cs typeface="Verdana"/>
              </a:rPr>
              <a:t>are</a:t>
            </a:r>
            <a:r>
              <a:rPr sz="1150" spc="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effective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Verdana"/>
                <a:cs typeface="Verdana"/>
              </a:rPr>
              <a:t>in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classifying</a:t>
            </a:r>
            <a:r>
              <a:rPr sz="1150" spc="5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70" dirty="0">
                <a:solidFill>
                  <a:srgbClr val="D3D3D3"/>
                </a:solidFill>
                <a:latin typeface="Verdana"/>
                <a:cs typeface="Verdana"/>
              </a:rPr>
              <a:t>and</a:t>
            </a:r>
            <a:r>
              <a:rPr sz="1150" spc="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predicting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30" dirty="0">
                <a:solidFill>
                  <a:srgbClr val="D3D3D3"/>
                </a:solidFill>
                <a:latin typeface="Verdana"/>
                <a:cs typeface="Verdana"/>
              </a:rPr>
              <a:t>wine</a:t>
            </a:r>
            <a:r>
              <a:rPr sz="1150" spc="6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quality,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providing</a:t>
            </a:r>
            <a:r>
              <a:rPr sz="1150" spc="6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actionable</a:t>
            </a:r>
            <a:r>
              <a:rPr sz="1150" spc="6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insights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Verdana"/>
                <a:cs typeface="Verdana"/>
              </a:rPr>
              <a:t>for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producers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and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Verdana"/>
                <a:cs typeface="Verdana"/>
              </a:rPr>
              <a:t>consumers.</a:t>
            </a:r>
            <a:endParaRPr sz="1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Impact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on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Industry</a:t>
            </a:r>
            <a:endParaRPr sz="1350">
              <a:latin typeface="Lucida Sans Unicode"/>
              <a:cs typeface="Lucida Sans Unicode"/>
            </a:endParaRPr>
          </a:p>
          <a:p>
            <a:pPr marL="12700" marR="30480">
              <a:lnSpc>
                <a:spcPts val="1350"/>
              </a:lnSpc>
              <a:spcBef>
                <a:spcPts val="900"/>
              </a:spcBef>
            </a:pPr>
            <a:r>
              <a:rPr sz="1150" spc="-114" dirty="0">
                <a:solidFill>
                  <a:srgbClr val="D3D3D3"/>
                </a:solidFill>
                <a:latin typeface="Verdana"/>
                <a:cs typeface="Verdana"/>
              </a:rPr>
              <a:t>The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application 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of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these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techniques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0" dirty="0">
                <a:solidFill>
                  <a:srgbClr val="D3D3D3"/>
                </a:solidFill>
                <a:latin typeface="Verdana"/>
                <a:cs typeface="Verdana"/>
              </a:rPr>
              <a:t>has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the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potential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to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revolutionize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the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Verdana"/>
                <a:cs typeface="Verdana"/>
              </a:rPr>
              <a:t>wine </a:t>
            </a:r>
            <a:r>
              <a:rPr sz="1150" spc="-85" dirty="0">
                <a:solidFill>
                  <a:srgbClr val="D3D3D3"/>
                </a:solidFill>
                <a:latin typeface="Verdana"/>
                <a:cs typeface="Verdana"/>
              </a:rPr>
              <a:t>industry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0" dirty="0">
                <a:solidFill>
                  <a:srgbClr val="D3D3D3"/>
                </a:solidFill>
                <a:latin typeface="Verdana"/>
                <a:cs typeface="Verdana"/>
              </a:rPr>
              <a:t>by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enhancing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quality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0" dirty="0">
                <a:solidFill>
                  <a:srgbClr val="D3D3D3"/>
                </a:solidFill>
                <a:latin typeface="Verdana"/>
                <a:cs typeface="Verdana"/>
              </a:rPr>
              <a:t>assessment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and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Verdana"/>
                <a:cs typeface="Verdana"/>
              </a:rPr>
              <a:t>decision-</a:t>
            </a:r>
            <a:r>
              <a:rPr sz="1150" spc="-114" dirty="0">
                <a:solidFill>
                  <a:srgbClr val="D3D3D3"/>
                </a:solidFill>
                <a:latin typeface="Verdana"/>
                <a:cs typeface="Verdana"/>
              </a:rPr>
              <a:t>making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Verdana"/>
                <a:cs typeface="Verdana"/>
              </a:rPr>
              <a:t>processes.</a:t>
            </a:r>
            <a:endParaRPr sz="1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Call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Further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Research</a:t>
            </a:r>
            <a:endParaRPr sz="1350">
              <a:latin typeface="Lucida Sans Unicode"/>
              <a:cs typeface="Lucida Sans Unicode"/>
            </a:endParaRPr>
          </a:p>
          <a:p>
            <a:pPr marL="12700" marR="5080">
              <a:lnSpc>
                <a:spcPts val="1350"/>
              </a:lnSpc>
              <a:spcBef>
                <a:spcPts val="900"/>
              </a:spcBef>
            </a:pP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Continued</a:t>
            </a:r>
            <a:r>
              <a:rPr sz="1150" spc="-85" dirty="0">
                <a:solidFill>
                  <a:srgbClr val="D3D3D3"/>
                </a:solidFill>
                <a:latin typeface="Verdana"/>
                <a:cs typeface="Verdana"/>
              </a:rPr>
              <a:t> exploration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and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refinement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of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models,</a:t>
            </a:r>
            <a:r>
              <a:rPr sz="1150" spc="-8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along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with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diverse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Verdana"/>
                <a:cs typeface="Verdana"/>
              </a:rPr>
              <a:t>data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integration,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10" dirty="0">
                <a:solidFill>
                  <a:srgbClr val="D3D3D3"/>
                </a:solidFill>
                <a:latin typeface="Verdana"/>
                <a:cs typeface="Verdana"/>
              </a:rPr>
              <a:t>are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10" dirty="0">
                <a:solidFill>
                  <a:srgbClr val="D3D3D3"/>
                </a:solidFill>
                <a:latin typeface="Verdana"/>
                <a:cs typeface="Verdana"/>
              </a:rPr>
              <a:t>encouraged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to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14" dirty="0">
                <a:solidFill>
                  <a:srgbClr val="D3D3D3"/>
                </a:solidFill>
                <a:latin typeface="Verdana"/>
                <a:cs typeface="Verdana"/>
              </a:rPr>
              <a:t>advance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wine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quality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prediction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Verdana"/>
                <a:cs typeface="Verdana"/>
              </a:rPr>
              <a:t>methodologies.</a:t>
            </a:r>
            <a:endParaRPr sz="1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217" y="594300"/>
            <a:ext cx="1692910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-35" dirty="0"/>
              <a:t>References</a:t>
            </a:r>
            <a:endParaRPr sz="2550"/>
          </a:p>
        </p:txBody>
      </p:sp>
      <p:sp>
        <p:nvSpPr>
          <p:cNvPr id="3" name="object 3"/>
          <p:cNvSpPr txBox="1"/>
          <p:nvPr/>
        </p:nvSpPr>
        <p:spPr>
          <a:xfrm>
            <a:off x="423217" y="1133120"/>
            <a:ext cx="8479790" cy="3860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80"/>
              </a:spcBef>
            </a:pP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This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section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provides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a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comprehensive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list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references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used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in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presentation,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highlighting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both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cited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works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additional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reading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suggestions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further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exploration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in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machine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learning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analysis.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7844" y="1659902"/>
            <a:ext cx="1454785" cy="2960370"/>
          </a:xfrm>
          <a:custGeom>
            <a:avLst/>
            <a:gdLst/>
            <a:ahLst/>
            <a:cxnLst/>
            <a:rect l="l" t="t" r="r" b="b"/>
            <a:pathLst>
              <a:path w="1454785" h="2960370">
                <a:moveTo>
                  <a:pt x="1397177" y="12"/>
                </a:moveTo>
                <a:lnTo>
                  <a:pt x="1393050" y="0"/>
                </a:lnTo>
                <a:lnTo>
                  <a:pt x="1388910" y="419"/>
                </a:lnTo>
                <a:lnTo>
                  <a:pt x="1371486" y="1619"/>
                </a:lnTo>
                <a:lnTo>
                  <a:pt x="1319326" y="6464"/>
                </a:lnTo>
                <a:lnTo>
                  <a:pt x="1267375" y="13157"/>
                </a:lnTo>
                <a:lnTo>
                  <a:pt x="1215688" y="21675"/>
                </a:lnTo>
                <a:lnTo>
                  <a:pt x="1164341" y="32017"/>
                </a:lnTo>
                <a:lnTo>
                  <a:pt x="1113383" y="44170"/>
                </a:lnTo>
                <a:lnTo>
                  <a:pt x="1062891" y="58100"/>
                </a:lnTo>
                <a:lnTo>
                  <a:pt x="1012920" y="73820"/>
                </a:lnTo>
                <a:lnTo>
                  <a:pt x="963537" y="91287"/>
                </a:lnTo>
                <a:lnTo>
                  <a:pt x="914793" y="110490"/>
                </a:lnTo>
                <a:lnTo>
                  <a:pt x="866775" y="131408"/>
                </a:lnTo>
                <a:lnTo>
                  <a:pt x="819516" y="154008"/>
                </a:lnTo>
                <a:lnTo>
                  <a:pt x="773086" y="178259"/>
                </a:lnTo>
                <a:lnTo>
                  <a:pt x="727544" y="204139"/>
                </a:lnTo>
                <a:lnTo>
                  <a:pt x="682933" y="231605"/>
                </a:lnTo>
                <a:lnTo>
                  <a:pt x="639332" y="260634"/>
                </a:lnTo>
                <a:lnTo>
                  <a:pt x="596780" y="291186"/>
                </a:lnTo>
                <a:lnTo>
                  <a:pt x="555332" y="323227"/>
                </a:lnTo>
                <a:lnTo>
                  <a:pt x="515054" y="356697"/>
                </a:lnTo>
                <a:lnTo>
                  <a:pt x="475969" y="391579"/>
                </a:lnTo>
                <a:lnTo>
                  <a:pt x="438145" y="427822"/>
                </a:lnTo>
                <a:lnTo>
                  <a:pt x="401624" y="465378"/>
                </a:lnTo>
                <a:lnTo>
                  <a:pt x="366454" y="504194"/>
                </a:lnTo>
                <a:lnTo>
                  <a:pt x="332676" y="544231"/>
                </a:lnTo>
                <a:lnTo>
                  <a:pt x="300336" y="585439"/>
                </a:lnTo>
                <a:lnTo>
                  <a:pt x="269468" y="627761"/>
                </a:lnTo>
                <a:lnTo>
                  <a:pt x="240122" y="671150"/>
                </a:lnTo>
                <a:lnTo>
                  <a:pt x="212317" y="715549"/>
                </a:lnTo>
                <a:lnTo>
                  <a:pt x="186105" y="760901"/>
                </a:lnTo>
                <a:lnTo>
                  <a:pt x="161505" y="807148"/>
                </a:lnTo>
                <a:lnTo>
                  <a:pt x="138561" y="854241"/>
                </a:lnTo>
                <a:lnTo>
                  <a:pt x="117295" y="902109"/>
                </a:lnTo>
                <a:lnTo>
                  <a:pt x="97731" y="950703"/>
                </a:lnTo>
                <a:lnTo>
                  <a:pt x="79895" y="999947"/>
                </a:lnTo>
                <a:lnTo>
                  <a:pt x="63806" y="1049803"/>
                </a:lnTo>
                <a:lnTo>
                  <a:pt x="49496" y="1100197"/>
                </a:lnTo>
                <a:lnTo>
                  <a:pt x="36968" y="1151063"/>
                </a:lnTo>
                <a:lnTo>
                  <a:pt x="26250" y="1202334"/>
                </a:lnTo>
                <a:lnTo>
                  <a:pt x="17342" y="1253953"/>
                </a:lnTo>
                <a:lnTo>
                  <a:pt x="10271" y="1305856"/>
                </a:lnTo>
                <a:lnTo>
                  <a:pt x="5040" y="1357979"/>
                </a:lnTo>
                <a:lnTo>
                  <a:pt x="1651" y="1410258"/>
                </a:lnTo>
                <a:lnTo>
                  <a:pt x="104" y="1462611"/>
                </a:lnTo>
                <a:lnTo>
                  <a:pt x="0" y="1480070"/>
                </a:lnTo>
                <a:lnTo>
                  <a:pt x="104" y="1497535"/>
                </a:lnTo>
                <a:lnTo>
                  <a:pt x="1651" y="1549895"/>
                </a:lnTo>
                <a:lnTo>
                  <a:pt x="5040" y="1602162"/>
                </a:lnTo>
                <a:lnTo>
                  <a:pt x="10271" y="1654286"/>
                </a:lnTo>
                <a:lnTo>
                  <a:pt x="17342" y="1706193"/>
                </a:lnTo>
                <a:lnTo>
                  <a:pt x="26250" y="1757807"/>
                </a:lnTo>
                <a:lnTo>
                  <a:pt x="36968" y="1809083"/>
                </a:lnTo>
                <a:lnTo>
                  <a:pt x="49496" y="1859953"/>
                </a:lnTo>
                <a:lnTo>
                  <a:pt x="63806" y="1910337"/>
                </a:lnTo>
                <a:lnTo>
                  <a:pt x="79895" y="1960194"/>
                </a:lnTo>
                <a:lnTo>
                  <a:pt x="97731" y="2009445"/>
                </a:lnTo>
                <a:lnTo>
                  <a:pt x="117295" y="2058033"/>
                </a:lnTo>
                <a:lnTo>
                  <a:pt x="138561" y="2105912"/>
                </a:lnTo>
                <a:lnTo>
                  <a:pt x="161505" y="2152992"/>
                </a:lnTo>
                <a:lnTo>
                  <a:pt x="186105" y="2199239"/>
                </a:lnTo>
                <a:lnTo>
                  <a:pt x="212317" y="2244596"/>
                </a:lnTo>
                <a:lnTo>
                  <a:pt x="240122" y="2288998"/>
                </a:lnTo>
                <a:lnTo>
                  <a:pt x="269468" y="2332381"/>
                </a:lnTo>
                <a:lnTo>
                  <a:pt x="300336" y="2374704"/>
                </a:lnTo>
                <a:lnTo>
                  <a:pt x="332676" y="2415912"/>
                </a:lnTo>
                <a:lnTo>
                  <a:pt x="366454" y="2455952"/>
                </a:lnTo>
                <a:lnTo>
                  <a:pt x="401624" y="2494772"/>
                </a:lnTo>
                <a:lnTo>
                  <a:pt x="438145" y="2532323"/>
                </a:lnTo>
                <a:lnTo>
                  <a:pt x="475969" y="2568565"/>
                </a:lnTo>
                <a:lnTo>
                  <a:pt x="515054" y="2603446"/>
                </a:lnTo>
                <a:lnTo>
                  <a:pt x="555332" y="2636923"/>
                </a:lnTo>
                <a:lnTo>
                  <a:pt x="596780" y="2668959"/>
                </a:lnTo>
                <a:lnTo>
                  <a:pt x="639332" y="2699510"/>
                </a:lnTo>
                <a:lnTo>
                  <a:pt x="682933" y="2728542"/>
                </a:lnTo>
                <a:lnTo>
                  <a:pt x="727544" y="2756011"/>
                </a:lnTo>
                <a:lnTo>
                  <a:pt x="773086" y="2781887"/>
                </a:lnTo>
                <a:lnTo>
                  <a:pt x="819516" y="2806140"/>
                </a:lnTo>
                <a:lnTo>
                  <a:pt x="866775" y="2828739"/>
                </a:lnTo>
                <a:lnTo>
                  <a:pt x="914793" y="2849653"/>
                </a:lnTo>
                <a:lnTo>
                  <a:pt x="963537" y="2868856"/>
                </a:lnTo>
                <a:lnTo>
                  <a:pt x="1012920" y="2886326"/>
                </a:lnTo>
                <a:lnTo>
                  <a:pt x="1062891" y="2902043"/>
                </a:lnTo>
                <a:lnTo>
                  <a:pt x="1113383" y="2915982"/>
                </a:lnTo>
                <a:lnTo>
                  <a:pt x="1164341" y="2928128"/>
                </a:lnTo>
                <a:lnTo>
                  <a:pt x="1215688" y="2938470"/>
                </a:lnTo>
                <a:lnTo>
                  <a:pt x="1267375" y="2946989"/>
                </a:lnTo>
                <a:lnTo>
                  <a:pt x="1319326" y="2953679"/>
                </a:lnTo>
                <a:lnTo>
                  <a:pt x="1371486" y="2958526"/>
                </a:lnTo>
                <a:lnTo>
                  <a:pt x="1388910" y="2959732"/>
                </a:lnTo>
                <a:lnTo>
                  <a:pt x="1393050" y="2960149"/>
                </a:lnTo>
                <a:lnTo>
                  <a:pt x="1431658" y="2947404"/>
                </a:lnTo>
                <a:lnTo>
                  <a:pt x="1453756" y="2908698"/>
                </a:lnTo>
                <a:lnTo>
                  <a:pt x="1454162" y="2904586"/>
                </a:lnTo>
                <a:lnTo>
                  <a:pt x="1454137" y="2900428"/>
                </a:lnTo>
                <a:lnTo>
                  <a:pt x="1454137" y="2123528"/>
                </a:lnTo>
                <a:lnTo>
                  <a:pt x="1434477" y="2081149"/>
                </a:lnTo>
                <a:lnTo>
                  <a:pt x="1403731" y="2067191"/>
                </a:lnTo>
                <a:lnTo>
                  <a:pt x="1390641" y="2065177"/>
                </a:lnTo>
                <a:lnTo>
                  <a:pt x="1351686" y="2057387"/>
                </a:lnTo>
                <a:lnTo>
                  <a:pt x="1313349" y="2047014"/>
                </a:lnTo>
                <a:lnTo>
                  <a:pt x="1275784" y="2034089"/>
                </a:lnTo>
                <a:lnTo>
                  <a:pt x="1239165" y="2018677"/>
                </a:lnTo>
                <a:lnTo>
                  <a:pt x="1203667" y="2000846"/>
                </a:lnTo>
                <a:lnTo>
                  <a:pt x="1169440" y="1980690"/>
                </a:lnTo>
                <a:lnTo>
                  <a:pt x="1136640" y="1958281"/>
                </a:lnTo>
                <a:lnTo>
                  <a:pt x="1105409" y="1933717"/>
                </a:lnTo>
                <a:lnTo>
                  <a:pt x="1075893" y="1907133"/>
                </a:lnTo>
                <a:lnTo>
                  <a:pt x="1048236" y="1878631"/>
                </a:lnTo>
                <a:lnTo>
                  <a:pt x="1022535" y="1848332"/>
                </a:lnTo>
                <a:lnTo>
                  <a:pt x="998921" y="1816387"/>
                </a:lnTo>
                <a:lnTo>
                  <a:pt x="977506" y="1782927"/>
                </a:lnTo>
                <a:lnTo>
                  <a:pt x="958373" y="1748114"/>
                </a:lnTo>
                <a:lnTo>
                  <a:pt x="941617" y="1712098"/>
                </a:lnTo>
                <a:lnTo>
                  <a:pt x="927302" y="1675035"/>
                </a:lnTo>
                <a:lnTo>
                  <a:pt x="915504" y="1637106"/>
                </a:lnTo>
                <a:lnTo>
                  <a:pt x="906280" y="1598474"/>
                </a:lnTo>
                <a:lnTo>
                  <a:pt x="899660" y="1559299"/>
                </a:lnTo>
                <a:lnTo>
                  <a:pt x="895675" y="1519772"/>
                </a:lnTo>
                <a:lnTo>
                  <a:pt x="894346" y="1480070"/>
                </a:lnTo>
                <a:lnTo>
                  <a:pt x="894494" y="1466826"/>
                </a:lnTo>
                <a:lnTo>
                  <a:pt x="896708" y="1427162"/>
                </a:lnTo>
                <a:lnTo>
                  <a:pt x="901575" y="1387746"/>
                </a:lnTo>
                <a:lnTo>
                  <a:pt x="909067" y="1348732"/>
                </a:lnTo>
                <a:lnTo>
                  <a:pt x="919158" y="1310305"/>
                </a:lnTo>
                <a:lnTo>
                  <a:pt x="931799" y="1272641"/>
                </a:lnTo>
                <a:lnTo>
                  <a:pt x="946931" y="1235922"/>
                </a:lnTo>
                <a:lnTo>
                  <a:pt x="964490" y="1200281"/>
                </a:lnTo>
                <a:lnTo>
                  <a:pt x="984400" y="1165902"/>
                </a:lnTo>
                <a:lnTo>
                  <a:pt x="1006551" y="1132941"/>
                </a:lnTo>
                <a:lnTo>
                  <a:pt x="1030873" y="1101526"/>
                </a:lnTo>
                <a:lnTo>
                  <a:pt x="1057240" y="1071811"/>
                </a:lnTo>
                <a:lnTo>
                  <a:pt x="1085535" y="1043925"/>
                </a:lnTo>
                <a:lnTo>
                  <a:pt x="1115644" y="1018006"/>
                </a:lnTo>
                <a:lnTo>
                  <a:pt x="1147401" y="994160"/>
                </a:lnTo>
                <a:lnTo>
                  <a:pt x="1180695" y="972486"/>
                </a:lnTo>
                <a:lnTo>
                  <a:pt x="1215371" y="953086"/>
                </a:lnTo>
                <a:lnTo>
                  <a:pt x="1251254" y="936066"/>
                </a:lnTo>
                <a:lnTo>
                  <a:pt x="1288205" y="921478"/>
                </a:lnTo>
                <a:lnTo>
                  <a:pt x="1326048" y="909394"/>
                </a:lnTo>
                <a:lnTo>
                  <a:pt x="1364618" y="899870"/>
                </a:lnTo>
                <a:lnTo>
                  <a:pt x="1403731" y="892949"/>
                </a:lnTo>
                <a:lnTo>
                  <a:pt x="1410550" y="891921"/>
                </a:lnTo>
                <a:lnTo>
                  <a:pt x="1417002" y="889762"/>
                </a:lnTo>
                <a:lnTo>
                  <a:pt x="1447266" y="862952"/>
                </a:lnTo>
                <a:lnTo>
                  <a:pt x="1454137" y="836612"/>
                </a:lnTo>
                <a:lnTo>
                  <a:pt x="1454137" y="59715"/>
                </a:lnTo>
                <a:lnTo>
                  <a:pt x="1454162" y="55562"/>
                </a:lnTo>
                <a:lnTo>
                  <a:pt x="1437805" y="18338"/>
                </a:lnTo>
                <a:lnTo>
                  <a:pt x="1405445" y="927"/>
                </a:lnTo>
                <a:lnTo>
                  <a:pt x="1397177" y="12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75100" y="30388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4989" y="1659902"/>
            <a:ext cx="1454785" cy="2960370"/>
          </a:xfrm>
          <a:custGeom>
            <a:avLst/>
            <a:gdLst/>
            <a:ahLst/>
            <a:cxnLst/>
            <a:rect l="l" t="t" r="r" b="b"/>
            <a:pathLst>
              <a:path w="1454785" h="2960370">
                <a:moveTo>
                  <a:pt x="61125" y="0"/>
                </a:moveTo>
                <a:lnTo>
                  <a:pt x="22517" y="12738"/>
                </a:lnTo>
                <a:lnTo>
                  <a:pt x="419" y="51447"/>
                </a:lnTo>
                <a:lnTo>
                  <a:pt x="0" y="55562"/>
                </a:lnTo>
                <a:lnTo>
                  <a:pt x="25" y="59715"/>
                </a:lnTo>
                <a:lnTo>
                  <a:pt x="25" y="836612"/>
                </a:lnTo>
                <a:lnTo>
                  <a:pt x="19685" y="878992"/>
                </a:lnTo>
                <a:lnTo>
                  <a:pt x="50431" y="892949"/>
                </a:lnTo>
                <a:lnTo>
                  <a:pt x="63526" y="894969"/>
                </a:lnTo>
                <a:lnTo>
                  <a:pt x="102476" y="902754"/>
                </a:lnTo>
                <a:lnTo>
                  <a:pt x="140818" y="913139"/>
                </a:lnTo>
                <a:lnTo>
                  <a:pt x="178384" y="926064"/>
                </a:lnTo>
                <a:lnTo>
                  <a:pt x="215004" y="941474"/>
                </a:lnTo>
                <a:lnTo>
                  <a:pt x="250507" y="959294"/>
                </a:lnTo>
                <a:lnTo>
                  <a:pt x="284722" y="979461"/>
                </a:lnTo>
                <a:lnTo>
                  <a:pt x="317528" y="1001871"/>
                </a:lnTo>
                <a:lnTo>
                  <a:pt x="348758" y="1026424"/>
                </a:lnTo>
                <a:lnTo>
                  <a:pt x="378269" y="1053007"/>
                </a:lnTo>
                <a:lnTo>
                  <a:pt x="405937" y="1081516"/>
                </a:lnTo>
                <a:lnTo>
                  <a:pt x="431633" y="1111811"/>
                </a:lnTo>
                <a:lnTo>
                  <a:pt x="455243" y="1143766"/>
                </a:lnTo>
                <a:lnTo>
                  <a:pt x="476656" y="1177213"/>
                </a:lnTo>
                <a:lnTo>
                  <a:pt x="495794" y="1212027"/>
                </a:lnTo>
                <a:lnTo>
                  <a:pt x="512554" y="1248048"/>
                </a:lnTo>
                <a:lnTo>
                  <a:pt x="526859" y="1285107"/>
                </a:lnTo>
                <a:lnTo>
                  <a:pt x="538657" y="1323035"/>
                </a:lnTo>
                <a:lnTo>
                  <a:pt x="547882" y="1361677"/>
                </a:lnTo>
                <a:lnTo>
                  <a:pt x="554508" y="1400848"/>
                </a:lnTo>
                <a:lnTo>
                  <a:pt x="558499" y="1440371"/>
                </a:lnTo>
                <a:lnTo>
                  <a:pt x="559828" y="1480070"/>
                </a:lnTo>
                <a:lnTo>
                  <a:pt x="559681" y="1493320"/>
                </a:lnTo>
                <a:lnTo>
                  <a:pt x="557466" y="1532978"/>
                </a:lnTo>
                <a:lnTo>
                  <a:pt x="552592" y="1572401"/>
                </a:lnTo>
                <a:lnTo>
                  <a:pt x="545095" y="1611415"/>
                </a:lnTo>
                <a:lnTo>
                  <a:pt x="535004" y="1649841"/>
                </a:lnTo>
                <a:lnTo>
                  <a:pt x="522363" y="1687499"/>
                </a:lnTo>
                <a:lnTo>
                  <a:pt x="507238" y="1724220"/>
                </a:lnTo>
                <a:lnTo>
                  <a:pt x="489677" y="1759859"/>
                </a:lnTo>
                <a:lnTo>
                  <a:pt x="469767" y="1794245"/>
                </a:lnTo>
                <a:lnTo>
                  <a:pt x="447611" y="1827212"/>
                </a:lnTo>
                <a:lnTo>
                  <a:pt x="423299" y="1858620"/>
                </a:lnTo>
                <a:lnTo>
                  <a:pt x="396928" y="1888336"/>
                </a:lnTo>
                <a:lnTo>
                  <a:pt x="368627" y="1916215"/>
                </a:lnTo>
                <a:lnTo>
                  <a:pt x="338531" y="1942134"/>
                </a:lnTo>
                <a:lnTo>
                  <a:pt x="306762" y="1965993"/>
                </a:lnTo>
                <a:lnTo>
                  <a:pt x="273469" y="1987661"/>
                </a:lnTo>
                <a:lnTo>
                  <a:pt x="238803" y="2007057"/>
                </a:lnTo>
                <a:lnTo>
                  <a:pt x="202907" y="2024087"/>
                </a:lnTo>
                <a:lnTo>
                  <a:pt x="165963" y="2038675"/>
                </a:lnTo>
                <a:lnTo>
                  <a:pt x="128116" y="2050757"/>
                </a:lnTo>
                <a:lnTo>
                  <a:pt x="89545" y="2060273"/>
                </a:lnTo>
                <a:lnTo>
                  <a:pt x="50431" y="2067191"/>
                </a:lnTo>
                <a:lnTo>
                  <a:pt x="43611" y="2068220"/>
                </a:lnTo>
                <a:lnTo>
                  <a:pt x="37172" y="2070379"/>
                </a:lnTo>
                <a:lnTo>
                  <a:pt x="6896" y="2097201"/>
                </a:lnTo>
                <a:lnTo>
                  <a:pt x="25" y="2123528"/>
                </a:lnTo>
                <a:lnTo>
                  <a:pt x="25" y="2900428"/>
                </a:lnTo>
                <a:lnTo>
                  <a:pt x="0" y="2904586"/>
                </a:lnTo>
                <a:lnTo>
                  <a:pt x="16357" y="2941812"/>
                </a:lnTo>
                <a:lnTo>
                  <a:pt x="56984" y="2960128"/>
                </a:lnTo>
                <a:lnTo>
                  <a:pt x="61125" y="2960149"/>
                </a:lnTo>
                <a:lnTo>
                  <a:pt x="65265" y="2959732"/>
                </a:lnTo>
                <a:lnTo>
                  <a:pt x="82686" y="2958526"/>
                </a:lnTo>
                <a:lnTo>
                  <a:pt x="134835" y="2953679"/>
                </a:lnTo>
                <a:lnTo>
                  <a:pt x="186788" y="2946989"/>
                </a:lnTo>
                <a:lnTo>
                  <a:pt x="238475" y="2938470"/>
                </a:lnTo>
                <a:lnTo>
                  <a:pt x="289833" y="2928128"/>
                </a:lnTo>
                <a:lnTo>
                  <a:pt x="340791" y="2915982"/>
                </a:lnTo>
                <a:lnTo>
                  <a:pt x="391276" y="2902043"/>
                </a:lnTo>
                <a:lnTo>
                  <a:pt x="441250" y="2886326"/>
                </a:lnTo>
                <a:lnTo>
                  <a:pt x="490636" y="2868856"/>
                </a:lnTo>
                <a:lnTo>
                  <a:pt x="539369" y="2849653"/>
                </a:lnTo>
                <a:lnTo>
                  <a:pt x="587394" y="2828739"/>
                </a:lnTo>
                <a:lnTo>
                  <a:pt x="634653" y="2806140"/>
                </a:lnTo>
                <a:lnTo>
                  <a:pt x="681089" y="2781887"/>
                </a:lnTo>
                <a:lnTo>
                  <a:pt x="726630" y="2756011"/>
                </a:lnTo>
                <a:lnTo>
                  <a:pt x="771228" y="2728542"/>
                </a:lnTo>
                <a:lnTo>
                  <a:pt x="814830" y="2699510"/>
                </a:lnTo>
                <a:lnTo>
                  <a:pt x="857381" y="2668959"/>
                </a:lnTo>
                <a:lnTo>
                  <a:pt x="898829" y="2636923"/>
                </a:lnTo>
                <a:lnTo>
                  <a:pt x="939120" y="2603446"/>
                </a:lnTo>
                <a:lnTo>
                  <a:pt x="978200" y="2568565"/>
                </a:lnTo>
                <a:lnTo>
                  <a:pt x="1016022" y="2532323"/>
                </a:lnTo>
                <a:lnTo>
                  <a:pt x="1052537" y="2494772"/>
                </a:lnTo>
                <a:lnTo>
                  <a:pt x="1087708" y="2455952"/>
                </a:lnTo>
                <a:lnTo>
                  <a:pt x="1121487" y="2415912"/>
                </a:lnTo>
                <a:lnTo>
                  <a:pt x="1153831" y="2374704"/>
                </a:lnTo>
                <a:lnTo>
                  <a:pt x="1184694" y="2332381"/>
                </a:lnTo>
                <a:lnTo>
                  <a:pt x="1214040" y="2288998"/>
                </a:lnTo>
                <a:lnTo>
                  <a:pt x="1241845" y="2244596"/>
                </a:lnTo>
                <a:lnTo>
                  <a:pt x="1268062" y="2199239"/>
                </a:lnTo>
                <a:lnTo>
                  <a:pt x="1292656" y="2152992"/>
                </a:lnTo>
                <a:lnTo>
                  <a:pt x="1315600" y="2105912"/>
                </a:lnTo>
                <a:lnTo>
                  <a:pt x="1336873" y="2058033"/>
                </a:lnTo>
                <a:lnTo>
                  <a:pt x="1356438" y="2009445"/>
                </a:lnTo>
                <a:lnTo>
                  <a:pt x="1374279" y="1960194"/>
                </a:lnTo>
                <a:lnTo>
                  <a:pt x="1390356" y="1910337"/>
                </a:lnTo>
                <a:lnTo>
                  <a:pt x="1404670" y="1859953"/>
                </a:lnTo>
                <a:lnTo>
                  <a:pt x="1417194" y="1809083"/>
                </a:lnTo>
                <a:lnTo>
                  <a:pt x="1427911" y="1757807"/>
                </a:lnTo>
                <a:lnTo>
                  <a:pt x="1436820" y="1706193"/>
                </a:lnTo>
                <a:lnTo>
                  <a:pt x="1443891" y="1654286"/>
                </a:lnTo>
                <a:lnTo>
                  <a:pt x="1449127" y="1602162"/>
                </a:lnTo>
                <a:lnTo>
                  <a:pt x="1452511" y="1549895"/>
                </a:lnTo>
                <a:lnTo>
                  <a:pt x="1454060" y="1497535"/>
                </a:lnTo>
                <a:lnTo>
                  <a:pt x="1454162" y="1480070"/>
                </a:lnTo>
                <a:lnTo>
                  <a:pt x="1454060" y="1462611"/>
                </a:lnTo>
                <a:lnTo>
                  <a:pt x="1452511" y="1410258"/>
                </a:lnTo>
                <a:lnTo>
                  <a:pt x="1449127" y="1357979"/>
                </a:lnTo>
                <a:lnTo>
                  <a:pt x="1443891" y="1305856"/>
                </a:lnTo>
                <a:lnTo>
                  <a:pt x="1436820" y="1253953"/>
                </a:lnTo>
                <a:lnTo>
                  <a:pt x="1427911" y="1202334"/>
                </a:lnTo>
                <a:lnTo>
                  <a:pt x="1417194" y="1151063"/>
                </a:lnTo>
                <a:lnTo>
                  <a:pt x="1404670" y="1100197"/>
                </a:lnTo>
                <a:lnTo>
                  <a:pt x="1390356" y="1049803"/>
                </a:lnTo>
                <a:lnTo>
                  <a:pt x="1374279" y="999947"/>
                </a:lnTo>
                <a:lnTo>
                  <a:pt x="1356438" y="950703"/>
                </a:lnTo>
                <a:lnTo>
                  <a:pt x="1336873" y="902109"/>
                </a:lnTo>
                <a:lnTo>
                  <a:pt x="1315600" y="854241"/>
                </a:lnTo>
                <a:lnTo>
                  <a:pt x="1292656" y="807148"/>
                </a:lnTo>
                <a:lnTo>
                  <a:pt x="1268062" y="760901"/>
                </a:lnTo>
                <a:lnTo>
                  <a:pt x="1241845" y="715549"/>
                </a:lnTo>
                <a:lnTo>
                  <a:pt x="1214040" y="671150"/>
                </a:lnTo>
                <a:lnTo>
                  <a:pt x="1184694" y="627761"/>
                </a:lnTo>
                <a:lnTo>
                  <a:pt x="1153831" y="585439"/>
                </a:lnTo>
                <a:lnTo>
                  <a:pt x="1121487" y="544231"/>
                </a:lnTo>
                <a:lnTo>
                  <a:pt x="1087708" y="504194"/>
                </a:lnTo>
                <a:lnTo>
                  <a:pt x="1052537" y="465378"/>
                </a:lnTo>
                <a:lnTo>
                  <a:pt x="1016022" y="427822"/>
                </a:lnTo>
                <a:lnTo>
                  <a:pt x="978200" y="391579"/>
                </a:lnTo>
                <a:lnTo>
                  <a:pt x="939120" y="356697"/>
                </a:lnTo>
                <a:lnTo>
                  <a:pt x="898829" y="323227"/>
                </a:lnTo>
                <a:lnTo>
                  <a:pt x="857381" y="291186"/>
                </a:lnTo>
                <a:lnTo>
                  <a:pt x="814830" y="260634"/>
                </a:lnTo>
                <a:lnTo>
                  <a:pt x="771228" y="231605"/>
                </a:lnTo>
                <a:lnTo>
                  <a:pt x="726630" y="204139"/>
                </a:lnTo>
                <a:lnTo>
                  <a:pt x="681089" y="178259"/>
                </a:lnTo>
                <a:lnTo>
                  <a:pt x="634653" y="154008"/>
                </a:lnTo>
                <a:lnTo>
                  <a:pt x="587394" y="131408"/>
                </a:lnTo>
                <a:lnTo>
                  <a:pt x="539369" y="110490"/>
                </a:lnTo>
                <a:lnTo>
                  <a:pt x="490636" y="91287"/>
                </a:lnTo>
                <a:lnTo>
                  <a:pt x="441250" y="73820"/>
                </a:lnTo>
                <a:lnTo>
                  <a:pt x="391276" y="58100"/>
                </a:lnTo>
                <a:lnTo>
                  <a:pt x="340791" y="44170"/>
                </a:lnTo>
                <a:lnTo>
                  <a:pt x="289833" y="32017"/>
                </a:lnTo>
                <a:lnTo>
                  <a:pt x="238475" y="21675"/>
                </a:lnTo>
                <a:lnTo>
                  <a:pt x="186788" y="13157"/>
                </a:lnTo>
                <a:lnTo>
                  <a:pt x="134835" y="6464"/>
                </a:lnTo>
                <a:lnTo>
                  <a:pt x="82686" y="1619"/>
                </a:lnTo>
                <a:lnTo>
                  <a:pt x="65265" y="419"/>
                </a:lnTo>
                <a:lnTo>
                  <a:pt x="61125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50801" y="30388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4461" y="2669755"/>
            <a:ext cx="94615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Cited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Works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188" y="3019070"/>
            <a:ext cx="2126615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256540" algn="r">
              <a:lnSpc>
                <a:spcPts val="1350"/>
              </a:lnSpc>
              <a:spcBef>
                <a:spcPts val="195"/>
              </a:spcBef>
            </a:pP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Key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references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utilized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in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this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presentation,</a:t>
            </a:r>
            <a:r>
              <a:rPr sz="1150" spc="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including</a:t>
            </a:r>
            <a:r>
              <a:rPr sz="1150" spc="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academic</a:t>
            </a:r>
            <a:endParaRPr sz="1150">
              <a:latin typeface="Lucida Sans Unicode"/>
              <a:cs typeface="Lucida Sans Unicode"/>
            </a:endParaRPr>
          </a:p>
          <a:p>
            <a:pPr marR="5080" algn="r">
              <a:lnSpc>
                <a:spcPts val="1310"/>
              </a:lnSpc>
            </a:pP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papers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datasets.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7860" y="2669755"/>
            <a:ext cx="154622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Additional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Reading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77860" y="3019070"/>
            <a:ext cx="2090420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Suggestions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further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reading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materials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related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science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data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analysis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techniques.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217" y="2504235"/>
            <a:ext cx="643953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180" dirty="0">
                <a:solidFill>
                  <a:srgbClr val="E36882"/>
                </a:solidFill>
                <a:latin typeface="Lucida Sans Unicode"/>
                <a:cs typeface="Lucida Sans Unicode"/>
              </a:rPr>
              <a:t>Questions</a:t>
            </a:r>
            <a:r>
              <a:rPr sz="2750" spc="-13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10" dirty="0">
                <a:solidFill>
                  <a:srgbClr val="E36882"/>
                </a:solidFill>
                <a:latin typeface="Lucida Sans Unicode"/>
                <a:cs typeface="Lucida Sans Unicode"/>
              </a:rPr>
              <a:t>and</a:t>
            </a:r>
            <a:r>
              <a:rPr sz="2750" spc="-12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80" dirty="0">
                <a:solidFill>
                  <a:srgbClr val="E36882"/>
                </a:solidFill>
                <a:latin typeface="Lucida Sans Unicode"/>
                <a:cs typeface="Lucida Sans Unicode"/>
              </a:rPr>
              <a:t>Discussion</a:t>
            </a:r>
            <a:r>
              <a:rPr sz="2750" spc="-12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75" dirty="0">
                <a:solidFill>
                  <a:srgbClr val="E36882"/>
                </a:solidFill>
                <a:latin typeface="Lucida Sans Unicode"/>
                <a:cs typeface="Lucida Sans Unicode"/>
              </a:rPr>
              <a:t>on</a:t>
            </a:r>
            <a:r>
              <a:rPr sz="2750" spc="-12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35" dirty="0">
                <a:solidFill>
                  <a:srgbClr val="E36882"/>
                </a:solidFill>
                <a:latin typeface="Lucida Sans Unicode"/>
                <a:cs typeface="Lucida Sans Unicode"/>
              </a:rPr>
              <a:t>Wine</a:t>
            </a:r>
            <a:r>
              <a:rPr sz="2750" spc="-13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80" dirty="0">
                <a:solidFill>
                  <a:srgbClr val="E36882"/>
                </a:solidFill>
                <a:latin typeface="Lucida Sans Unicode"/>
                <a:cs typeface="Lucida Sans Unicode"/>
              </a:rPr>
              <a:t>Quality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311" y="3514370"/>
            <a:ext cx="2310130" cy="376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100" dirty="0">
                <a:solidFill>
                  <a:srgbClr val="D3D3D3"/>
                </a:solidFill>
                <a:latin typeface="Lucida Sans Unicode"/>
                <a:cs typeface="Lucida Sans Unicode"/>
              </a:rPr>
              <a:t>Discuss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key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concepts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related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wine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classification.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2850" y="3514370"/>
            <a:ext cx="2486025" cy="376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100" dirty="0">
                <a:solidFill>
                  <a:srgbClr val="D3D3D3"/>
                </a:solidFill>
                <a:latin typeface="Lucida Sans Unicode"/>
                <a:cs typeface="Lucida Sans Unicode"/>
              </a:rPr>
              <a:t>Open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dialogue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address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any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concerns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regarding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predictions.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311" y="3203155"/>
            <a:ext cx="681926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77820" algn="l"/>
                <a:tab pos="5743575" algn="l"/>
              </a:tabLst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Clarify</a:t>
            </a:r>
            <a:r>
              <a:rPr sz="13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Concepts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Address</a:t>
            </a:r>
            <a:r>
              <a:rPr sz="1350" spc="-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Concerns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Explore</a:t>
            </a: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Ideas</a:t>
            </a:r>
            <a:endParaRPr sz="135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181350" cy="5257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0106" y="303960"/>
            <a:ext cx="431101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Introduction</a:t>
            </a:r>
            <a:r>
              <a:rPr spc="-130" dirty="0"/>
              <a:t> </a:t>
            </a:r>
            <a:r>
              <a:rPr spc="-175" dirty="0"/>
              <a:t>to</a:t>
            </a:r>
            <a:r>
              <a:rPr spc="-130" dirty="0"/>
              <a:t> </a:t>
            </a:r>
            <a:r>
              <a:rPr spc="-135" dirty="0"/>
              <a:t>Wine</a:t>
            </a:r>
            <a:r>
              <a:rPr spc="-130" dirty="0"/>
              <a:t> </a:t>
            </a:r>
            <a:r>
              <a:rPr spc="-100" dirty="0"/>
              <a:t>Quality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619500" y="904874"/>
            <a:ext cx="5276850" cy="1123950"/>
            <a:chOff x="3619500" y="904874"/>
            <a:chExt cx="5276850" cy="1123950"/>
          </a:xfrm>
        </p:grpSpPr>
        <p:sp>
          <p:nvSpPr>
            <p:cNvPr id="5" name="object 5"/>
            <p:cNvSpPr/>
            <p:nvPr/>
          </p:nvSpPr>
          <p:spPr>
            <a:xfrm>
              <a:off x="3624262" y="909637"/>
              <a:ext cx="5267325" cy="1114425"/>
            </a:xfrm>
            <a:custGeom>
              <a:avLst/>
              <a:gdLst/>
              <a:ahLst/>
              <a:cxnLst/>
              <a:rect l="l" t="t" r="r" b="b"/>
              <a:pathLst>
                <a:path w="5267325" h="1114425">
                  <a:moveTo>
                    <a:pt x="5184470" y="0"/>
                  </a:moveTo>
                  <a:lnTo>
                    <a:pt x="82854" y="0"/>
                  </a:lnTo>
                  <a:lnTo>
                    <a:pt x="77089" y="571"/>
                  </a:lnTo>
                  <a:lnTo>
                    <a:pt x="34569" y="18186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025753"/>
                  </a:lnTo>
                  <a:lnTo>
                    <a:pt x="0" y="1031570"/>
                  </a:lnTo>
                  <a:lnTo>
                    <a:pt x="11709" y="1070178"/>
                  </a:lnTo>
                  <a:lnTo>
                    <a:pt x="44246" y="1102715"/>
                  </a:lnTo>
                  <a:lnTo>
                    <a:pt x="82854" y="1114425"/>
                  </a:lnTo>
                  <a:lnTo>
                    <a:pt x="5184470" y="1114425"/>
                  </a:lnTo>
                  <a:lnTo>
                    <a:pt x="5223078" y="1102715"/>
                  </a:lnTo>
                  <a:lnTo>
                    <a:pt x="5255615" y="1070178"/>
                  </a:lnTo>
                  <a:lnTo>
                    <a:pt x="5267325" y="1031570"/>
                  </a:lnTo>
                  <a:lnTo>
                    <a:pt x="5267325" y="82854"/>
                  </a:lnTo>
                  <a:lnTo>
                    <a:pt x="5255615" y="44246"/>
                  </a:lnTo>
                  <a:lnTo>
                    <a:pt x="5223078" y="11709"/>
                  </a:lnTo>
                  <a:lnTo>
                    <a:pt x="5190236" y="571"/>
                  </a:lnTo>
                  <a:lnTo>
                    <a:pt x="5184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24262" y="909637"/>
              <a:ext cx="5267325" cy="1114425"/>
            </a:xfrm>
            <a:custGeom>
              <a:avLst/>
              <a:gdLst/>
              <a:ahLst/>
              <a:cxnLst/>
              <a:rect l="l" t="t" r="r" b="b"/>
              <a:pathLst>
                <a:path w="5267325" h="1114425">
                  <a:moveTo>
                    <a:pt x="0" y="1025753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71" y="77089"/>
                  </a:lnTo>
                  <a:lnTo>
                    <a:pt x="1701" y="71374"/>
                  </a:lnTo>
                  <a:lnTo>
                    <a:pt x="2832" y="65671"/>
                  </a:lnTo>
                  <a:lnTo>
                    <a:pt x="4521" y="60121"/>
                  </a:lnTo>
                  <a:lnTo>
                    <a:pt x="6756" y="54749"/>
                  </a:lnTo>
                  <a:lnTo>
                    <a:pt x="8978" y="49364"/>
                  </a:lnTo>
                  <a:lnTo>
                    <a:pt x="11709" y="44246"/>
                  </a:lnTo>
                  <a:lnTo>
                    <a:pt x="14947" y="39408"/>
                  </a:lnTo>
                  <a:lnTo>
                    <a:pt x="18173" y="34569"/>
                  </a:lnTo>
                  <a:lnTo>
                    <a:pt x="39408" y="14947"/>
                  </a:lnTo>
                  <a:lnTo>
                    <a:pt x="44246" y="11709"/>
                  </a:lnTo>
                  <a:lnTo>
                    <a:pt x="49364" y="8978"/>
                  </a:lnTo>
                  <a:lnTo>
                    <a:pt x="54749" y="6756"/>
                  </a:lnTo>
                  <a:lnTo>
                    <a:pt x="60121" y="4521"/>
                  </a:lnTo>
                  <a:lnTo>
                    <a:pt x="65671" y="2832"/>
                  </a:lnTo>
                  <a:lnTo>
                    <a:pt x="71374" y="1701"/>
                  </a:lnTo>
                  <a:lnTo>
                    <a:pt x="77089" y="571"/>
                  </a:lnTo>
                  <a:lnTo>
                    <a:pt x="82854" y="0"/>
                  </a:lnTo>
                  <a:lnTo>
                    <a:pt x="88671" y="0"/>
                  </a:lnTo>
                  <a:lnTo>
                    <a:pt x="5178653" y="0"/>
                  </a:lnTo>
                  <a:lnTo>
                    <a:pt x="5184470" y="0"/>
                  </a:lnTo>
                  <a:lnTo>
                    <a:pt x="5190236" y="571"/>
                  </a:lnTo>
                  <a:lnTo>
                    <a:pt x="5195951" y="1701"/>
                  </a:lnTo>
                  <a:lnTo>
                    <a:pt x="5201653" y="2832"/>
                  </a:lnTo>
                  <a:lnTo>
                    <a:pt x="5207203" y="4521"/>
                  </a:lnTo>
                  <a:lnTo>
                    <a:pt x="5212575" y="6756"/>
                  </a:lnTo>
                  <a:lnTo>
                    <a:pt x="5217960" y="8978"/>
                  </a:lnTo>
                  <a:lnTo>
                    <a:pt x="5223078" y="11709"/>
                  </a:lnTo>
                  <a:lnTo>
                    <a:pt x="5227904" y="14947"/>
                  </a:lnTo>
                  <a:lnTo>
                    <a:pt x="5232755" y="18186"/>
                  </a:lnTo>
                  <a:lnTo>
                    <a:pt x="5252377" y="39408"/>
                  </a:lnTo>
                  <a:lnTo>
                    <a:pt x="5255615" y="44246"/>
                  </a:lnTo>
                  <a:lnTo>
                    <a:pt x="5258346" y="49364"/>
                  </a:lnTo>
                  <a:lnTo>
                    <a:pt x="5260568" y="54749"/>
                  </a:lnTo>
                  <a:lnTo>
                    <a:pt x="5262803" y="60121"/>
                  </a:lnTo>
                  <a:lnTo>
                    <a:pt x="5264480" y="65671"/>
                  </a:lnTo>
                  <a:lnTo>
                    <a:pt x="5265623" y="71374"/>
                  </a:lnTo>
                  <a:lnTo>
                    <a:pt x="5266753" y="77089"/>
                  </a:lnTo>
                  <a:lnTo>
                    <a:pt x="5267325" y="82854"/>
                  </a:lnTo>
                  <a:lnTo>
                    <a:pt x="5267325" y="88671"/>
                  </a:lnTo>
                  <a:lnTo>
                    <a:pt x="5267325" y="1025753"/>
                  </a:lnTo>
                  <a:lnTo>
                    <a:pt x="5267325" y="1031570"/>
                  </a:lnTo>
                  <a:lnTo>
                    <a:pt x="5266753" y="1037336"/>
                  </a:lnTo>
                  <a:lnTo>
                    <a:pt x="5265623" y="1043051"/>
                  </a:lnTo>
                  <a:lnTo>
                    <a:pt x="5264492" y="1048753"/>
                  </a:lnTo>
                  <a:lnTo>
                    <a:pt x="5262803" y="1054303"/>
                  </a:lnTo>
                  <a:lnTo>
                    <a:pt x="5260568" y="1059675"/>
                  </a:lnTo>
                  <a:lnTo>
                    <a:pt x="5258346" y="1065060"/>
                  </a:lnTo>
                  <a:lnTo>
                    <a:pt x="5255615" y="1070178"/>
                  </a:lnTo>
                  <a:lnTo>
                    <a:pt x="5252377" y="1075016"/>
                  </a:lnTo>
                  <a:lnTo>
                    <a:pt x="5249138" y="1079855"/>
                  </a:lnTo>
                  <a:lnTo>
                    <a:pt x="5227904" y="1099477"/>
                  </a:lnTo>
                  <a:lnTo>
                    <a:pt x="5223078" y="1102715"/>
                  </a:lnTo>
                  <a:lnTo>
                    <a:pt x="5217960" y="1105446"/>
                  </a:lnTo>
                  <a:lnTo>
                    <a:pt x="5212575" y="1107668"/>
                  </a:lnTo>
                  <a:lnTo>
                    <a:pt x="5207203" y="1109903"/>
                  </a:lnTo>
                  <a:lnTo>
                    <a:pt x="5201653" y="1111580"/>
                  </a:lnTo>
                  <a:lnTo>
                    <a:pt x="5195951" y="1112723"/>
                  </a:lnTo>
                  <a:lnTo>
                    <a:pt x="5190236" y="1113853"/>
                  </a:lnTo>
                  <a:lnTo>
                    <a:pt x="5184470" y="1114425"/>
                  </a:lnTo>
                  <a:lnTo>
                    <a:pt x="5178653" y="1114425"/>
                  </a:lnTo>
                  <a:lnTo>
                    <a:pt x="88671" y="1114425"/>
                  </a:lnTo>
                  <a:lnTo>
                    <a:pt x="82854" y="1114425"/>
                  </a:lnTo>
                  <a:lnTo>
                    <a:pt x="77089" y="1113853"/>
                  </a:lnTo>
                  <a:lnTo>
                    <a:pt x="71374" y="1112723"/>
                  </a:lnTo>
                  <a:lnTo>
                    <a:pt x="65671" y="1111580"/>
                  </a:lnTo>
                  <a:lnTo>
                    <a:pt x="60121" y="1109903"/>
                  </a:lnTo>
                  <a:lnTo>
                    <a:pt x="54749" y="1107668"/>
                  </a:lnTo>
                  <a:lnTo>
                    <a:pt x="49364" y="1105446"/>
                  </a:lnTo>
                  <a:lnTo>
                    <a:pt x="44246" y="1102715"/>
                  </a:lnTo>
                  <a:lnTo>
                    <a:pt x="39408" y="1099477"/>
                  </a:lnTo>
                  <a:lnTo>
                    <a:pt x="34569" y="1096238"/>
                  </a:lnTo>
                  <a:lnTo>
                    <a:pt x="14947" y="1075016"/>
                  </a:lnTo>
                  <a:lnTo>
                    <a:pt x="11709" y="1070178"/>
                  </a:lnTo>
                  <a:lnTo>
                    <a:pt x="8978" y="1065060"/>
                  </a:lnTo>
                  <a:lnTo>
                    <a:pt x="6756" y="1059675"/>
                  </a:lnTo>
                  <a:lnTo>
                    <a:pt x="4521" y="1054303"/>
                  </a:lnTo>
                  <a:lnTo>
                    <a:pt x="2832" y="1048753"/>
                  </a:lnTo>
                  <a:lnTo>
                    <a:pt x="1701" y="1043051"/>
                  </a:lnTo>
                  <a:lnTo>
                    <a:pt x="571" y="1037336"/>
                  </a:lnTo>
                  <a:lnTo>
                    <a:pt x="0" y="1031570"/>
                  </a:lnTo>
                  <a:lnTo>
                    <a:pt x="0" y="1025753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3787" y="919162"/>
              <a:ext cx="5248275" cy="371475"/>
            </a:xfrm>
            <a:custGeom>
              <a:avLst/>
              <a:gdLst/>
              <a:ahLst/>
              <a:cxnLst/>
              <a:rect l="l" t="t" r="r" b="b"/>
              <a:pathLst>
                <a:path w="5248275" h="371475">
                  <a:moveTo>
                    <a:pt x="5174145" y="0"/>
                  </a:moveTo>
                  <a:lnTo>
                    <a:pt x="74129" y="0"/>
                  </a:lnTo>
                  <a:lnTo>
                    <a:pt x="68961" y="508"/>
                  </a:lnTo>
                  <a:lnTo>
                    <a:pt x="30924" y="16256"/>
                  </a:lnTo>
                  <a:lnTo>
                    <a:pt x="4038" y="53784"/>
                  </a:lnTo>
                  <a:lnTo>
                    <a:pt x="0" y="74129"/>
                  </a:lnTo>
                  <a:lnTo>
                    <a:pt x="0" y="371475"/>
                  </a:lnTo>
                  <a:lnTo>
                    <a:pt x="5248275" y="371475"/>
                  </a:lnTo>
                  <a:lnTo>
                    <a:pt x="5248275" y="74129"/>
                  </a:lnTo>
                  <a:lnTo>
                    <a:pt x="5232006" y="30924"/>
                  </a:lnTo>
                  <a:lnTo>
                    <a:pt x="5194490" y="4038"/>
                  </a:lnTo>
                  <a:lnTo>
                    <a:pt x="51741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3787" y="919162"/>
              <a:ext cx="5248275" cy="371475"/>
            </a:xfrm>
            <a:custGeom>
              <a:avLst/>
              <a:gdLst/>
              <a:ahLst/>
              <a:cxnLst/>
              <a:rect l="l" t="t" r="r" b="b"/>
              <a:pathLst>
                <a:path w="5248275" h="371475">
                  <a:moveTo>
                    <a:pt x="0" y="371475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8" y="68961"/>
                  </a:lnTo>
                  <a:lnTo>
                    <a:pt x="1524" y="63855"/>
                  </a:lnTo>
                  <a:lnTo>
                    <a:pt x="2540" y="58750"/>
                  </a:lnTo>
                  <a:lnTo>
                    <a:pt x="4038" y="53784"/>
                  </a:lnTo>
                  <a:lnTo>
                    <a:pt x="6032" y="48971"/>
                  </a:lnTo>
                  <a:lnTo>
                    <a:pt x="8026" y="44157"/>
                  </a:lnTo>
                  <a:lnTo>
                    <a:pt x="10477" y="39585"/>
                  </a:lnTo>
                  <a:lnTo>
                    <a:pt x="13373" y="35255"/>
                  </a:lnTo>
                  <a:lnTo>
                    <a:pt x="16256" y="30924"/>
                  </a:lnTo>
                  <a:lnTo>
                    <a:pt x="19545" y="26924"/>
                  </a:lnTo>
                  <a:lnTo>
                    <a:pt x="23241" y="23241"/>
                  </a:lnTo>
                  <a:lnTo>
                    <a:pt x="26924" y="19545"/>
                  </a:lnTo>
                  <a:lnTo>
                    <a:pt x="30924" y="16256"/>
                  </a:lnTo>
                  <a:lnTo>
                    <a:pt x="35255" y="13373"/>
                  </a:lnTo>
                  <a:lnTo>
                    <a:pt x="39585" y="10477"/>
                  </a:lnTo>
                  <a:lnTo>
                    <a:pt x="44157" y="8026"/>
                  </a:lnTo>
                  <a:lnTo>
                    <a:pt x="48971" y="6032"/>
                  </a:lnTo>
                  <a:lnTo>
                    <a:pt x="53784" y="4038"/>
                  </a:lnTo>
                  <a:lnTo>
                    <a:pt x="58750" y="2540"/>
                  </a:lnTo>
                  <a:lnTo>
                    <a:pt x="63855" y="1524"/>
                  </a:lnTo>
                  <a:lnTo>
                    <a:pt x="68961" y="508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5168938" y="0"/>
                  </a:lnTo>
                  <a:lnTo>
                    <a:pt x="5174145" y="0"/>
                  </a:lnTo>
                  <a:lnTo>
                    <a:pt x="5179314" y="508"/>
                  </a:lnTo>
                  <a:lnTo>
                    <a:pt x="5184419" y="1524"/>
                  </a:lnTo>
                  <a:lnTo>
                    <a:pt x="5189524" y="2540"/>
                  </a:lnTo>
                  <a:lnTo>
                    <a:pt x="5194490" y="4038"/>
                  </a:lnTo>
                  <a:lnTo>
                    <a:pt x="5199303" y="6032"/>
                  </a:lnTo>
                  <a:lnTo>
                    <a:pt x="5204117" y="8026"/>
                  </a:lnTo>
                  <a:lnTo>
                    <a:pt x="5208689" y="10477"/>
                  </a:lnTo>
                  <a:lnTo>
                    <a:pt x="5213019" y="13373"/>
                  </a:lnTo>
                  <a:lnTo>
                    <a:pt x="5217350" y="16256"/>
                  </a:lnTo>
                  <a:lnTo>
                    <a:pt x="5221351" y="19545"/>
                  </a:lnTo>
                  <a:lnTo>
                    <a:pt x="5225034" y="23241"/>
                  </a:lnTo>
                  <a:lnTo>
                    <a:pt x="5228717" y="26924"/>
                  </a:lnTo>
                  <a:lnTo>
                    <a:pt x="5232006" y="30924"/>
                  </a:lnTo>
                  <a:lnTo>
                    <a:pt x="5234901" y="35255"/>
                  </a:lnTo>
                  <a:lnTo>
                    <a:pt x="5237797" y="39585"/>
                  </a:lnTo>
                  <a:lnTo>
                    <a:pt x="5240248" y="44157"/>
                  </a:lnTo>
                  <a:lnTo>
                    <a:pt x="5242229" y="48971"/>
                  </a:lnTo>
                  <a:lnTo>
                    <a:pt x="5244223" y="53784"/>
                  </a:lnTo>
                  <a:lnTo>
                    <a:pt x="5245735" y="58750"/>
                  </a:lnTo>
                  <a:lnTo>
                    <a:pt x="5246751" y="63855"/>
                  </a:lnTo>
                  <a:lnTo>
                    <a:pt x="5247767" y="68961"/>
                  </a:lnTo>
                  <a:lnTo>
                    <a:pt x="5248275" y="74129"/>
                  </a:lnTo>
                  <a:lnTo>
                    <a:pt x="5248275" y="79336"/>
                  </a:lnTo>
                  <a:lnTo>
                    <a:pt x="5248275" y="371475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619500" y="2171700"/>
            <a:ext cx="5276850" cy="1304925"/>
            <a:chOff x="3619500" y="2171700"/>
            <a:chExt cx="5276850" cy="1304925"/>
          </a:xfrm>
        </p:grpSpPr>
        <p:sp>
          <p:nvSpPr>
            <p:cNvPr id="10" name="object 10"/>
            <p:cNvSpPr/>
            <p:nvPr/>
          </p:nvSpPr>
          <p:spPr>
            <a:xfrm>
              <a:off x="3624262" y="2176462"/>
              <a:ext cx="5267325" cy="1295400"/>
            </a:xfrm>
            <a:custGeom>
              <a:avLst/>
              <a:gdLst/>
              <a:ahLst/>
              <a:cxnLst/>
              <a:rect l="l" t="t" r="r" b="b"/>
              <a:pathLst>
                <a:path w="5267325" h="1295400">
                  <a:moveTo>
                    <a:pt x="5184470" y="0"/>
                  </a:moveTo>
                  <a:lnTo>
                    <a:pt x="82854" y="0"/>
                  </a:lnTo>
                  <a:lnTo>
                    <a:pt x="77089" y="571"/>
                  </a:lnTo>
                  <a:lnTo>
                    <a:pt x="34569" y="18173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206728"/>
                  </a:lnTo>
                  <a:lnTo>
                    <a:pt x="0" y="1212545"/>
                  </a:lnTo>
                  <a:lnTo>
                    <a:pt x="11709" y="1251153"/>
                  </a:lnTo>
                  <a:lnTo>
                    <a:pt x="44246" y="1283690"/>
                  </a:lnTo>
                  <a:lnTo>
                    <a:pt x="82854" y="1295400"/>
                  </a:lnTo>
                  <a:lnTo>
                    <a:pt x="5184470" y="1295400"/>
                  </a:lnTo>
                  <a:lnTo>
                    <a:pt x="5223078" y="1283690"/>
                  </a:lnTo>
                  <a:lnTo>
                    <a:pt x="5255615" y="1251153"/>
                  </a:lnTo>
                  <a:lnTo>
                    <a:pt x="5267325" y="1212545"/>
                  </a:lnTo>
                  <a:lnTo>
                    <a:pt x="5267325" y="82854"/>
                  </a:lnTo>
                  <a:lnTo>
                    <a:pt x="5255615" y="44246"/>
                  </a:lnTo>
                  <a:lnTo>
                    <a:pt x="5223078" y="11709"/>
                  </a:lnTo>
                  <a:lnTo>
                    <a:pt x="5190236" y="571"/>
                  </a:lnTo>
                  <a:lnTo>
                    <a:pt x="5184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4262" y="2176462"/>
              <a:ext cx="5267325" cy="1295400"/>
            </a:xfrm>
            <a:custGeom>
              <a:avLst/>
              <a:gdLst/>
              <a:ahLst/>
              <a:cxnLst/>
              <a:rect l="l" t="t" r="r" b="b"/>
              <a:pathLst>
                <a:path w="5267325" h="1295400">
                  <a:moveTo>
                    <a:pt x="0" y="1206728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71" y="77089"/>
                  </a:lnTo>
                  <a:lnTo>
                    <a:pt x="1701" y="71374"/>
                  </a:lnTo>
                  <a:lnTo>
                    <a:pt x="2832" y="65671"/>
                  </a:lnTo>
                  <a:lnTo>
                    <a:pt x="4521" y="60121"/>
                  </a:lnTo>
                  <a:lnTo>
                    <a:pt x="6756" y="54749"/>
                  </a:lnTo>
                  <a:lnTo>
                    <a:pt x="8978" y="49364"/>
                  </a:lnTo>
                  <a:lnTo>
                    <a:pt x="11709" y="44246"/>
                  </a:lnTo>
                  <a:lnTo>
                    <a:pt x="14947" y="39408"/>
                  </a:lnTo>
                  <a:lnTo>
                    <a:pt x="18173" y="34569"/>
                  </a:lnTo>
                  <a:lnTo>
                    <a:pt x="39408" y="14947"/>
                  </a:lnTo>
                  <a:lnTo>
                    <a:pt x="44246" y="11709"/>
                  </a:lnTo>
                  <a:lnTo>
                    <a:pt x="49364" y="8978"/>
                  </a:lnTo>
                  <a:lnTo>
                    <a:pt x="54749" y="6756"/>
                  </a:lnTo>
                  <a:lnTo>
                    <a:pt x="60121" y="4521"/>
                  </a:lnTo>
                  <a:lnTo>
                    <a:pt x="65671" y="2832"/>
                  </a:lnTo>
                  <a:lnTo>
                    <a:pt x="71374" y="1701"/>
                  </a:lnTo>
                  <a:lnTo>
                    <a:pt x="77089" y="571"/>
                  </a:lnTo>
                  <a:lnTo>
                    <a:pt x="82854" y="0"/>
                  </a:lnTo>
                  <a:lnTo>
                    <a:pt x="88671" y="0"/>
                  </a:lnTo>
                  <a:lnTo>
                    <a:pt x="5178653" y="0"/>
                  </a:lnTo>
                  <a:lnTo>
                    <a:pt x="5184470" y="0"/>
                  </a:lnTo>
                  <a:lnTo>
                    <a:pt x="5190236" y="571"/>
                  </a:lnTo>
                  <a:lnTo>
                    <a:pt x="5195951" y="1701"/>
                  </a:lnTo>
                  <a:lnTo>
                    <a:pt x="5201653" y="2832"/>
                  </a:lnTo>
                  <a:lnTo>
                    <a:pt x="5207203" y="4521"/>
                  </a:lnTo>
                  <a:lnTo>
                    <a:pt x="5212575" y="6756"/>
                  </a:lnTo>
                  <a:lnTo>
                    <a:pt x="5217960" y="8978"/>
                  </a:lnTo>
                  <a:lnTo>
                    <a:pt x="5223078" y="11709"/>
                  </a:lnTo>
                  <a:lnTo>
                    <a:pt x="5227904" y="14947"/>
                  </a:lnTo>
                  <a:lnTo>
                    <a:pt x="5232755" y="18173"/>
                  </a:lnTo>
                  <a:lnTo>
                    <a:pt x="5252377" y="39408"/>
                  </a:lnTo>
                  <a:lnTo>
                    <a:pt x="5255615" y="44246"/>
                  </a:lnTo>
                  <a:lnTo>
                    <a:pt x="5258346" y="49364"/>
                  </a:lnTo>
                  <a:lnTo>
                    <a:pt x="5260568" y="54749"/>
                  </a:lnTo>
                  <a:lnTo>
                    <a:pt x="5262803" y="60121"/>
                  </a:lnTo>
                  <a:lnTo>
                    <a:pt x="5264480" y="65671"/>
                  </a:lnTo>
                  <a:lnTo>
                    <a:pt x="5265623" y="71374"/>
                  </a:lnTo>
                  <a:lnTo>
                    <a:pt x="5266753" y="77089"/>
                  </a:lnTo>
                  <a:lnTo>
                    <a:pt x="5267325" y="82854"/>
                  </a:lnTo>
                  <a:lnTo>
                    <a:pt x="5267325" y="88671"/>
                  </a:lnTo>
                  <a:lnTo>
                    <a:pt x="5267325" y="1206728"/>
                  </a:lnTo>
                  <a:lnTo>
                    <a:pt x="5267325" y="1212545"/>
                  </a:lnTo>
                  <a:lnTo>
                    <a:pt x="5266753" y="1218311"/>
                  </a:lnTo>
                  <a:lnTo>
                    <a:pt x="5265623" y="1224026"/>
                  </a:lnTo>
                  <a:lnTo>
                    <a:pt x="5264492" y="1229728"/>
                  </a:lnTo>
                  <a:lnTo>
                    <a:pt x="5262803" y="1235278"/>
                  </a:lnTo>
                  <a:lnTo>
                    <a:pt x="5260568" y="1240650"/>
                  </a:lnTo>
                  <a:lnTo>
                    <a:pt x="5258346" y="1246035"/>
                  </a:lnTo>
                  <a:lnTo>
                    <a:pt x="5255615" y="1251153"/>
                  </a:lnTo>
                  <a:lnTo>
                    <a:pt x="5252377" y="1255991"/>
                  </a:lnTo>
                  <a:lnTo>
                    <a:pt x="5249138" y="1260830"/>
                  </a:lnTo>
                  <a:lnTo>
                    <a:pt x="5227904" y="1280452"/>
                  </a:lnTo>
                  <a:lnTo>
                    <a:pt x="5223078" y="1283690"/>
                  </a:lnTo>
                  <a:lnTo>
                    <a:pt x="5217960" y="1286421"/>
                  </a:lnTo>
                  <a:lnTo>
                    <a:pt x="5212575" y="1288643"/>
                  </a:lnTo>
                  <a:lnTo>
                    <a:pt x="5207203" y="1290878"/>
                  </a:lnTo>
                  <a:lnTo>
                    <a:pt x="5201653" y="1292555"/>
                  </a:lnTo>
                  <a:lnTo>
                    <a:pt x="5195951" y="1293698"/>
                  </a:lnTo>
                  <a:lnTo>
                    <a:pt x="5190236" y="1294828"/>
                  </a:lnTo>
                  <a:lnTo>
                    <a:pt x="5184470" y="1295400"/>
                  </a:lnTo>
                  <a:lnTo>
                    <a:pt x="5178653" y="1295400"/>
                  </a:lnTo>
                  <a:lnTo>
                    <a:pt x="88671" y="1295400"/>
                  </a:lnTo>
                  <a:lnTo>
                    <a:pt x="82854" y="1295400"/>
                  </a:lnTo>
                  <a:lnTo>
                    <a:pt x="77089" y="1294828"/>
                  </a:lnTo>
                  <a:lnTo>
                    <a:pt x="71374" y="1293698"/>
                  </a:lnTo>
                  <a:lnTo>
                    <a:pt x="65671" y="1292555"/>
                  </a:lnTo>
                  <a:lnTo>
                    <a:pt x="60121" y="1290878"/>
                  </a:lnTo>
                  <a:lnTo>
                    <a:pt x="54749" y="1288643"/>
                  </a:lnTo>
                  <a:lnTo>
                    <a:pt x="49364" y="1286421"/>
                  </a:lnTo>
                  <a:lnTo>
                    <a:pt x="44246" y="1283690"/>
                  </a:lnTo>
                  <a:lnTo>
                    <a:pt x="39408" y="1280452"/>
                  </a:lnTo>
                  <a:lnTo>
                    <a:pt x="34569" y="1277213"/>
                  </a:lnTo>
                  <a:lnTo>
                    <a:pt x="14947" y="1255991"/>
                  </a:lnTo>
                  <a:lnTo>
                    <a:pt x="11709" y="1251153"/>
                  </a:lnTo>
                  <a:lnTo>
                    <a:pt x="8978" y="1246035"/>
                  </a:lnTo>
                  <a:lnTo>
                    <a:pt x="6756" y="1240650"/>
                  </a:lnTo>
                  <a:lnTo>
                    <a:pt x="4521" y="1235278"/>
                  </a:lnTo>
                  <a:lnTo>
                    <a:pt x="2832" y="1229728"/>
                  </a:lnTo>
                  <a:lnTo>
                    <a:pt x="1701" y="1224026"/>
                  </a:lnTo>
                  <a:lnTo>
                    <a:pt x="571" y="1218311"/>
                  </a:lnTo>
                  <a:lnTo>
                    <a:pt x="0" y="1212545"/>
                  </a:lnTo>
                  <a:lnTo>
                    <a:pt x="0" y="1206728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33787" y="2185987"/>
              <a:ext cx="5248275" cy="371475"/>
            </a:xfrm>
            <a:custGeom>
              <a:avLst/>
              <a:gdLst/>
              <a:ahLst/>
              <a:cxnLst/>
              <a:rect l="l" t="t" r="r" b="b"/>
              <a:pathLst>
                <a:path w="5248275" h="371475">
                  <a:moveTo>
                    <a:pt x="5174145" y="0"/>
                  </a:moveTo>
                  <a:lnTo>
                    <a:pt x="74129" y="0"/>
                  </a:lnTo>
                  <a:lnTo>
                    <a:pt x="68961" y="508"/>
                  </a:lnTo>
                  <a:lnTo>
                    <a:pt x="30924" y="16256"/>
                  </a:lnTo>
                  <a:lnTo>
                    <a:pt x="4038" y="53784"/>
                  </a:lnTo>
                  <a:lnTo>
                    <a:pt x="0" y="74129"/>
                  </a:lnTo>
                  <a:lnTo>
                    <a:pt x="0" y="371475"/>
                  </a:lnTo>
                  <a:lnTo>
                    <a:pt x="5248275" y="371475"/>
                  </a:lnTo>
                  <a:lnTo>
                    <a:pt x="5248275" y="74129"/>
                  </a:lnTo>
                  <a:lnTo>
                    <a:pt x="5232006" y="30924"/>
                  </a:lnTo>
                  <a:lnTo>
                    <a:pt x="5194490" y="4038"/>
                  </a:lnTo>
                  <a:lnTo>
                    <a:pt x="51741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3787" y="2185987"/>
              <a:ext cx="5248275" cy="371475"/>
            </a:xfrm>
            <a:custGeom>
              <a:avLst/>
              <a:gdLst/>
              <a:ahLst/>
              <a:cxnLst/>
              <a:rect l="l" t="t" r="r" b="b"/>
              <a:pathLst>
                <a:path w="5248275" h="371475">
                  <a:moveTo>
                    <a:pt x="0" y="371475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8" y="68961"/>
                  </a:lnTo>
                  <a:lnTo>
                    <a:pt x="1524" y="63855"/>
                  </a:lnTo>
                  <a:lnTo>
                    <a:pt x="2540" y="58750"/>
                  </a:lnTo>
                  <a:lnTo>
                    <a:pt x="4038" y="53784"/>
                  </a:lnTo>
                  <a:lnTo>
                    <a:pt x="6032" y="48971"/>
                  </a:lnTo>
                  <a:lnTo>
                    <a:pt x="8026" y="44157"/>
                  </a:lnTo>
                  <a:lnTo>
                    <a:pt x="10477" y="39585"/>
                  </a:lnTo>
                  <a:lnTo>
                    <a:pt x="13373" y="35255"/>
                  </a:lnTo>
                  <a:lnTo>
                    <a:pt x="16256" y="30924"/>
                  </a:lnTo>
                  <a:lnTo>
                    <a:pt x="19545" y="26924"/>
                  </a:lnTo>
                  <a:lnTo>
                    <a:pt x="23241" y="23241"/>
                  </a:lnTo>
                  <a:lnTo>
                    <a:pt x="26924" y="19545"/>
                  </a:lnTo>
                  <a:lnTo>
                    <a:pt x="30924" y="16256"/>
                  </a:lnTo>
                  <a:lnTo>
                    <a:pt x="35255" y="13373"/>
                  </a:lnTo>
                  <a:lnTo>
                    <a:pt x="39585" y="10477"/>
                  </a:lnTo>
                  <a:lnTo>
                    <a:pt x="44157" y="8026"/>
                  </a:lnTo>
                  <a:lnTo>
                    <a:pt x="48971" y="6032"/>
                  </a:lnTo>
                  <a:lnTo>
                    <a:pt x="53784" y="4038"/>
                  </a:lnTo>
                  <a:lnTo>
                    <a:pt x="58750" y="2540"/>
                  </a:lnTo>
                  <a:lnTo>
                    <a:pt x="63855" y="1524"/>
                  </a:lnTo>
                  <a:lnTo>
                    <a:pt x="68961" y="508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5168938" y="0"/>
                  </a:lnTo>
                  <a:lnTo>
                    <a:pt x="5174145" y="0"/>
                  </a:lnTo>
                  <a:lnTo>
                    <a:pt x="5179314" y="508"/>
                  </a:lnTo>
                  <a:lnTo>
                    <a:pt x="5184419" y="1524"/>
                  </a:lnTo>
                  <a:lnTo>
                    <a:pt x="5189524" y="2540"/>
                  </a:lnTo>
                  <a:lnTo>
                    <a:pt x="5194490" y="4038"/>
                  </a:lnTo>
                  <a:lnTo>
                    <a:pt x="5199303" y="6032"/>
                  </a:lnTo>
                  <a:lnTo>
                    <a:pt x="5204117" y="8026"/>
                  </a:lnTo>
                  <a:lnTo>
                    <a:pt x="5208689" y="10477"/>
                  </a:lnTo>
                  <a:lnTo>
                    <a:pt x="5213019" y="13373"/>
                  </a:lnTo>
                  <a:lnTo>
                    <a:pt x="5217350" y="16256"/>
                  </a:lnTo>
                  <a:lnTo>
                    <a:pt x="5221351" y="19545"/>
                  </a:lnTo>
                  <a:lnTo>
                    <a:pt x="5225034" y="23241"/>
                  </a:lnTo>
                  <a:lnTo>
                    <a:pt x="5228717" y="26924"/>
                  </a:lnTo>
                  <a:lnTo>
                    <a:pt x="5232006" y="30924"/>
                  </a:lnTo>
                  <a:lnTo>
                    <a:pt x="5234901" y="35255"/>
                  </a:lnTo>
                  <a:lnTo>
                    <a:pt x="5237797" y="39585"/>
                  </a:lnTo>
                  <a:lnTo>
                    <a:pt x="5240248" y="44157"/>
                  </a:lnTo>
                  <a:lnTo>
                    <a:pt x="5242229" y="48971"/>
                  </a:lnTo>
                  <a:lnTo>
                    <a:pt x="5244223" y="53784"/>
                  </a:lnTo>
                  <a:lnTo>
                    <a:pt x="5245735" y="58750"/>
                  </a:lnTo>
                  <a:lnTo>
                    <a:pt x="5246751" y="63855"/>
                  </a:lnTo>
                  <a:lnTo>
                    <a:pt x="5247767" y="68961"/>
                  </a:lnTo>
                  <a:lnTo>
                    <a:pt x="5248275" y="74129"/>
                  </a:lnTo>
                  <a:lnTo>
                    <a:pt x="5248275" y="79336"/>
                  </a:lnTo>
                  <a:lnTo>
                    <a:pt x="5248275" y="371475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619500" y="3619500"/>
            <a:ext cx="5276850" cy="1114425"/>
            <a:chOff x="3619500" y="3619500"/>
            <a:chExt cx="5276850" cy="1114425"/>
          </a:xfrm>
        </p:grpSpPr>
        <p:sp>
          <p:nvSpPr>
            <p:cNvPr id="15" name="object 15"/>
            <p:cNvSpPr/>
            <p:nvPr/>
          </p:nvSpPr>
          <p:spPr>
            <a:xfrm>
              <a:off x="3624262" y="3624262"/>
              <a:ext cx="5267325" cy="1104900"/>
            </a:xfrm>
            <a:custGeom>
              <a:avLst/>
              <a:gdLst/>
              <a:ahLst/>
              <a:cxnLst/>
              <a:rect l="l" t="t" r="r" b="b"/>
              <a:pathLst>
                <a:path w="5267325" h="1104900">
                  <a:moveTo>
                    <a:pt x="5184470" y="0"/>
                  </a:moveTo>
                  <a:lnTo>
                    <a:pt x="82854" y="0"/>
                  </a:lnTo>
                  <a:lnTo>
                    <a:pt x="77089" y="571"/>
                  </a:lnTo>
                  <a:lnTo>
                    <a:pt x="34569" y="18173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016223"/>
                  </a:lnTo>
                  <a:lnTo>
                    <a:pt x="0" y="1022042"/>
                  </a:lnTo>
                  <a:lnTo>
                    <a:pt x="11709" y="1060648"/>
                  </a:lnTo>
                  <a:lnTo>
                    <a:pt x="44246" y="1093186"/>
                  </a:lnTo>
                  <a:lnTo>
                    <a:pt x="82854" y="1104900"/>
                  </a:lnTo>
                  <a:lnTo>
                    <a:pt x="5184470" y="1104900"/>
                  </a:lnTo>
                  <a:lnTo>
                    <a:pt x="5223078" y="1093186"/>
                  </a:lnTo>
                  <a:lnTo>
                    <a:pt x="5255615" y="1060648"/>
                  </a:lnTo>
                  <a:lnTo>
                    <a:pt x="5267325" y="1022042"/>
                  </a:lnTo>
                  <a:lnTo>
                    <a:pt x="5267325" y="82854"/>
                  </a:lnTo>
                  <a:lnTo>
                    <a:pt x="5255615" y="44246"/>
                  </a:lnTo>
                  <a:lnTo>
                    <a:pt x="5223078" y="11709"/>
                  </a:lnTo>
                  <a:lnTo>
                    <a:pt x="5190236" y="571"/>
                  </a:lnTo>
                  <a:lnTo>
                    <a:pt x="5184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24262" y="3624262"/>
              <a:ext cx="5267325" cy="1104900"/>
            </a:xfrm>
            <a:custGeom>
              <a:avLst/>
              <a:gdLst/>
              <a:ahLst/>
              <a:cxnLst/>
              <a:rect l="l" t="t" r="r" b="b"/>
              <a:pathLst>
                <a:path w="5267325" h="1104900">
                  <a:moveTo>
                    <a:pt x="0" y="1016223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71" y="77089"/>
                  </a:lnTo>
                  <a:lnTo>
                    <a:pt x="1701" y="71374"/>
                  </a:lnTo>
                  <a:lnTo>
                    <a:pt x="2832" y="65671"/>
                  </a:lnTo>
                  <a:lnTo>
                    <a:pt x="4521" y="60121"/>
                  </a:lnTo>
                  <a:lnTo>
                    <a:pt x="6756" y="54737"/>
                  </a:lnTo>
                  <a:lnTo>
                    <a:pt x="8978" y="49364"/>
                  </a:lnTo>
                  <a:lnTo>
                    <a:pt x="11709" y="44246"/>
                  </a:lnTo>
                  <a:lnTo>
                    <a:pt x="14947" y="39408"/>
                  </a:lnTo>
                  <a:lnTo>
                    <a:pt x="18173" y="34569"/>
                  </a:lnTo>
                  <a:lnTo>
                    <a:pt x="39408" y="14947"/>
                  </a:lnTo>
                  <a:lnTo>
                    <a:pt x="44246" y="11709"/>
                  </a:lnTo>
                  <a:lnTo>
                    <a:pt x="82854" y="0"/>
                  </a:lnTo>
                  <a:lnTo>
                    <a:pt x="88671" y="0"/>
                  </a:lnTo>
                  <a:lnTo>
                    <a:pt x="5178653" y="0"/>
                  </a:lnTo>
                  <a:lnTo>
                    <a:pt x="5184470" y="0"/>
                  </a:lnTo>
                  <a:lnTo>
                    <a:pt x="5190236" y="571"/>
                  </a:lnTo>
                  <a:lnTo>
                    <a:pt x="5227904" y="14947"/>
                  </a:lnTo>
                  <a:lnTo>
                    <a:pt x="5232755" y="18173"/>
                  </a:lnTo>
                  <a:lnTo>
                    <a:pt x="5252377" y="39408"/>
                  </a:lnTo>
                  <a:lnTo>
                    <a:pt x="5255615" y="44246"/>
                  </a:lnTo>
                  <a:lnTo>
                    <a:pt x="5258346" y="49364"/>
                  </a:lnTo>
                  <a:lnTo>
                    <a:pt x="5260568" y="54749"/>
                  </a:lnTo>
                  <a:lnTo>
                    <a:pt x="5262803" y="60121"/>
                  </a:lnTo>
                  <a:lnTo>
                    <a:pt x="5264480" y="65671"/>
                  </a:lnTo>
                  <a:lnTo>
                    <a:pt x="5265623" y="71374"/>
                  </a:lnTo>
                  <a:lnTo>
                    <a:pt x="5266753" y="77089"/>
                  </a:lnTo>
                  <a:lnTo>
                    <a:pt x="5267325" y="82854"/>
                  </a:lnTo>
                  <a:lnTo>
                    <a:pt x="5267325" y="88671"/>
                  </a:lnTo>
                  <a:lnTo>
                    <a:pt x="5267325" y="1016223"/>
                  </a:lnTo>
                  <a:lnTo>
                    <a:pt x="5267325" y="1022042"/>
                  </a:lnTo>
                  <a:lnTo>
                    <a:pt x="5266753" y="1027812"/>
                  </a:lnTo>
                  <a:lnTo>
                    <a:pt x="5265623" y="1033522"/>
                  </a:lnTo>
                  <a:lnTo>
                    <a:pt x="5264492" y="1039232"/>
                  </a:lnTo>
                  <a:lnTo>
                    <a:pt x="5262803" y="1044778"/>
                  </a:lnTo>
                  <a:lnTo>
                    <a:pt x="5260568" y="1050156"/>
                  </a:lnTo>
                  <a:lnTo>
                    <a:pt x="5258346" y="1055538"/>
                  </a:lnTo>
                  <a:lnTo>
                    <a:pt x="5232755" y="1086718"/>
                  </a:lnTo>
                  <a:lnTo>
                    <a:pt x="5227904" y="1089952"/>
                  </a:lnTo>
                  <a:lnTo>
                    <a:pt x="5223078" y="1093186"/>
                  </a:lnTo>
                  <a:lnTo>
                    <a:pt x="5217960" y="1095921"/>
                  </a:lnTo>
                  <a:lnTo>
                    <a:pt x="5212575" y="1098148"/>
                  </a:lnTo>
                  <a:lnTo>
                    <a:pt x="5207203" y="1100375"/>
                  </a:lnTo>
                  <a:lnTo>
                    <a:pt x="5201653" y="1102057"/>
                  </a:lnTo>
                  <a:lnTo>
                    <a:pt x="5195951" y="1103193"/>
                  </a:lnTo>
                  <a:lnTo>
                    <a:pt x="5190236" y="1104329"/>
                  </a:lnTo>
                  <a:lnTo>
                    <a:pt x="5184470" y="1104900"/>
                  </a:lnTo>
                  <a:lnTo>
                    <a:pt x="5178653" y="1104900"/>
                  </a:lnTo>
                  <a:lnTo>
                    <a:pt x="88671" y="1104900"/>
                  </a:lnTo>
                  <a:lnTo>
                    <a:pt x="82854" y="1104900"/>
                  </a:lnTo>
                  <a:lnTo>
                    <a:pt x="77089" y="1104329"/>
                  </a:lnTo>
                  <a:lnTo>
                    <a:pt x="71374" y="1103193"/>
                  </a:lnTo>
                  <a:lnTo>
                    <a:pt x="65671" y="1102057"/>
                  </a:lnTo>
                  <a:lnTo>
                    <a:pt x="60121" y="1100375"/>
                  </a:lnTo>
                  <a:lnTo>
                    <a:pt x="54749" y="1098148"/>
                  </a:lnTo>
                  <a:lnTo>
                    <a:pt x="49364" y="1095921"/>
                  </a:lnTo>
                  <a:lnTo>
                    <a:pt x="44246" y="1093186"/>
                  </a:lnTo>
                  <a:lnTo>
                    <a:pt x="39408" y="1089952"/>
                  </a:lnTo>
                  <a:lnTo>
                    <a:pt x="34569" y="1086718"/>
                  </a:lnTo>
                  <a:lnTo>
                    <a:pt x="14947" y="1065485"/>
                  </a:lnTo>
                  <a:lnTo>
                    <a:pt x="11709" y="1060648"/>
                  </a:lnTo>
                  <a:lnTo>
                    <a:pt x="8978" y="1055533"/>
                  </a:lnTo>
                  <a:lnTo>
                    <a:pt x="6756" y="1050156"/>
                  </a:lnTo>
                  <a:lnTo>
                    <a:pt x="4521" y="1044778"/>
                  </a:lnTo>
                  <a:lnTo>
                    <a:pt x="2832" y="1039232"/>
                  </a:lnTo>
                  <a:lnTo>
                    <a:pt x="1701" y="1033522"/>
                  </a:lnTo>
                  <a:lnTo>
                    <a:pt x="571" y="1027812"/>
                  </a:lnTo>
                  <a:lnTo>
                    <a:pt x="0" y="1022042"/>
                  </a:lnTo>
                  <a:lnTo>
                    <a:pt x="0" y="1016223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33787" y="3633787"/>
              <a:ext cx="5248275" cy="361950"/>
            </a:xfrm>
            <a:custGeom>
              <a:avLst/>
              <a:gdLst/>
              <a:ahLst/>
              <a:cxnLst/>
              <a:rect l="l" t="t" r="r" b="b"/>
              <a:pathLst>
                <a:path w="5248275" h="361950">
                  <a:moveTo>
                    <a:pt x="5174145" y="0"/>
                  </a:moveTo>
                  <a:lnTo>
                    <a:pt x="74129" y="0"/>
                  </a:lnTo>
                  <a:lnTo>
                    <a:pt x="68961" y="508"/>
                  </a:lnTo>
                  <a:lnTo>
                    <a:pt x="30924" y="16256"/>
                  </a:lnTo>
                  <a:lnTo>
                    <a:pt x="4038" y="53784"/>
                  </a:lnTo>
                  <a:lnTo>
                    <a:pt x="0" y="74129"/>
                  </a:lnTo>
                  <a:lnTo>
                    <a:pt x="0" y="361950"/>
                  </a:lnTo>
                  <a:lnTo>
                    <a:pt x="5248275" y="361950"/>
                  </a:lnTo>
                  <a:lnTo>
                    <a:pt x="5248275" y="74129"/>
                  </a:lnTo>
                  <a:lnTo>
                    <a:pt x="5232006" y="30924"/>
                  </a:lnTo>
                  <a:lnTo>
                    <a:pt x="5194490" y="4038"/>
                  </a:lnTo>
                  <a:lnTo>
                    <a:pt x="51741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3787" y="3633787"/>
              <a:ext cx="5248275" cy="361950"/>
            </a:xfrm>
            <a:custGeom>
              <a:avLst/>
              <a:gdLst/>
              <a:ahLst/>
              <a:cxnLst/>
              <a:rect l="l" t="t" r="r" b="b"/>
              <a:pathLst>
                <a:path w="5248275" h="361950">
                  <a:moveTo>
                    <a:pt x="0" y="361950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8" y="68961"/>
                  </a:lnTo>
                  <a:lnTo>
                    <a:pt x="1524" y="63855"/>
                  </a:lnTo>
                  <a:lnTo>
                    <a:pt x="2540" y="58750"/>
                  </a:lnTo>
                  <a:lnTo>
                    <a:pt x="4038" y="53784"/>
                  </a:lnTo>
                  <a:lnTo>
                    <a:pt x="6032" y="48971"/>
                  </a:lnTo>
                  <a:lnTo>
                    <a:pt x="8026" y="44157"/>
                  </a:lnTo>
                  <a:lnTo>
                    <a:pt x="10477" y="39585"/>
                  </a:lnTo>
                  <a:lnTo>
                    <a:pt x="13373" y="35255"/>
                  </a:lnTo>
                  <a:lnTo>
                    <a:pt x="16256" y="30924"/>
                  </a:lnTo>
                  <a:lnTo>
                    <a:pt x="19545" y="26924"/>
                  </a:lnTo>
                  <a:lnTo>
                    <a:pt x="23241" y="23241"/>
                  </a:lnTo>
                  <a:lnTo>
                    <a:pt x="26924" y="19545"/>
                  </a:lnTo>
                  <a:lnTo>
                    <a:pt x="30924" y="16256"/>
                  </a:lnTo>
                  <a:lnTo>
                    <a:pt x="35255" y="13373"/>
                  </a:lnTo>
                  <a:lnTo>
                    <a:pt x="39585" y="10477"/>
                  </a:lnTo>
                  <a:lnTo>
                    <a:pt x="44157" y="8026"/>
                  </a:lnTo>
                  <a:lnTo>
                    <a:pt x="48971" y="6032"/>
                  </a:lnTo>
                  <a:lnTo>
                    <a:pt x="53784" y="4038"/>
                  </a:lnTo>
                  <a:lnTo>
                    <a:pt x="58750" y="2540"/>
                  </a:lnTo>
                  <a:lnTo>
                    <a:pt x="63855" y="1524"/>
                  </a:lnTo>
                  <a:lnTo>
                    <a:pt x="68961" y="508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5168938" y="0"/>
                  </a:lnTo>
                  <a:lnTo>
                    <a:pt x="5174145" y="0"/>
                  </a:lnTo>
                  <a:lnTo>
                    <a:pt x="5179314" y="508"/>
                  </a:lnTo>
                  <a:lnTo>
                    <a:pt x="5184419" y="1524"/>
                  </a:lnTo>
                  <a:lnTo>
                    <a:pt x="5189524" y="2540"/>
                  </a:lnTo>
                  <a:lnTo>
                    <a:pt x="5194490" y="4038"/>
                  </a:lnTo>
                  <a:lnTo>
                    <a:pt x="5199303" y="6032"/>
                  </a:lnTo>
                  <a:lnTo>
                    <a:pt x="5204117" y="8026"/>
                  </a:lnTo>
                  <a:lnTo>
                    <a:pt x="5208689" y="10477"/>
                  </a:lnTo>
                  <a:lnTo>
                    <a:pt x="5213019" y="13373"/>
                  </a:lnTo>
                  <a:lnTo>
                    <a:pt x="5217350" y="16256"/>
                  </a:lnTo>
                  <a:lnTo>
                    <a:pt x="5221351" y="19545"/>
                  </a:lnTo>
                  <a:lnTo>
                    <a:pt x="5225034" y="23241"/>
                  </a:lnTo>
                  <a:lnTo>
                    <a:pt x="5228717" y="26924"/>
                  </a:lnTo>
                  <a:lnTo>
                    <a:pt x="5242229" y="48971"/>
                  </a:lnTo>
                  <a:lnTo>
                    <a:pt x="5244223" y="53784"/>
                  </a:lnTo>
                  <a:lnTo>
                    <a:pt x="5245735" y="58750"/>
                  </a:lnTo>
                  <a:lnTo>
                    <a:pt x="5246751" y="63855"/>
                  </a:lnTo>
                  <a:lnTo>
                    <a:pt x="5247767" y="68961"/>
                  </a:lnTo>
                  <a:lnTo>
                    <a:pt x="5248275" y="74129"/>
                  </a:lnTo>
                  <a:lnTo>
                    <a:pt x="5248275" y="79336"/>
                  </a:lnTo>
                  <a:lnTo>
                    <a:pt x="5248275" y="361950"/>
                  </a:lnTo>
                  <a:lnTo>
                    <a:pt x="0" y="36195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43718" y="1003764"/>
            <a:ext cx="4450080" cy="36017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79755" algn="ctr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Importance</a:t>
            </a: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endParaRPr sz="1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is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crucial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consumer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satisfaction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brand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reputation.</a:t>
            </a:r>
            <a:endParaRPr sz="1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9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579755"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Factors Affecting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endParaRPr sz="1350">
              <a:latin typeface="Lucida Sans Unicode"/>
              <a:cs typeface="Lucida Sans Unicode"/>
            </a:endParaRPr>
          </a:p>
          <a:p>
            <a:pPr marL="12700" marR="43180">
              <a:lnSpc>
                <a:spcPts val="1350"/>
              </a:lnSpc>
              <a:spcBef>
                <a:spcPts val="900"/>
              </a:spcBef>
            </a:pP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Influenced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by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grape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variety,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fermentation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process,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environmental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conditions.</a:t>
            </a:r>
            <a:endParaRPr sz="1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9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579755"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Objective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Study</a:t>
            </a:r>
            <a:endParaRPr sz="1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50" spc="-155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classify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predict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using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14" dirty="0">
                <a:solidFill>
                  <a:srgbClr val="D3D3D3"/>
                </a:solidFill>
                <a:latin typeface="Lucida Sans Unicode"/>
                <a:cs typeface="Lucida Sans Unicode"/>
              </a:rPr>
              <a:t>data-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driven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techniques.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Data</a:t>
            </a:r>
            <a:r>
              <a:rPr spc="-125" dirty="0"/>
              <a:t> </a:t>
            </a:r>
            <a:r>
              <a:rPr spc="-155" dirty="0"/>
              <a:t>Collection</a:t>
            </a:r>
            <a:r>
              <a:rPr spc="-125" dirty="0"/>
              <a:t> </a:t>
            </a:r>
            <a:r>
              <a:rPr spc="-110" dirty="0"/>
              <a:t>and</a:t>
            </a:r>
            <a:r>
              <a:rPr spc="-120" dirty="0"/>
              <a:t> Preparation</a:t>
            </a:r>
            <a:r>
              <a:rPr spc="-125" dirty="0"/>
              <a:t> </a:t>
            </a:r>
            <a:r>
              <a:rPr spc="-95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0875" y="1409733"/>
            <a:ext cx="2964992" cy="29651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90581" y="2610212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8729" y="2000612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9624" y="37627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052" y="2345905"/>
            <a:ext cx="140144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Dataset</a:t>
            </a:r>
            <a:r>
              <a:rPr sz="13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Overview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247" y="2685695"/>
            <a:ext cx="2228215" cy="7289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72720" marR="5080" indent="-160655" algn="just">
              <a:lnSpc>
                <a:spcPts val="1350"/>
              </a:lnSpc>
              <a:spcBef>
                <a:spcPts val="195"/>
              </a:spcBef>
            </a:pPr>
            <a:r>
              <a:rPr sz="1150" spc="-120" dirty="0">
                <a:solidFill>
                  <a:srgbClr val="D3D3D3"/>
                </a:solidFill>
                <a:latin typeface="Lucida Sans Unicode"/>
                <a:cs typeface="Lucida Sans Unicode"/>
              </a:rPr>
              <a:t>This</a:t>
            </a:r>
            <a:r>
              <a:rPr sz="1150" spc="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study</a:t>
            </a:r>
            <a:r>
              <a:rPr sz="1150" spc="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utilizes</a:t>
            </a:r>
            <a:r>
              <a:rPr sz="1150" spc="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dataset</a:t>
            </a:r>
            <a:r>
              <a:rPr sz="1150" spc="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which</a:t>
            </a:r>
            <a:r>
              <a:rPr sz="1150" spc="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contains</a:t>
            </a:r>
            <a:r>
              <a:rPr sz="1150" spc="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chemical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properties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ratings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endParaRPr sz="1150">
              <a:latin typeface="Lucida Sans Unicode"/>
              <a:cs typeface="Lucida Sans Unicode"/>
            </a:endParaRPr>
          </a:p>
          <a:p>
            <a:pPr marL="914400" algn="just">
              <a:lnSpc>
                <a:spcPct val="100000"/>
              </a:lnSpc>
              <a:spcBef>
                <a:spcPts val="5"/>
              </a:spcBef>
            </a:pP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red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white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wines.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8724" y="1641055"/>
            <a:ext cx="113601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Data</a:t>
            </a:r>
            <a:r>
              <a:rPr sz="13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Cleaning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8724" y="1980845"/>
            <a:ext cx="2523490" cy="557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20"/>
              </a:spcBef>
            </a:pP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Missing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values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outliers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are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addressed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ensure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data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before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analysis.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8724" y="3222205"/>
            <a:ext cx="139509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Feature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Selection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8724" y="3561995"/>
            <a:ext cx="2308225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Key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features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impacting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quality,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such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as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pH,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alcohol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content,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and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residual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Lucida Sans Unicode"/>
                <a:cs typeface="Lucida Sans Unicode"/>
              </a:rPr>
              <a:t>sugar,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are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identified.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181350" cy="5257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0106" y="904035"/>
            <a:ext cx="484949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Exploratory</a:t>
            </a:r>
            <a:r>
              <a:rPr spc="-125" dirty="0"/>
              <a:t> </a:t>
            </a:r>
            <a:r>
              <a:rPr spc="-150" dirty="0"/>
              <a:t>Data</a:t>
            </a:r>
            <a:r>
              <a:rPr spc="-130" dirty="0"/>
              <a:t> </a:t>
            </a:r>
            <a:r>
              <a:rPr spc="-140" dirty="0"/>
              <a:t>Analysis</a:t>
            </a:r>
            <a:r>
              <a:rPr spc="-125" dirty="0"/>
              <a:t> </a:t>
            </a:r>
            <a:r>
              <a:rPr spc="-90" dirty="0"/>
              <a:t>(EDA)</a:t>
            </a:r>
          </a:p>
        </p:txBody>
      </p:sp>
      <p:sp>
        <p:nvSpPr>
          <p:cNvPr id="4" name="object 4"/>
          <p:cNvSpPr/>
          <p:nvPr/>
        </p:nvSpPr>
        <p:spPr>
          <a:xfrm>
            <a:off x="3619500" y="1514474"/>
            <a:ext cx="5276850" cy="771525"/>
          </a:xfrm>
          <a:custGeom>
            <a:avLst/>
            <a:gdLst/>
            <a:ahLst/>
            <a:cxnLst/>
            <a:rect l="l" t="t" r="r" b="b"/>
            <a:pathLst>
              <a:path w="5276850" h="771525">
                <a:moveTo>
                  <a:pt x="5276850" y="87299"/>
                </a:moveTo>
                <a:lnTo>
                  <a:pt x="5264518" y="46621"/>
                </a:lnTo>
                <a:lnTo>
                  <a:pt x="5230215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678091"/>
                </a:lnTo>
                <a:lnTo>
                  <a:pt x="0" y="684212"/>
                </a:lnTo>
                <a:lnTo>
                  <a:pt x="12331" y="724903"/>
                </a:lnTo>
                <a:lnTo>
                  <a:pt x="46621" y="759193"/>
                </a:lnTo>
                <a:lnTo>
                  <a:pt x="87299" y="771525"/>
                </a:lnTo>
                <a:lnTo>
                  <a:pt x="5189537" y="771525"/>
                </a:lnTo>
                <a:lnTo>
                  <a:pt x="5230215" y="759193"/>
                </a:lnTo>
                <a:lnTo>
                  <a:pt x="5264518" y="724903"/>
                </a:lnTo>
                <a:lnTo>
                  <a:pt x="5276850" y="684212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9500" y="2438399"/>
            <a:ext cx="5276850" cy="771525"/>
          </a:xfrm>
          <a:custGeom>
            <a:avLst/>
            <a:gdLst/>
            <a:ahLst/>
            <a:cxnLst/>
            <a:rect l="l" t="t" r="r" b="b"/>
            <a:pathLst>
              <a:path w="5276850" h="771525">
                <a:moveTo>
                  <a:pt x="5276850" y="87299"/>
                </a:moveTo>
                <a:lnTo>
                  <a:pt x="5264518" y="46621"/>
                </a:lnTo>
                <a:lnTo>
                  <a:pt x="5230215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678091"/>
                </a:lnTo>
                <a:lnTo>
                  <a:pt x="0" y="684212"/>
                </a:lnTo>
                <a:lnTo>
                  <a:pt x="12331" y="724903"/>
                </a:lnTo>
                <a:lnTo>
                  <a:pt x="46621" y="759193"/>
                </a:lnTo>
                <a:lnTo>
                  <a:pt x="87299" y="771525"/>
                </a:lnTo>
                <a:lnTo>
                  <a:pt x="5189537" y="771525"/>
                </a:lnTo>
                <a:lnTo>
                  <a:pt x="5230215" y="759193"/>
                </a:lnTo>
                <a:lnTo>
                  <a:pt x="5264518" y="724903"/>
                </a:lnTo>
                <a:lnTo>
                  <a:pt x="5276850" y="684212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19500" y="3352800"/>
            <a:ext cx="5276850" cy="781050"/>
          </a:xfrm>
          <a:custGeom>
            <a:avLst/>
            <a:gdLst/>
            <a:ahLst/>
            <a:cxnLst/>
            <a:rect l="l" t="t" r="r" b="b"/>
            <a:pathLst>
              <a:path w="5276850" h="781050">
                <a:moveTo>
                  <a:pt x="5276850" y="87299"/>
                </a:moveTo>
                <a:lnTo>
                  <a:pt x="5264518" y="46621"/>
                </a:lnTo>
                <a:lnTo>
                  <a:pt x="5230215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687616"/>
                </a:lnTo>
                <a:lnTo>
                  <a:pt x="0" y="693750"/>
                </a:lnTo>
                <a:lnTo>
                  <a:pt x="12331" y="734428"/>
                </a:lnTo>
                <a:lnTo>
                  <a:pt x="46621" y="768718"/>
                </a:lnTo>
                <a:lnTo>
                  <a:pt x="87299" y="781050"/>
                </a:lnTo>
                <a:lnTo>
                  <a:pt x="5189537" y="781050"/>
                </a:lnTo>
                <a:lnTo>
                  <a:pt x="5230215" y="768718"/>
                </a:lnTo>
                <a:lnTo>
                  <a:pt x="5264518" y="734428"/>
                </a:lnTo>
                <a:lnTo>
                  <a:pt x="5276850" y="693750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pc="-25" dirty="0"/>
              <a:t>Statistical</a:t>
            </a:r>
            <a:r>
              <a:rPr spc="-40" dirty="0"/>
              <a:t> </a:t>
            </a:r>
            <a:r>
              <a:rPr spc="-10" dirty="0"/>
              <a:t>Summary</a:t>
            </a:r>
          </a:p>
          <a:p>
            <a:pPr marL="12700" marR="60325">
              <a:lnSpc>
                <a:spcPct val="103299"/>
              </a:lnSpc>
              <a:spcBef>
                <a:spcPts val="785"/>
              </a:spcBef>
            </a:pPr>
            <a:r>
              <a:rPr sz="1150" spc="-95" dirty="0"/>
              <a:t>The</a:t>
            </a:r>
            <a:r>
              <a:rPr sz="1150" spc="-35" dirty="0"/>
              <a:t> </a:t>
            </a:r>
            <a:r>
              <a:rPr sz="1150" spc="-45" dirty="0"/>
              <a:t>initial</a:t>
            </a:r>
            <a:r>
              <a:rPr sz="1150" spc="-35" dirty="0"/>
              <a:t> </a:t>
            </a:r>
            <a:r>
              <a:rPr sz="1150" spc="-70" dirty="0"/>
              <a:t>analysis</a:t>
            </a:r>
            <a:r>
              <a:rPr sz="1150" spc="-35" dirty="0"/>
              <a:t> </a:t>
            </a:r>
            <a:r>
              <a:rPr sz="1150" spc="-75" dirty="0"/>
              <a:t>includes</a:t>
            </a:r>
            <a:r>
              <a:rPr sz="1150" spc="-35" dirty="0"/>
              <a:t> </a:t>
            </a:r>
            <a:r>
              <a:rPr sz="1150" spc="-65" dirty="0"/>
              <a:t>descriptive</a:t>
            </a:r>
            <a:r>
              <a:rPr sz="1150" spc="-35" dirty="0"/>
              <a:t> </a:t>
            </a:r>
            <a:r>
              <a:rPr sz="1150" spc="-70" dirty="0"/>
              <a:t>statistics</a:t>
            </a:r>
            <a:r>
              <a:rPr sz="1150" spc="-35" dirty="0"/>
              <a:t> </a:t>
            </a:r>
            <a:r>
              <a:rPr sz="1150" spc="-80" dirty="0"/>
              <a:t>to</a:t>
            </a:r>
            <a:r>
              <a:rPr sz="1150" spc="-35" dirty="0"/>
              <a:t> </a:t>
            </a:r>
            <a:r>
              <a:rPr sz="1150" spc="-95" dirty="0"/>
              <a:t>summarize</a:t>
            </a:r>
            <a:r>
              <a:rPr sz="1150" spc="-35" dirty="0"/>
              <a:t> </a:t>
            </a:r>
            <a:r>
              <a:rPr sz="1150" spc="-65" dirty="0"/>
              <a:t>the</a:t>
            </a:r>
            <a:r>
              <a:rPr sz="1150" spc="-35" dirty="0"/>
              <a:t> </a:t>
            </a:r>
            <a:r>
              <a:rPr sz="1150" spc="-25" dirty="0"/>
              <a:t>dataset's </a:t>
            </a:r>
            <a:r>
              <a:rPr sz="1150" spc="-80" dirty="0"/>
              <a:t>main</a:t>
            </a:r>
            <a:r>
              <a:rPr sz="1150" spc="-70" dirty="0"/>
              <a:t> </a:t>
            </a:r>
            <a:r>
              <a:rPr sz="1150" spc="-10" dirty="0"/>
              <a:t>characteristics.</a:t>
            </a:r>
            <a:endParaRPr sz="1150"/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pc="-40" dirty="0"/>
              <a:t>Visualization</a:t>
            </a:r>
            <a:r>
              <a:rPr spc="-10" dirty="0"/>
              <a:t> Techniques</a:t>
            </a:r>
          </a:p>
          <a:p>
            <a:pPr marL="12700" marR="5080">
              <a:lnSpc>
                <a:spcPct val="103299"/>
              </a:lnSpc>
              <a:spcBef>
                <a:spcPts val="785"/>
              </a:spcBef>
            </a:pPr>
            <a:r>
              <a:rPr sz="1150" spc="-90" dirty="0"/>
              <a:t>Various</a:t>
            </a:r>
            <a:r>
              <a:rPr sz="1150" spc="-45" dirty="0"/>
              <a:t> </a:t>
            </a:r>
            <a:r>
              <a:rPr sz="1150" spc="-70" dirty="0"/>
              <a:t>visualization</a:t>
            </a:r>
            <a:r>
              <a:rPr sz="1150" spc="-45" dirty="0"/>
              <a:t> </a:t>
            </a:r>
            <a:r>
              <a:rPr sz="1150" spc="-85" dirty="0"/>
              <a:t>methods,</a:t>
            </a:r>
            <a:r>
              <a:rPr sz="1150" spc="-45" dirty="0"/>
              <a:t> </a:t>
            </a:r>
            <a:r>
              <a:rPr sz="1150" spc="-95" dirty="0"/>
              <a:t>such</a:t>
            </a:r>
            <a:r>
              <a:rPr sz="1150" spc="-40" dirty="0"/>
              <a:t> </a:t>
            </a:r>
            <a:r>
              <a:rPr sz="1150" spc="-90" dirty="0"/>
              <a:t>as</a:t>
            </a:r>
            <a:r>
              <a:rPr sz="1150" spc="-45" dirty="0"/>
              <a:t> </a:t>
            </a:r>
            <a:r>
              <a:rPr sz="1150" spc="-95" dirty="0"/>
              <a:t>histograms</a:t>
            </a:r>
            <a:r>
              <a:rPr sz="1150" spc="-45" dirty="0"/>
              <a:t> </a:t>
            </a:r>
            <a:r>
              <a:rPr sz="1150" spc="-85" dirty="0"/>
              <a:t>and</a:t>
            </a:r>
            <a:r>
              <a:rPr sz="1150" spc="-40" dirty="0"/>
              <a:t> </a:t>
            </a:r>
            <a:r>
              <a:rPr sz="1150" spc="-140" dirty="0"/>
              <a:t>box</a:t>
            </a:r>
            <a:r>
              <a:rPr sz="1150" spc="-45" dirty="0"/>
              <a:t> </a:t>
            </a:r>
            <a:r>
              <a:rPr sz="1150" spc="-75" dirty="0"/>
              <a:t>plots,</a:t>
            </a:r>
            <a:r>
              <a:rPr sz="1150" spc="-45" dirty="0"/>
              <a:t> </a:t>
            </a:r>
            <a:r>
              <a:rPr sz="1150" spc="-70" dirty="0"/>
              <a:t>help</a:t>
            </a:r>
            <a:r>
              <a:rPr sz="1150" spc="-40" dirty="0"/>
              <a:t> </a:t>
            </a:r>
            <a:r>
              <a:rPr sz="1150" spc="-25" dirty="0"/>
              <a:t>exhibit </a:t>
            </a:r>
            <a:r>
              <a:rPr sz="1150" spc="-65" dirty="0"/>
              <a:t>the</a:t>
            </a:r>
            <a:r>
              <a:rPr sz="1150" spc="-40" dirty="0"/>
              <a:t> </a:t>
            </a:r>
            <a:r>
              <a:rPr sz="1150" spc="-70" dirty="0"/>
              <a:t>relationships</a:t>
            </a:r>
            <a:r>
              <a:rPr sz="1150" spc="-40" dirty="0"/>
              <a:t> </a:t>
            </a:r>
            <a:r>
              <a:rPr sz="1150" spc="-70" dirty="0"/>
              <a:t>between</a:t>
            </a:r>
            <a:r>
              <a:rPr sz="1150" spc="-40" dirty="0"/>
              <a:t> </a:t>
            </a:r>
            <a:r>
              <a:rPr sz="1150" spc="-65" dirty="0"/>
              <a:t>different</a:t>
            </a:r>
            <a:r>
              <a:rPr sz="1150" spc="-40" dirty="0"/>
              <a:t> </a:t>
            </a:r>
            <a:r>
              <a:rPr sz="1150" spc="-75" dirty="0"/>
              <a:t>features</a:t>
            </a:r>
            <a:r>
              <a:rPr sz="1150" spc="-40" dirty="0"/>
              <a:t> </a:t>
            </a:r>
            <a:r>
              <a:rPr sz="1150" spc="-85" dirty="0"/>
              <a:t>and</a:t>
            </a:r>
            <a:r>
              <a:rPr sz="1150" spc="-40" dirty="0"/>
              <a:t> </a:t>
            </a:r>
            <a:r>
              <a:rPr sz="1150" spc="-65" dirty="0"/>
              <a:t>wine</a:t>
            </a:r>
            <a:r>
              <a:rPr sz="1150" spc="-40" dirty="0"/>
              <a:t> </a:t>
            </a:r>
            <a:r>
              <a:rPr sz="1150" spc="-10" dirty="0"/>
              <a:t>quality.</a:t>
            </a:r>
            <a:endParaRPr sz="1150"/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Correlation</a:t>
            </a:r>
            <a:r>
              <a:rPr spc="-5" dirty="0"/>
              <a:t> </a:t>
            </a:r>
            <a:r>
              <a:rPr spc="-10" dirty="0"/>
              <a:t>Analysis</a:t>
            </a:r>
          </a:p>
          <a:p>
            <a:pPr marL="12700" marR="120650">
              <a:lnSpc>
                <a:spcPts val="1350"/>
              </a:lnSpc>
              <a:spcBef>
                <a:spcPts val="900"/>
              </a:spcBef>
            </a:pPr>
            <a:r>
              <a:rPr sz="1150" spc="-90" dirty="0"/>
              <a:t>Examining</a:t>
            </a:r>
            <a:r>
              <a:rPr sz="1150" spc="-50" dirty="0"/>
              <a:t> </a:t>
            </a:r>
            <a:r>
              <a:rPr sz="1150" spc="-65" dirty="0"/>
              <a:t>the</a:t>
            </a:r>
            <a:r>
              <a:rPr sz="1150" spc="-50" dirty="0"/>
              <a:t> </a:t>
            </a:r>
            <a:r>
              <a:rPr sz="1150" spc="-65" dirty="0"/>
              <a:t>correlation</a:t>
            </a:r>
            <a:r>
              <a:rPr sz="1150" spc="-50" dirty="0"/>
              <a:t> </a:t>
            </a:r>
            <a:r>
              <a:rPr sz="1150" spc="-70" dirty="0"/>
              <a:t>between</a:t>
            </a:r>
            <a:r>
              <a:rPr sz="1150" spc="-45" dirty="0"/>
              <a:t> </a:t>
            </a:r>
            <a:r>
              <a:rPr sz="1150" spc="-75" dirty="0"/>
              <a:t>features</a:t>
            </a:r>
            <a:r>
              <a:rPr sz="1150" spc="-50" dirty="0"/>
              <a:t> </a:t>
            </a:r>
            <a:r>
              <a:rPr sz="1150" spc="-65" dirty="0"/>
              <a:t>allows</a:t>
            </a:r>
            <a:r>
              <a:rPr sz="1150" spc="-50" dirty="0"/>
              <a:t> </a:t>
            </a:r>
            <a:r>
              <a:rPr sz="1150" spc="-105" dirty="0"/>
              <a:t>us</a:t>
            </a:r>
            <a:r>
              <a:rPr sz="1150" spc="-50" dirty="0"/>
              <a:t> </a:t>
            </a:r>
            <a:r>
              <a:rPr sz="1150" spc="-80" dirty="0"/>
              <a:t>to</a:t>
            </a:r>
            <a:r>
              <a:rPr sz="1150" spc="-45" dirty="0"/>
              <a:t> </a:t>
            </a:r>
            <a:r>
              <a:rPr sz="1150" spc="-55" dirty="0"/>
              <a:t>identify</a:t>
            </a:r>
            <a:r>
              <a:rPr sz="1150" spc="-50" dirty="0"/>
              <a:t> </a:t>
            </a:r>
            <a:r>
              <a:rPr sz="1150" spc="-40" dirty="0"/>
              <a:t>significant </a:t>
            </a:r>
            <a:r>
              <a:rPr sz="1150" spc="-75" dirty="0"/>
              <a:t>predictors</a:t>
            </a:r>
            <a:r>
              <a:rPr sz="1150" spc="-35" dirty="0"/>
              <a:t> </a:t>
            </a:r>
            <a:r>
              <a:rPr sz="1150" spc="-70" dirty="0"/>
              <a:t>affecting</a:t>
            </a:r>
            <a:r>
              <a:rPr sz="1150" spc="-35" dirty="0"/>
              <a:t> </a:t>
            </a:r>
            <a:r>
              <a:rPr sz="1150" spc="-65" dirty="0"/>
              <a:t>wine</a:t>
            </a:r>
            <a:r>
              <a:rPr sz="1150" spc="-35" dirty="0"/>
              <a:t> </a:t>
            </a:r>
            <a:r>
              <a:rPr sz="1150" spc="-10" dirty="0"/>
              <a:t>quality.</a:t>
            </a:r>
            <a:endParaRPr sz="11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217" y="2494710"/>
            <a:ext cx="819150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114" dirty="0">
                <a:solidFill>
                  <a:srgbClr val="E36882"/>
                </a:solidFill>
                <a:latin typeface="Lucida Sans Unicode"/>
                <a:cs typeface="Lucida Sans Unicode"/>
              </a:rPr>
              <a:t>Evaluating</a:t>
            </a:r>
            <a:r>
              <a:rPr sz="275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50" dirty="0">
                <a:solidFill>
                  <a:srgbClr val="E36882"/>
                </a:solidFill>
                <a:latin typeface="Lucida Sans Unicode"/>
                <a:cs typeface="Lucida Sans Unicode"/>
              </a:rPr>
              <a:t>Machine</a:t>
            </a:r>
            <a:r>
              <a:rPr sz="275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35" dirty="0">
                <a:solidFill>
                  <a:srgbClr val="E36882"/>
                </a:solidFill>
                <a:latin typeface="Lucida Sans Unicode"/>
                <a:cs typeface="Lucida Sans Unicode"/>
              </a:rPr>
              <a:t>Learning</a:t>
            </a:r>
            <a:r>
              <a:rPr sz="275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70" dirty="0">
                <a:solidFill>
                  <a:srgbClr val="E36882"/>
                </a:solidFill>
                <a:latin typeface="Lucida Sans Unicode"/>
                <a:cs typeface="Lucida Sans Unicode"/>
              </a:rPr>
              <a:t>Models</a:t>
            </a:r>
            <a:r>
              <a:rPr sz="275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75" dirty="0">
                <a:solidFill>
                  <a:srgbClr val="E36882"/>
                </a:solidFill>
                <a:latin typeface="Lucida Sans Unicode"/>
                <a:cs typeface="Lucida Sans Unicode"/>
              </a:rPr>
              <a:t>for</a:t>
            </a:r>
            <a:r>
              <a:rPr sz="275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35" dirty="0">
                <a:solidFill>
                  <a:srgbClr val="E36882"/>
                </a:solidFill>
                <a:latin typeface="Lucida Sans Unicode"/>
                <a:cs typeface="Lucida Sans Unicode"/>
              </a:rPr>
              <a:t>Wine</a:t>
            </a:r>
            <a:r>
              <a:rPr sz="2750" spc="-10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60" dirty="0">
                <a:solidFill>
                  <a:srgbClr val="E36882"/>
                </a:solidFill>
                <a:latin typeface="Lucida Sans Unicode"/>
                <a:cs typeface="Lucida Sans Unicode"/>
              </a:rPr>
              <a:t>Quality</a:t>
            </a:r>
            <a:endParaRPr sz="275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7675" y="3105150"/>
            <a:ext cx="2724150" cy="923925"/>
            <a:chOff x="447675" y="3105150"/>
            <a:chExt cx="2724150" cy="923925"/>
          </a:xfrm>
        </p:grpSpPr>
        <p:sp>
          <p:nvSpPr>
            <p:cNvPr id="4" name="object 4"/>
            <p:cNvSpPr/>
            <p:nvPr/>
          </p:nvSpPr>
          <p:spPr>
            <a:xfrm>
              <a:off x="452437" y="3109912"/>
              <a:ext cx="2714625" cy="914400"/>
            </a:xfrm>
            <a:custGeom>
              <a:avLst/>
              <a:gdLst/>
              <a:ahLst/>
              <a:cxnLst/>
              <a:rect l="l" t="t" r="r" b="b"/>
              <a:pathLst>
                <a:path w="2714625" h="914400">
                  <a:moveTo>
                    <a:pt x="2714625" y="0"/>
                  </a:moveTo>
                  <a:lnTo>
                    <a:pt x="236407" y="0"/>
                  </a:lnTo>
                  <a:lnTo>
                    <a:pt x="228420" y="393"/>
                  </a:lnTo>
                  <a:lnTo>
                    <a:pt x="188878" y="6261"/>
                  </a:lnTo>
                  <a:lnTo>
                    <a:pt x="143484" y="21666"/>
                  </a:lnTo>
                  <a:lnTo>
                    <a:pt x="101967" y="45631"/>
                  </a:lnTo>
                  <a:lnTo>
                    <a:pt x="65925" y="77241"/>
                  </a:lnTo>
                  <a:lnTo>
                    <a:pt x="36746" y="115277"/>
                  </a:lnTo>
                  <a:lnTo>
                    <a:pt x="15542" y="158267"/>
                  </a:lnTo>
                  <a:lnTo>
                    <a:pt x="3135" y="204584"/>
                  </a:lnTo>
                  <a:lnTo>
                    <a:pt x="0" y="236410"/>
                  </a:lnTo>
                  <a:lnTo>
                    <a:pt x="0" y="914400"/>
                  </a:lnTo>
                  <a:lnTo>
                    <a:pt x="2478214" y="914400"/>
                  </a:lnTo>
                  <a:lnTo>
                    <a:pt x="2486202" y="914007"/>
                  </a:lnTo>
                  <a:lnTo>
                    <a:pt x="2525750" y="908138"/>
                  </a:lnTo>
                  <a:lnTo>
                    <a:pt x="2571140" y="892730"/>
                  </a:lnTo>
                  <a:lnTo>
                    <a:pt x="2612656" y="868756"/>
                  </a:lnTo>
                  <a:lnTo>
                    <a:pt x="2648699" y="837158"/>
                  </a:lnTo>
                  <a:lnTo>
                    <a:pt x="2677883" y="799122"/>
                  </a:lnTo>
                  <a:lnTo>
                    <a:pt x="2699080" y="756119"/>
                  </a:lnTo>
                  <a:lnTo>
                    <a:pt x="2711488" y="709815"/>
                  </a:lnTo>
                  <a:lnTo>
                    <a:pt x="2714625" y="677989"/>
                  </a:lnTo>
                  <a:lnTo>
                    <a:pt x="2714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2437" y="3109912"/>
              <a:ext cx="2714625" cy="914400"/>
            </a:xfrm>
            <a:custGeom>
              <a:avLst/>
              <a:gdLst/>
              <a:ahLst/>
              <a:cxnLst/>
              <a:rect l="l" t="t" r="r" b="b"/>
              <a:pathLst>
                <a:path w="2714625" h="914400">
                  <a:moveTo>
                    <a:pt x="0" y="91440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2" y="228422"/>
                  </a:lnTo>
                  <a:lnTo>
                    <a:pt x="1176" y="220459"/>
                  </a:lnTo>
                  <a:lnTo>
                    <a:pt x="1959" y="212483"/>
                  </a:lnTo>
                  <a:lnTo>
                    <a:pt x="3135" y="204584"/>
                  </a:lnTo>
                  <a:lnTo>
                    <a:pt x="4697" y="196735"/>
                  </a:lnTo>
                  <a:lnTo>
                    <a:pt x="6256" y="188874"/>
                  </a:lnTo>
                  <a:lnTo>
                    <a:pt x="8200" y="181127"/>
                  </a:lnTo>
                  <a:lnTo>
                    <a:pt x="21670" y="143484"/>
                  </a:lnTo>
                  <a:lnTo>
                    <a:pt x="41191" y="108623"/>
                  </a:lnTo>
                  <a:lnTo>
                    <a:pt x="45636" y="101968"/>
                  </a:lnTo>
                  <a:lnTo>
                    <a:pt x="71586" y="71589"/>
                  </a:lnTo>
                  <a:lnTo>
                    <a:pt x="77246" y="65925"/>
                  </a:lnTo>
                  <a:lnTo>
                    <a:pt x="108624" y="41186"/>
                  </a:lnTo>
                  <a:lnTo>
                    <a:pt x="115277" y="36741"/>
                  </a:lnTo>
                  <a:lnTo>
                    <a:pt x="150877" y="18605"/>
                  </a:lnTo>
                  <a:lnTo>
                    <a:pt x="188878" y="6261"/>
                  </a:lnTo>
                  <a:lnTo>
                    <a:pt x="196730" y="4699"/>
                  </a:lnTo>
                  <a:lnTo>
                    <a:pt x="204579" y="3136"/>
                  </a:lnTo>
                  <a:lnTo>
                    <a:pt x="212487" y="1955"/>
                  </a:lnTo>
                  <a:lnTo>
                    <a:pt x="220454" y="1181"/>
                  </a:lnTo>
                  <a:lnTo>
                    <a:pt x="228420" y="393"/>
                  </a:lnTo>
                  <a:lnTo>
                    <a:pt x="236407" y="0"/>
                  </a:lnTo>
                  <a:lnTo>
                    <a:pt x="244410" y="0"/>
                  </a:lnTo>
                  <a:lnTo>
                    <a:pt x="2714625" y="0"/>
                  </a:lnTo>
                  <a:lnTo>
                    <a:pt x="2714625" y="669988"/>
                  </a:lnTo>
                  <a:lnTo>
                    <a:pt x="2714625" y="677989"/>
                  </a:lnTo>
                  <a:lnTo>
                    <a:pt x="2714231" y="685977"/>
                  </a:lnTo>
                  <a:lnTo>
                    <a:pt x="2713443" y="693940"/>
                  </a:lnTo>
                  <a:lnTo>
                    <a:pt x="2712669" y="701903"/>
                  </a:lnTo>
                  <a:lnTo>
                    <a:pt x="2711488" y="709815"/>
                  </a:lnTo>
                  <a:lnTo>
                    <a:pt x="2709926" y="717664"/>
                  </a:lnTo>
                  <a:lnTo>
                    <a:pt x="2708363" y="725525"/>
                  </a:lnTo>
                  <a:lnTo>
                    <a:pt x="2706420" y="733272"/>
                  </a:lnTo>
                  <a:lnTo>
                    <a:pt x="2704096" y="740930"/>
                  </a:lnTo>
                  <a:lnTo>
                    <a:pt x="2701772" y="748601"/>
                  </a:lnTo>
                  <a:lnTo>
                    <a:pt x="2699080" y="756119"/>
                  </a:lnTo>
                  <a:lnTo>
                    <a:pt x="2681986" y="792264"/>
                  </a:lnTo>
                  <a:lnTo>
                    <a:pt x="2673438" y="805776"/>
                  </a:lnTo>
                  <a:lnTo>
                    <a:pt x="2668993" y="812431"/>
                  </a:lnTo>
                  <a:lnTo>
                    <a:pt x="2643035" y="842810"/>
                  </a:lnTo>
                  <a:lnTo>
                    <a:pt x="2637383" y="848474"/>
                  </a:lnTo>
                  <a:lnTo>
                    <a:pt x="2606001" y="873213"/>
                  </a:lnTo>
                  <a:lnTo>
                    <a:pt x="2585427" y="885536"/>
                  </a:lnTo>
                  <a:lnTo>
                    <a:pt x="2578366" y="889312"/>
                  </a:lnTo>
                  <a:lnTo>
                    <a:pt x="2541155" y="903872"/>
                  </a:lnTo>
                  <a:lnTo>
                    <a:pt x="2533497" y="906199"/>
                  </a:lnTo>
                  <a:lnTo>
                    <a:pt x="2525750" y="908138"/>
                  </a:lnTo>
                  <a:lnTo>
                    <a:pt x="2517889" y="909702"/>
                  </a:lnTo>
                  <a:lnTo>
                    <a:pt x="2510040" y="911264"/>
                  </a:lnTo>
                  <a:lnTo>
                    <a:pt x="2502141" y="912440"/>
                  </a:lnTo>
                  <a:lnTo>
                    <a:pt x="2494165" y="913223"/>
                  </a:lnTo>
                  <a:lnTo>
                    <a:pt x="2486202" y="914007"/>
                  </a:lnTo>
                  <a:lnTo>
                    <a:pt x="2478214" y="914400"/>
                  </a:lnTo>
                  <a:lnTo>
                    <a:pt x="2470213" y="91440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314700" y="3105150"/>
            <a:ext cx="2714625" cy="923925"/>
            <a:chOff x="3314700" y="3105150"/>
            <a:chExt cx="2714625" cy="923925"/>
          </a:xfrm>
        </p:grpSpPr>
        <p:sp>
          <p:nvSpPr>
            <p:cNvPr id="7" name="object 7"/>
            <p:cNvSpPr/>
            <p:nvPr/>
          </p:nvSpPr>
          <p:spPr>
            <a:xfrm>
              <a:off x="3319462" y="3109912"/>
              <a:ext cx="2705100" cy="914400"/>
            </a:xfrm>
            <a:custGeom>
              <a:avLst/>
              <a:gdLst/>
              <a:ahLst/>
              <a:cxnLst/>
              <a:rect l="l" t="t" r="r" b="b"/>
              <a:pathLst>
                <a:path w="2705100" h="914400">
                  <a:moveTo>
                    <a:pt x="2705100" y="0"/>
                  </a:moveTo>
                  <a:lnTo>
                    <a:pt x="236410" y="0"/>
                  </a:lnTo>
                  <a:lnTo>
                    <a:pt x="228422" y="393"/>
                  </a:lnTo>
                  <a:lnTo>
                    <a:pt x="188874" y="6261"/>
                  </a:lnTo>
                  <a:lnTo>
                    <a:pt x="143484" y="21666"/>
                  </a:lnTo>
                  <a:lnTo>
                    <a:pt x="101968" y="45631"/>
                  </a:lnTo>
                  <a:lnTo>
                    <a:pt x="65925" y="77241"/>
                  </a:lnTo>
                  <a:lnTo>
                    <a:pt x="36741" y="115277"/>
                  </a:lnTo>
                  <a:lnTo>
                    <a:pt x="15544" y="158267"/>
                  </a:lnTo>
                  <a:lnTo>
                    <a:pt x="3136" y="204584"/>
                  </a:lnTo>
                  <a:lnTo>
                    <a:pt x="0" y="236410"/>
                  </a:lnTo>
                  <a:lnTo>
                    <a:pt x="0" y="914400"/>
                  </a:lnTo>
                  <a:lnTo>
                    <a:pt x="2468689" y="914400"/>
                  </a:lnTo>
                  <a:lnTo>
                    <a:pt x="2476677" y="914007"/>
                  </a:lnTo>
                  <a:lnTo>
                    <a:pt x="2516225" y="908138"/>
                  </a:lnTo>
                  <a:lnTo>
                    <a:pt x="2561615" y="892730"/>
                  </a:lnTo>
                  <a:lnTo>
                    <a:pt x="2603131" y="868756"/>
                  </a:lnTo>
                  <a:lnTo>
                    <a:pt x="2639174" y="837158"/>
                  </a:lnTo>
                  <a:lnTo>
                    <a:pt x="2668358" y="799122"/>
                  </a:lnTo>
                  <a:lnTo>
                    <a:pt x="2689555" y="756119"/>
                  </a:lnTo>
                  <a:lnTo>
                    <a:pt x="2701963" y="709815"/>
                  </a:lnTo>
                  <a:lnTo>
                    <a:pt x="2705100" y="677989"/>
                  </a:lnTo>
                  <a:lnTo>
                    <a:pt x="2705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19462" y="3109912"/>
              <a:ext cx="2705100" cy="914400"/>
            </a:xfrm>
            <a:custGeom>
              <a:avLst/>
              <a:gdLst/>
              <a:ahLst/>
              <a:cxnLst/>
              <a:rect l="l" t="t" r="r" b="b"/>
              <a:pathLst>
                <a:path w="2705100" h="914400">
                  <a:moveTo>
                    <a:pt x="0" y="91440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3" y="228422"/>
                  </a:lnTo>
                  <a:lnTo>
                    <a:pt x="1181" y="220459"/>
                  </a:lnTo>
                  <a:lnTo>
                    <a:pt x="1955" y="212483"/>
                  </a:lnTo>
                  <a:lnTo>
                    <a:pt x="3136" y="204584"/>
                  </a:lnTo>
                  <a:lnTo>
                    <a:pt x="4699" y="196735"/>
                  </a:lnTo>
                  <a:lnTo>
                    <a:pt x="6261" y="188874"/>
                  </a:lnTo>
                  <a:lnTo>
                    <a:pt x="8204" y="181127"/>
                  </a:lnTo>
                  <a:lnTo>
                    <a:pt x="10528" y="173469"/>
                  </a:lnTo>
                  <a:lnTo>
                    <a:pt x="12852" y="165798"/>
                  </a:lnTo>
                  <a:lnTo>
                    <a:pt x="15544" y="158267"/>
                  </a:lnTo>
                  <a:lnTo>
                    <a:pt x="18605" y="150876"/>
                  </a:lnTo>
                  <a:lnTo>
                    <a:pt x="21666" y="143484"/>
                  </a:lnTo>
                  <a:lnTo>
                    <a:pt x="25082" y="136258"/>
                  </a:lnTo>
                  <a:lnTo>
                    <a:pt x="28854" y="129197"/>
                  </a:lnTo>
                  <a:lnTo>
                    <a:pt x="32639" y="122135"/>
                  </a:lnTo>
                  <a:lnTo>
                    <a:pt x="36741" y="115277"/>
                  </a:lnTo>
                  <a:lnTo>
                    <a:pt x="41186" y="108623"/>
                  </a:lnTo>
                  <a:lnTo>
                    <a:pt x="45631" y="101968"/>
                  </a:lnTo>
                  <a:lnTo>
                    <a:pt x="71589" y="71589"/>
                  </a:lnTo>
                  <a:lnTo>
                    <a:pt x="77241" y="65925"/>
                  </a:lnTo>
                  <a:lnTo>
                    <a:pt x="83172" y="60553"/>
                  </a:lnTo>
                  <a:lnTo>
                    <a:pt x="89357" y="55473"/>
                  </a:lnTo>
                  <a:lnTo>
                    <a:pt x="95542" y="50393"/>
                  </a:lnTo>
                  <a:lnTo>
                    <a:pt x="101968" y="45631"/>
                  </a:lnTo>
                  <a:lnTo>
                    <a:pt x="108623" y="41186"/>
                  </a:lnTo>
                  <a:lnTo>
                    <a:pt x="115277" y="36741"/>
                  </a:lnTo>
                  <a:lnTo>
                    <a:pt x="150876" y="18605"/>
                  </a:lnTo>
                  <a:lnTo>
                    <a:pt x="173469" y="10528"/>
                  </a:lnTo>
                  <a:lnTo>
                    <a:pt x="181127" y="8204"/>
                  </a:lnTo>
                  <a:lnTo>
                    <a:pt x="188874" y="6261"/>
                  </a:lnTo>
                  <a:lnTo>
                    <a:pt x="196735" y="4699"/>
                  </a:lnTo>
                  <a:lnTo>
                    <a:pt x="204584" y="3136"/>
                  </a:lnTo>
                  <a:lnTo>
                    <a:pt x="212483" y="1955"/>
                  </a:lnTo>
                  <a:lnTo>
                    <a:pt x="220459" y="1181"/>
                  </a:lnTo>
                  <a:lnTo>
                    <a:pt x="228422" y="393"/>
                  </a:lnTo>
                  <a:lnTo>
                    <a:pt x="236410" y="0"/>
                  </a:lnTo>
                  <a:lnTo>
                    <a:pt x="244411" y="0"/>
                  </a:lnTo>
                  <a:lnTo>
                    <a:pt x="2705100" y="0"/>
                  </a:lnTo>
                  <a:lnTo>
                    <a:pt x="2705100" y="669988"/>
                  </a:lnTo>
                  <a:lnTo>
                    <a:pt x="2705100" y="677989"/>
                  </a:lnTo>
                  <a:lnTo>
                    <a:pt x="2704706" y="685977"/>
                  </a:lnTo>
                  <a:lnTo>
                    <a:pt x="2703918" y="693940"/>
                  </a:lnTo>
                  <a:lnTo>
                    <a:pt x="2703144" y="701903"/>
                  </a:lnTo>
                  <a:lnTo>
                    <a:pt x="2701963" y="709815"/>
                  </a:lnTo>
                  <a:lnTo>
                    <a:pt x="2700401" y="717664"/>
                  </a:lnTo>
                  <a:lnTo>
                    <a:pt x="2698838" y="725525"/>
                  </a:lnTo>
                  <a:lnTo>
                    <a:pt x="2696895" y="733272"/>
                  </a:lnTo>
                  <a:lnTo>
                    <a:pt x="2694571" y="740930"/>
                  </a:lnTo>
                  <a:lnTo>
                    <a:pt x="2692247" y="748601"/>
                  </a:lnTo>
                  <a:lnTo>
                    <a:pt x="2689555" y="756119"/>
                  </a:lnTo>
                  <a:lnTo>
                    <a:pt x="2672461" y="792264"/>
                  </a:lnTo>
                  <a:lnTo>
                    <a:pt x="2649626" y="825042"/>
                  </a:lnTo>
                  <a:lnTo>
                    <a:pt x="2633510" y="842810"/>
                  </a:lnTo>
                  <a:lnTo>
                    <a:pt x="2627858" y="848474"/>
                  </a:lnTo>
                  <a:lnTo>
                    <a:pt x="2596476" y="873213"/>
                  </a:lnTo>
                  <a:lnTo>
                    <a:pt x="2575902" y="885536"/>
                  </a:lnTo>
                  <a:lnTo>
                    <a:pt x="2568841" y="889312"/>
                  </a:lnTo>
                  <a:lnTo>
                    <a:pt x="2531630" y="903872"/>
                  </a:lnTo>
                  <a:lnTo>
                    <a:pt x="2523972" y="906199"/>
                  </a:lnTo>
                  <a:lnTo>
                    <a:pt x="2516225" y="908138"/>
                  </a:lnTo>
                  <a:lnTo>
                    <a:pt x="2508364" y="909702"/>
                  </a:lnTo>
                  <a:lnTo>
                    <a:pt x="2500515" y="911264"/>
                  </a:lnTo>
                  <a:lnTo>
                    <a:pt x="2492616" y="912440"/>
                  </a:lnTo>
                  <a:lnTo>
                    <a:pt x="2484640" y="913223"/>
                  </a:lnTo>
                  <a:lnTo>
                    <a:pt x="2476677" y="914007"/>
                  </a:lnTo>
                  <a:lnTo>
                    <a:pt x="2468689" y="914400"/>
                  </a:lnTo>
                  <a:lnTo>
                    <a:pt x="2460688" y="91440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172200" y="3105150"/>
            <a:ext cx="2724150" cy="923925"/>
            <a:chOff x="6172200" y="3105150"/>
            <a:chExt cx="2724150" cy="923925"/>
          </a:xfrm>
        </p:grpSpPr>
        <p:sp>
          <p:nvSpPr>
            <p:cNvPr id="10" name="object 10"/>
            <p:cNvSpPr/>
            <p:nvPr/>
          </p:nvSpPr>
          <p:spPr>
            <a:xfrm>
              <a:off x="6176962" y="3109912"/>
              <a:ext cx="2714625" cy="914400"/>
            </a:xfrm>
            <a:custGeom>
              <a:avLst/>
              <a:gdLst/>
              <a:ahLst/>
              <a:cxnLst/>
              <a:rect l="l" t="t" r="r" b="b"/>
              <a:pathLst>
                <a:path w="2714625" h="914400">
                  <a:moveTo>
                    <a:pt x="2714625" y="0"/>
                  </a:moveTo>
                  <a:lnTo>
                    <a:pt x="236410" y="0"/>
                  </a:lnTo>
                  <a:lnTo>
                    <a:pt x="228422" y="393"/>
                  </a:lnTo>
                  <a:lnTo>
                    <a:pt x="188874" y="6261"/>
                  </a:lnTo>
                  <a:lnTo>
                    <a:pt x="143484" y="21666"/>
                  </a:lnTo>
                  <a:lnTo>
                    <a:pt x="101968" y="45631"/>
                  </a:lnTo>
                  <a:lnTo>
                    <a:pt x="65925" y="77241"/>
                  </a:lnTo>
                  <a:lnTo>
                    <a:pt x="36741" y="115277"/>
                  </a:lnTo>
                  <a:lnTo>
                    <a:pt x="15544" y="158267"/>
                  </a:lnTo>
                  <a:lnTo>
                    <a:pt x="3136" y="204584"/>
                  </a:lnTo>
                  <a:lnTo>
                    <a:pt x="0" y="236410"/>
                  </a:lnTo>
                  <a:lnTo>
                    <a:pt x="0" y="914400"/>
                  </a:lnTo>
                  <a:lnTo>
                    <a:pt x="2478214" y="914400"/>
                  </a:lnTo>
                  <a:lnTo>
                    <a:pt x="2486202" y="914007"/>
                  </a:lnTo>
                  <a:lnTo>
                    <a:pt x="2525750" y="908138"/>
                  </a:lnTo>
                  <a:lnTo>
                    <a:pt x="2571140" y="892730"/>
                  </a:lnTo>
                  <a:lnTo>
                    <a:pt x="2612656" y="868756"/>
                  </a:lnTo>
                  <a:lnTo>
                    <a:pt x="2648699" y="837158"/>
                  </a:lnTo>
                  <a:lnTo>
                    <a:pt x="2677883" y="799122"/>
                  </a:lnTo>
                  <a:lnTo>
                    <a:pt x="2699080" y="756119"/>
                  </a:lnTo>
                  <a:lnTo>
                    <a:pt x="2711488" y="709815"/>
                  </a:lnTo>
                  <a:lnTo>
                    <a:pt x="2714625" y="677989"/>
                  </a:lnTo>
                  <a:lnTo>
                    <a:pt x="2714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76962" y="3109912"/>
              <a:ext cx="2714625" cy="914400"/>
            </a:xfrm>
            <a:custGeom>
              <a:avLst/>
              <a:gdLst/>
              <a:ahLst/>
              <a:cxnLst/>
              <a:rect l="l" t="t" r="r" b="b"/>
              <a:pathLst>
                <a:path w="2714625" h="914400">
                  <a:moveTo>
                    <a:pt x="0" y="91440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3" y="228422"/>
                  </a:lnTo>
                  <a:lnTo>
                    <a:pt x="1181" y="220459"/>
                  </a:lnTo>
                  <a:lnTo>
                    <a:pt x="1955" y="212483"/>
                  </a:lnTo>
                  <a:lnTo>
                    <a:pt x="3136" y="204584"/>
                  </a:lnTo>
                  <a:lnTo>
                    <a:pt x="4699" y="196735"/>
                  </a:lnTo>
                  <a:lnTo>
                    <a:pt x="6261" y="188874"/>
                  </a:lnTo>
                  <a:lnTo>
                    <a:pt x="8204" y="181127"/>
                  </a:lnTo>
                  <a:lnTo>
                    <a:pt x="10528" y="173469"/>
                  </a:lnTo>
                  <a:lnTo>
                    <a:pt x="12852" y="165798"/>
                  </a:lnTo>
                  <a:lnTo>
                    <a:pt x="15544" y="158267"/>
                  </a:lnTo>
                  <a:lnTo>
                    <a:pt x="32639" y="122135"/>
                  </a:lnTo>
                  <a:lnTo>
                    <a:pt x="41186" y="108623"/>
                  </a:lnTo>
                  <a:lnTo>
                    <a:pt x="45631" y="101968"/>
                  </a:lnTo>
                  <a:lnTo>
                    <a:pt x="71589" y="71589"/>
                  </a:lnTo>
                  <a:lnTo>
                    <a:pt x="77241" y="65925"/>
                  </a:lnTo>
                  <a:lnTo>
                    <a:pt x="83172" y="60553"/>
                  </a:lnTo>
                  <a:lnTo>
                    <a:pt x="89357" y="55473"/>
                  </a:lnTo>
                  <a:lnTo>
                    <a:pt x="95542" y="50393"/>
                  </a:lnTo>
                  <a:lnTo>
                    <a:pt x="129197" y="28854"/>
                  </a:lnTo>
                  <a:lnTo>
                    <a:pt x="165798" y="12852"/>
                  </a:lnTo>
                  <a:lnTo>
                    <a:pt x="204584" y="3136"/>
                  </a:lnTo>
                  <a:lnTo>
                    <a:pt x="220459" y="1181"/>
                  </a:lnTo>
                  <a:lnTo>
                    <a:pt x="228422" y="393"/>
                  </a:lnTo>
                  <a:lnTo>
                    <a:pt x="236410" y="0"/>
                  </a:lnTo>
                  <a:lnTo>
                    <a:pt x="244411" y="0"/>
                  </a:lnTo>
                  <a:lnTo>
                    <a:pt x="2714625" y="0"/>
                  </a:lnTo>
                  <a:lnTo>
                    <a:pt x="2714625" y="669988"/>
                  </a:lnTo>
                  <a:lnTo>
                    <a:pt x="2714625" y="677989"/>
                  </a:lnTo>
                  <a:lnTo>
                    <a:pt x="2714231" y="685977"/>
                  </a:lnTo>
                  <a:lnTo>
                    <a:pt x="2713443" y="693940"/>
                  </a:lnTo>
                  <a:lnTo>
                    <a:pt x="2712669" y="701903"/>
                  </a:lnTo>
                  <a:lnTo>
                    <a:pt x="2711488" y="709815"/>
                  </a:lnTo>
                  <a:lnTo>
                    <a:pt x="2709926" y="717664"/>
                  </a:lnTo>
                  <a:lnTo>
                    <a:pt x="2708363" y="725525"/>
                  </a:lnTo>
                  <a:lnTo>
                    <a:pt x="2706420" y="733272"/>
                  </a:lnTo>
                  <a:lnTo>
                    <a:pt x="2704096" y="740930"/>
                  </a:lnTo>
                  <a:lnTo>
                    <a:pt x="2701772" y="748601"/>
                  </a:lnTo>
                  <a:lnTo>
                    <a:pt x="2699080" y="756119"/>
                  </a:lnTo>
                  <a:lnTo>
                    <a:pt x="2681986" y="792264"/>
                  </a:lnTo>
                  <a:lnTo>
                    <a:pt x="2659151" y="825042"/>
                  </a:lnTo>
                  <a:lnTo>
                    <a:pt x="2643035" y="842810"/>
                  </a:lnTo>
                  <a:lnTo>
                    <a:pt x="2637383" y="848474"/>
                  </a:lnTo>
                  <a:lnTo>
                    <a:pt x="2606001" y="873213"/>
                  </a:lnTo>
                  <a:lnTo>
                    <a:pt x="2585427" y="885536"/>
                  </a:lnTo>
                  <a:lnTo>
                    <a:pt x="2578366" y="889312"/>
                  </a:lnTo>
                  <a:lnTo>
                    <a:pt x="2541155" y="903872"/>
                  </a:lnTo>
                  <a:lnTo>
                    <a:pt x="2533497" y="906199"/>
                  </a:lnTo>
                  <a:lnTo>
                    <a:pt x="2525750" y="908138"/>
                  </a:lnTo>
                  <a:lnTo>
                    <a:pt x="2517889" y="909702"/>
                  </a:lnTo>
                  <a:lnTo>
                    <a:pt x="2510040" y="911264"/>
                  </a:lnTo>
                  <a:lnTo>
                    <a:pt x="2502141" y="912440"/>
                  </a:lnTo>
                  <a:lnTo>
                    <a:pt x="2494165" y="913223"/>
                  </a:lnTo>
                  <a:lnTo>
                    <a:pt x="2486202" y="914007"/>
                  </a:lnTo>
                  <a:lnTo>
                    <a:pt x="2478214" y="914400"/>
                  </a:lnTo>
                  <a:lnTo>
                    <a:pt x="2470213" y="91440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6836" y="3514370"/>
            <a:ext cx="2332990" cy="376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Various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machine</a:t>
            </a:r>
            <a:r>
              <a:rPr sz="1150" spc="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learning</a:t>
            </a:r>
            <a:r>
              <a:rPr sz="1150" spc="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algorithms evaluated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efficacy.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2375" y="3514370"/>
            <a:ext cx="2375535" cy="376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Factors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influencing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selection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include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accuracy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interpretability.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6836" y="3203155"/>
            <a:ext cx="762508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77820" algn="l"/>
                <a:tab pos="5743575" algn="l"/>
              </a:tabLst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3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Overview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Choosing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Right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Hyperparameter</a:t>
            </a:r>
            <a:r>
              <a:rPr sz="13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Tuning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97914" y="3514370"/>
            <a:ext cx="2349500" cy="376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55" dirty="0">
                <a:solidFill>
                  <a:srgbClr val="D3D3D3"/>
                </a:solidFill>
                <a:latin typeface="Georgia"/>
                <a:cs typeface="Georgia"/>
              </a:rPr>
              <a:t>Fine-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tuning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with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techniques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like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Grid Search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 and 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Cross-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Validation.</a:t>
            </a:r>
            <a:endParaRPr sz="1150">
              <a:latin typeface="Georgia"/>
              <a:cs typeface="Georgi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217" y="332535"/>
            <a:ext cx="3843654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Model</a:t>
            </a:r>
            <a:r>
              <a:rPr spc="-120" dirty="0"/>
              <a:t> </a:t>
            </a:r>
            <a:r>
              <a:rPr spc="-110" dirty="0"/>
              <a:t>Evaluation</a:t>
            </a:r>
            <a:r>
              <a:rPr spc="-120" dirty="0"/>
              <a:t> </a:t>
            </a:r>
            <a:r>
              <a:rPr spc="-14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2138337" y="2720695"/>
            <a:ext cx="1826895" cy="2084705"/>
          </a:xfrm>
          <a:custGeom>
            <a:avLst/>
            <a:gdLst/>
            <a:ahLst/>
            <a:cxnLst/>
            <a:rect l="l" t="t" r="r" b="b"/>
            <a:pathLst>
              <a:path w="1826895" h="2084704">
                <a:moveTo>
                  <a:pt x="1185570" y="0"/>
                </a:moveTo>
                <a:lnTo>
                  <a:pt x="1145819" y="9118"/>
                </a:lnTo>
                <a:lnTo>
                  <a:pt x="1103448" y="36271"/>
                </a:lnTo>
                <a:lnTo>
                  <a:pt x="1043454" y="78538"/>
                </a:lnTo>
                <a:lnTo>
                  <a:pt x="984696" y="122527"/>
                </a:lnTo>
                <a:lnTo>
                  <a:pt x="927242" y="168190"/>
                </a:lnTo>
                <a:lnTo>
                  <a:pt x="871115" y="215498"/>
                </a:lnTo>
                <a:lnTo>
                  <a:pt x="816393" y="264391"/>
                </a:lnTo>
                <a:lnTo>
                  <a:pt x="763094" y="314860"/>
                </a:lnTo>
                <a:lnTo>
                  <a:pt x="711288" y="366839"/>
                </a:lnTo>
                <a:lnTo>
                  <a:pt x="660994" y="420306"/>
                </a:lnTo>
                <a:lnTo>
                  <a:pt x="612269" y="475180"/>
                </a:lnTo>
                <a:lnTo>
                  <a:pt x="565145" y="531457"/>
                </a:lnTo>
                <a:lnTo>
                  <a:pt x="519669" y="589055"/>
                </a:lnTo>
                <a:lnTo>
                  <a:pt x="475871" y="647961"/>
                </a:lnTo>
                <a:lnTo>
                  <a:pt x="433799" y="708088"/>
                </a:lnTo>
                <a:lnTo>
                  <a:pt x="393471" y="769422"/>
                </a:lnTo>
                <a:lnTo>
                  <a:pt x="354942" y="831878"/>
                </a:lnTo>
                <a:lnTo>
                  <a:pt x="318223" y="895434"/>
                </a:lnTo>
                <a:lnTo>
                  <a:pt x="283366" y="960014"/>
                </a:lnTo>
                <a:lnTo>
                  <a:pt x="250377" y="1025589"/>
                </a:lnTo>
                <a:lnTo>
                  <a:pt x="219298" y="1092073"/>
                </a:lnTo>
                <a:lnTo>
                  <a:pt x="190147" y="1159439"/>
                </a:lnTo>
                <a:lnTo>
                  <a:pt x="162963" y="1227605"/>
                </a:lnTo>
                <a:lnTo>
                  <a:pt x="137755" y="1296545"/>
                </a:lnTo>
                <a:lnTo>
                  <a:pt x="114547" y="1366166"/>
                </a:lnTo>
                <a:lnTo>
                  <a:pt x="93358" y="1436442"/>
                </a:lnTo>
                <a:lnTo>
                  <a:pt x="74213" y="1507287"/>
                </a:lnTo>
                <a:lnTo>
                  <a:pt x="57111" y="1578669"/>
                </a:lnTo>
                <a:lnTo>
                  <a:pt x="42086" y="1650502"/>
                </a:lnTo>
                <a:lnTo>
                  <a:pt x="29141" y="1722752"/>
                </a:lnTo>
                <a:lnTo>
                  <a:pt x="18283" y="1795332"/>
                </a:lnTo>
                <a:lnTo>
                  <a:pt x="9522" y="1868210"/>
                </a:lnTo>
                <a:lnTo>
                  <a:pt x="2874" y="1941298"/>
                </a:lnTo>
                <a:lnTo>
                  <a:pt x="0" y="1984797"/>
                </a:lnTo>
                <a:lnTo>
                  <a:pt x="355" y="1991649"/>
                </a:lnTo>
                <a:lnTo>
                  <a:pt x="12001" y="2030999"/>
                </a:lnTo>
                <a:lnTo>
                  <a:pt x="38227" y="2062566"/>
                </a:lnTo>
                <a:lnTo>
                  <a:pt x="74777" y="2081223"/>
                </a:lnTo>
                <a:lnTo>
                  <a:pt x="95123" y="2084666"/>
                </a:lnTo>
                <a:lnTo>
                  <a:pt x="102006" y="2084656"/>
                </a:lnTo>
                <a:lnTo>
                  <a:pt x="1174572" y="2084656"/>
                </a:lnTo>
                <a:lnTo>
                  <a:pt x="1217117" y="2075771"/>
                </a:lnTo>
                <a:lnTo>
                  <a:pt x="1251991" y="2049781"/>
                </a:lnTo>
                <a:lnTo>
                  <a:pt x="1274419" y="2005525"/>
                </a:lnTo>
                <a:lnTo>
                  <a:pt x="1276235" y="1993162"/>
                </a:lnTo>
                <a:lnTo>
                  <a:pt x="1280336" y="1960755"/>
                </a:lnTo>
                <a:lnTo>
                  <a:pt x="1291017" y="1896354"/>
                </a:lnTo>
                <a:lnTo>
                  <a:pt x="1305002" y="1832547"/>
                </a:lnTo>
                <a:lnTo>
                  <a:pt x="1322237" y="1769582"/>
                </a:lnTo>
                <a:lnTo>
                  <a:pt x="1342694" y="1707546"/>
                </a:lnTo>
                <a:lnTo>
                  <a:pt x="1366297" y="1646683"/>
                </a:lnTo>
                <a:lnTo>
                  <a:pt x="1393010" y="1587072"/>
                </a:lnTo>
                <a:lnTo>
                  <a:pt x="1422736" y="1528953"/>
                </a:lnTo>
                <a:lnTo>
                  <a:pt x="1455426" y="1472399"/>
                </a:lnTo>
                <a:lnTo>
                  <a:pt x="1490954" y="1417636"/>
                </a:lnTo>
                <a:lnTo>
                  <a:pt x="1529276" y="1364733"/>
                </a:lnTo>
                <a:lnTo>
                  <a:pt x="1570233" y="1313903"/>
                </a:lnTo>
                <a:lnTo>
                  <a:pt x="1613779" y="1265211"/>
                </a:lnTo>
                <a:lnTo>
                  <a:pt x="1659738" y="1218851"/>
                </a:lnTo>
                <a:lnTo>
                  <a:pt x="1708052" y="1174886"/>
                </a:lnTo>
                <a:lnTo>
                  <a:pt x="1758521" y="1133490"/>
                </a:lnTo>
                <a:lnTo>
                  <a:pt x="1789747" y="1109967"/>
                </a:lnTo>
                <a:lnTo>
                  <a:pt x="1794535" y="1105725"/>
                </a:lnTo>
                <a:lnTo>
                  <a:pt x="1816938" y="1074648"/>
                </a:lnTo>
                <a:lnTo>
                  <a:pt x="1826272" y="1037488"/>
                </a:lnTo>
                <a:lnTo>
                  <a:pt x="1826196" y="1024636"/>
                </a:lnTo>
                <a:lnTo>
                  <a:pt x="1816417" y="987590"/>
                </a:lnTo>
                <a:lnTo>
                  <a:pt x="1809978" y="976515"/>
                </a:lnTo>
                <a:lnTo>
                  <a:pt x="1276235" y="51371"/>
                </a:lnTo>
                <a:lnTo>
                  <a:pt x="1243901" y="16675"/>
                </a:lnTo>
                <a:lnTo>
                  <a:pt x="1206004" y="1574"/>
                </a:lnTo>
                <a:lnTo>
                  <a:pt x="1199261" y="596"/>
                </a:lnTo>
                <a:lnTo>
                  <a:pt x="1185570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62071" y="38008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6442" y="2312123"/>
            <a:ext cx="2378075" cy="1390650"/>
          </a:xfrm>
          <a:custGeom>
            <a:avLst/>
            <a:gdLst/>
            <a:ahLst/>
            <a:cxnLst/>
            <a:rect l="l" t="t" r="r" b="b"/>
            <a:pathLst>
              <a:path w="2378075" h="1390650">
                <a:moveTo>
                  <a:pt x="1188770" y="0"/>
                </a:moveTo>
                <a:lnTo>
                  <a:pt x="1115344" y="1058"/>
                </a:lnTo>
                <a:lnTo>
                  <a:pt x="1041984" y="4241"/>
                </a:lnTo>
                <a:lnTo>
                  <a:pt x="968736" y="9534"/>
                </a:lnTo>
                <a:lnTo>
                  <a:pt x="895680" y="16941"/>
                </a:lnTo>
                <a:lnTo>
                  <a:pt x="822871" y="26466"/>
                </a:lnTo>
                <a:lnTo>
                  <a:pt x="750366" y="38087"/>
                </a:lnTo>
                <a:lnTo>
                  <a:pt x="678224" y="51800"/>
                </a:lnTo>
                <a:lnTo>
                  <a:pt x="606501" y="67589"/>
                </a:lnTo>
                <a:lnTo>
                  <a:pt x="535274" y="85444"/>
                </a:lnTo>
                <a:lnTo>
                  <a:pt x="464591" y="105346"/>
                </a:lnTo>
                <a:lnTo>
                  <a:pt x="394514" y="127285"/>
                </a:lnTo>
                <a:lnTo>
                  <a:pt x="325094" y="151244"/>
                </a:lnTo>
                <a:lnTo>
                  <a:pt x="256401" y="177188"/>
                </a:lnTo>
                <a:lnTo>
                  <a:pt x="188480" y="205105"/>
                </a:lnTo>
                <a:lnTo>
                  <a:pt x="121400" y="234978"/>
                </a:lnTo>
                <a:lnTo>
                  <a:pt x="55206" y="266776"/>
                </a:lnTo>
                <a:lnTo>
                  <a:pt x="18834" y="298056"/>
                </a:lnTo>
                <a:lnTo>
                  <a:pt x="2235" y="335826"/>
                </a:lnTo>
                <a:lnTo>
                  <a:pt x="0" y="356438"/>
                </a:lnTo>
                <a:lnTo>
                  <a:pt x="190" y="363334"/>
                </a:lnTo>
                <a:lnTo>
                  <a:pt x="10998" y="403148"/>
                </a:lnTo>
                <a:lnTo>
                  <a:pt x="14541" y="409105"/>
                </a:lnTo>
                <a:lnTo>
                  <a:pt x="548284" y="1339342"/>
                </a:lnTo>
                <a:lnTo>
                  <a:pt x="577926" y="1371917"/>
                </a:lnTo>
                <a:lnTo>
                  <a:pt x="618655" y="1388757"/>
                </a:lnTo>
                <a:lnTo>
                  <a:pt x="637616" y="1390294"/>
                </a:lnTo>
                <a:lnTo>
                  <a:pt x="650290" y="1389329"/>
                </a:lnTo>
                <a:lnTo>
                  <a:pt x="656526" y="1388262"/>
                </a:lnTo>
                <a:lnTo>
                  <a:pt x="668794" y="1384973"/>
                </a:lnTo>
                <a:lnTo>
                  <a:pt x="674725" y="1382763"/>
                </a:lnTo>
                <a:lnTo>
                  <a:pt x="680453" y="1380007"/>
                </a:lnTo>
                <a:lnTo>
                  <a:pt x="710578" y="1367313"/>
                </a:lnTo>
                <a:lnTo>
                  <a:pt x="771729" y="1344286"/>
                </a:lnTo>
                <a:lnTo>
                  <a:pt x="834027" y="1324427"/>
                </a:lnTo>
                <a:lnTo>
                  <a:pt x="897216" y="1307807"/>
                </a:lnTo>
                <a:lnTo>
                  <a:pt x="961219" y="1294451"/>
                </a:lnTo>
                <a:lnTo>
                  <a:pt x="1025785" y="1284406"/>
                </a:lnTo>
                <a:lnTo>
                  <a:pt x="1090826" y="1277688"/>
                </a:lnTo>
                <a:lnTo>
                  <a:pt x="1156081" y="1274330"/>
                </a:lnTo>
                <a:lnTo>
                  <a:pt x="1188770" y="1273911"/>
                </a:lnTo>
                <a:lnTo>
                  <a:pt x="1221460" y="1274330"/>
                </a:lnTo>
                <a:lnTo>
                  <a:pt x="1286715" y="1277688"/>
                </a:lnTo>
                <a:lnTo>
                  <a:pt x="1351756" y="1284406"/>
                </a:lnTo>
                <a:lnTo>
                  <a:pt x="1416322" y="1294451"/>
                </a:lnTo>
                <a:lnTo>
                  <a:pt x="1480325" y="1307807"/>
                </a:lnTo>
                <a:lnTo>
                  <a:pt x="1543514" y="1324427"/>
                </a:lnTo>
                <a:lnTo>
                  <a:pt x="1605812" y="1344286"/>
                </a:lnTo>
                <a:lnTo>
                  <a:pt x="1666963" y="1367313"/>
                </a:lnTo>
                <a:lnTo>
                  <a:pt x="1702816" y="1382763"/>
                </a:lnTo>
                <a:lnTo>
                  <a:pt x="1708746" y="1384973"/>
                </a:lnTo>
                <a:lnTo>
                  <a:pt x="1721015" y="1388262"/>
                </a:lnTo>
                <a:lnTo>
                  <a:pt x="1727250" y="1389329"/>
                </a:lnTo>
                <a:lnTo>
                  <a:pt x="1739925" y="1390294"/>
                </a:lnTo>
                <a:lnTo>
                  <a:pt x="1746250" y="1390180"/>
                </a:lnTo>
                <a:lnTo>
                  <a:pt x="1794306" y="1375384"/>
                </a:lnTo>
                <a:lnTo>
                  <a:pt x="1826082" y="1344841"/>
                </a:lnTo>
                <a:lnTo>
                  <a:pt x="2363000" y="409105"/>
                </a:lnTo>
                <a:lnTo>
                  <a:pt x="2366543" y="403148"/>
                </a:lnTo>
                <a:lnTo>
                  <a:pt x="2377351" y="363334"/>
                </a:lnTo>
                <a:lnTo>
                  <a:pt x="2377541" y="356438"/>
                </a:lnTo>
                <a:lnTo>
                  <a:pt x="2376512" y="342620"/>
                </a:lnTo>
                <a:lnTo>
                  <a:pt x="2362504" y="303809"/>
                </a:lnTo>
                <a:lnTo>
                  <a:pt x="2334260" y="273735"/>
                </a:lnTo>
                <a:lnTo>
                  <a:pt x="2289344" y="250635"/>
                </a:lnTo>
                <a:lnTo>
                  <a:pt x="2222702" y="219802"/>
                </a:lnTo>
                <a:lnTo>
                  <a:pt x="2155192" y="190901"/>
                </a:lnTo>
                <a:lnTo>
                  <a:pt x="2086889" y="163969"/>
                </a:lnTo>
                <a:lnTo>
                  <a:pt x="2017818" y="139011"/>
                </a:lnTo>
                <a:lnTo>
                  <a:pt x="1948071" y="116064"/>
                </a:lnTo>
                <a:lnTo>
                  <a:pt x="1877676" y="95135"/>
                </a:lnTo>
                <a:lnTo>
                  <a:pt x="1806720" y="76257"/>
                </a:lnTo>
                <a:lnTo>
                  <a:pt x="1735231" y="59436"/>
                </a:lnTo>
                <a:lnTo>
                  <a:pt x="1663298" y="44682"/>
                </a:lnTo>
                <a:lnTo>
                  <a:pt x="1590960" y="32015"/>
                </a:lnTo>
                <a:lnTo>
                  <a:pt x="1518304" y="21442"/>
                </a:lnTo>
                <a:lnTo>
                  <a:pt x="1445356" y="12975"/>
                </a:lnTo>
                <a:lnTo>
                  <a:pt x="1372204" y="6622"/>
                </a:lnTo>
                <a:lnTo>
                  <a:pt x="1298886" y="2384"/>
                </a:lnTo>
                <a:lnTo>
                  <a:pt x="1225491" y="264"/>
                </a:lnTo>
                <a:lnTo>
                  <a:pt x="1188770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12881" y="28483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85816" y="2720695"/>
            <a:ext cx="1826895" cy="2084705"/>
          </a:xfrm>
          <a:custGeom>
            <a:avLst/>
            <a:gdLst/>
            <a:ahLst/>
            <a:cxnLst/>
            <a:rect l="l" t="t" r="r" b="b"/>
            <a:pathLst>
              <a:path w="1826895" h="2084704">
                <a:moveTo>
                  <a:pt x="640702" y="0"/>
                </a:moveTo>
                <a:lnTo>
                  <a:pt x="600557" y="7213"/>
                </a:lnTo>
                <a:lnTo>
                  <a:pt x="566445" y="29578"/>
                </a:lnTo>
                <a:lnTo>
                  <a:pt x="550037" y="51371"/>
                </a:lnTo>
                <a:lnTo>
                  <a:pt x="16294" y="976515"/>
                </a:lnTo>
                <a:lnTo>
                  <a:pt x="711" y="1018273"/>
                </a:lnTo>
                <a:lnTo>
                  <a:pt x="0" y="1037488"/>
                </a:lnTo>
                <a:lnTo>
                  <a:pt x="558" y="1043863"/>
                </a:lnTo>
                <a:lnTo>
                  <a:pt x="12217" y="1080363"/>
                </a:lnTo>
                <a:lnTo>
                  <a:pt x="36525" y="1109967"/>
                </a:lnTo>
                <a:lnTo>
                  <a:pt x="41706" y="1113764"/>
                </a:lnTo>
                <a:lnTo>
                  <a:pt x="67746" y="1133490"/>
                </a:lnTo>
                <a:lnTo>
                  <a:pt x="118219" y="1174886"/>
                </a:lnTo>
                <a:lnTo>
                  <a:pt x="166533" y="1218851"/>
                </a:lnTo>
                <a:lnTo>
                  <a:pt x="212492" y="1265211"/>
                </a:lnTo>
                <a:lnTo>
                  <a:pt x="256039" y="1313903"/>
                </a:lnTo>
                <a:lnTo>
                  <a:pt x="296996" y="1364733"/>
                </a:lnTo>
                <a:lnTo>
                  <a:pt x="335318" y="1417636"/>
                </a:lnTo>
                <a:lnTo>
                  <a:pt x="370846" y="1472399"/>
                </a:lnTo>
                <a:lnTo>
                  <a:pt x="403535" y="1528953"/>
                </a:lnTo>
                <a:lnTo>
                  <a:pt x="433262" y="1587072"/>
                </a:lnTo>
                <a:lnTo>
                  <a:pt x="459974" y="1646683"/>
                </a:lnTo>
                <a:lnTo>
                  <a:pt x="483577" y="1707546"/>
                </a:lnTo>
                <a:lnTo>
                  <a:pt x="504035" y="1769582"/>
                </a:lnTo>
                <a:lnTo>
                  <a:pt x="521270" y="1832547"/>
                </a:lnTo>
                <a:lnTo>
                  <a:pt x="535254" y="1896354"/>
                </a:lnTo>
                <a:lnTo>
                  <a:pt x="545936" y="1960755"/>
                </a:lnTo>
                <a:lnTo>
                  <a:pt x="550659" y="1999397"/>
                </a:lnTo>
                <a:lnTo>
                  <a:pt x="551853" y="2005525"/>
                </a:lnTo>
                <a:lnTo>
                  <a:pt x="574281" y="2049781"/>
                </a:lnTo>
                <a:lnTo>
                  <a:pt x="609155" y="2075771"/>
                </a:lnTo>
                <a:lnTo>
                  <a:pt x="645439" y="2084692"/>
                </a:lnTo>
                <a:lnTo>
                  <a:pt x="651700" y="2084656"/>
                </a:lnTo>
                <a:lnTo>
                  <a:pt x="1731149" y="2084666"/>
                </a:lnTo>
                <a:lnTo>
                  <a:pt x="1770722" y="2073752"/>
                </a:lnTo>
                <a:lnTo>
                  <a:pt x="1802765" y="2048115"/>
                </a:lnTo>
                <a:lnTo>
                  <a:pt x="1822094" y="2011914"/>
                </a:lnTo>
                <a:lnTo>
                  <a:pt x="1826272" y="1984797"/>
                </a:lnTo>
                <a:lnTo>
                  <a:pt x="1825929" y="1977911"/>
                </a:lnTo>
                <a:lnTo>
                  <a:pt x="1820338" y="1904730"/>
                </a:lnTo>
                <a:lnTo>
                  <a:pt x="1812632" y="1831738"/>
                </a:lnTo>
                <a:lnTo>
                  <a:pt x="1802822" y="1759003"/>
                </a:lnTo>
                <a:lnTo>
                  <a:pt x="1790915" y="1686581"/>
                </a:lnTo>
                <a:lnTo>
                  <a:pt x="1776934" y="1614531"/>
                </a:lnTo>
                <a:lnTo>
                  <a:pt x="1760867" y="1542917"/>
                </a:lnTo>
                <a:lnTo>
                  <a:pt x="1742741" y="1471795"/>
                </a:lnTo>
                <a:lnTo>
                  <a:pt x="1722577" y="1401227"/>
                </a:lnTo>
                <a:lnTo>
                  <a:pt x="1700372" y="1331271"/>
                </a:lnTo>
                <a:lnTo>
                  <a:pt x="1676158" y="1261986"/>
                </a:lnTo>
                <a:lnTo>
                  <a:pt x="1649964" y="1193423"/>
                </a:lnTo>
                <a:lnTo>
                  <a:pt x="1621790" y="1125651"/>
                </a:lnTo>
                <a:lnTo>
                  <a:pt x="1591675" y="1058719"/>
                </a:lnTo>
                <a:lnTo>
                  <a:pt x="1559636" y="992682"/>
                </a:lnTo>
                <a:lnTo>
                  <a:pt x="1525708" y="927598"/>
                </a:lnTo>
                <a:lnTo>
                  <a:pt x="1489913" y="863523"/>
                </a:lnTo>
                <a:lnTo>
                  <a:pt x="1452287" y="800512"/>
                </a:lnTo>
                <a:lnTo>
                  <a:pt x="1412862" y="738606"/>
                </a:lnTo>
                <a:lnTo>
                  <a:pt x="1371653" y="677873"/>
                </a:lnTo>
                <a:lnTo>
                  <a:pt x="1328712" y="618350"/>
                </a:lnTo>
                <a:lnTo>
                  <a:pt x="1284073" y="560092"/>
                </a:lnTo>
                <a:lnTo>
                  <a:pt x="1237767" y="503148"/>
                </a:lnTo>
                <a:lnTo>
                  <a:pt x="1189839" y="447567"/>
                </a:lnTo>
                <a:lnTo>
                  <a:pt x="1140320" y="393395"/>
                </a:lnTo>
                <a:lnTo>
                  <a:pt x="1089269" y="340661"/>
                </a:lnTo>
                <a:lnTo>
                  <a:pt x="1036713" y="289433"/>
                </a:lnTo>
                <a:lnTo>
                  <a:pt x="982689" y="239747"/>
                </a:lnTo>
                <a:lnTo>
                  <a:pt x="927265" y="191643"/>
                </a:lnTo>
                <a:lnTo>
                  <a:pt x="870467" y="145151"/>
                </a:lnTo>
                <a:lnTo>
                  <a:pt x="812355" y="100317"/>
                </a:lnTo>
                <a:lnTo>
                  <a:pt x="752975" y="57189"/>
                </a:lnTo>
                <a:lnTo>
                  <a:pt x="692365" y="15786"/>
                </a:lnTo>
                <a:lnTo>
                  <a:pt x="647509" y="393"/>
                </a:lnTo>
                <a:lnTo>
                  <a:pt x="640702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63525" y="38008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9923" y="1796857"/>
            <a:ext cx="7258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Accuracy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394" y="2133245"/>
            <a:ext cx="2320925" cy="557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algn="ctr">
              <a:lnSpc>
                <a:spcPct val="100499"/>
              </a:lnSpc>
              <a:spcBef>
                <a:spcPts val="120"/>
              </a:spcBef>
            </a:pP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Measures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proportion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correctly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predicted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instances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5" dirty="0">
                <a:solidFill>
                  <a:srgbClr val="D3D3D3"/>
                </a:solidFill>
                <a:latin typeface="Lucida Sans Unicode"/>
                <a:cs typeface="Lucida Sans Unicode"/>
              </a:rPr>
              <a:t>among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total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instances.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6688" y="1034858"/>
            <a:ext cx="256667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Confusion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Matrix</a:t>
            </a:r>
            <a:endParaRPr sz="1350">
              <a:latin typeface="Lucida Sans Unicode"/>
              <a:cs typeface="Lucida Sans Unicode"/>
            </a:endParaRPr>
          </a:p>
          <a:p>
            <a:pPr marL="12700" marR="5080" indent="-635" algn="ctr">
              <a:lnSpc>
                <a:spcPct val="103299"/>
              </a:lnSpc>
              <a:spcBef>
                <a:spcPts val="1010"/>
              </a:spcBef>
            </a:pP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Provides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a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detailed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breakdown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true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positives,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false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positives,</a:t>
            </a:r>
            <a:r>
              <a:rPr sz="11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true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negatives,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7810" y="1723670"/>
            <a:ext cx="126492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false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negatives.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2912" y="1796857"/>
            <a:ext cx="6851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F1</a:t>
            </a:r>
            <a:r>
              <a:rPr sz="13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 Score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91220" y="2133245"/>
            <a:ext cx="2530475" cy="557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120"/>
              </a:spcBef>
            </a:pP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Balances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precision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recall,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offering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a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comprehensive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view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model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performance.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217" y="1885110"/>
            <a:ext cx="4072254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Model</a:t>
            </a:r>
            <a:r>
              <a:rPr spc="-135" dirty="0"/>
              <a:t> </a:t>
            </a:r>
            <a:r>
              <a:rPr spc="-175" dirty="0"/>
              <a:t>Comparison</a:t>
            </a:r>
            <a:r>
              <a:rPr spc="-135" dirty="0"/>
              <a:t> </a:t>
            </a:r>
            <a:r>
              <a:rPr spc="-130" dirty="0"/>
              <a:t>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7675" y="2981325"/>
            <a:ext cx="2724150" cy="1647825"/>
            <a:chOff x="447675" y="2981325"/>
            <a:chExt cx="2724150" cy="1647825"/>
          </a:xfrm>
        </p:grpSpPr>
        <p:sp>
          <p:nvSpPr>
            <p:cNvPr id="4" name="object 4"/>
            <p:cNvSpPr/>
            <p:nvPr/>
          </p:nvSpPr>
          <p:spPr>
            <a:xfrm>
              <a:off x="452437" y="2986087"/>
              <a:ext cx="2714625" cy="1638300"/>
            </a:xfrm>
            <a:custGeom>
              <a:avLst/>
              <a:gdLst/>
              <a:ahLst/>
              <a:cxnLst/>
              <a:rect l="l" t="t" r="r" b="b"/>
              <a:pathLst>
                <a:path w="2714625" h="1638300">
                  <a:moveTo>
                    <a:pt x="2631770" y="0"/>
                  </a:moveTo>
                  <a:lnTo>
                    <a:pt x="82852" y="0"/>
                  </a:lnTo>
                  <a:lnTo>
                    <a:pt x="77087" y="571"/>
                  </a:lnTo>
                  <a:lnTo>
                    <a:pt x="34568" y="18186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549623"/>
                  </a:lnTo>
                  <a:lnTo>
                    <a:pt x="0" y="1555442"/>
                  </a:lnTo>
                  <a:lnTo>
                    <a:pt x="11708" y="1594048"/>
                  </a:lnTo>
                  <a:lnTo>
                    <a:pt x="44251" y="1626586"/>
                  </a:lnTo>
                  <a:lnTo>
                    <a:pt x="82852" y="1638300"/>
                  </a:lnTo>
                  <a:lnTo>
                    <a:pt x="2631770" y="1638300"/>
                  </a:lnTo>
                  <a:lnTo>
                    <a:pt x="2670378" y="1626586"/>
                  </a:lnTo>
                  <a:lnTo>
                    <a:pt x="2702915" y="1594048"/>
                  </a:lnTo>
                  <a:lnTo>
                    <a:pt x="2714625" y="1555442"/>
                  </a:lnTo>
                  <a:lnTo>
                    <a:pt x="2714625" y="82854"/>
                  </a:lnTo>
                  <a:lnTo>
                    <a:pt x="2702915" y="44246"/>
                  </a:lnTo>
                  <a:lnTo>
                    <a:pt x="2670378" y="11709"/>
                  </a:lnTo>
                  <a:lnTo>
                    <a:pt x="2637536" y="571"/>
                  </a:lnTo>
                  <a:lnTo>
                    <a:pt x="2631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2437" y="2986087"/>
              <a:ext cx="2714625" cy="1638300"/>
            </a:xfrm>
            <a:custGeom>
              <a:avLst/>
              <a:gdLst/>
              <a:ahLst/>
              <a:cxnLst/>
              <a:rect l="l" t="t" r="r" b="b"/>
              <a:pathLst>
                <a:path w="2714625" h="1638300">
                  <a:moveTo>
                    <a:pt x="0" y="1549623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65" y="77089"/>
                  </a:lnTo>
                  <a:lnTo>
                    <a:pt x="1701" y="71374"/>
                  </a:lnTo>
                  <a:lnTo>
                    <a:pt x="2837" y="65671"/>
                  </a:lnTo>
                  <a:lnTo>
                    <a:pt x="4525" y="60121"/>
                  </a:lnTo>
                  <a:lnTo>
                    <a:pt x="6751" y="54749"/>
                  </a:lnTo>
                  <a:lnTo>
                    <a:pt x="8978" y="49364"/>
                  </a:lnTo>
                  <a:lnTo>
                    <a:pt x="11708" y="44246"/>
                  </a:lnTo>
                  <a:lnTo>
                    <a:pt x="14947" y="39408"/>
                  </a:lnTo>
                  <a:lnTo>
                    <a:pt x="18181" y="34569"/>
                  </a:lnTo>
                  <a:lnTo>
                    <a:pt x="21857" y="30086"/>
                  </a:lnTo>
                  <a:lnTo>
                    <a:pt x="25975" y="25971"/>
                  </a:lnTo>
                  <a:lnTo>
                    <a:pt x="30087" y="21856"/>
                  </a:lnTo>
                  <a:lnTo>
                    <a:pt x="54743" y="6756"/>
                  </a:lnTo>
                  <a:lnTo>
                    <a:pt x="60121" y="4521"/>
                  </a:lnTo>
                  <a:lnTo>
                    <a:pt x="65667" y="2832"/>
                  </a:lnTo>
                  <a:lnTo>
                    <a:pt x="71377" y="1701"/>
                  </a:lnTo>
                  <a:lnTo>
                    <a:pt x="77087" y="571"/>
                  </a:lnTo>
                  <a:lnTo>
                    <a:pt x="82852" y="0"/>
                  </a:lnTo>
                  <a:lnTo>
                    <a:pt x="88676" y="0"/>
                  </a:lnTo>
                  <a:lnTo>
                    <a:pt x="2625953" y="0"/>
                  </a:lnTo>
                  <a:lnTo>
                    <a:pt x="2631770" y="0"/>
                  </a:lnTo>
                  <a:lnTo>
                    <a:pt x="2637536" y="571"/>
                  </a:lnTo>
                  <a:lnTo>
                    <a:pt x="2643251" y="1701"/>
                  </a:lnTo>
                  <a:lnTo>
                    <a:pt x="2648953" y="2832"/>
                  </a:lnTo>
                  <a:lnTo>
                    <a:pt x="2654503" y="4521"/>
                  </a:lnTo>
                  <a:lnTo>
                    <a:pt x="2659875" y="6756"/>
                  </a:lnTo>
                  <a:lnTo>
                    <a:pt x="2665260" y="8978"/>
                  </a:lnTo>
                  <a:lnTo>
                    <a:pt x="2696438" y="34569"/>
                  </a:lnTo>
                  <a:lnTo>
                    <a:pt x="2707868" y="54737"/>
                  </a:lnTo>
                  <a:lnTo>
                    <a:pt x="2710103" y="60121"/>
                  </a:lnTo>
                  <a:lnTo>
                    <a:pt x="2711780" y="65671"/>
                  </a:lnTo>
                  <a:lnTo>
                    <a:pt x="2712923" y="71374"/>
                  </a:lnTo>
                  <a:lnTo>
                    <a:pt x="2714053" y="77089"/>
                  </a:lnTo>
                  <a:lnTo>
                    <a:pt x="2714625" y="82854"/>
                  </a:lnTo>
                  <a:lnTo>
                    <a:pt x="2714625" y="88671"/>
                  </a:lnTo>
                  <a:lnTo>
                    <a:pt x="2714625" y="1549623"/>
                  </a:lnTo>
                  <a:lnTo>
                    <a:pt x="2714625" y="1555442"/>
                  </a:lnTo>
                  <a:lnTo>
                    <a:pt x="2714053" y="1561212"/>
                  </a:lnTo>
                  <a:lnTo>
                    <a:pt x="2712923" y="1566922"/>
                  </a:lnTo>
                  <a:lnTo>
                    <a:pt x="2711780" y="1572632"/>
                  </a:lnTo>
                  <a:lnTo>
                    <a:pt x="2710103" y="1578178"/>
                  </a:lnTo>
                  <a:lnTo>
                    <a:pt x="2707868" y="1583556"/>
                  </a:lnTo>
                  <a:lnTo>
                    <a:pt x="2705646" y="1588938"/>
                  </a:lnTo>
                  <a:lnTo>
                    <a:pt x="2680055" y="1620118"/>
                  </a:lnTo>
                  <a:lnTo>
                    <a:pt x="2675216" y="1623352"/>
                  </a:lnTo>
                  <a:lnTo>
                    <a:pt x="2670378" y="1626586"/>
                  </a:lnTo>
                  <a:lnTo>
                    <a:pt x="2665260" y="1629321"/>
                  </a:lnTo>
                  <a:lnTo>
                    <a:pt x="2659875" y="1631548"/>
                  </a:lnTo>
                  <a:lnTo>
                    <a:pt x="2654503" y="1633775"/>
                  </a:lnTo>
                  <a:lnTo>
                    <a:pt x="2648953" y="1635457"/>
                  </a:lnTo>
                  <a:lnTo>
                    <a:pt x="2643251" y="1636593"/>
                  </a:lnTo>
                  <a:lnTo>
                    <a:pt x="2637536" y="1637729"/>
                  </a:lnTo>
                  <a:lnTo>
                    <a:pt x="2631770" y="1638300"/>
                  </a:lnTo>
                  <a:lnTo>
                    <a:pt x="2625953" y="1638300"/>
                  </a:lnTo>
                  <a:lnTo>
                    <a:pt x="88676" y="1638300"/>
                  </a:lnTo>
                  <a:lnTo>
                    <a:pt x="82852" y="1638300"/>
                  </a:lnTo>
                  <a:lnTo>
                    <a:pt x="77087" y="1637729"/>
                  </a:lnTo>
                  <a:lnTo>
                    <a:pt x="71377" y="1636593"/>
                  </a:lnTo>
                  <a:lnTo>
                    <a:pt x="65667" y="1635457"/>
                  </a:lnTo>
                  <a:lnTo>
                    <a:pt x="60121" y="1633775"/>
                  </a:lnTo>
                  <a:lnTo>
                    <a:pt x="54743" y="1631548"/>
                  </a:lnTo>
                  <a:lnTo>
                    <a:pt x="49361" y="1629321"/>
                  </a:lnTo>
                  <a:lnTo>
                    <a:pt x="44251" y="1626586"/>
                  </a:lnTo>
                  <a:lnTo>
                    <a:pt x="39409" y="1623352"/>
                  </a:lnTo>
                  <a:lnTo>
                    <a:pt x="34568" y="1620118"/>
                  </a:lnTo>
                  <a:lnTo>
                    <a:pt x="30087" y="1616442"/>
                  </a:lnTo>
                  <a:lnTo>
                    <a:pt x="25975" y="1612324"/>
                  </a:lnTo>
                  <a:lnTo>
                    <a:pt x="21857" y="1608207"/>
                  </a:lnTo>
                  <a:lnTo>
                    <a:pt x="18181" y="1603726"/>
                  </a:lnTo>
                  <a:lnTo>
                    <a:pt x="14947" y="1598885"/>
                  </a:lnTo>
                  <a:lnTo>
                    <a:pt x="11708" y="1594048"/>
                  </a:lnTo>
                  <a:lnTo>
                    <a:pt x="8978" y="1588938"/>
                  </a:lnTo>
                  <a:lnTo>
                    <a:pt x="6751" y="1583556"/>
                  </a:lnTo>
                  <a:lnTo>
                    <a:pt x="4525" y="1578178"/>
                  </a:lnTo>
                  <a:lnTo>
                    <a:pt x="2837" y="1572632"/>
                  </a:lnTo>
                  <a:lnTo>
                    <a:pt x="1701" y="1566922"/>
                  </a:lnTo>
                  <a:lnTo>
                    <a:pt x="565" y="1561212"/>
                  </a:lnTo>
                  <a:lnTo>
                    <a:pt x="0" y="1555442"/>
                  </a:lnTo>
                  <a:lnTo>
                    <a:pt x="0" y="1549623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1962" y="2995612"/>
              <a:ext cx="2695575" cy="371475"/>
            </a:xfrm>
            <a:custGeom>
              <a:avLst/>
              <a:gdLst/>
              <a:ahLst/>
              <a:cxnLst/>
              <a:rect l="l" t="t" r="r" b="b"/>
              <a:pathLst>
                <a:path w="2695575" h="371475">
                  <a:moveTo>
                    <a:pt x="2621445" y="0"/>
                  </a:moveTo>
                  <a:lnTo>
                    <a:pt x="74126" y="0"/>
                  </a:lnTo>
                  <a:lnTo>
                    <a:pt x="68967" y="508"/>
                  </a:lnTo>
                  <a:lnTo>
                    <a:pt x="30927" y="16256"/>
                  </a:lnTo>
                  <a:lnTo>
                    <a:pt x="4043" y="53784"/>
                  </a:lnTo>
                  <a:lnTo>
                    <a:pt x="0" y="74129"/>
                  </a:lnTo>
                  <a:lnTo>
                    <a:pt x="0" y="371475"/>
                  </a:lnTo>
                  <a:lnTo>
                    <a:pt x="2695575" y="371475"/>
                  </a:lnTo>
                  <a:lnTo>
                    <a:pt x="2695575" y="74129"/>
                  </a:lnTo>
                  <a:lnTo>
                    <a:pt x="2679306" y="30924"/>
                  </a:lnTo>
                  <a:lnTo>
                    <a:pt x="2641790" y="4038"/>
                  </a:lnTo>
                  <a:lnTo>
                    <a:pt x="26214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1962" y="2995612"/>
              <a:ext cx="2695575" cy="371475"/>
            </a:xfrm>
            <a:custGeom>
              <a:avLst/>
              <a:gdLst/>
              <a:ahLst/>
              <a:cxnLst/>
              <a:rect l="l" t="t" r="r" b="b"/>
              <a:pathLst>
                <a:path w="2695575" h="371475">
                  <a:moveTo>
                    <a:pt x="0" y="371475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5" y="68961"/>
                  </a:lnTo>
                  <a:lnTo>
                    <a:pt x="1522" y="63855"/>
                  </a:lnTo>
                  <a:lnTo>
                    <a:pt x="2540" y="58750"/>
                  </a:lnTo>
                  <a:lnTo>
                    <a:pt x="4043" y="53784"/>
                  </a:lnTo>
                  <a:lnTo>
                    <a:pt x="6037" y="48971"/>
                  </a:lnTo>
                  <a:lnTo>
                    <a:pt x="8031" y="44157"/>
                  </a:lnTo>
                  <a:lnTo>
                    <a:pt x="10477" y="39585"/>
                  </a:lnTo>
                  <a:lnTo>
                    <a:pt x="13369" y="35255"/>
                  </a:lnTo>
                  <a:lnTo>
                    <a:pt x="16262" y="30924"/>
                  </a:lnTo>
                  <a:lnTo>
                    <a:pt x="19551" y="26924"/>
                  </a:lnTo>
                  <a:lnTo>
                    <a:pt x="23237" y="23241"/>
                  </a:lnTo>
                  <a:lnTo>
                    <a:pt x="26917" y="19545"/>
                  </a:lnTo>
                  <a:lnTo>
                    <a:pt x="30927" y="16256"/>
                  </a:lnTo>
                  <a:lnTo>
                    <a:pt x="35257" y="13373"/>
                  </a:lnTo>
                  <a:lnTo>
                    <a:pt x="39588" y="10477"/>
                  </a:lnTo>
                  <a:lnTo>
                    <a:pt x="44161" y="8026"/>
                  </a:lnTo>
                  <a:lnTo>
                    <a:pt x="48975" y="6032"/>
                  </a:lnTo>
                  <a:lnTo>
                    <a:pt x="53787" y="4038"/>
                  </a:lnTo>
                  <a:lnTo>
                    <a:pt x="58747" y="2540"/>
                  </a:lnTo>
                  <a:lnTo>
                    <a:pt x="63856" y="1524"/>
                  </a:lnTo>
                  <a:lnTo>
                    <a:pt x="68967" y="508"/>
                  </a:lnTo>
                  <a:lnTo>
                    <a:pt x="74126" y="0"/>
                  </a:lnTo>
                  <a:lnTo>
                    <a:pt x="79335" y="0"/>
                  </a:lnTo>
                  <a:lnTo>
                    <a:pt x="2616238" y="0"/>
                  </a:lnTo>
                  <a:lnTo>
                    <a:pt x="2621445" y="0"/>
                  </a:lnTo>
                  <a:lnTo>
                    <a:pt x="2626614" y="508"/>
                  </a:lnTo>
                  <a:lnTo>
                    <a:pt x="2631719" y="1524"/>
                  </a:lnTo>
                  <a:lnTo>
                    <a:pt x="2636824" y="2540"/>
                  </a:lnTo>
                  <a:lnTo>
                    <a:pt x="2641790" y="4038"/>
                  </a:lnTo>
                  <a:lnTo>
                    <a:pt x="2646603" y="6032"/>
                  </a:lnTo>
                  <a:lnTo>
                    <a:pt x="2651417" y="8026"/>
                  </a:lnTo>
                  <a:lnTo>
                    <a:pt x="2655989" y="10477"/>
                  </a:lnTo>
                  <a:lnTo>
                    <a:pt x="2660319" y="13373"/>
                  </a:lnTo>
                  <a:lnTo>
                    <a:pt x="2664650" y="16256"/>
                  </a:lnTo>
                  <a:lnTo>
                    <a:pt x="2668651" y="19545"/>
                  </a:lnTo>
                  <a:lnTo>
                    <a:pt x="2672334" y="23241"/>
                  </a:lnTo>
                  <a:lnTo>
                    <a:pt x="2676029" y="26924"/>
                  </a:lnTo>
                  <a:lnTo>
                    <a:pt x="2679306" y="30924"/>
                  </a:lnTo>
                  <a:lnTo>
                    <a:pt x="2682201" y="35255"/>
                  </a:lnTo>
                  <a:lnTo>
                    <a:pt x="2685097" y="39585"/>
                  </a:lnTo>
                  <a:lnTo>
                    <a:pt x="2695575" y="74129"/>
                  </a:lnTo>
                  <a:lnTo>
                    <a:pt x="2695575" y="79336"/>
                  </a:lnTo>
                  <a:lnTo>
                    <a:pt x="2695575" y="371475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6836" y="3771545"/>
            <a:ext cx="2427605" cy="728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30"/>
              </a:spcBef>
            </a:pPr>
            <a:r>
              <a:rPr sz="1150" spc="-170" dirty="0">
                <a:solidFill>
                  <a:srgbClr val="D3D3D3"/>
                </a:solidFill>
                <a:latin typeface="Georgia"/>
                <a:cs typeface="Georgia"/>
              </a:rPr>
              <a:t>A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comparative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analysis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different models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is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presented,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showcasing their accuracy,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F</a:t>
            </a:r>
            <a:r>
              <a:rPr sz="950" spc="130" dirty="0">
                <a:solidFill>
                  <a:srgbClr val="D3D3D3"/>
                </a:solidFill>
                <a:latin typeface="Times New Roman"/>
                <a:cs typeface="Times New Roman"/>
              </a:rPr>
              <a:t> 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scores,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confusion matrices.</a:t>
            </a:r>
            <a:endParaRPr sz="115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14700" y="2981325"/>
            <a:ext cx="2714625" cy="1647825"/>
            <a:chOff x="3314700" y="2981325"/>
            <a:chExt cx="2714625" cy="1647825"/>
          </a:xfrm>
        </p:grpSpPr>
        <p:sp>
          <p:nvSpPr>
            <p:cNvPr id="10" name="object 10"/>
            <p:cNvSpPr/>
            <p:nvPr/>
          </p:nvSpPr>
          <p:spPr>
            <a:xfrm>
              <a:off x="3319462" y="2986087"/>
              <a:ext cx="2705100" cy="1638300"/>
            </a:xfrm>
            <a:custGeom>
              <a:avLst/>
              <a:gdLst/>
              <a:ahLst/>
              <a:cxnLst/>
              <a:rect l="l" t="t" r="r" b="b"/>
              <a:pathLst>
                <a:path w="2705100" h="1638300">
                  <a:moveTo>
                    <a:pt x="2622245" y="0"/>
                  </a:moveTo>
                  <a:lnTo>
                    <a:pt x="82854" y="0"/>
                  </a:lnTo>
                  <a:lnTo>
                    <a:pt x="77089" y="571"/>
                  </a:lnTo>
                  <a:lnTo>
                    <a:pt x="34569" y="18186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549623"/>
                  </a:lnTo>
                  <a:lnTo>
                    <a:pt x="0" y="1555442"/>
                  </a:lnTo>
                  <a:lnTo>
                    <a:pt x="11709" y="1594048"/>
                  </a:lnTo>
                  <a:lnTo>
                    <a:pt x="44246" y="1626586"/>
                  </a:lnTo>
                  <a:lnTo>
                    <a:pt x="82854" y="1638300"/>
                  </a:lnTo>
                  <a:lnTo>
                    <a:pt x="2622245" y="1638300"/>
                  </a:lnTo>
                  <a:lnTo>
                    <a:pt x="2660853" y="1626586"/>
                  </a:lnTo>
                  <a:lnTo>
                    <a:pt x="2693390" y="1594048"/>
                  </a:lnTo>
                  <a:lnTo>
                    <a:pt x="2705100" y="1555442"/>
                  </a:lnTo>
                  <a:lnTo>
                    <a:pt x="2705100" y="82854"/>
                  </a:lnTo>
                  <a:lnTo>
                    <a:pt x="2693390" y="44246"/>
                  </a:lnTo>
                  <a:lnTo>
                    <a:pt x="2660853" y="11709"/>
                  </a:lnTo>
                  <a:lnTo>
                    <a:pt x="2628011" y="571"/>
                  </a:lnTo>
                  <a:lnTo>
                    <a:pt x="26222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19462" y="2986087"/>
              <a:ext cx="2705100" cy="1638300"/>
            </a:xfrm>
            <a:custGeom>
              <a:avLst/>
              <a:gdLst/>
              <a:ahLst/>
              <a:cxnLst/>
              <a:rect l="l" t="t" r="r" b="b"/>
              <a:pathLst>
                <a:path w="2705100" h="1638300">
                  <a:moveTo>
                    <a:pt x="0" y="1549623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71" y="77089"/>
                  </a:lnTo>
                  <a:lnTo>
                    <a:pt x="1701" y="71374"/>
                  </a:lnTo>
                  <a:lnTo>
                    <a:pt x="2832" y="65671"/>
                  </a:lnTo>
                  <a:lnTo>
                    <a:pt x="4521" y="60121"/>
                  </a:lnTo>
                  <a:lnTo>
                    <a:pt x="6756" y="54749"/>
                  </a:lnTo>
                  <a:lnTo>
                    <a:pt x="8978" y="49364"/>
                  </a:lnTo>
                  <a:lnTo>
                    <a:pt x="11709" y="44246"/>
                  </a:lnTo>
                  <a:lnTo>
                    <a:pt x="14947" y="39408"/>
                  </a:lnTo>
                  <a:lnTo>
                    <a:pt x="18173" y="34569"/>
                  </a:lnTo>
                  <a:lnTo>
                    <a:pt x="39408" y="14947"/>
                  </a:lnTo>
                  <a:lnTo>
                    <a:pt x="44246" y="11709"/>
                  </a:lnTo>
                  <a:lnTo>
                    <a:pt x="49364" y="8978"/>
                  </a:lnTo>
                  <a:lnTo>
                    <a:pt x="54749" y="6756"/>
                  </a:lnTo>
                  <a:lnTo>
                    <a:pt x="60121" y="4521"/>
                  </a:lnTo>
                  <a:lnTo>
                    <a:pt x="65671" y="2832"/>
                  </a:lnTo>
                  <a:lnTo>
                    <a:pt x="71374" y="1701"/>
                  </a:lnTo>
                  <a:lnTo>
                    <a:pt x="77089" y="571"/>
                  </a:lnTo>
                  <a:lnTo>
                    <a:pt x="82854" y="0"/>
                  </a:lnTo>
                  <a:lnTo>
                    <a:pt x="88671" y="0"/>
                  </a:lnTo>
                  <a:lnTo>
                    <a:pt x="2616428" y="0"/>
                  </a:lnTo>
                  <a:lnTo>
                    <a:pt x="2622245" y="0"/>
                  </a:lnTo>
                  <a:lnTo>
                    <a:pt x="2628011" y="571"/>
                  </a:lnTo>
                  <a:lnTo>
                    <a:pt x="2633726" y="1701"/>
                  </a:lnTo>
                  <a:lnTo>
                    <a:pt x="2639428" y="2832"/>
                  </a:lnTo>
                  <a:lnTo>
                    <a:pt x="2644978" y="4521"/>
                  </a:lnTo>
                  <a:lnTo>
                    <a:pt x="2650350" y="6756"/>
                  </a:lnTo>
                  <a:lnTo>
                    <a:pt x="2655735" y="8978"/>
                  </a:lnTo>
                  <a:lnTo>
                    <a:pt x="2686913" y="34569"/>
                  </a:lnTo>
                  <a:lnTo>
                    <a:pt x="2690152" y="39408"/>
                  </a:lnTo>
                  <a:lnTo>
                    <a:pt x="2693390" y="44246"/>
                  </a:lnTo>
                  <a:lnTo>
                    <a:pt x="2696121" y="49364"/>
                  </a:lnTo>
                  <a:lnTo>
                    <a:pt x="2698343" y="54737"/>
                  </a:lnTo>
                  <a:lnTo>
                    <a:pt x="2700578" y="60121"/>
                  </a:lnTo>
                  <a:lnTo>
                    <a:pt x="2702255" y="65671"/>
                  </a:lnTo>
                  <a:lnTo>
                    <a:pt x="2703398" y="71374"/>
                  </a:lnTo>
                  <a:lnTo>
                    <a:pt x="2704528" y="77089"/>
                  </a:lnTo>
                  <a:lnTo>
                    <a:pt x="2705100" y="82854"/>
                  </a:lnTo>
                  <a:lnTo>
                    <a:pt x="2705100" y="88671"/>
                  </a:lnTo>
                  <a:lnTo>
                    <a:pt x="2705100" y="1549623"/>
                  </a:lnTo>
                  <a:lnTo>
                    <a:pt x="2705100" y="1555442"/>
                  </a:lnTo>
                  <a:lnTo>
                    <a:pt x="2704528" y="1561212"/>
                  </a:lnTo>
                  <a:lnTo>
                    <a:pt x="2703398" y="1566922"/>
                  </a:lnTo>
                  <a:lnTo>
                    <a:pt x="2702255" y="1572632"/>
                  </a:lnTo>
                  <a:lnTo>
                    <a:pt x="2700578" y="1578178"/>
                  </a:lnTo>
                  <a:lnTo>
                    <a:pt x="2698343" y="1583556"/>
                  </a:lnTo>
                  <a:lnTo>
                    <a:pt x="2696121" y="1588938"/>
                  </a:lnTo>
                  <a:lnTo>
                    <a:pt x="2670530" y="1620118"/>
                  </a:lnTo>
                  <a:lnTo>
                    <a:pt x="2665679" y="1623352"/>
                  </a:lnTo>
                  <a:lnTo>
                    <a:pt x="2660853" y="1626586"/>
                  </a:lnTo>
                  <a:lnTo>
                    <a:pt x="2655735" y="1629321"/>
                  </a:lnTo>
                  <a:lnTo>
                    <a:pt x="2650350" y="1631548"/>
                  </a:lnTo>
                  <a:lnTo>
                    <a:pt x="2644978" y="1633775"/>
                  </a:lnTo>
                  <a:lnTo>
                    <a:pt x="2639428" y="1635457"/>
                  </a:lnTo>
                  <a:lnTo>
                    <a:pt x="2633726" y="1636593"/>
                  </a:lnTo>
                  <a:lnTo>
                    <a:pt x="2628011" y="1637729"/>
                  </a:lnTo>
                  <a:lnTo>
                    <a:pt x="2622245" y="1638300"/>
                  </a:lnTo>
                  <a:lnTo>
                    <a:pt x="2616428" y="1638300"/>
                  </a:lnTo>
                  <a:lnTo>
                    <a:pt x="88671" y="1638300"/>
                  </a:lnTo>
                  <a:lnTo>
                    <a:pt x="82854" y="1638300"/>
                  </a:lnTo>
                  <a:lnTo>
                    <a:pt x="77089" y="1637729"/>
                  </a:lnTo>
                  <a:lnTo>
                    <a:pt x="71374" y="1636593"/>
                  </a:lnTo>
                  <a:lnTo>
                    <a:pt x="65671" y="1635457"/>
                  </a:lnTo>
                  <a:lnTo>
                    <a:pt x="60121" y="1633775"/>
                  </a:lnTo>
                  <a:lnTo>
                    <a:pt x="54749" y="1631548"/>
                  </a:lnTo>
                  <a:lnTo>
                    <a:pt x="49364" y="1629321"/>
                  </a:lnTo>
                  <a:lnTo>
                    <a:pt x="44246" y="1626586"/>
                  </a:lnTo>
                  <a:lnTo>
                    <a:pt x="39408" y="1623352"/>
                  </a:lnTo>
                  <a:lnTo>
                    <a:pt x="34569" y="1620118"/>
                  </a:lnTo>
                  <a:lnTo>
                    <a:pt x="14947" y="1598885"/>
                  </a:lnTo>
                  <a:lnTo>
                    <a:pt x="11709" y="1594048"/>
                  </a:lnTo>
                  <a:lnTo>
                    <a:pt x="8978" y="1588938"/>
                  </a:lnTo>
                  <a:lnTo>
                    <a:pt x="6756" y="1583556"/>
                  </a:lnTo>
                  <a:lnTo>
                    <a:pt x="4521" y="1578178"/>
                  </a:lnTo>
                  <a:lnTo>
                    <a:pt x="2832" y="1572632"/>
                  </a:lnTo>
                  <a:lnTo>
                    <a:pt x="1701" y="1566922"/>
                  </a:lnTo>
                  <a:lnTo>
                    <a:pt x="571" y="1561212"/>
                  </a:lnTo>
                  <a:lnTo>
                    <a:pt x="0" y="1555442"/>
                  </a:lnTo>
                  <a:lnTo>
                    <a:pt x="0" y="1549623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28987" y="2995612"/>
              <a:ext cx="2686050" cy="371475"/>
            </a:xfrm>
            <a:custGeom>
              <a:avLst/>
              <a:gdLst/>
              <a:ahLst/>
              <a:cxnLst/>
              <a:rect l="l" t="t" r="r" b="b"/>
              <a:pathLst>
                <a:path w="2686050" h="371475">
                  <a:moveTo>
                    <a:pt x="2611920" y="0"/>
                  </a:moveTo>
                  <a:lnTo>
                    <a:pt x="74129" y="0"/>
                  </a:lnTo>
                  <a:lnTo>
                    <a:pt x="68961" y="508"/>
                  </a:lnTo>
                  <a:lnTo>
                    <a:pt x="30924" y="16256"/>
                  </a:lnTo>
                  <a:lnTo>
                    <a:pt x="4038" y="53784"/>
                  </a:lnTo>
                  <a:lnTo>
                    <a:pt x="0" y="74129"/>
                  </a:lnTo>
                  <a:lnTo>
                    <a:pt x="0" y="371475"/>
                  </a:lnTo>
                  <a:lnTo>
                    <a:pt x="2686050" y="371475"/>
                  </a:lnTo>
                  <a:lnTo>
                    <a:pt x="2686050" y="74129"/>
                  </a:lnTo>
                  <a:lnTo>
                    <a:pt x="2669781" y="30924"/>
                  </a:lnTo>
                  <a:lnTo>
                    <a:pt x="2632265" y="4038"/>
                  </a:lnTo>
                  <a:lnTo>
                    <a:pt x="261192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28987" y="2995612"/>
              <a:ext cx="2686050" cy="371475"/>
            </a:xfrm>
            <a:custGeom>
              <a:avLst/>
              <a:gdLst/>
              <a:ahLst/>
              <a:cxnLst/>
              <a:rect l="l" t="t" r="r" b="b"/>
              <a:pathLst>
                <a:path w="2686050" h="371475">
                  <a:moveTo>
                    <a:pt x="0" y="371475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8" y="68961"/>
                  </a:lnTo>
                  <a:lnTo>
                    <a:pt x="1524" y="63855"/>
                  </a:lnTo>
                  <a:lnTo>
                    <a:pt x="2540" y="58750"/>
                  </a:lnTo>
                  <a:lnTo>
                    <a:pt x="4038" y="53784"/>
                  </a:lnTo>
                  <a:lnTo>
                    <a:pt x="6032" y="48971"/>
                  </a:lnTo>
                  <a:lnTo>
                    <a:pt x="8026" y="44157"/>
                  </a:lnTo>
                  <a:lnTo>
                    <a:pt x="10477" y="39585"/>
                  </a:lnTo>
                  <a:lnTo>
                    <a:pt x="13373" y="35255"/>
                  </a:lnTo>
                  <a:lnTo>
                    <a:pt x="16256" y="30924"/>
                  </a:lnTo>
                  <a:lnTo>
                    <a:pt x="19545" y="26924"/>
                  </a:lnTo>
                  <a:lnTo>
                    <a:pt x="23241" y="23241"/>
                  </a:lnTo>
                  <a:lnTo>
                    <a:pt x="26924" y="19545"/>
                  </a:lnTo>
                  <a:lnTo>
                    <a:pt x="30924" y="16256"/>
                  </a:lnTo>
                  <a:lnTo>
                    <a:pt x="35255" y="13373"/>
                  </a:lnTo>
                  <a:lnTo>
                    <a:pt x="39585" y="10477"/>
                  </a:lnTo>
                  <a:lnTo>
                    <a:pt x="44157" y="8026"/>
                  </a:lnTo>
                  <a:lnTo>
                    <a:pt x="48971" y="6032"/>
                  </a:lnTo>
                  <a:lnTo>
                    <a:pt x="53784" y="4038"/>
                  </a:lnTo>
                  <a:lnTo>
                    <a:pt x="58750" y="2540"/>
                  </a:lnTo>
                  <a:lnTo>
                    <a:pt x="63855" y="1524"/>
                  </a:lnTo>
                  <a:lnTo>
                    <a:pt x="68961" y="508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2606713" y="0"/>
                  </a:lnTo>
                  <a:lnTo>
                    <a:pt x="2611920" y="0"/>
                  </a:lnTo>
                  <a:lnTo>
                    <a:pt x="2617089" y="508"/>
                  </a:lnTo>
                  <a:lnTo>
                    <a:pt x="2622194" y="1524"/>
                  </a:lnTo>
                  <a:lnTo>
                    <a:pt x="2627299" y="2540"/>
                  </a:lnTo>
                  <a:lnTo>
                    <a:pt x="2632265" y="4038"/>
                  </a:lnTo>
                  <a:lnTo>
                    <a:pt x="2637078" y="6032"/>
                  </a:lnTo>
                  <a:lnTo>
                    <a:pt x="2641892" y="8026"/>
                  </a:lnTo>
                  <a:lnTo>
                    <a:pt x="2646464" y="10477"/>
                  </a:lnTo>
                  <a:lnTo>
                    <a:pt x="2650794" y="13373"/>
                  </a:lnTo>
                  <a:lnTo>
                    <a:pt x="2655125" y="16256"/>
                  </a:lnTo>
                  <a:lnTo>
                    <a:pt x="2659126" y="19545"/>
                  </a:lnTo>
                  <a:lnTo>
                    <a:pt x="2662809" y="23241"/>
                  </a:lnTo>
                  <a:lnTo>
                    <a:pt x="2666504" y="26924"/>
                  </a:lnTo>
                  <a:lnTo>
                    <a:pt x="2684526" y="63855"/>
                  </a:lnTo>
                  <a:lnTo>
                    <a:pt x="2685542" y="68961"/>
                  </a:lnTo>
                  <a:lnTo>
                    <a:pt x="2686050" y="74129"/>
                  </a:lnTo>
                  <a:lnTo>
                    <a:pt x="2686050" y="79336"/>
                  </a:lnTo>
                  <a:lnTo>
                    <a:pt x="2686050" y="371475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32378" y="3771545"/>
            <a:ext cx="2398395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that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delivers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optimal results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in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terms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accuracy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recall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is</a:t>
            </a:r>
            <a:r>
              <a:rPr sz="1150" spc="-5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identified.</a:t>
            </a:r>
            <a:endParaRPr sz="115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72200" y="2981325"/>
            <a:ext cx="2724150" cy="1647825"/>
            <a:chOff x="6172200" y="2981325"/>
            <a:chExt cx="2724150" cy="1647825"/>
          </a:xfrm>
        </p:grpSpPr>
        <p:sp>
          <p:nvSpPr>
            <p:cNvPr id="16" name="object 16"/>
            <p:cNvSpPr/>
            <p:nvPr/>
          </p:nvSpPr>
          <p:spPr>
            <a:xfrm>
              <a:off x="6176962" y="2986087"/>
              <a:ext cx="2714625" cy="1638300"/>
            </a:xfrm>
            <a:custGeom>
              <a:avLst/>
              <a:gdLst/>
              <a:ahLst/>
              <a:cxnLst/>
              <a:rect l="l" t="t" r="r" b="b"/>
              <a:pathLst>
                <a:path w="2714625" h="1638300">
                  <a:moveTo>
                    <a:pt x="2631770" y="0"/>
                  </a:moveTo>
                  <a:lnTo>
                    <a:pt x="82854" y="0"/>
                  </a:lnTo>
                  <a:lnTo>
                    <a:pt x="77089" y="571"/>
                  </a:lnTo>
                  <a:lnTo>
                    <a:pt x="34569" y="18186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549623"/>
                  </a:lnTo>
                  <a:lnTo>
                    <a:pt x="0" y="1555442"/>
                  </a:lnTo>
                  <a:lnTo>
                    <a:pt x="11709" y="1594048"/>
                  </a:lnTo>
                  <a:lnTo>
                    <a:pt x="44246" y="1626586"/>
                  </a:lnTo>
                  <a:lnTo>
                    <a:pt x="82854" y="1638300"/>
                  </a:lnTo>
                  <a:lnTo>
                    <a:pt x="2631770" y="1638300"/>
                  </a:lnTo>
                  <a:lnTo>
                    <a:pt x="2670378" y="1626586"/>
                  </a:lnTo>
                  <a:lnTo>
                    <a:pt x="2702915" y="1594048"/>
                  </a:lnTo>
                  <a:lnTo>
                    <a:pt x="2714625" y="1555442"/>
                  </a:lnTo>
                  <a:lnTo>
                    <a:pt x="2714625" y="82854"/>
                  </a:lnTo>
                  <a:lnTo>
                    <a:pt x="2702915" y="44246"/>
                  </a:lnTo>
                  <a:lnTo>
                    <a:pt x="2670378" y="11709"/>
                  </a:lnTo>
                  <a:lnTo>
                    <a:pt x="2637536" y="571"/>
                  </a:lnTo>
                  <a:lnTo>
                    <a:pt x="2631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76962" y="2986087"/>
              <a:ext cx="2714625" cy="1638300"/>
            </a:xfrm>
            <a:custGeom>
              <a:avLst/>
              <a:gdLst/>
              <a:ahLst/>
              <a:cxnLst/>
              <a:rect l="l" t="t" r="r" b="b"/>
              <a:pathLst>
                <a:path w="2714625" h="1638300">
                  <a:moveTo>
                    <a:pt x="0" y="1549623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71" y="77089"/>
                  </a:lnTo>
                  <a:lnTo>
                    <a:pt x="1701" y="71374"/>
                  </a:lnTo>
                  <a:lnTo>
                    <a:pt x="2832" y="65671"/>
                  </a:lnTo>
                  <a:lnTo>
                    <a:pt x="4521" y="60121"/>
                  </a:lnTo>
                  <a:lnTo>
                    <a:pt x="6756" y="54749"/>
                  </a:lnTo>
                  <a:lnTo>
                    <a:pt x="8978" y="49364"/>
                  </a:lnTo>
                  <a:lnTo>
                    <a:pt x="11709" y="44246"/>
                  </a:lnTo>
                  <a:lnTo>
                    <a:pt x="14947" y="39408"/>
                  </a:lnTo>
                  <a:lnTo>
                    <a:pt x="18173" y="34569"/>
                  </a:lnTo>
                  <a:lnTo>
                    <a:pt x="21856" y="30086"/>
                  </a:lnTo>
                  <a:lnTo>
                    <a:pt x="25971" y="25971"/>
                  </a:lnTo>
                  <a:lnTo>
                    <a:pt x="30086" y="21856"/>
                  </a:lnTo>
                  <a:lnTo>
                    <a:pt x="54749" y="6756"/>
                  </a:lnTo>
                  <a:lnTo>
                    <a:pt x="60121" y="4521"/>
                  </a:lnTo>
                  <a:lnTo>
                    <a:pt x="65671" y="2832"/>
                  </a:lnTo>
                  <a:lnTo>
                    <a:pt x="71374" y="1701"/>
                  </a:lnTo>
                  <a:lnTo>
                    <a:pt x="77089" y="571"/>
                  </a:lnTo>
                  <a:lnTo>
                    <a:pt x="82854" y="0"/>
                  </a:lnTo>
                  <a:lnTo>
                    <a:pt x="88671" y="0"/>
                  </a:lnTo>
                  <a:lnTo>
                    <a:pt x="2625953" y="0"/>
                  </a:lnTo>
                  <a:lnTo>
                    <a:pt x="2631770" y="0"/>
                  </a:lnTo>
                  <a:lnTo>
                    <a:pt x="2637536" y="571"/>
                  </a:lnTo>
                  <a:lnTo>
                    <a:pt x="2643251" y="1701"/>
                  </a:lnTo>
                  <a:lnTo>
                    <a:pt x="2648953" y="2832"/>
                  </a:lnTo>
                  <a:lnTo>
                    <a:pt x="2654503" y="4521"/>
                  </a:lnTo>
                  <a:lnTo>
                    <a:pt x="2659875" y="6756"/>
                  </a:lnTo>
                  <a:lnTo>
                    <a:pt x="2665260" y="8978"/>
                  </a:lnTo>
                  <a:lnTo>
                    <a:pt x="2670378" y="11709"/>
                  </a:lnTo>
                  <a:lnTo>
                    <a:pt x="2675204" y="14947"/>
                  </a:lnTo>
                  <a:lnTo>
                    <a:pt x="2680055" y="18186"/>
                  </a:lnTo>
                  <a:lnTo>
                    <a:pt x="2699677" y="39408"/>
                  </a:lnTo>
                  <a:lnTo>
                    <a:pt x="2702915" y="44246"/>
                  </a:lnTo>
                  <a:lnTo>
                    <a:pt x="2705646" y="49364"/>
                  </a:lnTo>
                  <a:lnTo>
                    <a:pt x="2707868" y="54737"/>
                  </a:lnTo>
                  <a:lnTo>
                    <a:pt x="2710103" y="60121"/>
                  </a:lnTo>
                  <a:lnTo>
                    <a:pt x="2711780" y="65671"/>
                  </a:lnTo>
                  <a:lnTo>
                    <a:pt x="2712923" y="71374"/>
                  </a:lnTo>
                  <a:lnTo>
                    <a:pt x="2714053" y="77089"/>
                  </a:lnTo>
                  <a:lnTo>
                    <a:pt x="2714625" y="82854"/>
                  </a:lnTo>
                  <a:lnTo>
                    <a:pt x="2714625" y="88671"/>
                  </a:lnTo>
                  <a:lnTo>
                    <a:pt x="2714625" y="1549623"/>
                  </a:lnTo>
                  <a:lnTo>
                    <a:pt x="2714625" y="1555442"/>
                  </a:lnTo>
                  <a:lnTo>
                    <a:pt x="2714053" y="1561212"/>
                  </a:lnTo>
                  <a:lnTo>
                    <a:pt x="2712923" y="1566922"/>
                  </a:lnTo>
                  <a:lnTo>
                    <a:pt x="2711792" y="1572632"/>
                  </a:lnTo>
                  <a:lnTo>
                    <a:pt x="2710103" y="1578178"/>
                  </a:lnTo>
                  <a:lnTo>
                    <a:pt x="2707868" y="1583556"/>
                  </a:lnTo>
                  <a:lnTo>
                    <a:pt x="2705646" y="1588938"/>
                  </a:lnTo>
                  <a:lnTo>
                    <a:pt x="2680055" y="1620118"/>
                  </a:lnTo>
                  <a:lnTo>
                    <a:pt x="2675204" y="1623352"/>
                  </a:lnTo>
                  <a:lnTo>
                    <a:pt x="2670378" y="1626586"/>
                  </a:lnTo>
                  <a:lnTo>
                    <a:pt x="2665260" y="1629321"/>
                  </a:lnTo>
                  <a:lnTo>
                    <a:pt x="2659875" y="1631548"/>
                  </a:lnTo>
                  <a:lnTo>
                    <a:pt x="2654503" y="1633775"/>
                  </a:lnTo>
                  <a:lnTo>
                    <a:pt x="2648953" y="1635457"/>
                  </a:lnTo>
                  <a:lnTo>
                    <a:pt x="2643251" y="1636593"/>
                  </a:lnTo>
                  <a:lnTo>
                    <a:pt x="2637536" y="1637729"/>
                  </a:lnTo>
                  <a:lnTo>
                    <a:pt x="2631770" y="1638300"/>
                  </a:lnTo>
                  <a:lnTo>
                    <a:pt x="2625953" y="1638300"/>
                  </a:lnTo>
                  <a:lnTo>
                    <a:pt x="88671" y="1638300"/>
                  </a:lnTo>
                  <a:lnTo>
                    <a:pt x="82854" y="1638300"/>
                  </a:lnTo>
                  <a:lnTo>
                    <a:pt x="77089" y="1637729"/>
                  </a:lnTo>
                  <a:lnTo>
                    <a:pt x="71374" y="1636593"/>
                  </a:lnTo>
                  <a:lnTo>
                    <a:pt x="65671" y="1635457"/>
                  </a:lnTo>
                  <a:lnTo>
                    <a:pt x="60121" y="1633775"/>
                  </a:lnTo>
                  <a:lnTo>
                    <a:pt x="54749" y="1631548"/>
                  </a:lnTo>
                  <a:lnTo>
                    <a:pt x="49364" y="1629321"/>
                  </a:lnTo>
                  <a:lnTo>
                    <a:pt x="44246" y="1626586"/>
                  </a:lnTo>
                  <a:lnTo>
                    <a:pt x="39408" y="1623352"/>
                  </a:lnTo>
                  <a:lnTo>
                    <a:pt x="34569" y="1620118"/>
                  </a:lnTo>
                  <a:lnTo>
                    <a:pt x="14947" y="1598885"/>
                  </a:lnTo>
                  <a:lnTo>
                    <a:pt x="11709" y="1594048"/>
                  </a:lnTo>
                  <a:lnTo>
                    <a:pt x="8978" y="1588938"/>
                  </a:lnTo>
                  <a:lnTo>
                    <a:pt x="6756" y="1583556"/>
                  </a:lnTo>
                  <a:lnTo>
                    <a:pt x="4521" y="1578178"/>
                  </a:lnTo>
                  <a:lnTo>
                    <a:pt x="2832" y="1572632"/>
                  </a:lnTo>
                  <a:lnTo>
                    <a:pt x="1701" y="1566922"/>
                  </a:lnTo>
                  <a:lnTo>
                    <a:pt x="571" y="1561212"/>
                  </a:lnTo>
                  <a:lnTo>
                    <a:pt x="0" y="1555442"/>
                  </a:lnTo>
                  <a:lnTo>
                    <a:pt x="0" y="1549623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86487" y="2995612"/>
              <a:ext cx="2695575" cy="371475"/>
            </a:xfrm>
            <a:custGeom>
              <a:avLst/>
              <a:gdLst/>
              <a:ahLst/>
              <a:cxnLst/>
              <a:rect l="l" t="t" r="r" b="b"/>
              <a:pathLst>
                <a:path w="2695575" h="371475">
                  <a:moveTo>
                    <a:pt x="2621445" y="0"/>
                  </a:moveTo>
                  <a:lnTo>
                    <a:pt x="74129" y="0"/>
                  </a:lnTo>
                  <a:lnTo>
                    <a:pt x="68961" y="508"/>
                  </a:lnTo>
                  <a:lnTo>
                    <a:pt x="30924" y="16256"/>
                  </a:lnTo>
                  <a:lnTo>
                    <a:pt x="4038" y="53784"/>
                  </a:lnTo>
                  <a:lnTo>
                    <a:pt x="0" y="74129"/>
                  </a:lnTo>
                  <a:lnTo>
                    <a:pt x="0" y="371475"/>
                  </a:lnTo>
                  <a:lnTo>
                    <a:pt x="2695575" y="371475"/>
                  </a:lnTo>
                  <a:lnTo>
                    <a:pt x="2695575" y="74129"/>
                  </a:lnTo>
                  <a:lnTo>
                    <a:pt x="2679306" y="30924"/>
                  </a:lnTo>
                  <a:lnTo>
                    <a:pt x="2641790" y="4038"/>
                  </a:lnTo>
                  <a:lnTo>
                    <a:pt x="26214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86487" y="2995612"/>
              <a:ext cx="2695575" cy="371475"/>
            </a:xfrm>
            <a:custGeom>
              <a:avLst/>
              <a:gdLst/>
              <a:ahLst/>
              <a:cxnLst/>
              <a:rect l="l" t="t" r="r" b="b"/>
              <a:pathLst>
                <a:path w="2695575" h="371475">
                  <a:moveTo>
                    <a:pt x="0" y="371475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8" y="68961"/>
                  </a:lnTo>
                  <a:lnTo>
                    <a:pt x="1524" y="63855"/>
                  </a:lnTo>
                  <a:lnTo>
                    <a:pt x="2540" y="58750"/>
                  </a:lnTo>
                  <a:lnTo>
                    <a:pt x="4038" y="53784"/>
                  </a:lnTo>
                  <a:lnTo>
                    <a:pt x="6032" y="48971"/>
                  </a:lnTo>
                  <a:lnTo>
                    <a:pt x="8026" y="44157"/>
                  </a:lnTo>
                  <a:lnTo>
                    <a:pt x="10477" y="39585"/>
                  </a:lnTo>
                  <a:lnTo>
                    <a:pt x="13373" y="35255"/>
                  </a:lnTo>
                  <a:lnTo>
                    <a:pt x="16256" y="30924"/>
                  </a:lnTo>
                  <a:lnTo>
                    <a:pt x="19545" y="26924"/>
                  </a:lnTo>
                  <a:lnTo>
                    <a:pt x="23241" y="23241"/>
                  </a:lnTo>
                  <a:lnTo>
                    <a:pt x="26924" y="19545"/>
                  </a:lnTo>
                  <a:lnTo>
                    <a:pt x="30924" y="16256"/>
                  </a:lnTo>
                  <a:lnTo>
                    <a:pt x="35255" y="13373"/>
                  </a:lnTo>
                  <a:lnTo>
                    <a:pt x="39585" y="10477"/>
                  </a:lnTo>
                  <a:lnTo>
                    <a:pt x="44157" y="8026"/>
                  </a:lnTo>
                  <a:lnTo>
                    <a:pt x="48971" y="6032"/>
                  </a:lnTo>
                  <a:lnTo>
                    <a:pt x="53784" y="4038"/>
                  </a:lnTo>
                  <a:lnTo>
                    <a:pt x="58750" y="2540"/>
                  </a:lnTo>
                  <a:lnTo>
                    <a:pt x="63855" y="1524"/>
                  </a:lnTo>
                  <a:lnTo>
                    <a:pt x="68961" y="508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2616238" y="0"/>
                  </a:lnTo>
                  <a:lnTo>
                    <a:pt x="2621445" y="0"/>
                  </a:lnTo>
                  <a:lnTo>
                    <a:pt x="2626614" y="508"/>
                  </a:lnTo>
                  <a:lnTo>
                    <a:pt x="2631719" y="1524"/>
                  </a:lnTo>
                  <a:lnTo>
                    <a:pt x="2636824" y="2540"/>
                  </a:lnTo>
                  <a:lnTo>
                    <a:pt x="2641790" y="4038"/>
                  </a:lnTo>
                  <a:lnTo>
                    <a:pt x="2646603" y="6032"/>
                  </a:lnTo>
                  <a:lnTo>
                    <a:pt x="2651417" y="8026"/>
                  </a:lnTo>
                  <a:lnTo>
                    <a:pt x="2655989" y="10477"/>
                  </a:lnTo>
                  <a:lnTo>
                    <a:pt x="2660319" y="13373"/>
                  </a:lnTo>
                  <a:lnTo>
                    <a:pt x="2664650" y="16256"/>
                  </a:lnTo>
                  <a:lnTo>
                    <a:pt x="2668651" y="19545"/>
                  </a:lnTo>
                  <a:lnTo>
                    <a:pt x="2672334" y="23241"/>
                  </a:lnTo>
                  <a:lnTo>
                    <a:pt x="2676017" y="26924"/>
                  </a:lnTo>
                  <a:lnTo>
                    <a:pt x="2679306" y="30924"/>
                  </a:lnTo>
                  <a:lnTo>
                    <a:pt x="2682201" y="35255"/>
                  </a:lnTo>
                  <a:lnTo>
                    <a:pt x="2685097" y="39585"/>
                  </a:lnTo>
                  <a:lnTo>
                    <a:pt x="2687548" y="44157"/>
                  </a:lnTo>
                  <a:lnTo>
                    <a:pt x="2689529" y="48971"/>
                  </a:lnTo>
                  <a:lnTo>
                    <a:pt x="2691523" y="53784"/>
                  </a:lnTo>
                  <a:lnTo>
                    <a:pt x="2693035" y="58750"/>
                  </a:lnTo>
                  <a:lnTo>
                    <a:pt x="2694051" y="63855"/>
                  </a:lnTo>
                  <a:lnTo>
                    <a:pt x="2695067" y="68961"/>
                  </a:lnTo>
                  <a:lnTo>
                    <a:pt x="2695575" y="74129"/>
                  </a:lnTo>
                  <a:lnTo>
                    <a:pt x="2695575" y="79336"/>
                  </a:lnTo>
                  <a:lnTo>
                    <a:pt x="2695575" y="371475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23217" y="2457095"/>
            <a:ext cx="8147684" cy="12388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352425">
              <a:lnSpc>
                <a:spcPts val="1350"/>
              </a:lnSpc>
              <a:spcBef>
                <a:spcPts val="195"/>
              </a:spcBef>
            </a:pP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This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Georgia"/>
                <a:cs typeface="Georgia"/>
              </a:rPr>
              <a:t>PPT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provides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an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overview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comparative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analysis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various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models,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identifying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key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performance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metrics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their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implications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real-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world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applications,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particularly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in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winemaking.</a:t>
            </a:r>
            <a:endParaRPr sz="11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9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9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50">
              <a:latin typeface="Georgia"/>
              <a:cs typeface="Georgia"/>
            </a:endParaRPr>
          </a:p>
          <a:p>
            <a:pPr marL="1336675">
              <a:lnSpc>
                <a:spcPct val="100000"/>
              </a:lnSpc>
              <a:spcBef>
                <a:spcPts val="5"/>
              </a:spcBef>
              <a:tabLst>
                <a:tab pos="4201795" algn="l"/>
                <a:tab pos="7067550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		 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200">
              <a:latin typeface="Times New Roman"/>
              <a:cs typeface="Times New Roman"/>
            </a:endParaRPr>
          </a:p>
          <a:p>
            <a:pPr marL="156210">
              <a:lnSpc>
                <a:spcPct val="100000"/>
              </a:lnSpc>
              <a:spcBef>
                <a:spcPts val="5"/>
              </a:spcBef>
              <a:tabLst>
                <a:tab pos="3021330" algn="l"/>
                <a:tab pos="5887085" algn="l"/>
              </a:tabLst>
            </a:pP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Performance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Summary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Best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Performing</a:t>
            </a:r>
            <a:r>
              <a:rPr sz="13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Implications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Winemakers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97904" y="3771545"/>
            <a:ext cx="2337435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Insights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derived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from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best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can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guide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winemakers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in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achieving desired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quality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levels.</a:t>
            </a:r>
            <a:endParaRPr sz="1150">
              <a:latin typeface="Georgia"/>
              <a:cs typeface="Georgi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5257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9344025" cy="5257800"/>
          </a:xfrm>
          <a:custGeom>
            <a:avLst/>
            <a:gdLst/>
            <a:ahLst/>
            <a:cxnLst/>
            <a:rect l="l" t="t" r="r" b="b"/>
            <a:pathLst>
              <a:path w="9344025" h="5257800">
                <a:moveTo>
                  <a:pt x="9344025" y="0"/>
                </a:moveTo>
                <a:lnTo>
                  <a:pt x="0" y="0"/>
                </a:lnTo>
                <a:lnTo>
                  <a:pt x="0" y="5257800"/>
                </a:lnTo>
                <a:lnTo>
                  <a:pt x="9344025" y="5257800"/>
                </a:lnTo>
                <a:lnTo>
                  <a:pt x="9344025" y="0"/>
                </a:lnTo>
                <a:close/>
              </a:path>
            </a:pathLst>
          </a:custGeom>
          <a:solidFill>
            <a:srgbClr val="000000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3217" y="1408860"/>
            <a:ext cx="764095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Challenges</a:t>
            </a:r>
            <a:r>
              <a:rPr spc="-135" dirty="0"/>
              <a:t> </a:t>
            </a:r>
            <a:r>
              <a:rPr spc="-110" dirty="0"/>
              <a:t>and</a:t>
            </a:r>
            <a:r>
              <a:rPr spc="-135" dirty="0"/>
              <a:t> </a:t>
            </a:r>
            <a:r>
              <a:rPr spc="-150" dirty="0"/>
              <a:t>Limitations</a:t>
            </a:r>
            <a:r>
              <a:rPr spc="-130" dirty="0"/>
              <a:t> </a:t>
            </a:r>
            <a:r>
              <a:rPr spc="-160" dirty="0"/>
              <a:t>in</a:t>
            </a:r>
            <a:r>
              <a:rPr spc="-130" dirty="0"/>
              <a:t> </a:t>
            </a:r>
            <a:r>
              <a:rPr spc="-160" dirty="0"/>
              <a:t>Model</a:t>
            </a:r>
            <a:r>
              <a:rPr spc="-135" dirty="0"/>
              <a:t> </a:t>
            </a:r>
            <a:r>
              <a:rPr spc="-90" dirty="0"/>
              <a:t>Performance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47675" y="2009775"/>
            <a:ext cx="2724150" cy="1628775"/>
            <a:chOff x="447675" y="2009775"/>
            <a:chExt cx="2724150" cy="1628775"/>
          </a:xfrm>
        </p:grpSpPr>
        <p:sp>
          <p:nvSpPr>
            <p:cNvPr id="6" name="object 6"/>
            <p:cNvSpPr/>
            <p:nvPr/>
          </p:nvSpPr>
          <p:spPr>
            <a:xfrm>
              <a:off x="452437" y="2014537"/>
              <a:ext cx="2714625" cy="1619250"/>
            </a:xfrm>
            <a:custGeom>
              <a:avLst/>
              <a:gdLst/>
              <a:ahLst/>
              <a:cxnLst/>
              <a:rect l="l" t="t" r="r" b="b"/>
              <a:pathLst>
                <a:path w="2714625" h="1619250">
                  <a:moveTo>
                    <a:pt x="2714625" y="0"/>
                  </a:moveTo>
                  <a:lnTo>
                    <a:pt x="236407" y="0"/>
                  </a:lnTo>
                  <a:lnTo>
                    <a:pt x="228420" y="393"/>
                  </a:lnTo>
                  <a:lnTo>
                    <a:pt x="188878" y="6261"/>
                  </a:lnTo>
                  <a:lnTo>
                    <a:pt x="143484" y="21666"/>
                  </a:lnTo>
                  <a:lnTo>
                    <a:pt x="101967" y="45631"/>
                  </a:lnTo>
                  <a:lnTo>
                    <a:pt x="65925" y="77241"/>
                  </a:lnTo>
                  <a:lnTo>
                    <a:pt x="36746" y="115277"/>
                  </a:lnTo>
                  <a:lnTo>
                    <a:pt x="15542" y="158267"/>
                  </a:lnTo>
                  <a:lnTo>
                    <a:pt x="3135" y="204584"/>
                  </a:lnTo>
                  <a:lnTo>
                    <a:pt x="0" y="236410"/>
                  </a:lnTo>
                  <a:lnTo>
                    <a:pt x="0" y="1619250"/>
                  </a:lnTo>
                  <a:lnTo>
                    <a:pt x="2478214" y="1619250"/>
                  </a:lnTo>
                  <a:lnTo>
                    <a:pt x="2486202" y="1618856"/>
                  </a:lnTo>
                  <a:lnTo>
                    <a:pt x="2525750" y="1612988"/>
                  </a:lnTo>
                  <a:lnTo>
                    <a:pt x="2571140" y="1597583"/>
                  </a:lnTo>
                  <a:lnTo>
                    <a:pt x="2612656" y="1573606"/>
                  </a:lnTo>
                  <a:lnTo>
                    <a:pt x="2648699" y="1542008"/>
                  </a:lnTo>
                  <a:lnTo>
                    <a:pt x="2677883" y="1503972"/>
                  </a:lnTo>
                  <a:lnTo>
                    <a:pt x="2699080" y="1460969"/>
                  </a:lnTo>
                  <a:lnTo>
                    <a:pt x="2711488" y="1414665"/>
                  </a:lnTo>
                  <a:lnTo>
                    <a:pt x="2714625" y="1382839"/>
                  </a:lnTo>
                  <a:lnTo>
                    <a:pt x="2714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437" y="2014537"/>
              <a:ext cx="2714625" cy="1619250"/>
            </a:xfrm>
            <a:custGeom>
              <a:avLst/>
              <a:gdLst/>
              <a:ahLst/>
              <a:cxnLst/>
              <a:rect l="l" t="t" r="r" b="b"/>
              <a:pathLst>
                <a:path w="2714625" h="1619250">
                  <a:moveTo>
                    <a:pt x="0" y="161925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2" y="228422"/>
                  </a:lnTo>
                  <a:lnTo>
                    <a:pt x="1176" y="220459"/>
                  </a:lnTo>
                  <a:lnTo>
                    <a:pt x="1959" y="212483"/>
                  </a:lnTo>
                  <a:lnTo>
                    <a:pt x="3135" y="204584"/>
                  </a:lnTo>
                  <a:lnTo>
                    <a:pt x="4697" y="196735"/>
                  </a:lnTo>
                  <a:lnTo>
                    <a:pt x="6256" y="188874"/>
                  </a:lnTo>
                  <a:lnTo>
                    <a:pt x="8200" y="181127"/>
                  </a:lnTo>
                  <a:lnTo>
                    <a:pt x="21670" y="143484"/>
                  </a:lnTo>
                  <a:lnTo>
                    <a:pt x="41191" y="108623"/>
                  </a:lnTo>
                  <a:lnTo>
                    <a:pt x="45636" y="101968"/>
                  </a:lnTo>
                  <a:lnTo>
                    <a:pt x="71586" y="71589"/>
                  </a:lnTo>
                  <a:lnTo>
                    <a:pt x="77246" y="65925"/>
                  </a:lnTo>
                  <a:lnTo>
                    <a:pt x="108624" y="41186"/>
                  </a:lnTo>
                  <a:lnTo>
                    <a:pt x="115277" y="36741"/>
                  </a:lnTo>
                  <a:lnTo>
                    <a:pt x="150877" y="18605"/>
                  </a:lnTo>
                  <a:lnTo>
                    <a:pt x="188878" y="6261"/>
                  </a:lnTo>
                  <a:lnTo>
                    <a:pt x="196730" y="4699"/>
                  </a:lnTo>
                  <a:lnTo>
                    <a:pt x="204579" y="3136"/>
                  </a:lnTo>
                  <a:lnTo>
                    <a:pt x="212487" y="1955"/>
                  </a:lnTo>
                  <a:lnTo>
                    <a:pt x="220454" y="1181"/>
                  </a:lnTo>
                  <a:lnTo>
                    <a:pt x="228420" y="393"/>
                  </a:lnTo>
                  <a:lnTo>
                    <a:pt x="236407" y="0"/>
                  </a:lnTo>
                  <a:lnTo>
                    <a:pt x="244410" y="0"/>
                  </a:lnTo>
                  <a:lnTo>
                    <a:pt x="2714625" y="0"/>
                  </a:lnTo>
                  <a:lnTo>
                    <a:pt x="2714625" y="1374838"/>
                  </a:lnTo>
                  <a:lnTo>
                    <a:pt x="2714625" y="1382839"/>
                  </a:lnTo>
                  <a:lnTo>
                    <a:pt x="2714231" y="1390827"/>
                  </a:lnTo>
                  <a:lnTo>
                    <a:pt x="2713443" y="1398790"/>
                  </a:lnTo>
                  <a:lnTo>
                    <a:pt x="2712669" y="1406766"/>
                  </a:lnTo>
                  <a:lnTo>
                    <a:pt x="2711488" y="1414665"/>
                  </a:lnTo>
                  <a:lnTo>
                    <a:pt x="2709926" y="1422514"/>
                  </a:lnTo>
                  <a:lnTo>
                    <a:pt x="2708363" y="1430375"/>
                  </a:lnTo>
                  <a:lnTo>
                    <a:pt x="2706420" y="1438122"/>
                  </a:lnTo>
                  <a:lnTo>
                    <a:pt x="2704096" y="1445780"/>
                  </a:lnTo>
                  <a:lnTo>
                    <a:pt x="2701772" y="1453451"/>
                  </a:lnTo>
                  <a:lnTo>
                    <a:pt x="2699080" y="1460969"/>
                  </a:lnTo>
                  <a:lnTo>
                    <a:pt x="2681986" y="1497114"/>
                  </a:lnTo>
                  <a:lnTo>
                    <a:pt x="2673438" y="1510626"/>
                  </a:lnTo>
                  <a:lnTo>
                    <a:pt x="2668993" y="1517281"/>
                  </a:lnTo>
                  <a:lnTo>
                    <a:pt x="2643035" y="1547660"/>
                  </a:lnTo>
                  <a:lnTo>
                    <a:pt x="2637383" y="1553324"/>
                  </a:lnTo>
                  <a:lnTo>
                    <a:pt x="2606001" y="1578063"/>
                  </a:lnTo>
                  <a:lnTo>
                    <a:pt x="2571140" y="1597583"/>
                  </a:lnTo>
                  <a:lnTo>
                    <a:pt x="2563749" y="1600644"/>
                  </a:lnTo>
                  <a:lnTo>
                    <a:pt x="2556357" y="1603705"/>
                  </a:lnTo>
                  <a:lnTo>
                    <a:pt x="2548826" y="1606397"/>
                  </a:lnTo>
                  <a:lnTo>
                    <a:pt x="2541155" y="1608721"/>
                  </a:lnTo>
                  <a:lnTo>
                    <a:pt x="2533497" y="1611045"/>
                  </a:lnTo>
                  <a:lnTo>
                    <a:pt x="2525750" y="1612988"/>
                  </a:lnTo>
                  <a:lnTo>
                    <a:pt x="2517889" y="1614551"/>
                  </a:lnTo>
                  <a:lnTo>
                    <a:pt x="2510040" y="1616113"/>
                  </a:lnTo>
                  <a:lnTo>
                    <a:pt x="2502141" y="1617281"/>
                  </a:lnTo>
                  <a:lnTo>
                    <a:pt x="2494165" y="1618068"/>
                  </a:lnTo>
                  <a:lnTo>
                    <a:pt x="2486202" y="1618856"/>
                  </a:lnTo>
                  <a:lnTo>
                    <a:pt x="2478214" y="1619250"/>
                  </a:lnTo>
                  <a:lnTo>
                    <a:pt x="2470213" y="1619250"/>
                  </a:lnTo>
                  <a:lnTo>
                    <a:pt x="0" y="161925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14700" y="2009775"/>
            <a:ext cx="2714625" cy="1628775"/>
            <a:chOff x="3314700" y="2009775"/>
            <a:chExt cx="2714625" cy="1628775"/>
          </a:xfrm>
        </p:grpSpPr>
        <p:sp>
          <p:nvSpPr>
            <p:cNvPr id="9" name="object 9"/>
            <p:cNvSpPr/>
            <p:nvPr/>
          </p:nvSpPr>
          <p:spPr>
            <a:xfrm>
              <a:off x="3319462" y="2014537"/>
              <a:ext cx="2705100" cy="1619250"/>
            </a:xfrm>
            <a:custGeom>
              <a:avLst/>
              <a:gdLst/>
              <a:ahLst/>
              <a:cxnLst/>
              <a:rect l="l" t="t" r="r" b="b"/>
              <a:pathLst>
                <a:path w="2705100" h="1619250">
                  <a:moveTo>
                    <a:pt x="2705100" y="0"/>
                  </a:moveTo>
                  <a:lnTo>
                    <a:pt x="236410" y="0"/>
                  </a:lnTo>
                  <a:lnTo>
                    <a:pt x="228422" y="393"/>
                  </a:lnTo>
                  <a:lnTo>
                    <a:pt x="188874" y="6261"/>
                  </a:lnTo>
                  <a:lnTo>
                    <a:pt x="143484" y="21666"/>
                  </a:lnTo>
                  <a:lnTo>
                    <a:pt x="101968" y="45631"/>
                  </a:lnTo>
                  <a:lnTo>
                    <a:pt x="65925" y="77241"/>
                  </a:lnTo>
                  <a:lnTo>
                    <a:pt x="36741" y="115277"/>
                  </a:lnTo>
                  <a:lnTo>
                    <a:pt x="15544" y="158267"/>
                  </a:lnTo>
                  <a:lnTo>
                    <a:pt x="3136" y="204584"/>
                  </a:lnTo>
                  <a:lnTo>
                    <a:pt x="0" y="236410"/>
                  </a:lnTo>
                  <a:lnTo>
                    <a:pt x="0" y="1619250"/>
                  </a:lnTo>
                  <a:lnTo>
                    <a:pt x="2468689" y="1619250"/>
                  </a:lnTo>
                  <a:lnTo>
                    <a:pt x="2476677" y="1618856"/>
                  </a:lnTo>
                  <a:lnTo>
                    <a:pt x="2516225" y="1612988"/>
                  </a:lnTo>
                  <a:lnTo>
                    <a:pt x="2561615" y="1597583"/>
                  </a:lnTo>
                  <a:lnTo>
                    <a:pt x="2603131" y="1573606"/>
                  </a:lnTo>
                  <a:lnTo>
                    <a:pt x="2639174" y="1542008"/>
                  </a:lnTo>
                  <a:lnTo>
                    <a:pt x="2668358" y="1503972"/>
                  </a:lnTo>
                  <a:lnTo>
                    <a:pt x="2689555" y="1460969"/>
                  </a:lnTo>
                  <a:lnTo>
                    <a:pt x="2701963" y="1414665"/>
                  </a:lnTo>
                  <a:lnTo>
                    <a:pt x="2705100" y="1382839"/>
                  </a:lnTo>
                  <a:lnTo>
                    <a:pt x="2705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9462" y="2014537"/>
              <a:ext cx="2705100" cy="1619250"/>
            </a:xfrm>
            <a:custGeom>
              <a:avLst/>
              <a:gdLst/>
              <a:ahLst/>
              <a:cxnLst/>
              <a:rect l="l" t="t" r="r" b="b"/>
              <a:pathLst>
                <a:path w="2705100" h="1619250">
                  <a:moveTo>
                    <a:pt x="0" y="161925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3" y="228422"/>
                  </a:lnTo>
                  <a:lnTo>
                    <a:pt x="1181" y="220459"/>
                  </a:lnTo>
                  <a:lnTo>
                    <a:pt x="1955" y="212483"/>
                  </a:lnTo>
                  <a:lnTo>
                    <a:pt x="3136" y="204584"/>
                  </a:lnTo>
                  <a:lnTo>
                    <a:pt x="4699" y="196735"/>
                  </a:lnTo>
                  <a:lnTo>
                    <a:pt x="6261" y="188874"/>
                  </a:lnTo>
                  <a:lnTo>
                    <a:pt x="8204" y="181127"/>
                  </a:lnTo>
                  <a:lnTo>
                    <a:pt x="10528" y="173469"/>
                  </a:lnTo>
                  <a:lnTo>
                    <a:pt x="12852" y="165798"/>
                  </a:lnTo>
                  <a:lnTo>
                    <a:pt x="15544" y="158267"/>
                  </a:lnTo>
                  <a:lnTo>
                    <a:pt x="18605" y="150876"/>
                  </a:lnTo>
                  <a:lnTo>
                    <a:pt x="21666" y="143484"/>
                  </a:lnTo>
                  <a:lnTo>
                    <a:pt x="25082" y="136258"/>
                  </a:lnTo>
                  <a:lnTo>
                    <a:pt x="28854" y="129197"/>
                  </a:lnTo>
                  <a:lnTo>
                    <a:pt x="32639" y="122135"/>
                  </a:lnTo>
                  <a:lnTo>
                    <a:pt x="36741" y="115277"/>
                  </a:lnTo>
                  <a:lnTo>
                    <a:pt x="41186" y="108623"/>
                  </a:lnTo>
                  <a:lnTo>
                    <a:pt x="45631" y="101968"/>
                  </a:lnTo>
                  <a:lnTo>
                    <a:pt x="50393" y="95542"/>
                  </a:lnTo>
                  <a:lnTo>
                    <a:pt x="55473" y="89357"/>
                  </a:lnTo>
                  <a:lnTo>
                    <a:pt x="60553" y="83172"/>
                  </a:lnTo>
                  <a:lnTo>
                    <a:pt x="65925" y="77241"/>
                  </a:lnTo>
                  <a:lnTo>
                    <a:pt x="71589" y="71589"/>
                  </a:lnTo>
                  <a:lnTo>
                    <a:pt x="77241" y="65925"/>
                  </a:lnTo>
                  <a:lnTo>
                    <a:pt x="83172" y="60553"/>
                  </a:lnTo>
                  <a:lnTo>
                    <a:pt x="89357" y="55473"/>
                  </a:lnTo>
                  <a:lnTo>
                    <a:pt x="95542" y="50393"/>
                  </a:lnTo>
                  <a:lnTo>
                    <a:pt x="101968" y="45631"/>
                  </a:lnTo>
                  <a:lnTo>
                    <a:pt x="108623" y="41186"/>
                  </a:lnTo>
                  <a:lnTo>
                    <a:pt x="115277" y="36741"/>
                  </a:lnTo>
                  <a:lnTo>
                    <a:pt x="150876" y="18605"/>
                  </a:lnTo>
                  <a:lnTo>
                    <a:pt x="173469" y="10528"/>
                  </a:lnTo>
                  <a:lnTo>
                    <a:pt x="181127" y="8204"/>
                  </a:lnTo>
                  <a:lnTo>
                    <a:pt x="188874" y="6261"/>
                  </a:lnTo>
                  <a:lnTo>
                    <a:pt x="196735" y="4699"/>
                  </a:lnTo>
                  <a:lnTo>
                    <a:pt x="204584" y="3136"/>
                  </a:lnTo>
                  <a:lnTo>
                    <a:pt x="212483" y="1955"/>
                  </a:lnTo>
                  <a:lnTo>
                    <a:pt x="220459" y="1181"/>
                  </a:lnTo>
                  <a:lnTo>
                    <a:pt x="228422" y="393"/>
                  </a:lnTo>
                  <a:lnTo>
                    <a:pt x="236410" y="0"/>
                  </a:lnTo>
                  <a:lnTo>
                    <a:pt x="244411" y="0"/>
                  </a:lnTo>
                  <a:lnTo>
                    <a:pt x="2705100" y="0"/>
                  </a:lnTo>
                  <a:lnTo>
                    <a:pt x="2705100" y="1374838"/>
                  </a:lnTo>
                  <a:lnTo>
                    <a:pt x="2705100" y="1382839"/>
                  </a:lnTo>
                  <a:lnTo>
                    <a:pt x="2704706" y="1390827"/>
                  </a:lnTo>
                  <a:lnTo>
                    <a:pt x="2703918" y="1398790"/>
                  </a:lnTo>
                  <a:lnTo>
                    <a:pt x="2703144" y="1406766"/>
                  </a:lnTo>
                  <a:lnTo>
                    <a:pt x="2701963" y="1414665"/>
                  </a:lnTo>
                  <a:lnTo>
                    <a:pt x="2700401" y="1422514"/>
                  </a:lnTo>
                  <a:lnTo>
                    <a:pt x="2698838" y="1430375"/>
                  </a:lnTo>
                  <a:lnTo>
                    <a:pt x="2696895" y="1438122"/>
                  </a:lnTo>
                  <a:lnTo>
                    <a:pt x="2694571" y="1445780"/>
                  </a:lnTo>
                  <a:lnTo>
                    <a:pt x="2692247" y="1453451"/>
                  </a:lnTo>
                  <a:lnTo>
                    <a:pt x="2689555" y="1460969"/>
                  </a:lnTo>
                  <a:lnTo>
                    <a:pt x="2672461" y="1497114"/>
                  </a:lnTo>
                  <a:lnTo>
                    <a:pt x="2649626" y="1529892"/>
                  </a:lnTo>
                  <a:lnTo>
                    <a:pt x="2633510" y="1547660"/>
                  </a:lnTo>
                  <a:lnTo>
                    <a:pt x="2627858" y="1553324"/>
                  </a:lnTo>
                  <a:lnTo>
                    <a:pt x="2596476" y="1578063"/>
                  </a:lnTo>
                  <a:lnTo>
                    <a:pt x="2561615" y="1597583"/>
                  </a:lnTo>
                  <a:lnTo>
                    <a:pt x="2554224" y="1600644"/>
                  </a:lnTo>
                  <a:lnTo>
                    <a:pt x="2546832" y="1603705"/>
                  </a:lnTo>
                  <a:lnTo>
                    <a:pt x="2539301" y="1606397"/>
                  </a:lnTo>
                  <a:lnTo>
                    <a:pt x="2531630" y="1608721"/>
                  </a:lnTo>
                  <a:lnTo>
                    <a:pt x="2523972" y="1611045"/>
                  </a:lnTo>
                  <a:lnTo>
                    <a:pt x="2516225" y="1612988"/>
                  </a:lnTo>
                  <a:lnTo>
                    <a:pt x="2508364" y="1614551"/>
                  </a:lnTo>
                  <a:lnTo>
                    <a:pt x="2500515" y="1616113"/>
                  </a:lnTo>
                  <a:lnTo>
                    <a:pt x="2492616" y="1617281"/>
                  </a:lnTo>
                  <a:lnTo>
                    <a:pt x="2484640" y="1618068"/>
                  </a:lnTo>
                  <a:lnTo>
                    <a:pt x="2476677" y="1618856"/>
                  </a:lnTo>
                  <a:lnTo>
                    <a:pt x="2468689" y="1619250"/>
                  </a:lnTo>
                  <a:lnTo>
                    <a:pt x="2460688" y="1619250"/>
                  </a:lnTo>
                  <a:lnTo>
                    <a:pt x="0" y="161925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72200" y="2009775"/>
            <a:ext cx="2724150" cy="1628775"/>
            <a:chOff x="6172200" y="2009775"/>
            <a:chExt cx="2724150" cy="1628775"/>
          </a:xfrm>
        </p:grpSpPr>
        <p:sp>
          <p:nvSpPr>
            <p:cNvPr id="12" name="object 12"/>
            <p:cNvSpPr/>
            <p:nvPr/>
          </p:nvSpPr>
          <p:spPr>
            <a:xfrm>
              <a:off x="6176962" y="2014537"/>
              <a:ext cx="2714625" cy="1619250"/>
            </a:xfrm>
            <a:custGeom>
              <a:avLst/>
              <a:gdLst/>
              <a:ahLst/>
              <a:cxnLst/>
              <a:rect l="l" t="t" r="r" b="b"/>
              <a:pathLst>
                <a:path w="2714625" h="1619250">
                  <a:moveTo>
                    <a:pt x="2714625" y="0"/>
                  </a:moveTo>
                  <a:lnTo>
                    <a:pt x="236410" y="0"/>
                  </a:lnTo>
                  <a:lnTo>
                    <a:pt x="228422" y="393"/>
                  </a:lnTo>
                  <a:lnTo>
                    <a:pt x="188874" y="6261"/>
                  </a:lnTo>
                  <a:lnTo>
                    <a:pt x="143484" y="21666"/>
                  </a:lnTo>
                  <a:lnTo>
                    <a:pt x="101968" y="45631"/>
                  </a:lnTo>
                  <a:lnTo>
                    <a:pt x="65925" y="77241"/>
                  </a:lnTo>
                  <a:lnTo>
                    <a:pt x="36741" y="115277"/>
                  </a:lnTo>
                  <a:lnTo>
                    <a:pt x="15544" y="158267"/>
                  </a:lnTo>
                  <a:lnTo>
                    <a:pt x="3136" y="204584"/>
                  </a:lnTo>
                  <a:lnTo>
                    <a:pt x="0" y="236410"/>
                  </a:lnTo>
                  <a:lnTo>
                    <a:pt x="0" y="1619250"/>
                  </a:lnTo>
                  <a:lnTo>
                    <a:pt x="2478214" y="1619250"/>
                  </a:lnTo>
                  <a:lnTo>
                    <a:pt x="2486202" y="1618856"/>
                  </a:lnTo>
                  <a:lnTo>
                    <a:pt x="2525750" y="1612988"/>
                  </a:lnTo>
                  <a:lnTo>
                    <a:pt x="2571140" y="1597583"/>
                  </a:lnTo>
                  <a:lnTo>
                    <a:pt x="2612656" y="1573606"/>
                  </a:lnTo>
                  <a:lnTo>
                    <a:pt x="2648699" y="1542008"/>
                  </a:lnTo>
                  <a:lnTo>
                    <a:pt x="2677883" y="1503972"/>
                  </a:lnTo>
                  <a:lnTo>
                    <a:pt x="2699080" y="1460969"/>
                  </a:lnTo>
                  <a:lnTo>
                    <a:pt x="2711488" y="1414665"/>
                  </a:lnTo>
                  <a:lnTo>
                    <a:pt x="2714625" y="1382839"/>
                  </a:lnTo>
                  <a:lnTo>
                    <a:pt x="2714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6962" y="2014537"/>
              <a:ext cx="2714625" cy="1619250"/>
            </a:xfrm>
            <a:custGeom>
              <a:avLst/>
              <a:gdLst/>
              <a:ahLst/>
              <a:cxnLst/>
              <a:rect l="l" t="t" r="r" b="b"/>
              <a:pathLst>
                <a:path w="2714625" h="1619250">
                  <a:moveTo>
                    <a:pt x="0" y="161925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3" y="228422"/>
                  </a:lnTo>
                  <a:lnTo>
                    <a:pt x="1181" y="220459"/>
                  </a:lnTo>
                  <a:lnTo>
                    <a:pt x="1955" y="212483"/>
                  </a:lnTo>
                  <a:lnTo>
                    <a:pt x="3136" y="204584"/>
                  </a:lnTo>
                  <a:lnTo>
                    <a:pt x="4699" y="196735"/>
                  </a:lnTo>
                  <a:lnTo>
                    <a:pt x="6261" y="188874"/>
                  </a:lnTo>
                  <a:lnTo>
                    <a:pt x="8204" y="181127"/>
                  </a:lnTo>
                  <a:lnTo>
                    <a:pt x="10528" y="173469"/>
                  </a:lnTo>
                  <a:lnTo>
                    <a:pt x="12852" y="165798"/>
                  </a:lnTo>
                  <a:lnTo>
                    <a:pt x="15544" y="158267"/>
                  </a:lnTo>
                  <a:lnTo>
                    <a:pt x="32639" y="122135"/>
                  </a:lnTo>
                  <a:lnTo>
                    <a:pt x="41186" y="108623"/>
                  </a:lnTo>
                  <a:lnTo>
                    <a:pt x="45631" y="101968"/>
                  </a:lnTo>
                  <a:lnTo>
                    <a:pt x="50393" y="95542"/>
                  </a:lnTo>
                  <a:lnTo>
                    <a:pt x="55473" y="89357"/>
                  </a:lnTo>
                  <a:lnTo>
                    <a:pt x="60553" y="83172"/>
                  </a:lnTo>
                  <a:lnTo>
                    <a:pt x="65925" y="77241"/>
                  </a:lnTo>
                  <a:lnTo>
                    <a:pt x="71589" y="71589"/>
                  </a:lnTo>
                  <a:lnTo>
                    <a:pt x="77241" y="65925"/>
                  </a:lnTo>
                  <a:lnTo>
                    <a:pt x="83172" y="60553"/>
                  </a:lnTo>
                  <a:lnTo>
                    <a:pt x="89357" y="55473"/>
                  </a:lnTo>
                  <a:lnTo>
                    <a:pt x="95542" y="50393"/>
                  </a:lnTo>
                  <a:lnTo>
                    <a:pt x="129197" y="28854"/>
                  </a:lnTo>
                  <a:lnTo>
                    <a:pt x="165798" y="12852"/>
                  </a:lnTo>
                  <a:lnTo>
                    <a:pt x="204584" y="3136"/>
                  </a:lnTo>
                  <a:lnTo>
                    <a:pt x="220459" y="1181"/>
                  </a:lnTo>
                  <a:lnTo>
                    <a:pt x="228422" y="393"/>
                  </a:lnTo>
                  <a:lnTo>
                    <a:pt x="236410" y="0"/>
                  </a:lnTo>
                  <a:lnTo>
                    <a:pt x="244411" y="0"/>
                  </a:lnTo>
                  <a:lnTo>
                    <a:pt x="2714625" y="0"/>
                  </a:lnTo>
                  <a:lnTo>
                    <a:pt x="2714625" y="1374838"/>
                  </a:lnTo>
                  <a:lnTo>
                    <a:pt x="2714625" y="1382839"/>
                  </a:lnTo>
                  <a:lnTo>
                    <a:pt x="2714231" y="1390827"/>
                  </a:lnTo>
                  <a:lnTo>
                    <a:pt x="2713443" y="1398790"/>
                  </a:lnTo>
                  <a:lnTo>
                    <a:pt x="2712669" y="1406766"/>
                  </a:lnTo>
                  <a:lnTo>
                    <a:pt x="2711488" y="1414665"/>
                  </a:lnTo>
                  <a:lnTo>
                    <a:pt x="2709926" y="1422514"/>
                  </a:lnTo>
                  <a:lnTo>
                    <a:pt x="2708363" y="1430375"/>
                  </a:lnTo>
                  <a:lnTo>
                    <a:pt x="2706420" y="1438122"/>
                  </a:lnTo>
                  <a:lnTo>
                    <a:pt x="2704096" y="1445780"/>
                  </a:lnTo>
                  <a:lnTo>
                    <a:pt x="2701772" y="1453451"/>
                  </a:lnTo>
                  <a:lnTo>
                    <a:pt x="2699080" y="1460969"/>
                  </a:lnTo>
                  <a:lnTo>
                    <a:pt x="2681986" y="1497114"/>
                  </a:lnTo>
                  <a:lnTo>
                    <a:pt x="2659151" y="1529892"/>
                  </a:lnTo>
                  <a:lnTo>
                    <a:pt x="2643035" y="1547660"/>
                  </a:lnTo>
                  <a:lnTo>
                    <a:pt x="2637383" y="1553324"/>
                  </a:lnTo>
                  <a:lnTo>
                    <a:pt x="2606001" y="1578063"/>
                  </a:lnTo>
                  <a:lnTo>
                    <a:pt x="2571140" y="1597583"/>
                  </a:lnTo>
                  <a:lnTo>
                    <a:pt x="2563749" y="1600644"/>
                  </a:lnTo>
                  <a:lnTo>
                    <a:pt x="2556357" y="1603705"/>
                  </a:lnTo>
                  <a:lnTo>
                    <a:pt x="2548826" y="1606397"/>
                  </a:lnTo>
                  <a:lnTo>
                    <a:pt x="2541155" y="1608721"/>
                  </a:lnTo>
                  <a:lnTo>
                    <a:pt x="2533497" y="1611045"/>
                  </a:lnTo>
                  <a:lnTo>
                    <a:pt x="2525750" y="1612988"/>
                  </a:lnTo>
                  <a:lnTo>
                    <a:pt x="2517889" y="1614551"/>
                  </a:lnTo>
                  <a:lnTo>
                    <a:pt x="2510040" y="1616113"/>
                  </a:lnTo>
                  <a:lnTo>
                    <a:pt x="2502141" y="1617281"/>
                  </a:lnTo>
                  <a:lnTo>
                    <a:pt x="2494165" y="1618068"/>
                  </a:lnTo>
                  <a:lnTo>
                    <a:pt x="2486202" y="1618856"/>
                  </a:lnTo>
                  <a:lnTo>
                    <a:pt x="2478214" y="1619250"/>
                  </a:lnTo>
                  <a:lnTo>
                    <a:pt x="2470213" y="1619250"/>
                  </a:lnTo>
                  <a:lnTo>
                    <a:pt x="0" y="161925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6836" y="2428520"/>
            <a:ext cx="2336800" cy="728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30"/>
              </a:spcBef>
            </a:pP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Incomplete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or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inaccurate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data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can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hinder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performance.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Ensuring 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high-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quality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data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is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vital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effective wine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classification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prediction.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2375" y="2428520"/>
            <a:ext cx="2406015" cy="900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35"/>
              </a:spcBef>
            </a:pP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Overfitting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occurs when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model learns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noise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instead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underlying patterns.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Balancing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complexity with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generalization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is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critical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for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robust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predictions.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6836" y="2107780"/>
            <a:ext cx="6576059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77820" algn="l"/>
                <a:tab pos="5743575" algn="l"/>
              </a:tabLst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Data</a:t>
            </a: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Issues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3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Overfitting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Scalability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97914" y="2428520"/>
            <a:ext cx="2436495" cy="1071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40"/>
              </a:spcBef>
            </a:pP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ability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to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scale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 real-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time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predictions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may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pose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challenges,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especially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as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size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dataset increases.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Efficient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algorithms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are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necessary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practical implementation.</a:t>
            </a:r>
            <a:endParaRPr sz="1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Practical</a:t>
            </a:r>
            <a:r>
              <a:rPr spc="-155" dirty="0"/>
              <a:t> </a:t>
            </a:r>
            <a:r>
              <a:rPr spc="-120" dirty="0"/>
              <a:t>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189693" y="2072551"/>
            <a:ext cx="1439545" cy="1639570"/>
          </a:xfrm>
          <a:custGeom>
            <a:avLst/>
            <a:gdLst/>
            <a:ahLst/>
            <a:cxnLst/>
            <a:rect l="l" t="t" r="r" b="b"/>
            <a:pathLst>
              <a:path w="1439545" h="1639570">
                <a:moveTo>
                  <a:pt x="631405" y="0"/>
                </a:moveTo>
                <a:lnTo>
                  <a:pt x="587590" y="952"/>
                </a:lnTo>
                <a:lnTo>
                  <a:pt x="543966" y="5143"/>
                </a:lnTo>
                <a:lnTo>
                  <a:pt x="500768" y="12542"/>
                </a:lnTo>
                <a:lnTo>
                  <a:pt x="458228" y="23114"/>
                </a:lnTo>
                <a:lnTo>
                  <a:pt x="416590" y="36801"/>
                </a:lnTo>
                <a:lnTo>
                  <a:pt x="376085" y="53517"/>
                </a:lnTo>
                <a:lnTo>
                  <a:pt x="336907" y="73186"/>
                </a:lnTo>
                <a:lnTo>
                  <a:pt x="299300" y="95694"/>
                </a:lnTo>
                <a:lnTo>
                  <a:pt x="263458" y="120916"/>
                </a:lnTo>
                <a:lnTo>
                  <a:pt x="229577" y="148729"/>
                </a:lnTo>
                <a:lnTo>
                  <a:pt x="197840" y="178947"/>
                </a:lnTo>
                <a:lnTo>
                  <a:pt x="168427" y="211442"/>
                </a:lnTo>
                <a:lnTo>
                  <a:pt x="141484" y="246011"/>
                </a:lnTo>
                <a:lnTo>
                  <a:pt x="117170" y="282486"/>
                </a:lnTo>
                <a:lnTo>
                  <a:pt x="95616" y="320644"/>
                </a:lnTo>
                <a:lnTo>
                  <a:pt x="76949" y="360299"/>
                </a:lnTo>
                <a:lnTo>
                  <a:pt x="61250" y="401215"/>
                </a:lnTo>
                <a:lnTo>
                  <a:pt x="48628" y="443179"/>
                </a:lnTo>
                <a:lnTo>
                  <a:pt x="37272" y="489425"/>
                </a:lnTo>
                <a:lnTo>
                  <a:pt x="27416" y="535963"/>
                </a:lnTo>
                <a:lnTo>
                  <a:pt x="19060" y="582794"/>
                </a:lnTo>
                <a:lnTo>
                  <a:pt x="12204" y="629920"/>
                </a:lnTo>
                <a:lnTo>
                  <a:pt x="6863" y="677233"/>
                </a:lnTo>
                <a:lnTo>
                  <a:pt x="3049" y="724646"/>
                </a:lnTo>
                <a:lnTo>
                  <a:pt x="762" y="772159"/>
                </a:lnTo>
                <a:lnTo>
                  <a:pt x="0" y="819772"/>
                </a:lnTo>
                <a:lnTo>
                  <a:pt x="762" y="867385"/>
                </a:lnTo>
                <a:lnTo>
                  <a:pt x="3049" y="914898"/>
                </a:lnTo>
                <a:lnTo>
                  <a:pt x="6863" y="962311"/>
                </a:lnTo>
                <a:lnTo>
                  <a:pt x="12204" y="1009624"/>
                </a:lnTo>
                <a:lnTo>
                  <a:pt x="19060" y="1056749"/>
                </a:lnTo>
                <a:lnTo>
                  <a:pt x="27416" y="1103580"/>
                </a:lnTo>
                <a:lnTo>
                  <a:pt x="37272" y="1150118"/>
                </a:lnTo>
                <a:lnTo>
                  <a:pt x="48628" y="1196365"/>
                </a:lnTo>
                <a:lnTo>
                  <a:pt x="61250" y="1238329"/>
                </a:lnTo>
                <a:lnTo>
                  <a:pt x="76949" y="1279245"/>
                </a:lnTo>
                <a:lnTo>
                  <a:pt x="95616" y="1318906"/>
                </a:lnTo>
                <a:lnTo>
                  <a:pt x="117170" y="1357071"/>
                </a:lnTo>
                <a:lnTo>
                  <a:pt x="141484" y="1393540"/>
                </a:lnTo>
                <a:lnTo>
                  <a:pt x="168427" y="1428115"/>
                </a:lnTo>
                <a:lnTo>
                  <a:pt x="197840" y="1460600"/>
                </a:lnTo>
                <a:lnTo>
                  <a:pt x="229577" y="1490827"/>
                </a:lnTo>
                <a:lnTo>
                  <a:pt x="263458" y="1518629"/>
                </a:lnTo>
                <a:lnTo>
                  <a:pt x="299300" y="1543850"/>
                </a:lnTo>
                <a:lnTo>
                  <a:pt x="336907" y="1566357"/>
                </a:lnTo>
                <a:lnTo>
                  <a:pt x="376085" y="1586026"/>
                </a:lnTo>
                <a:lnTo>
                  <a:pt x="416590" y="1602752"/>
                </a:lnTo>
                <a:lnTo>
                  <a:pt x="458228" y="1616430"/>
                </a:lnTo>
                <a:lnTo>
                  <a:pt x="500768" y="1627006"/>
                </a:lnTo>
                <a:lnTo>
                  <a:pt x="543966" y="1634401"/>
                </a:lnTo>
                <a:lnTo>
                  <a:pt x="587590" y="1638598"/>
                </a:lnTo>
                <a:lnTo>
                  <a:pt x="631405" y="1639557"/>
                </a:lnTo>
                <a:lnTo>
                  <a:pt x="653327" y="1638821"/>
                </a:lnTo>
                <a:lnTo>
                  <a:pt x="696955" y="1634929"/>
                </a:lnTo>
                <a:lnTo>
                  <a:pt x="740229" y="1627814"/>
                </a:lnTo>
                <a:lnTo>
                  <a:pt x="782805" y="1617532"/>
                </a:lnTo>
                <a:lnTo>
                  <a:pt x="824563" y="1604119"/>
                </a:lnTo>
                <a:lnTo>
                  <a:pt x="865164" y="1587679"/>
                </a:lnTo>
                <a:lnTo>
                  <a:pt x="904493" y="1568265"/>
                </a:lnTo>
                <a:lnTo>
                  <a:pt x="942222" y="1546033"/>
                </a:lnTo>
                <a:lnTo>
                  <a:pt x="978261" y="1521030"/>
                </a:lnTo>
                <a:lnTo>
                  <a:pt x="1012303" y="1493473"/>
                </a:lnTo>
                <a:lnTo>
                  <a:pt x="1044264" y="1463441"/>
                </a:lnTo>
                <a:lnTo>
                  <a:pt x="1073882" y="1431167"/>
                </a:lnTo>
                <a:lnTo>
                  <a:pt x="1101068" y="1396751"/>
                </a:lnTo>
                <a:lnTo>
                  <a:pt x="1125610" y="1360480"/>
                </a:lnTo>
                <a:lnTo>
                  <a:pt x="1439329" y="819772"/>
                </a:lnTo>
                <a:lnTo>
                  <a:pt x="1136878" y="297891"/>
                </a:lnTo>
                <a:lnTo>
                  <a:pt x="1113674" y="260704"/>
                </a:lnTo>
                <a:lnTo>
                  <a:pt x="1087793" y="225336"/>
                </a:lnTo>
                <a:lnTo>
                  <a:pt x="1059372" y="191970"/>
                </a:lnTo>
                <a:lnTo>
                  <a:pt x="1028560" y="160794"/>
                </a:lnTo>
                <a:lnTo>
                  <a:pt x="995537" y="131979"/>
                </a:lnTo>
                <a:lnTo>
                  <a:pt x="960475" y="105689"/>
                </a:lnTo>
                <a:lnTo>
                  <a:pt x="923563" y="82056"/>
                </a:lnTo>
                <a:lnTo>
                  <a:pt x="885012" y="61214"/>
                </a:lnTo>
                <a:lnTo>
                  <a:pt x="845015" y="43268"/>
                </a:lnTo>
                <a:lnTo>
                  <a:pt x="803808" y="28333"/>
                </a:lnTo>
                <a:lnTo>
                  <a:pt x="761612" y="16483"/>
                </a:lnTo>
                <a:lnTo>
                  <a:pt x="718654" y="7785"/>
                </a:lnTo>
                <a:lnTo>
                  <a:pt x="675178" y="2273"/>
                </a:lnTo>
                <a:lnTo>
                  <a:pt x="631405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9395" y="279118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5685" y="1442944"/>
            <a:ext cx="1577340" cy="1410970"/>
          </a:xfrm>
          <a:custGeom>
            <a:avLst/>
            <a:gdLst/>
            <a:ahLst/>
            <a:cxnLst/>
            <a:rect l="l" t="t" r="r" b="b"/>
            <a:pathLst>
              <a:path w="1577339" h="1410970">
                <a:moveTo>
                  <a:pt x="595310" y="0"/>
                </a:moveTo>
                <a:lnTo>
                  <a:pt x="551678" y="1438"/>
                </a:lnTo>
                <a:lnTo>
                  <a:pt x="508329" y="6075"/>
                </a:lnTo>
                <a:lnTo>
                  <a:pt x="465376" y="13895"/>
                </a:lnTo>
                <a:lnTo>
                  <a:pt x="423175" y="24835"/>
                </a:lnTo>
                <a:lnTo>
                  <a:pt x="381836" y="38873"/>
                </a:lnTo>
                <a:lnTo>
                  <a:pt x="341698" y="55884"/>
                </a:lnTo>
                <a:lnTo>
                  <a:pt x="302867" y="75825"/>
                </a:lnTo>
                <a:lnTo>
                  <a:pt x="265654" y="98541"/>
                </a:lnTo>
                <a:lnTo>
                  <a:pt x="230164" y="123966"/>
                </a:lnTo>
                <a:lnTo>
                  <a:pt x="196682" y="151890"/>
                </a:lnTo>
                <a:lnTo>
                  <a:pt x="165304" y="182241"/>
                </a:lnTo>
                <a:lnTo>
                  <a:pt x="136286" y="214774"/>
                </a:lnTo>
                <a:lnTo>
                  <a:pt x="109694" y="249397"/>
                </a:lnTo>
                <a:lnTo>
                  <a:pt x="85757" y="285831"/>
                </a:lnTo>
                <a:lnTo>
                  <a:pt x="64529" y="323983"/>
                </a:lnTo>
                <a:lnTo>
                  <a:pt x="46193" y="363540"/>
                </a:lnTo>
                <a:lnTo>
                  <a:pt x="30793" y="404388"/>
                </a:lnTo>
                <a:lnTo>
                  <a:pt x="18454" y="446202"/>
                </a:lnTo>
                <a:lnTo>
                  <a:pt x="9208" y="488865"/>
                </a:lnTo>
                <a:lnTo>
                  <a:pt x="3131" y="532032"/>
                </a:lnTo>
                <a:lnTo>
                  <a:pt x="240" y="575595"/>
                </a:lnTo>
                <a:lnTo>
                  <a:pt x="0" y="597396"/>
                </a:lnTo>
                <a:lnTo>
                  <a:pt x="564" y="619192"/>
                </a:lnTo>
                <a:lnTo>
                  <a:pt x="4093" y="662707"/>
                </a:lnTo>
                <a:lnTo>
                  <a:pt x="10798" y="705779"/>
                </a:lnTo>
                <a:lnTo>
                  <a:pt x="20671" y="748306"/>
                </a:lnTo>
                <a:lnTo>
                  <a:pt x="33625" y="789936"/>
                </a:lnTo>
                <a:lnTo>
                  <a:pt x="49625" y="830553"/>
                </a:lnTo>
                <a:lnTo>
                  <a:pt x="68541" y="869834"/>
                </a:lnTo>
                <a:lnTo>
                  <a:pt x="381536" y="1410834"/>
                </a:lnTo>
                <a:lnTo>
                  <a:pt x="983478" y="1410834"/>
                </a:lnTo>
                <a:lnTo>
                  <a:pt x="1027203" y="1409256"/>
                </a:lnTo>
                <a:lnTo>
                  <a:pt x="1070689" y="1404459"/>
                </a:lnTo>
                <a:lnTo>
                  <a:pt x="1113696" y="1396467"/>
                </a:lnTo>
                <a:lnTo>
                  <a:pt x="1156007" y="1385332"/>
                </a:lnTo>
                <a:lnTo>
                  <a:pt x="1197375" y="1371102"/>
                </a:lnTo>
                <a:lnTo>
                  <a:pt x="1237580" y="1353862"/>
                </a:lnTo>
                <a:lnTo>
                  <a:pt x="1276411" y="1333708"/>
                </a:lnTo>
                <a:lnTo>
                  <a:pt x="1313653" y="1310745"/>
                </a:lnTo>
                <a:lnTo>
                  <a:pt x="1349097" y="1285104"/>
                </a:lnTo>
                <a:lnTo>
                  <a:pt x="1382550" y="1256910"/>
                </a:lnTo>
                <a:lnTo>
                  <a:pt x="1413835" y="1226336"/>
                </a:lnTo>
                <a:lnTo>
                  <a:pt x="1442786" y="1193524"/>
                </a:lnTo>
                <a:lnTo>
                  <a:pt x="1469232" y="1158688"/>
                </a:lnTo>
                <a:lnTo>
                  <a:pt x="1493040" y="1121985"/>
                </a:lnTo>
                <a:lnTo>
                  <a:pt x="1514084" y="1083631"/>
                </a:lnTo>
                <a:lnTo>
                  <a:pt x="1532232" y="1043829"/>
                </a:lnTo>
                <a:lnTo>
                  <a:pt x="1547406" y="1002794"/>
                </a:lnTo>
                <a:lnTo>
                  <a:pt x="1559512" y="960759"/>
                </a:lnTo>
                <a:lnTo>
                  <a:pt x="1568492" y="917939"/>
                </a:lnTo>
                <a:lnTo>
                  <a:pt x="1574282" y="874576"/>
                </a:lnTo>
                <a:lnTo>
                  <a:pt x="1576862" y="830903"/>
                </a:lnTo>
                <a:lnTo>
                  <a:pt x="1576941" y="809042"/>
                </a:lnTo>
                <a:lnTo>
                  <a:pt x="1576212" y="787162"/>
                </a:lnTo>
                <a:lnTo>
                  <a:pt x="1572350" y="743586"/>
                </a:lnTo>
                <a:lnTo>
                  <a:pt x="1565278" y="700409"/>
                </a:lnTo>
                <a:lnTo>
                  <a:pt x="1555049" y="657876"/>
                </a:lnTo>
                <a:lnTo>
                  <a:pt x="1541706" y="616220"/>
                </a:lnTo>
                <a:lnTo>
                  <a:pt x="1525328" y="575644"/>
                </a:lnTo>
                <a:lnTo>
                  <a:pt x="1506007" y="536401"/>
                </a:lnTo>
                <a:lnTo>
                  <a:pt x="1483842" y="498680"/>
                </a:lnTo>
                <a:lnTo>
                  <a:pt x="1458953" y="462703"/>
                </a:lnTo>
                <a:lnTo>
                  <a:pt x="1431490" y="428646"/>
                </a:lnTo>
                <a:lnTo>
                  <a:pt x="1401587" y="396714"/>
                </a:lnTo>
                <a:lnTo>
                  <a:pt x="1367052" y="363681"/>
                </a:lnTo>
                <a:lnTo>
                  <a:pt x="1331509" y="331810"/>
                </a:lnTo>
                <a:lnTo>
                  <a:pt x="1294956" y="301102"/>
                </a:lnTo>
                <a:lnTo>
                  <a:pt x="1257392" y="271555"/>
                </a:lnTo>
                <a:lnTo>
                  <a:pt x="1218903" y="243232"/>
                </a:lnTo>
                <a:lnTo>
                  <a:pt x="1179563" y="216194"/>
                </a:lnTo>
                <a:lnTo>
                  <a:pt x="1139370" y="190440"/>
                </a:lnTo>
                <a:lnTo>
                  <a:pt x="1098324" y="165967"/>
                </a:lnTo>
                <a:lnTo>
                  <a:pt x="1056512" y="142824"/>
                </a:lnTo>
                <a:lnTo>
                  <a:pt x="1014020" y="121062"/>
                </a:lnTo>
                <a:lnTo>
                  <a:pt x="970849" y="100682"/>
                </a:lnTo>
                <a:lnTo>
                  <a:pt x="927001" y="81690"/>
                </a:lnTo>
                <a:lnTo>
                  <a:pt x="882559" y="64112"/>
                </a:lnTo>
                <a:lnTo>
                  <a:pt x="837625" y="47992"/>
                </a:lnTo>
                <a:lnTo>
                  <a:pt x="792195" y="33332"/>
                </a:lnTo>
                <a:lnTo>
                  <a:pt x="746267" y="20133"/>
                </a:lnTo>
                <a:lnTo>
                  <a:pt x="703737" y="10416"/>
                </a:lnTo>
                <a:lnTo>
                  <a:pt x="660606" y="3852"/>
                </a:lnTo>
                <a:lnTo>
                  <a:pt x="617107" y="482"/>
                </a:lnTo>
                <a:lnTo>
                  <a:pt x="595310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94770" y="2133962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15685" y="2930867"/>
            <a:ext cx="1577340" cy="1410970"/>
          </a:xfrm>
          <a:custGeom>
            <a:avLst/>
            <a:gdLst/>
            <a:ahLst/>
            <a:cxnLst/>
            <a:rect l="l" t="t" r="r" b="b"/>
            <a:pathLst>
              <a:path w="1577339" h="1410970">
                <a:moveTo>
                  <a:pt x="983478" y="0"/>
                </a:moveTo>
                <a:lnTo>
                  <a:pt x="381536" y="0"/>
                </a:lnTo>
                <a:lnTo>
                  <a:pt x="79086" y="521893"/>
                </a:lnTo>
                <a:lnTo>
                  <a:pt x="58721" y="560468"/>
                </a:lnTo>
                <a:lnTo>
                  <a:pt x="41252" y="600443"/>
                </a:lnTo>
                <a:lnTo>
                  <a:pt x="26765" y="641597"/>
                </a:lnTo>
                <a:lnTo>
                  <a:pt x="15344" y="683704"/>
                </a:lnTo>
                <a:lnTo>
                  <a:pt x="7048" y="726535"/>
                </a:lnTo>
                <a:lnTo>
                  <a:pt x="1933" y="769861"/>
                </a:lnTo>
                <a:lnTo>
                  <a:pt x="0" y="813439"/>
                </a:lnTo>
                <a:lnTo>
                  <a:pt x="240" y="835239"/>
                </a:lnTo>
                <a:lnTo>
                  <a:pt x="3131" y="878802"/>
                </a:lnTo>
                <a:lnTo>
                  <a:pt x="9208" y="921974"/>
                </a:lnTo>
                <a:lnTo>
                  <a:pt x="18454" y="964639"/>
                </a:lnTo>
                <a:lnTo>
                  <a:pt x="30793" y="1006457"/>
                </a:lnTo>
                <a:lnTo>
                  <a:pt x="46193" y="1047304"/>
                </a:lnTo>
                <a:lnTo>
                  <a:pt x="64529" y="1086854"/>
                </a:lnTo>
                <a:lnTo>
                  <a:pt x="85757" y="1125003"/>
                </a:lnTo>
                <a:lnTo>
                  <a:pt x="109694" y="1161439"/>
                </a:lnTo>
                <a:lnTo>
                  <a:pt x="136286" y="1196063"/>
                </a:lnTo>
                <a:lnTo>
                  <a:pt x="165304" y="1228595"/>
                </a:lnTo>
                <a:lnTo>
                  <a:pt x="196682" y="1258948"/>
                </a:lnTo>
                <a:lnTo>
                  <a:pt x="230164" y="1286872"/>
                </a:lnTo>
                <a:lnTo>
                  <a:pt x="265654" y="1312295"/>
                </a:lnTo>
                <a:lnTo>
                  <a:pt x="302867" y="1335011"/>
                </a:lnTo>
                <a:lnTo>
                  <a:pt x="341698" y="1354955"/>
                </a:lnTo>
                <a:lnTo>
                  <a:pt x="381836" y="1371967"/>
                </a:lnTo>
                <a:lnTo>
                  <a:pt x="423175" y="1386002"/>
                </a:lnTo>
                <a:lnTo>
                  <a:pt x="465376" y="1396945"/>
                </a:lnTo>
                <a:lnTo>
                  <a:pt x="508329" y="1404766"/>
                </a:lnTo>
                <a:lnTo>
                  <a:pt x="551678" y="1409402"/>
                </a:lnTo>
                <a:lnTo>
                  <a:pt x="595310" y="1410843"/>
                </a:lnTo>
                <a:lnTo>
                  <a:pt x="617107" y="1410359"/>
                </a:lnTo>
                <a:lnTo>
                  <a:pt x="660606" y="1406986"/>
                </a:lnTo>
                <a:lnTo>
                  <a:pt x="703737" y="1400425"/>
                </a:lnTo>
                <a:lnTo>
                  <a:pt x="746267" y="1390708"/>
                </a:lnTo>
                <a:lnTo>
                  <a:pt x="792195" y="1377504"/>
                </a:lnTo>
                <a:lnTo>
                  <a:pt x="837625" y="1362843"/>
                </a:lnTo>
                <a:lnTo>
                  <a:pt x="882559" y="1346725"/>
                </a:lnTo>
                <a:lnTo>
                  <a:pt x="927001" y="1329148"/>
                </a:lnTo>
                <a:lnTo>
                  <a:pt x="970849" y="1310154"/>
                </a:lnTo>
                <a:lnTo>
                  <a:pt x="1014020" y="1289777"/>
                </a:lnTo>
                <a:lnTo>
                  <a:pt x="1056512" y="1268017"/>
                </a:lnTo>
                <a:lnTo>
                  <a:pt x="1098324" y="1244876"/>
                </a:lnTo>
                <a:lnTo>
                  <a:pt x="1139370" y="1220401"/>
                </a:lnTo>
                <a:lnTo>
                  <a:pt x="1179563" y="1194644"/>
                </a:lnTo>
                <a:lnTo>
                  <a:pt x="1218903" y="1167604"/>
                </a:lnTo>
                <a:lnTo>
                  <a:pt x="1257392" y="1139283"/>
                </a:lnTo>
                <a:lnTo>
                  <a:pt x="1294956" y="1109737"/>
                </a:lnTo>
                <a:lnTo>
                  <a:pt x="1331509" y="1079027"/>
                </a:lnTo>
                <a:lnTo>
                  <a:pt x="1367052" y="1047154"/>
                </a:lnTo>
                <a:lnTo>
                  <a:pt x="1401587" y="1014120"/>
                </a:lnTo>
                <a:lnTo>
                  <a:pt x="1431490" y="982194"/>
                </a:lnTo>
                <a:lnTo>
                  <a:pt x="1458953" y="948143"/>
                </a:lnTo>
                <a:lnTo>
                  <a:pt x="1483842" y="912160"/>
                </a:lnTo>
                <a:lnTo>
                  <a:pt x="1506007" y="874433"/>
                </a:lnTo>
                <a:lnTo>
                  <a:pt x="1525328" y="835191"/>
                </a:lnTo>
                <a:lnTo>
                  <a:pt x="1541706" y="794626"/>
                </a:lnTo>
                <a:lnTo>
                  <a:pt x="1555049" y="752963"/>
                </a:lnTo>
                <a:lnTo>
                  <a:pt x="1565278" y="710425"/>
                </a:lnTo>
                <a:lnTo>
                  <a:pt x="1572350" y="667259"/>
                </a:lnTo>
                <a:lnTo>
                  <a:pt x="1576212" y="623684"/>
                </a:lnTo>
                <a:lnTo>
                  <a:pt x="1576941" y="601797"/>
                </a:lnTo>
                <a:lnTo>
                  <a:pt x="1576862" y="579932"/>
                </a:lnTo>
                <a:lnTo>
                  <a:pt x="1574282" y="536257"/>
                </a:lnTo>
                <a:lnTo>
                  <a:pt x="1568492" y="492899"/>
                </a:lnTo>
                <a:lnTo>
                  <a:pt x="1559512" y="450075"/>
                </a:lnTo>
                <a:lnTo>
                  <a:pt x="1547406" y="408039"/>
                </a:lnTo>
                <a:lnTo>
                  <a:pt x="1532232" y="367004"/>
                </a:lnTo>
                <a:lnTo>
                  <a:pt x="1514084" y="327202"/>
                </a:lnTo>
                <a:lnTo>
                  <a:pt x="1493040" y="288848"/>
                </a:lnTo>
                <a:lnTo>
                  <a:pt x="1469232" y="252148"/>
                </a:lnTo>
                <a:lnTo>
                  <a:pt x="1442786" y="217297"/>
                </a:lnTo>
                <a:lnTo>
                  <a:pt x="1413835" y="184500"/>
                </a:lnTo>
                <a:lnTo>
                  <a:pt x="1382550" y="153924"/>
                </a:lnTo>
                <a:lnTo>
                  <a:pt x="1349097" y="125730"/>
                </a:lnTo>
                <a:lnTo>
                  <a:pt x="1313653" y="100088"/>
                </a:lnTo>
                <a:lnTo>
                  <a:pt x="1276411" y="77125"/>
                </a:lnTo>
                <a:lnTo>
                  <a:pt x="1237580" y="56972"/>
                </a:lnTo>
                <a:lnTo>
                  <a:pt x="1197375" y="39733"/>
                </a:lnTo>
                <a:lnTo>
                  <a:pt x="1156007" y="25514"/>
                </a:lnTo>
                <a:lnTo>
                  <a:pt x="1113696" y="14370"/>
                </a:lnTo>
                <a:lnTo>
                  <a:pt x="1070689" y="6388"/>
                </a:lnTo>
                <a:lnTo>
                  <a:pt x="1027203" y="1584"/>
                </a:lnTo>
                <a:lnTo>
                  <a:pt x="983478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94770" y="34579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3875" y="2345905"/>
            <a:ext cx="131699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3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Production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914" y="2685695"/>
            <a:ext cx="2250440" cy="7289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254635" algn="r">
              <a:lnSpc>
                <a:spcPts val="1350"/>
              </a:lnSpc>
              <a:spcBef>
                <a:spcPts val="195"/>
              </a:spcBef>
            </a:pP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classification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can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be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used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assess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grapes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optimize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fermentation</a:t>
            </a:r>
            <a:endParaRPr sz="115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process.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8707" y="1641055"/>
            <a:ext cx="148272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Consumer</a:t>
            </a:r>
            <a:r>
              <a:rPr sz="1350" spc="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Insights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8707" y="1980845"/>
            <a:ext cx="2395220" cy="557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20"/>
              </a:spcBef>
            </a:pP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Retailers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consumers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can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use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predicted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ratings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informed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purchasing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 decisions.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8707" y="3222205"/>
            <a:ext cx="120777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Control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8707" y="3561995"/>
            <a:ext cx="2373630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serves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as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a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tool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control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within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wineries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maintain standards.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855</Words>
  <Application>Microsoft Office PowerPoint</Application>
  <PresentationFormat>Custom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Georgia</vt:lpstr>
      <vt:lpstr>Lucida Sans Unicode</vt:lpstr>
      <vt:lpstr>Times New Roman</vt:lpstr>
      <vt:lpstr>Verdana</vt:lpstr>
      <vt:lpstr>Office Theme</vt:lpstr>
      <vt:lpstr>PowerPoint Presentation</vt:lpstr>
      <vt:lpstr>Introduction to Wine Quality</vt:lpstr>
      <vt:lpstr>Data Collection and Preparation Overview</vt:lpstr>
      <vt:lpstr>Exploratory Data Analysis (EDA)</vt:lpstr>
      <vt:lpstr>PowerPoint Presentation</vt:lpstr>
      <vt:lpstr>Model Evaluation Metrics</vt:lpstr>
      <vt:lpstr>Model Comparison Results</vt:lpstr>
      <vt:lpstr>Challenges and Limitations in Model Performance</vt:lpstr>
      <vt:lpstr>Practical Applications</vt:lpstr>
      <vt:lpstr>Future Directions in Machine Learning</vt:lpstr>
      <vt:lpstr>Conclusion on Wine Quality Prediction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A. Dhakshayani SAI Santhosni</cp:lastModifiedBy>
  <cp:revision>1</cp:revision>
  <dcterms:created xsi:type="dcterms:W3CDTF">2025-09-23T05:22:34Z</dcterms:created>
  <dcterms:modified xsi:type="dcterms:W3CDTF">2025-09-23T05:31:35Z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2025-09-16T00:00:00Z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2025-09-23T00:00:00Z</vt:filetime>
  </property>
  <property fmtid="{D5CDD505-2E9C-101B-9397-08002B2CF9AE}" pid="5" name="Producer">
    <vt:lpwstr>GPL Ghostscript 9.53.3</vt:lpwstr>
  </property>
</Properties>
</file>