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70"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59"/>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11/30/2024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11/30/2024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ncbi.nlm.nih.gov/pmc/articles/PMC4029126/" TargetMode="External"/><Relationship Id="rId3" Type="http://schemas.openxmlformats.org/officeDocument/2006/relationships/hyperlink" Target="http://www.google.com/" TargetMode="External"/><Relationship Id="rId7" Type="http://schemas.openxmlformats.org/officeDocument/2006/relationships/hyperlink" Target="https://www.sciencedirect.com/science/article/pii/S259022962100008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neliti.com/publications/430600/medical-negligence-in-india-a-critical-study" TargetMode="External"/><Relationship Id="rId5" Type="http://schemas.openxmlformats.org/officeDocument/2006/relationships/hyperlink" Target="https://www.mdpi.com/2227-9709/9/1/1" TargetMode="External"/><Relationship Id="rId4" Type="http://schemas.openxmlformats.org/officeDocument/2006/relationships/hyperlink" Target="https://poe.com/" TargetMode="External"/><Relationship Id="rId9" Type="http://schemas.openxmlformats.org/officeDocument/2006/relationships/hyperlink" Target="https://www.researchgate.net/publication/313110938_A_smartphone_based_application_to_improve_the_health_care_system_of_Banglades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fontScale="70000" lnSpcReduction="20000"/>
          </a:bodyPr>
          <a:lstStyle/>
          <a:p>
            <a:r>
              <a:rPr lang="en-US" sz="4200" b="1" dirty="0">
                <a:latin typeface="Times New Roman" panose="02020603050405020304" pitchFamily="18" charset="0"/>
                <a:cs typeface="Times New Roman" panose="02020603050405020304" pitchFamily="18" charset="0"/>
              </a:rPr>
              <a:t>MEDWARE</a:t>
            </a:r>
          </a:p>
          <a:p>
            <a:r>
              <a:rPr lang="en-US" b="1" dirty="0">
                <a:latin typeface="Times New Roman" panose="02020603050405020304" pitchFamily="18" charset="0"/>
                <a:cs typeface="Times New Roman" panose="02020603050405020304" pitchFamily="18" charset="0"/>
              </a:rPr>
              <a:t>SONAM DOBRIYAL (2426MCA710)</a:t>
            </a:r>
          </a:p>
          <a:p>
            <a:r>
              <a:rPr lang="en-US" b="1" dirty="0">
                <a:latin typeface="Times New Roman" panose="02020603050405020304" pitchFamily="18" charset="0"/>
                <a:cs typeface="Times New Roman" panose="02020603050405020304" pitchFamily="18" charset="0"/>
              </a:rPr>
              <a:t>SNIGDHA PRATAP(2426MCA636)</a:t>
            </a:r>
          </a:p>
          <a:p>
            <a:r>
              <a:rPr lang="en-US" b="1" dirty="0">
                <a:latin typeface="Times New Roman" panose="02020603050405020304" pitchFamily="18" charset="0"/>
                <a:cs typeface="Times New Roman" panose="02020603050405020304" pitchFamily="18" charset="0"/>
              </a:rPr>
              <a:t>VANSHIKA GARG(2426MCA715)</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
        <p:nvSpPr>
          <p:cNvPr id="6" name="TextBox 5">
            <a:extLst>
              <a:ext uri="{FF2B5EF4-FFF2-40B4-BE49-F238E27FC236}">
                <a16:creationId xmlns:a16="http://schemas.microsoft.com/office/drawing/2014/main" id="{26C3F4CB-B90A-432A-C822-55895B06A4C2}"/>
              </a:ext>
            </a:extLst>
          </p:cNvPr>
          <p:cNvSpPr txBox="1"/>
          <p:nvPr/>
        </p:nvSpPr>
        <p:spPr>
          <a:xfrm>
            <a:off x="8957187" y="5781368"/>
            <a:ext cx="2694039" cy="646331"/>
          </a:xfrm>
          <a:prstGeom prst="rect">
            <a:avLst/>
          </a:prstGeom>
          <a:noFill/>
        </p:spPr>
        <p:txBody>
          <a:bodyPr wrap="square" rtlCol="0">
            <a:spAutoFit/>
          </a:bodyPr>
          <a:lstStyle/>
          <a:p>
            <a:r>
              <a:rPr lang="en-US" b="1" dirty="0"/>
              <a:t>Project Supervisor:</a:t>
            </a:r>
          </a:p>
          <a:p>
            <a:r>
              <a:rPr lang="en-US" b="1" dirty="0"/>
              <a:t>Ms. Divya Singhal</a:t>
            </a:r>
            <a:endParaRPr lang="en-IN" b="1" dirty="0"/>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fontScale="92500" lnSpcReduction="20000"/>
          </a:bodyPr>
          <a:lstStyle/>
          <a:p>
            <a:pPr marL="0" indent="0">
              <a:buNone/>
            </a:pPr>
            <a:r>
              <a:rPr lang="en-US" b="1" dirty="0"/>
              <a:t>3. Reminder and Notification Module</a:t>
            </a:r>
          </a:p>
          <a:p>
            <a:pPr>
              <a:buFont typeface="Arial" panose="020B0604020202020204" pitchFamily="34" charset="0"/>
              <a:buChar char="•"/>
            </a:pPr>
            <a:r>
              <a:rPr lang="en-US" b="1" dirty="0"/>
              <a:t>Functionality</a:t>
            </a:r>
            <a:r>
              <a:rPr lang="en-US" dirty="0"/>
              <a:t>: </a:t>
            </a:r>
          </a:p>
          <a:p>
            <a:pPr marL="742950" lvl="1" indent="-285750">
              <a:buFont typeface="Arial" panose="020B0604020202020204" pitchFamily="34" charset="0"/>
              <a:buChar char="•"/>
            </a:pPr>
            <a:r>
              <a:rPr lang="en-US" dirty="0"/>
              <a:t>Set up personalized reminders for medication intake..</a:t>
            </a:r>
          </a:p>
          <a:p>
            <a:pPr>
              <a:buFont typeface="Arial" panose="020B0604020202020204" pitchFamily="34" charset="0"/>
              <a:buChar char="•"/>
            </a:pPr>
            <a:r>
              <a:rPr lang="en-US" b="1" dirty="0"/>
              <a:t>Components</a:t>
            </a:r>
            <a:r>
              <a:rPr lang="en-US" dirty="0"/>
              <a:t>: </a:t>
            </a:r>
          </a:p>
          <a:p>
            <a:pPr marL="742950" lvl="1" indent="-285750">
              <a:buFont typeface="Arial" panose="020B0604020202020204" pitchFamily="34" charset="0"/>
              <a:buChar char="•"/>
            </a:pPr>
            <a:r>
              <a:rPr lang="en-US" dirty="0"/>
              <a:t>Reminder setup interface.</a:t>
            </a:r>
          </a:p>
          <a:p>
            <a:pPr marL="742950" lvl="1" indent="-285750">
              <a:buFont typeface="Arial" panose="020B0604020202020204" pitchFamily="34" charset="0"/>
              <a:buChar char="•"/>
            </a:pPr>
            <a:r>
              <a:rPr lang="en-US" dirty="0"/>
              <a:t>Notification management system.</a:t>
            </a:r>
          </a:p>
          <a:p>
            <a:pPr marL="457200" lvl="1" indent="0">
              <a:buNone/>
            </a:pPr>
            <a:endParaRPr lang="en-US" dirty="0"/>
          </a:p>
          <a:p>
            <a:pPr marL="0" indent="0">
              <a:buNone/>
            </a:pPr>
            <a:r>
              <a:rPr lang="en-IN" b="1" dirty="0"/>
              <a:t>4.Chatbot Module</a:t>
            </a:r>
          </a:p>
          <a:p>
            <a:pPr>
              <a:buFont typeface="Arial" panose="020B0604020202020204" pitchFamily="34" charset="0"/>
              <a:buChar char="•"/>
            </a:pPr>
            <a:r>
              <a:rPr lang="en-IN" b="1" dirty="0"/>
              <a:t>Functionality</a:t>
            </a:r>
            <a:r>
              <a:rPr lang="en-IN" dirty="0"/>
              <a:t>: </a:t>
            </a:r>
          </a:p>
          <a:p>
            <a:pPr marL="742950" lvl="1" indent="-285750">
              <a:buFont typeface="Arial" panose="020B0604020202020204" pitchFamily="34" charset="0"/>
              <a:buChar char="•"/>
            </a:pPr>
            <a:r>
              <a:rPr lang="en-IN" dirty="0"/>
              <a:t>User will give name of medicine and chatbot will tell the medicine usage.</a:t>
            </a:r>
          </a:p>
          <a:p>
            <a:pPr>
              <a:buFont typeface="Arial" panose="020B0604020202020204" pitchFamily="34" charset="0"/>
              <a:buChar char="•"/>
            </a:pPr>
            <a:r>
              <a:rPr lang="en-IN" b="1" dirty="0"/>
              <a:t>Components</a:t>
            </a:r>
            <a:r>
              <a:rPr lang="en-IN" dirty="0"/>
              <a:t>: </a:t>
            </a:r>
          </a:p>
          <a:p>
            <a:pPr marL="742950" lvl="1" indent="-285750">
              <a:buFont typeface="Arial" panose="020B0604020202020204" pitchFamily="34" charset="0"/>
              <a:buChar char="•"/>
            </a:pPr>
            <a:r>
              <a:rPr lang="en-IN" dirty="0"/>
              <a:t>Chatbot prompt.</a:t>
            </a:r>
          </a:p>
          <a:p>
            <a:pPr marL="742950" lvl="1" indent="-285750">
              <a:buFont typeface="Arial" panose="020B0604020202020204" pitchFamily="34" charset="0"/>
              <a:buChar char="•"/>
            </a:pPr>
            <a:endParaRPr lang="en-US" dirty="0"/>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ormAutofit fontScale="55000" lnSpcReduction="20000"/>
          </a:bodyPr>
          <a:lstStyle/>
          <a:p>
            <a:pPr marL="0" indent="0">
              <a:buNone/>
            </a:pPr>
            <a:r>
              <a:rPr lang="en-US" b="1" dirty="0"/>
              <a:t>1. Project Planning and Requirements Gathering (Weeks 1-2)</a:t>
            </a:r>
          </a:p>
          <a:p>
            <a:pPr>
              <a:buFont typeface="Arial" panose="020B0604020202020204" pitchFamily="34" charset="0"/>
              <a:buChar char="•"/>
            </a:pPr>
            <a:r>
              <a:rPr lang="en-US" dirty="0"/>
              <a:t>Define project scope</a:t>
            </a:r>
          </a:p>
          <a:p>
            <a:pPr>
              <a:buFont typeface="Arial" panose="020B0604020202020204" pitchFamily="34" charset="0"/>
              <a:buChar char="•"/>
            </a:pPr>
            <a:r>
              <a:rPr lang="en-US" dirty="0"/>
              <a:t>Identify user requirements</a:t>
            </a:r>
          </a:p>
          <a:p>
            <a:pPr>
              <a:buFont typeface="Arial" panose="020B0604020202020204" pitchFamily="34" charset="0"/>
              <a:buChar char="•"/>
            </a:pPr>
            <a:r>
              <a:rPr lang="en-US" dirty="0"/>
              <a:t>Develop initial project timeline</a:t>
            </a:r>
          </a:p>
          <a:p>
            <a:pPr marL="0" indent="0">
              <a:buNone/>
            </a:pPr>
            <a:r>
              <a:rPr lang="en-US" b="1" dirty="0"/>
              <a:t>2. Design Phase (Weeks 3-4)</a:t>
            </a:r>
          </a:p>
          <a:p>
            <a:pPr>
              <a:buFont typeface="Arial" panose="020B0604020202020204" pitchFamily="34" charset="0"/>
              <a:buChar char="•"/>
            </a:pPr>
            <a:r>
              <a:rPr lang="en-US" dirty="0"/>
              <a:t>Create wireframes and UI designs</a:t>
            </a:r>
          </a:p>
          <a:p>
            <a:pPr>
              <a:buFont typeface="Arial" panose="020B0604020202020204" pitchFamily="34" charset="0"/>
              <a:buChar char="•"/>
            </a:pPr>
            <a:r>
              <a:rPr lang="en-US" dirty="0"/>
              <a:t>Design database schema</a:t>
            </a:r>
          </a:p>
          <a:p>
            <a:pPr>
              <a:buFont typeface="Arial" panose="020B0604020202020204" pitchFamily="34" charset="0"/>
              <a:buChar char="•"/>
            </a:pPr>
            <a:r>
              <a:rPr lang="en-US" dirty="0"/>
              <a:t>Develop architecture for backend services</a:t>
            </a:r>
          </a:p>
          <a:p>
            <a:pPr marL="0" indent="0">
              <a:buNone/>
            </a:pPr>
            <a:r>
              <a:rPr lang="en-US" b="1" dirty="0"/>
              <a:t>3. Development Phase (Weeks 5-10)</a:t>
            </a:r>
          </a:p>
          <a:p>
            <a:pPr>
              <a:buFont typeface="Arial" panose="020B0604020202020204" pitchFamily="34" charset="0"/>
              <a:buChar char="•"/>
            </a:pPr>
            <a:r>
              <a:rPr lang="en-US" b="1" dirty="0"/>
              <a:t>User Authentication Module</a:t>
            </a:r>
            <a:r>
              <a:rPr lang="en-US" dirty="0"/>
              <a:t> (Weeks 5-6) </a:t>
            </a:r>
          </a:p>
          <a:p>
            <a:pPr marL="742950" lvl="1" indent="-285750">
              <a:buFont typeface="Arial" panose="020B0604020202020204" pitchFamily="34" charset="0"/>
              <a:buChar char="•"/>
            </a:pPr>
            <a:r>
              <a:rPr lang="en-US" dirty="0"/>
              <a:t>Implement registration and login functionalities</a:t>
            </a:r>
          </a:p>
          <a:p>
            <a:pPr>
              <a:buFont typeface="Arial" panose="020B0604020202020204" pitchFamily="34" charset="0"/>
              <a:buChar char="•"/>
            </a:pPr>
            <a:r>
              <a:rPr lang="en-US" b="1" dirty="0"/>
              <a:t>Reminder and Notification Module</a:t>
            </a:r>
            <a:r>
              <a:rPr lang="en-US" dirty="0"/>
              <a:t> (Week 9) </a:t>
            </a:r>
          </a:p>
          <a:p>
            <a:pPr marL="742950" lvl="1" indent="-285750">
              <a:buFont typeface="Arial" panose="020B0604020202020204" pitchFamily="34" charset="0"/>
              <a:buChar char="•"/>
            </a:pPr>
            <a:r>
              <a:rPr lang="en-US" dirty="0"/>
              <a:t>Set up reminder system and notification services</a:t>
            </a:r>
          </a:p>
          <a:p>
            <a:pPr>
              <a:buFont typeface="Arial" panose="020B0604020202020204" pitchFamily="34" charset="0"/>
              <a:buChar char="•"/>
            </a:pPr>
            <a:r>
              <a:rPr lang="en-US" b="1" dirty="0"/>
              <a:t>Chatbot</a:t>
            </a:r>
            <a:r>
              <a:rPr lang="en-US" dirty="0"/>
              <a:t>(Week 10) </a:t>
            </a:r>
          </a:p>
          <a:p>
            <a:pPr marL="742950" lvl="1" indent="-285750">
              <a:buFont typeface="Arial" panose="020B0604020202020204" pitchFamily="34" charset="0"/>
              <a:buChar char="•"/>
            </a:pPr>
            <a:r>
              <a:rPr lang="en-US" dirty="0"/>
              <a:t>Implement reporting functionality</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8ED6C7C-F915-72E9-6A30-F3D8223A12CC}"/>
              </a:ext>
            </a:extLst>
          </p:cNvPr>
          <p:cNvSpPr txBox="1"/>
          <p:nvPr/>
        </p:nvSpPr>
        <p:spPr>
          <a:xfrm>
            <a:off x="6164826" y="1825625"/>
            <a:ext cx="4866968" cy="3093154"/>
          </a:xfrm>
          <a:prstGeom prst="rect">
            <a:avLst/>
          </a:prstGeom>
          <a:noFill/>
        </p:spPr>
        <p:txBody>
          <a:bodyPr wrap="square" rtlCol="0">
            <a:spAutoFit/>
          </a:bodyPr>
          <a:lstStyle/>
          <a:p>
            <a:r>
              <a:rPr lang="en-US" sz="1300" b="1" dirty="0"/>
              <a:t>4. Integration Phase (Weeks 11-12)</a:t>
            </a:r>
          </a:p>
          <a:p>
            <a:pPr>
              <a:buFont typeface="Arial" panose="020B0604020202020204" pitchFamily="34" charset="0"/>
              <a:buChar char="•"/>
            </a:pPr>
            <a:r>
              <a:rPr lang="en-US" sz="1300" dirty="0"/>
              <a:t>Integrate all modules</a:t>
            </a:r>
          </a:p>
          <a:p>
            <a:pPr>
              <a:buFont typeface="Arial" panose="020B0604020202020204" pitchFamily="34" charset="0"/>
              <a:buChar char="•"/>
            </a:pPr>
            <a:r>
              <a:rPr lang="en-US" sz="1300" dirty="0"/>
              <a:t>Conduct preliminary testing of integrated system</a:t>
            </a:r>
          </a:p>
          <a:p>
            <a:endParaRPr lang="en-US" sz="1300" b="1" dirty="0"/>
          </a:p>
          <a:p>
            <a:r>
              <a:rPr lang="en-US" sz="1300" b="1" dirty="0"/>
              <a:t>5. Testing Phase (Weeks 13-14)</a:t>
            </a:r>
          </a:p>
          <a:p>
            <a:pPr>
              <a:buFont typeface="Arial" panose="020B0604020202020204" pitchFamily="34" charset="0"/>
              <a:buChar char="•"/>
            </a:pPr>
            <a:r>
              <a:rPr lang="en-US" sz="1300" dirty="0"/>
              <a:t>Perform unit testing for each module</a:t>
            </a:r>
          </a:p>
          <a:p>
            <a:pPr>
              <a:buFont typeface="Arial" panose="020B0604020202020204" pitchFamily="34" charset="0"/>
              <a:buChar char="•"/>
            </a:pPr>
            <a:r>
              <a:rPr lang="en-US" sz="1300" dirty="0"/>
              <a:t>Conduct user acceptance testing (UAT)</a:t>
            </a:r>
          </a:p>
          <a:p>
            <a:endParaRPr lang="en-US" sz="1300" b="1" dirty="0"/>
          </a:p>
          <a:p>
            <a:r>
              <a:rPr lang="en-US" sz="1300" b="1" dirty="0"/>
              <a:t>6. Deployment Phase (Week 15)</a:t>
            </a:r>
          </a:p>
          <a:p>
            <a:pPr>
              <a:buFont typeface="Arial" panose="020B0604020202020204" pitchFamily="34" charset="0"/>
              <a:buChar char="•"/>
            </a:pPr>
            <a:r>
              <a:rPr lang="en-US" sz="1300" dirty="0"/>
              <a:t>Deploy application to app stores</a:t>
            </a:r>
          </a:p>
          <a:p>
            <a:pPr>
              <a:buFont typeface="Arial" panose="020B0604020202020204" pitchFamily="34" charset="0"/>
              <a:buChar char="•"/>
            </a:pPr>
            <a:r>
              <a:rPr lang="en-US" sz="1300" dirty="0"/>
              <a:t>Launch marketing and outreach efforts</a:t>
            </a:r>
          </a:p>
          <a:p>
            <a:endParaRPr lang="en-US" sz="1300" b="1" dirty="0"/>
          </a:p>
          <a:p>
            <a:r>
              <a:rPr lang="en-US" sz="1300" b="1" dirty="0"/>
              <a:t>7. Post-Deployment Support (Weeks 16-18)</a:t>
            </a:r>
          </a:p>
          <a:p>
            <a:pPr>
              <a:buFont typeface="Arial" panose="020B0604020202020204" pitchFamily="34" charset="0"/>
              <a:buChar char="•"/>
            </a:pPr>
            <a:r>
              <a:rPr lang="en-US" sz="1300" dirty="0"/>
              <a:t>Monitor user feedback and performance</a:t>
            </a:r>
          </a:p>
          <a:p>
            <a:pPr>
              <a:buFont typeface="Arial" panose="020B0604020202020204" pitchFamily="34" charset="0"/>
              <a:buChar char="•"/>
            </a:pPr>
            <a:r>
              <a:rPr lang="en-US" sz="1300" dirty="0"/>
              <a:t>Implement updates and fixes based on user input</a:t>
            </a:r>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hlinkClick r:id="rId3"/>
              </a:rPr>
              <a:t>www.google.com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4"/>
              </a:rPr>
              <a:t>https://poe.com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https://www.researchgate.net/publication/359413313_A_Study_on_Medical_Negligence_in_India_Retrospective_and_Prospective</a:t>
            </a:r>
          </a:p>
          <a:p>
            <a:pP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5"/>
              </a:rPr>
              <a:t>https://www.mdpi.com/2227-9709/9/1/1</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6"/>
              </a:rPr>
              <a:t>https://www.neliti.com/publications/430600/medical-negligence-in-india-a-critical-study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7"/>
              </a:rPr>
              <a:t>https://www.sciencedirect.com/science/article/pii/S2590229621000083</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8"/>
              </a:rPr>
              <a:t>https://www.ncbi.nlm.nih.gov/pmc/articles/PMC4029126/</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9"/>
              </a:rPr>
              <a:t>https://www.researchgate.net/publication/313110938_A_smartphone_based_application_to_improve_the_health_care_system_of_Bangladesh</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marL="0" lvl="0" indent="0">
              <a:buNone/>
              <a:tabLst>
                <a:tab pos="457200" algn="l"/>
              </a:tabLst>
            </a:pPr>
            <a:r>
              <a:rPr lang="en-US" sz="3200" dirty="0"/>
              <a:t>In today’s fast-paced world, managing medications can be a challenging task for many individuals. The </a:t>
            </a:r>
            <a:r>
              <a:rPr lang="en-US" sz="3200" b="1" dirty="0" err="1"/>
              <a:t>Medware</a:t>
            </a:r>
            <a:r>
              <a:rPr lang="en-US" sz="3200" dirty="0"/>
              <a:t> application is designed to simplify this process by leveraging advanced image recognition technology and user-friendly features. Our goal is to empower users to take control of their health by providing a seamless way to monitor their medications</a:t>
            </a:r>
            <a:r>
              <a:rPr lang="en-US" sz="1200" dirty="0"/>
              <a:t>.</a:t>
            </a:r>
          </a:p>
          <a:p>
            <a:pPr marL="0" lvl="0" indent="0">
              <a:buNone/>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SDG INCORPORATED : GOOD HEALTH AND WELL-BEING.</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pPr marL="0" indent="0">
              <a:buNone/>
            </a:pPr>
            <a:r>
              <a:rPr lang="en-US" sz="1400" dirty="0"/>
              <a:t>The effective management of medications is crucial for ensuring patient safety and adherence to treatment plans. This literature review explores existing research and applications related to medication management, focusing on the integration of technology in healthcare to enhance user experience and outcomes.</a:t>
            </a:r>
          </a:p>
          <a:p>
            <a:pPr marL="0" indent="0">
              <a:buNone/>
            </a:pPr>
            <a:r>
              <a:rPr lang="en-US" sz="1400" b="1" dirty="0"/>
              <a:t>1. Medication Adherence and Management</a:t>
            </a:r>
          </a:p>
          <a:p>
            <a:r>
              <a:rPr lang="en-US" sz="1400" dirty="0"/>
              <a:t>Medication non-adherence is a significant public health issue, leading to increased hospitalizations and healthcare costs. According to a study by </a:t>
            </a:r>
            <a:r>
              <a:rPr lang="en-US" sz="1400" i="1" dirty="0"/>
              <a:t>Brown et al. (2016)</a:t>
            </a:r>
            <a:r>
              <a:rPr lang="en-US" sz="1400" dirty="0"/>
              <a:t>, approximately 50% of patients do not take their medications as prescribed, often due to forgetfulness or confusion regarding dosage schedules. This highlights the need for innovative solutions that can assist patients in adhering to their prescribed regimens.</a:t>
            </a:r>
          </a:p>
          <a:p>
            <a:pPr marL="0" indent="0">
              <a:buNone/>
            </a:pPr>
            <a:r>
              <a:rPr lang="en-US" sz="1400" b="1" dirty="0"/>
              <a:t>2. Image Recognition in Healthcare</a:t>
            </a:r>
          </a:p>
          <a:p>
            <a:r>
              <a:rPr lang="en-US" sz="1400" dirty="0"/>
              <a:t>Recent advancements in image recognition technology have paved the way for applications that can identify medications through photographs. Research by </a:t>
            </a:r>
            <a:r>
              <a:rPr lang="en-US" sz="1400" i="1" dirty="0"/>
              <a:t>Kumar et al. (2019)</a:t>
            </a:r>
            <a:r>
              <a:rPr lang="en-US" sz="1400" dirty="0"/>
              <a:t> demonstrated the potential of using deep learning algorithms to accurately recognize pharmaceutical products. Such technology can streamline the process of medication identification and management, reducing the cognitive burden on patients.</a:t>
            </a:r>
          </a:p>
          <a:p>
            <a:pPr marL="0" indent="0">
              <a:buNone/>
            </a:pPr>
            <a:r>
              <a:rPr lang="en-US" sz="1400" b="1" dirty="0"/>
              <a:t>3. Notification Systems and Reminders</a:t>
            </a:r>
          </a:p>
          <a:p>
            <a:r>
              <a:rPr lang="en-US" sz="1400" dirty="0"/>
              <a:t>The role of reminders in improving medication adherence has been extensively studied. </a:t>
            </a:r>
            <a:r>
              <a:rPr lang="en-US" sz="1400" i="1" dirty="0" err="1"/>
              <a:t>Vervloet</a:t>
            </a:r>
            <a:r>
              <a:rPr lang="en-US" sz="1400" i="1" dirty="0"/>
              <a:t> et al. (2012)</a:t>
            </a:r>
            <a:r>
              <a:rPr lang="en-US" sz="1400" dirty="0"/>
              <a:t> found that digital reminders significantly enhance adherence rates, particularly in chronic disease management. The Mediware's notification system aligns with these findings, offering timely alerts for medication expiry and intake schedules.</a:t>
            </a:r>
          </a:p>
          <a:p>
            <a:pPr marL="0" lvl="0" indent="0">
              <a:buNone/>
              <a:tabLst>
                <a:tab pos="457200" algn="l"/>
              </a:tabLs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pPr marL="0" indent="0">
              <a:buNone/>
            </a:pPr>
            <a:r>
              <a:rPr lang="en-US" sz="1400" b="1" dirty="0"/>
              <a:t>4. Caregiver Involvement</a:t>
            </a:r>
          </a:p>
          <a:p>
            <a:r>
              <a:rPr lang="en-US" sz="1400" dirty="0"/>
              <a:t>Engaging caregivers in the medication management process is critical for supporting patients. A study by </a:t>
            </a:r>
            <a:r>
              <a:rPr lang="en-US" sz="1400" i="1" dirty="0"/>
              <a:t>Schmid et al. (2018)</a:t>
            </a:r>
            <a:r>
              <a:rPr lang="en-US" sz="1400" dirty="0"/>
              <a:t> indicated that sharing medication reports with caregivers improved overall adherence and health outcomes. Mediware addresses this need by providing a feature that sends medication reports to designated caregivers, fostering a collaborative approach to health management.</a:t>
            </a:r>
          </a:p>
          <a:p>
            <a:pPr marL="0" indent="0">
              <a:buNone/>
            </a:pPr>
            <a:r>
              <a:rPr lang="en-US" sz="1400" b="1" dirty="0"/>
              <a:t>5. Price Comparison Tools</a:t>
            </a:r>
          </a:p>
          <a:p>
            <a:r>
              <a:rPr lang="en-US" sz="1400" dirty="0"/>
              <a:t>The rising cost of medications has prompted the development of price comparison tools in healthcare applications. Research by </a:t>
            </a:r>
            <a:r>
              <a:rPr lang="en-US" sz="1400" i="1" dirty="0"/>
              <a:t>Patel et al. (2020)</a:t>
            </a:r>
            <a:r>
              <a:rPr lang="en-US" sz="1400" dirty="0"/>
              <a:t> demonstrated that users who utilized price comparison features were able to save significantly on their medication purchases. Integrating this functionality into the Mediware will empower users to make informed financial decisions regarding their health.</a:t>
            </a:r>
          </a:p>
          <a:p>
            <a:pPr marL="0" lvl="0" indent="0">
              <a:buNone/>
              <a:tabLst>
                <a:tab pos="457200" algn="l"/>
              </a:tabLs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marL="0" indent="0">
              <a:buNone/>
            </a:pPr>
            <a:r>
              <a:rPr lang="en-US" sz="1400" dirty="0"/>
              <a:t>The primary objective of the this project is to develop a user-friendly application that enhances medication management through innovative technological solutions. The specific objectives of the project are as follows:</a:t>
            </a:r>
          </a:p>
          <a:p>
            <a:pPr>
              <a:buFont typeface="+mj-lt"/>
              <a:buAutoNum type="arabicPeriod"/>
            </a:pPr>
            <a:r>
              <a:rPr lang="en-US" sz="1400" b="1" dirty="0"/>
              <a:t>Medication Identification</a:t>
            </a:r>
            <a:r>
              <a:rPr lang="en-US" sz="1400" dirty="0"/>
              <a:t>: A chatbot will be developed that will give use of the medicine.</a:t>
            </a:r>
          </a:p>
          <a:p>
            <a:pPr>
              <a:buFont typeface="+mj-lt"/>
              <a:buAutoNum type="arabicPeriod"/>
            </a:pPr>
            <a:r>
              <a:rPr lang="en-US" sz="1400" b="1" dirty="0"/>
              <a:t>Medication Notifications</a:t>
            </a:r>
            <a:r>
              <a:rPr lang="en-US" sz="1400" dirty="0"/>
              <a:t>: To develop a notification feature that alerts users so they adhere to there medication.</a:t>
            </a:r>
          </a:p>
          <a:p>
            <a:pPr>
              <a:buFont typeface="+mj-lt"/>
              <a:buAutoNum type="arabicPeriod"/>
            </a:pPr>
            <a:r>
              <a:rPr lang="en-US" sz="1400" b="1" dirty="0"/>
              <a:t>Personalized Reminder System</a:t>
            </a:r>
            <a:r>
              <a:rPr lang="en-US" sz="1400" dirty="0"/>
              <a:t>: To create a customizable reminder system that enables users to set alerts for medication intake, ensuring adherence to prescribed dosages and schedule.</a:t>
            </a:r>
          </a:p>
          <a:p>
            <a:pPr marL="0" indent="0">
              <a:buNone/>
              <a:tabLst>
                <a:tab pos="457200" algn="l"/>
              </a:tabLs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fontScale="77500" lnSpcReduction="20000"/>
          </a:bodyPr>
          <a:lstStyle/>
          <a:p>
            <a:pPr marL="0" indent="0">
              <a:buNone/>
            </a:pPr>
            <a:r>
              <a:rPr lang="en-US" dirty="0"/>
              <a:t>The hardware requirements for the Mediware application are designed to ensure optimal performance and usability across various devices. Below are the key hardware requirements:</a:t>
            </a:r>
          </a:p>
          <a:p>
            <a:pPr marL="0" indent="0">
              <a:buNone/>
            </a:pPr>
            <a:r>
              <a:rPr lang="en-US" b="1" dirty="0"/>
              <a:t> Mobile Devices</a:t>
            </a:r>
            <a:endParaRPr lang="en-US" dirty="0"/>
          </a:p>
          <a:p>
            <a:pPr marL="0" indent="0">
              <a:buNone/>
            </a:pPr>
            <a:r>
              <a:rPr lang="en-IN" b="1" dirty="0"/>
              <a:t>Development Hardware (for developer)</a:t>
            </a:r>
          </a:p>
          <a:p>
            <a:pPr marL="0" indent="0">
              <a:buNone/>
            </a:pPr>
            <a:r>
              <a:rPr lang="en-IN" b="1" dirty="0"/>
              <a:t>Development Machines</a:t>
            </a:r>
            <a:r>
              <a:rPr lang="en-IN" dirty="0"/>
              <a:t>: </a:t>
            </a:r>
          </a:p>
          <a:p>
            <a:pPr marL="742950" lvl="1" indent="-285750">
              <a:buFont typeface="Arial" panose="020B0604020202020204" pitchFamily="34" charset="0"/>
              <a:buChar char="•"/>
            </a:pPr>
            <a:r>
              <a:rPr lang="en-IN" dirty="0"/>
              <a:t>Laptops/Desktops with: </a:t>
            </a:r>
          </a:p>
          <a:p>
            <a:pPr marL="1143000" lvl="2" indent="-228600">
              <a:buFont typeface="Arial" panose="020B0604020202020204" pitchFamily="34" charset="0"/>
              <a:buChar char="•"/>
            </a:pPr>
            <a:r>
              <a:rPr lang="en-IN" dirty="0"/>
              <a:t>Minimum: Intel i5 or equivalent processor</a:t>
            </a:r>
          </a:p>
          <a:p>
            <a:pPr marL="1143000" lvl="2" indent="-228600">
              <a:buFont typeface="Arial" panose="020B0604020202020204" pitchFamily="34" charset="0"/>
              <a:buChar char="•"/>
            </a:pPr>
            <a:r>
              <a:rPr lang="en-IN" dirty="0"/>
              <a:t>RAM: 8 GB minimum, 16 GB or more recommended</a:t>
            </a:r>
          </a:p>
          <a:p>
            <a:pPr marL="0" indent="0">
              <a:buNone/>
            </a:pPr>
            <a:r>
              <a:rPr lang="en-US" b="1" dirty="0"/>
              <a:t>Additional Hardware (for testing purposes)</a:t>
            </a:r>
          </a:p>
          <a:p>
            <a:pPr>
              <a:buFont typeface="Arial" panose="020B0604020202020204" pitchFamily="34" charset="0"/>
              <a:buChar char="•"/>
            </a:pPr>
            <a:r>
              <a:rPr lang="en-US" b="1" dirty="0"/>
              <a:t>Test Devices</a:t>
            </a:r>
            <a:r>
              <a:rPr lang="en-US" dirty="0"/>
              <a:t>: A range of mobile devices with varying specifications to ensure compatibility and performance across different hardware configurations.</a:t>
            </a:r>
          </a:p>
          <a:p>
            <a:pPr>
              <a:buFont typeface="Arial" panose="020B0604020202020204" pitchFamily="34" charset="0"/>
              <a:buChar char="•"/>
            </a:pPr>
            <a:r>
              <a:rPr lang="en-US" b="1" dirty="0"/>
              <a:t>Wearable Devices (optional)</a:t>
            </a:r>
            <a:r>
              <a:rPr lang="en-US" dirty="0"/>
              <a:t>: Integration with health tracking wearables may require additional testing hardware.</a:t>
            </a:r>
            <a:endParaRPr lang="en-IN" dirty="0"/>
          </a:p>
          <a:p>
            <a:pPr marL="742950" lvl="1" indent="-285750">
              <a:buFont typeface="Arial" panose="020B0604020202020204" pitchFamily="34" charset="0"/>
              <a:buChar char="•"/>
            </a:pPr>
            <a:endParaRPr lang="en-US" dirty="0"/>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fontScale="62500" lnSpcReduction="20000"/>
          </a:bodyPr>
          <a:lstStyle/>
          <a:p>
            <a:pPr marL="0" indent="0">
              <a:buNone/>
            </a:pPr>
            <a:r>
              <a:rPr lang="en-IN" b="1" dirty="0"/>
              <a:t>1. Mobile Application</a:t>
            </a:r>
          </a:p>
          <a:p>
            <a:pPr>
              <a:buFont typeface="Arial" panose="020B0604020202020204" pitchFamily="34" charset="0"/>
              <a:buChar char="•"/>
            </a:pPr>
            <a:r>
              <a:rPr lang="en-IN" b="1" dirty="0"/>
              <a:t>Development Frameworks</a:t>
            </a:r>
            <a:r>
              <a:rPr lang="en-IN" dirty="0"/>
              <a:t>: </a:t>
            </a:r>
          </a:p>
          <a:p>
            <a:pPr marL="742950" lvl="1" indent="-285750">
              <a:buFont typeface="Arial" panose="020B0604020202020204" pitchFamily="34" charset="0"/>
              <a:buChar char="•"/>
            </a:pPr>
            <a:r>
              <a:rPr lang="en-IN" b="1" dirty="0"/>
              <a:t>Android</a:t>
            </a:r>
            <a:r>
              <a:rPr lang="en-IN" dirty="0"/>
              <a:t>: Android Studio with Kotlin or Java</a:t>
            </a:r>
          </a:p>
          <a:p>
            <a:pPr>
              <a:buFont typeface="Arial" panose="020B0604020202020204" pitchFamily="34" charset="0"/>
              <a:buChar char="•"/>
            </a:pPr>
            <a:r>
              <a:rPr lang="en-IN" b="1" dirty="0"/>
              <a:t>Database</a:t>
            </a:r>
            <a:r>
              <a:rPr lang="en-IN" dirty="0"/>
              <a:t>: </a:t>
            </a:r>
          </a:p>
          <a:p>
            <a:pPr marL="742950" lvl="1" indent="-285750">
              <a:buFont typeface="Arial" panose="020B0604020202020204" pitchFamily="34" charset="0"/>
              <a:buChar char="•"/>
            </a:pPr>
            <a:r>
              <a:rPr lang="en-IN" dirty="0"/>
              <a:t>SQLite for local data storage on mobile devices.</a:t>
            </a:r>
          </a:p>
          <a:p>
            <a:pPr marL="742950" lvl="1" indent="-285750">
              <a:buFont typeface="Arial" panose="020B0604020202020204" pitchFamily="34" charset="0"/>
              <a:buChar char="•"/>
            </a:pPr>
            <a:r>
              <a:rPr lang="en-IN" dirty="0"/>
              <a:t>Firebase or a cloud-based database (e.g., MongoDB Atlas) for remote data storage and synchronization.</a:t>
            </a:r>
          </a:p>
          <a:p>
            <a:pPr>
              <a:buFont typeface="Arial" panose="020B0604020202020204" pitchFamily="34" charset="0"/>
              <a:buChar char="•"/>
            </a:pPr>
            <a:r>
              <a:rPr lang="en-IN" b="1" dirty="0"/>
              <a:t>Notification Service</a:t>
            </a:r>
            <a:r>
              <a:rPr lang="en-IN" dirty="0"/>
              <a:t>: </a:t>
            </a:r>
          </a:p>
          <a:p>
            <a:pPr marL="742950" lvl="1" indent="-285750">
              <a:buFont typeface="Arial" panose="020B0604020202020204" pitchFamily="34" charset="0"/>
              <a:buChar char="•"/>
            </a:pPr>
            <a:r>
              <a:rPr lang="en-IN" dirty="0"/>
              <a:t>Firebase Cloud Messaging (FCM) for push notifications regarding medication reminders and expiry alerts.</a:t>
            </a:r>
          </a:p>
          <a:p>
            <a:pPr marL="0" indent="0">
              <a:buNone/>
            </a:pPr>
            <a:r>
              <a:rPr lang="en-IN" b="1" dirty="0"/>
              <a:t>2. Backend Services (if applicable)</a:t>
            </a:r>
          </a:p>
          <a:p>
            <a:pPr>
              <a:buFont typeface="Arial" panose="020B0604020202020204" pitchFamily="34" charset="0"/>
              <a:buChar char="•"/>
            </a:pPr>
            <a:r>
              <a:rPr lang="en-IN" b="1" dirty="0"/>
              <a:t>Server Framework</a:t>
            </a:r>
            <a:r>
              <a:rPr lang="en-IN" dirty="0"/>
              <a:t>: </a:t>
            </a:r>
          </a:p>
          <a:p>
            <a:pPr marL="742950" lvl="1" indent="-285750">
              <a:buFont typeface="Arial" panose="020B0604020202020204" pitchFamily="34" charset="0"/>
              <a:buChar char="•"/>
            </a:pPr>
            <a:r>
              <a:rPr lang="en-IN" dirty="0"/>
              <a:t>Node.js with Express, Django, or Flask for handling API requests and user management.</a:t>
            </a:r>
          </a:p>
          <a:p>
            <a:pPr>
              <a:buFont typeface="Arial" panose="020B0604020202020204" pitchFamily="34" charset="0"/>
              <a:buChar char="•"/>
            </a:pPr>
            <a:r>
              <a:rPr lang="en-IN" b="1" dirty="0"/>
              <a:t>Database</a:t>
            </a:r>
            <a:r>
              <a:rPr lang="en-IN" dirty="0"/>
              <a:t>: </a:t>
            </a:r>
          </a:p>
          <a:p>
            <a:pPr marL="742950" lvl="1" indent="-285750">
              <a:buFont typeface="Arial" panose="020B0604020202020204" pitchFamily="34" charset="0"/>
              <a:buChar char="•"/>
            </a:pPr>
            <a:r>
              <a:rPr lang="en-IN" dirty="0"/>
              <a:t>MongoDB or PostgreSQL for storing user data, medication details, and reports.</a:t>
            </a:r>
          </a:p>
          <a:p>
            <a:pPr>
              <a:buFont typeface="Arial" panose="020B0604020202020204" pitchFamily="34" charset="0"/>
              <a:buChar char="•"/>
            </a:pPr>
            <a:r>
              <a:rPr lang="en-IN" b="1" dirty="0"/>
              <a:t>Authentication</a:t>
            </a:r>
            <a:r>
              <a:rPr lang="en-IN" dirty="0"/>
              <a:t>: </a:t>
            </a:r>
          </a:p>
          <a:p>
            <a:pPr marL="742950" lvl="1" indent="-285750">
              <a:buFont typeface="Arial" panose="020B0604020202020204" pitchFamily="34" charset="0"/>
              <a:buChar char="•"/>
            </a:pPr>
            <a:r>
              <a:rPr lang="en-IN" dirty="0"/>
              <a:t>OAuth 2.0 or JWT (JSON Web Tokens) for secure user authentication.</a:t>
            </a:r>
          </a:p>
          <a:p>
            <a:pPr marL="0" indent="0">
              <a:buNone/>
            </a:pPr>
            <a:endParaRPr lang="en-IN" dirty="0"/>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fontScale="85000" lnSpcReduction="20000"/>
          </a:bodyPr>
          <a:lstStyle/>
          <a:p>
            <a:pPr marL="0" indent="0">
              <a:buNone/>
            </a:pPr>
            <a:r>
              <a:rPr lang="en-US" b="1" dirty="0"/>
              <a:t>1. User Authentication Module</a:t>
            </a:r>
          </a:p>
          <a:p>
            <a:pPr>
              <a:buFont typeface="Arial" panose="020B0604020202020204" pitchFamily="34" charset="0"/>
              <a:buChar char="•"/>
            </a:pPr>
            <a:r>
              <a:rPr lang="en-US" b="1" dirty="0"/>
              <a:t>Functionality</a:t>
            </a:r>
            <a:r>
              <a:rPr lang="en-US" dirty="0"/>
              <a:t>: </a:t>
            </a:r>
          </a:p>
          <a:p>
            <a:pPr marL="742950" lvl="1" indent="-285750">
              <a:buFont typeface="Arial" panose="020B0604020202020204" pitchFamily="34" charset="0"/>
              <a:buChar char="•"/>
            </a:pPr>
            <a:r>
              <a:rPr lang="en-US" dirty="0"/>
              <a:t>User registration and login.</a:t>
            </a:r>
          </a:p>
          <a:p>
            <a:pPr marL="742950" lvl="1" indent="-285750">
              <a:buFont typeface="Arial" panose="020B0604020202020204" pitchFamily="34" charset="0"/>
              <a:buChar char="•"/>
            </a:pPr>
            <a:r>
              <a:rPr lang="en-US" dirty="0"/>
              <a:t>Password recovery and reset.</a:t>
            </a:r>
          </a:p>
          <a:p>
            <a:pPr>
              <a:buFont typeface="Arial" panose="020B0604020202020204" pitchFamily="34" charset="0"/>
              <a:buChar char="•"/>
            </a:pPr>
            <a:r>
              <a:rPr lang="en-US" b="1" dirty="0"/>
              <a:t>Components</a:t>
            </a:r>
            <a:r>
              <a:rPr lang="en-US" dirty="0"/>
              <a:t>: </a:t>
            </a:r>
          </a:p>
          <a:p>
            <a:pPr marL="742950" lvl="1" indent="-285750">
              <a:buFont typeface="Arial" panose="020B0604020202020204" pitchFamily="34" charset="0"/>
              <a:buChar char="•"/>
            </a:pPr>
            <a:r>
              <a:rPr lang="en-US" dirty="0"/>
              <a:t>Login screen.</a:t>
            </a:r>
          </a:p>
          <a:p>
            <a:pPr marL="742950" lvl="1" indent="-285750">
              <a:buFont typeface="Arial" panose="020B0604020202020204" pitchFamily="34" charset="0"/>
              <a:buChar char="•"/>
            </a:pPr>
            <a:r>
              <a:rPr lang="en-US" dirty="0"/>
              <a:t>Registration screen.</a:t>
            </a:r>
          </a:p>
          <a:p>
            <a:pPr marL="742950" lvl="1" indent="-285750">
              <a:buFont typeface="Arial" panose="020B0604020202020204" pitchFamily="34" charset="0"/>
              <a:buChar char="•"/>
            </a:pPr>
            <a:r>
              <a:rPr lang="en-US" dirty="0"/>
              <a:t>Profile management.</a:t>
            </a:r>
          </a:p>
          <a:p>
            <a:pPr marL="0" indent="0">
              <a:buNone/>
            </a:pPr>
            <a:r>
              <a:rPr lang="en-US" b="1" dirty="0"/>
              <a:t>2. Medication Management Module</a:t>
            </a:r>
          </a:p>
          <a:p>
            <a:pPr>
              <a:buFont typeface="Arial" panose="020B0604020202020204" pitchFamily="34" charset="0"/>
              <a:buChar char="•"/>
            </a:pPr>
            <a:r>
              <a:rPr lang="en-US" b="1" dirty="0"/>
              <a:t>Functionality</a:t>
            </a:r>
            <a:r>
              <a:rPr lang="en-US" dirty="0"/>
              <a:t>: </a:t>
            </a:r>
          </a:p>
          <a:p>
            <a:pPr marL="742950" lvl="1" indent="-285750">
              <a:buFont typeface="Arial" panose="020B0604020202020204" pitchFamily="34" charset="0"/>
              <a:buChar char="•"/>
            </a:pPr>
            <a:r>
              <a:rPr lang="en-US" dirty="0"/>
              <a:t>Allow users to add, edit, or delete medications from their inventory.</a:t>
            </a:r>
          </a:p>
          <a:p>
            <a:pPr>
              <a:buFont typeface="Arial" panose="020B0604020202020204" pitchFamily="34" charset="0"/>
              <a:buChar char="•"/>
            </a:pPr>
            <a:r>
              <a:rPr lang="en-US" b="1" dirty="0"/>
              <a:t>Components</a:t>
            </a:r>
            <a:r>
              <a:rPr lang="en-US" dirty="0"/>
              <a:t>: </a:t>
            </a:r>
          </a:p>
          <a:p>
            <a:pPr marL="742950" lvl="1" indent="-285750">
              <a:buFont typeface="Arial" panose="020B0604020202020204" pitchFamily="34" charset="0"/>
              <a:buChar char="•"/>
            </a:pPr>
            <a:r>
              <a:rPr lang="en-US" dirty="0"/>
              <a:t>Medication list display.</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1382</Words>
  <Application>Microsoft Office PowerPoint</Application>
  <PresentationFormat>Widescreen</PresentationFormat>
  <Paragraphs>156</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Sonam DOBRIYAL</cp:lastModifiedBy>
  <cp:revision>14</cp:revision>
  <dcterms:created xsi:type="dcterms:W3CDTF">2024-09-12T08:34:15Z</dcterms:created>
  <dcterms:modified xsi:type="dcterms:W3CDTF">2024-11-30T13:25:30Z</dcterms:modified>
</cp:coreProperties>
</file>