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3" r:id="rId6"/>
    <p:sldId id="261" r:id="rId7"/>
    <p:sldId id="262" r:id="rId8"/>
    <p:sldId id="264" r:id="rId9"/>
    <p:sldId id="266" r:id="rId10"/>
    <p:sldId id="270"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djangoproject.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kaggle.com/datasets/koushikchouhan/indian-sign-language-animated-videos" TargetMode="External"/><Relationship Id="rId5" Type="http://schemas.openxmlformats.org/officeDocument/2006/relationships/hyperlink" Target="https://developer.mozilla.org/en-US/docs/Web/JavaScript" TargetMode="External"/><Relationship Id="rId4" Type="http://schemas.openxmlformats.org/officeDocument/2006/relationships/hyperlink" Target="https://realpython.com/tutorials/djang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30350" y="4104549"/>
            <a:ext cx="9144000" cy="1384490"/>
          </a:xfrm>
        </p:spPr>
        <p:txBody>
          <a:bodyPr>
            <a:normAutofit/>
          </a:bodyPr>
          <a:lstStyle/>
          <a:p>
            <a:r>
              <a:rPr lang="en-US" b="1" dirty="0">
                <a:latin typeface="Times New Roman" panose="02020603050405020304" pitchFamily="18" charset="0"/>
                <a:cs typeface="Times New Roman" panose="02020603050405020304" pitchFamily="18" charset="0"/>
              </a:rPr>
              <a:t>Voice / Text Signal to Visual Indian Sign Language (ISL) Converter</a:t>
            </a:r>
          </a:p>
          <a:p>
            <a:r>
              <a:rPr lang="en-US" b="1" dirty="0">
                <a:latin typeface="Times New Roman" panose="02020603050405020304" pitchFamily="18" charset="0"/>
                <a:cs typeface="Times New Roman" panose="02020603050405020304" pitchFamily="18" charset="0"/>
              </a:rPr>
              <a:t>Ankit Kumar Shahi  2426MCA2359</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567057" y="5135742"/>
            <a:ext cx="3612243" cy="138449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 Divya Singhal</a:t>
            </a:r>
          </a:p>
          <a:p>
            <a:pPr algn="just"/>
            <a:r>
              <a:rPr lang="en-IN" dirty="0">
                <a:solidFill>
                  <a:srgbClr val="FF0000"/>
                </a:solidFill>
                <a:latin typeface="Times New Roman" panose="02020603050405020304" pitchFamily="18" charset="0"/>
                <a:cs typeface="Times New Roman" panose="02020603050405020304" pitchFamily="18" charset="0"/>
              </a:rP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a:bodyPr>
          <a:lstStyle/>
          <a:p>
            <a:pPr lvl="0">
              <a:buFont typeface="Wingdings" pitchFamily="2" charset="2"/>
              <a:buChar char="Ø"/>
              <a:tabLst>
                <a:tab pos="457200" algn="l"/>
              </a:tabLst>
            </a:pPr>
            <a:r>
              <a:rPr lang="en-US" sz="2400" b="1" dirty="0">
                <a:latin typeface="Times New Roman" panose="02020603050405020304" pitchFamily="18" charset="0"/>
                <a:cs typeface="Times New Roman" panose="02020603050405020304" pitchFamily="18" charset="0"/>
              </a:rPr>
              <a:t>Voice &amp; Text Input Module : </a:t>
            </a:r>
            <a:r>
              <a:rPr lang="en-US" sz="2400" dirty="0">
                <a:latin typeface="Times New Roman" panose="02020603050405020304" pitchFamily="18" charset="0"/>
                <a:cs typeface="Times New Roman" panose="02020603050405020304" pitchFamily="18" charset="0"/>
              </a:rPr>
              <a:t>Converts spoken queries into text using speech recognition technology. Users also have the option to type their queries directly.  This is the first step in the translation process, ensuring accurate capture of user intent and prepares it for ISL conversion.</a:t>
            </a:r>
          </a:p>
          <a:p>
            <a:pPr lvl="0">
              <a:buFont typeface="Wingdings" pitchFamily="2" charset="2"/>
              <a:buChar char="Ø"/>
              <a:tabLst>
                <a:tab pos="457200" algn="l"/>
              </a:tabLst>
            </a:pP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Sign Language Generation Module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Maps the processed input (either voice or text) to corresponding ISL gestures, converting text into animated signs. This module ensures that the signs accurately represent the input query.</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a:xfrm>
            <a:off x="108857" y="1491342"/>
            <a:ext cx="11974286" cy="5366657"/>
          </a:xfrm>
        </p:spPr>
        <p:txBody>
          <a:bodyPr>
            <a:normAutofit/>
          </a:bodyPr>
          <a:lstStyle/>
          <a:p>
            <a:pPr lvl="0">
              <a:buFont typeface="Wingdings" pitchFamily="2" charset="2"/>
              <a:buChar char="Ø"/>
              <a:tabLst>
                <a:tab pos="457200" algn="l"/>
              </a:tabLst>
            </a:pP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p>
        </p:txBody>
      </p:sp>
      <p:pic>
        <p:nvPicPr>
          <p:cNvPr id="6" name="Picture 5" descr="A diagram of a flowchart&#10;&#10;Description automatically generated">
            <a:extLst>
              <a:ext uri="{FF2B5EF4-FFF2-40B4-BE49-F238E27FC236}">
                <a16:creationId xmlns:a16="http://schemas.microsoft.com/office/drawing/2014/main" id="{47D85706-50E6-529A-ED41-34815352202D}"/>
              </a:ext>
            </a:extLst>
          </p:cNvPr>
          <p:cNvPicPr>
            <a:picLocks noChangeAspect="1"/>
          </p:cNvPicPr>
          <p:nvPr/>
        </p:nvPicPr>
        <p:blipFill>
          <a:blip r:embed="rId3"/>
          <a:stretch>
            <a:fillRect/>
          </a:stretch>
        </p:blipFill>
        <p:spPr>
          <a:xfrm>
            <a:off x="3853542" y="1611086"/>
            <a:ext cx="4985657" cy="4909457"/>
          </a:xfrm>
          <a:prstGeom prst="rect">
            <a:avLst/>
          </a:prstGeom>
        </p:spPr>
      </p:pic>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a:xfrm>
            <a:off x="838200" y="1988911"/>
            <a:ext cx="10515600" cy="4351338"/>
          </a:xfrm>
        </p:spPr>
        <p:txBody>
          <a:bodyPr>
            <a:normAutofit/>
          </a:bodyPr>
          <a:lstStyle/>
          <a:p>
            <a:pPr lvl="0">
              <a:buFont typeface="Wingdings" pitchFamily="2" charset="2"/>
              <a:buChar char="Ø"/>
              <a:tabLst>
                <a:tab pos="457200" algn="l"/>
              </a:tabLst>
            </a:pPr>
            <a:r>
              <a:rPr lang="en-US" sz="2400" dirty="0">
                <a:latin typeface="Times New Roman" panose="02020603050405020304" pitchFamily="18" charset="0"/>
                <a:cs typeface="Times New Roman" panose="02020603050405020304" pitchFamily="18" charset="0"/>
              </a:rPr>
              <a:t>Show how many voice and text queries the system has handled.</a:t>
            </a:r>
          </a:p>
          <a:p>
            <a:pPr lvl="0">
              <a:buFont typeface="Wingdings" pitchFamily="2" charset="2"/>
              <a:buChar char="Ø"/>
              <a:tabLst>
                <a:tab pos="457200" algn="l"/>
              </a:tabLst>
            </a:pP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Keep track of the number of users who have logged into the system.</a:t>
            </a:r>
          </a:p>
          <a:p>
            <a:pPr lvl="0">
              <a:buFont typeface="Wingdings" pitchFamily="2" charset="2"/>
              <a:buChar char="Ø"/>
              <a:tabLst>
                <a:tab pos="457200" algn="l"/>
              </a:tabLst>
            </a:pPr>
            <a:endParaRPr lang="en-US" sz="2400" kern="100" dirty="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Count how many times the system has successfully converted a query into Indian Sign Language.</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The web framework for perfectionists with deadlines (Django ( </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hlinkClick r:id="rId3"/>
              </a:rPr>
              <a:t>https://www.djangoproject.com</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lvl="0" indent="0">
              <a:buNone/>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Django Tutorial (</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https://realpython.com/tutorials/django/</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endParaRPr lang="en-IN" sz="2400" kern="100" dirty="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JavaScript (</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https://developer.mozilla.org/en-US/docs/Web/JavaScript</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2400" kern="100" dirty="0" err="1">
                <a:effectLst/>
                <a:latin typeface="Times New Roman" panose="02020603050405020304" pitchFamily="18" charset="0"/>
                <a:ea typeface="Aptos" panose="020B0004020202020204" pitchFamily="34" charset="0"/>
                <a:cs typeface="Times New Roman" panose="02020603050405020304" pitchFamily="18" charset="0"/>
              </a:rPr>
              <a:t>mdn</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web docs))</a:t>
            </a:r>
          </a:p>
          <a:p>
            <a:pPr lvl="0">
              <a:buFont typeface="Wingdings" pitchFamily="2" charset="2"/>
              <a:buChar char="Ø"/>
              <a:tabLst>
                <a:tab pos="457200" algn="l"/>
              </a:tabLst>
            </a:pPr>
            <a:endParaRPr lang="en-IN" sz="2400" kern="100" dirty="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Dataset ( </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hlinkClick r:id="rId6"/>
              </a:rPr>
              <a:t>https://www.kaggle.com/datasets/koushikchouhan/indian-sign-language-animated-videos</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lvl="0">
              <a:buFont typeface="Wingdings" pitchFamily="2" charset="2"/>
              <a:buChar char="Ø"/>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rmAutofit/>
          </a:bodyPr>
          <a:lstStyle/>
          <a:p>
            <a:pPr lvl="0">
              <a:buFont typeface="Wingdings" pitchFamily="2" charset="2"/>
              <a:buChar char="Ø"/>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The "Voice Signal to Visual Indian Sign Language (ISL) Converter" is designed to facilitate communication between individuals with hearing and speech impairments and those who do not understand sign language. This system converts spoken language into visual ISL gestures, providing a dynamic solution for effective communication.</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pPr lvl="0">
              <a:buFont typeface="Wingdings" pitchFamily="2" charset="2"/>
              <a:buChar char="Ø"/>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Previous research has explored converting spoken language into sign language, with most efforts concentrated on American Sign Language (ASL) systems. These systems typically use text-to-sign conversion or rely on static images for sign representation. However, limited research has focused on Indian Sign Language (ISL), which lacks the resources and tools seen for other sign languages.</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24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a:normAutofit/>
          </a:bodyPr>
          <a:lstStyle/>
          <a:p>
            <a:pPr lvl="0">
              <a:buFont typeface="Wingdings" pitchFamily="2" charset="2"/>
              <a:buChar char="Ø"/>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Technologies such as speech recognition and natural language processing (NLP) have been widely adopted for ASL systems. These technologies enable voice-to-text conversion, forming the basis of most existing platforms. Sign language visualization is the next challenge, with current methods using 2D or 3D avatars to display gestures of human signers. The need for real-time ISL generation remains largely unmet.</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a:normAutofit/>
          </a:bodyPr>
          <a:lstStyle/>
          <a:p>
            <a:pPr>
              <a:buFont typeface="Wingdings" pitchFamily="2" charset="2"/>
              <a:buChar char="Ø"/>
              <a:tabLst>
                <a:tab pos="457200" algn="l"/>
              </a:tabLst>
            </a:pPr>
            <a:r>
              <a:rPr lang="en-US" sz="2400" dirty="0">
                <a:latin typeface="Times New Roman" panose="02020603050405020304" pitchFamily="18" charset="0"/>
                <a:cs typeface="Times New Roman" panose="02020603050405020304" pitchFamily="18" charset="0"/>
              </a:rPr>
              <a:t>In India, approximately 5.07 million people who suffer from hearing disability. Among them, more than 30% people are below 20 years of age and about 50% are between 20 years and 60 years of age. These people are generally unable to speak properly because of which they use sign language to communicate with others.</a:t>
            </a:r>
          </a:p>
          <a:p>
            <a:pPr>
              <a:buFont typeface="Wingdings" pitchFamily="2" charset="2"/>
              <a:buChar char="Ø"/>
              <a:tabLst>
                <a:tab pos="457200" algn="l"/>
              </a:tabLst>
            </a:pP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Ø"/>
              <a:tabLst>
                <a:tab pos="457200" algn="l"/>
              </a:tabLst>
            </a:pPr>
            <a:r>
              <a:rPr lang="en-US" sz="2400" dirty="0">
                <a:latin typeface="Times New Roman" panose="02020603050405020304" pitchFamily="18" charset="0"/>
                <a:cs typeface="Times New Roman" panose="02020603050405020304" pitchFamily="18" charset="0"/>
              </a:rPr>
              <a:t>So, our aim is to develop the such type of interface which help to decrease the gap between these two communities. The suggested method are only used to interpret American sign language, not Indian sign language</a:t>
            </a:r>
            <a:endParaRPr lang="en-US" sz="2400"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8682F868-A677-C549-9ED9-A7374DF6B175}"/>
              </a:ext>
            </a:extLst>
          </p:cNvPr>
          <p:cNvSpPr>
            <a:spLocks noGrp="1" noChangeArrowheads="1"/>
          </p:cNvSpPr>
          <p:nvPr>
            <p:ph idx="1"/>
          </p:nvPr>
        </p:nvSpPr>
        <p:spPr bwMode="auto">
          <a:xfrm>
            <a:off x="734784" y="2327422"/>
            <a:ext cx="1088027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Web-Browser</a:t>
            </a:r>
          </a:p>
          <a:p>
            <a:pPr eaLnBrk="0" fontAlgn="base" hangingPunct="0">
              <a:lnSpc>
                <a:spcPct val="100000"/>
              </a:lnSpc>
              <a:spcBef>
                <a:spcPct val="0"/>
              </a:spcBef>
              <a:spcAft>
                <a:spcPct val="0"/>
              </a:spcAf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 (2GB)</a:t>
            </a:r>
          </a:p>
          <a:p>
            <a:pPr eaLnBrk="0" fontAlgn="base" hangingPunct="0">
              <a:lnSpc>
                <a:spcPct val="100000"/>
              </a:lnSpc>
              <a:spcBef>
                <a:spcPct val="0"/>
              </a:spcBef>
              <a:spcAft>
                <a:spcPct val="0"/>
              </a:spcAf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microphone</a:t>
            </a:r>
          </a:p>
          <a:p>
            <a:pPr eaLnBrk="0" fontAlgn="base" hangingPunct="0">
              <a:lnSpc>
                <a:spcPct val="100000"/>
              </a:lnSpc>
              <a:spcBef>
                <a:spcPct val="0"/>
              </a:spcBef>
              <a:spcAft>
                <a:spcPct val="0"/>
              </a:spcAf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keyboard</a:t>
            </a:r>
          </a:p>
          <a:p>
            <a:pPr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p:txBody>
          <a:bodyPr>
            <a:normAutofit/>
          </a:bodyPr>
          <a:lstStyle/>
          <a:p>
            <a:pPr lvl="0">
              <a:buFont typeface="Wingdings" panose="05000000000000000000"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Backend:  Python (Django Framework)</a:t>
            </a:r>
          </a:p>
          <a:p>
            <a:pPr marL="0" lvl="0" indent="0">
              <a:buNone/>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Frontend: JavaScript, HTML, CSS, Bootstrap</a:t>
            </a:r>
          </a:p>
          <a:p>
            <a:pPr lvl="0">
              <a:buFont typeface="Wingdings" pitchFamily="2" charset="2"/>
              <a:buChar char="Ø"/>
              <a:tabLst>
                <a:tab pos="457200" algn="l"/>
              </a:tabLst>
            </a:pPr>
            <a:endParaRPr lang="en-IN" sz="2400" kern="100" dirty="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Development Tools: VS Code, SQLite for database management.</a:t>
            </a:r>
          </a:p>
          <a:p>
            <a:pPr lvl="0">
              <a:buFont typeface="Wingdings" pitchFamily="2" charset="2"/>
              <a:buChar char="Ø"/>
              <a:tabLst>
                <a:tab pos="457200" algn="l"/>
              </a:tabLst>
            </a:pPr>
            <a:endParaRPr lang="en-US" sz="2400" kern="100" dirty="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Operating System: Both Windows and Linux are supported.</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838200" y="1698171"/>
            <a:ext cx="10515600" cy="4478792"/>
          </a:xfrm>
        </p:spPr>
        <p:txBody>
          <a:bodyPr>
            <a:normAutofit/>
          </a:bodyPr>
          <a:lstStyle/>
          <a:p>
            <a:pPr lvl="0">
              <a:buFont typeface="Wingdings" pitchFamily="2" charset="2"/>
              <a:buChar char="Ø"/>
              <a:tabLst>
                <a:tab pos="457200" algn="l"/>
              </a:tabLs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User Interface Module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Provides a user-friendly platform where users can easily input their queries and view the generated ISL animations. The interface is intuitive, with options for both voice and text inputs.</a:t>
            </a:r>
          </a:p>
          <a:p>
            <a:pPr lvl="0">
              <a:buFont typeface="Wingdings" pitchFamily="2" charset="2"/>
              <a:buChar char="Ø"/>
              <a:tabLst>
                <a:tab pos="457200" algn="l"/>
              </a:tabLst>
            </a:pPr>
            <a:endParaRPr lang="en-US" sz="2400" kern="100" dirty="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US" sz="2400" kern="100" dirty="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Authentication Module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This module handles user registration, login, and authentication. Only registered users can access the website's voice-to-ISL conversion functionality, ensuring secure and personalized usage.</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309</TotalTime>
  <Words>920</Words>
  <Application>Microsoft Office PowerPoint</Application>
  <PresentationFormat>Widescreen</PresentationFormat>
  <Paragraphs>96</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Workflow/Gantt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ANKIT KUMAR SHAHI</cp:lastModifiedBy>
  <cp:revision>18</cp:revision>
  <dcterms:created xsi:type="dcterms:W3CDTF">2024-09-12T08:34:15Z</dcterms:created>
  <dcterms:modified xsi:type="dcterms:W3CDTF">2024-11-26T04:43:33Z</dcterms:modified>
</cp:coreProperties>
</file>