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5"/>
  </p:notesMasterIdLst>
  <p:sldIdLst>
    <p:sldId id="256" r:id="rId2"/>
    <p:sldId id="258" r:id="rId3"/>
    <p:sldId id="259" r:id="rId4"/>
    <p:sldId id="260" r:id="rId5"/>
    <p:sldId id="263" r:id="rId6"/>
    <p:sldId id="261" r:id="rId7"/>
    <p:sldId id="262" r:id="rId8"/>
    <p:sldId id="264" r:id="rId9"/>
    <p:sldId id="266" r:id="rId10"/>
    <p:sldId id="270" r:id="rId11"/>
    <p:sldId id="271" r:id="rId12"/>
    <p:sldId id="272"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67" d="100"/>
          <a:sy n="67" d="100"/>
        </p:scale>
        <p:origin x="8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10964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4152966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942072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0523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5EAFB7-D942-8C40-850B-F7A53EC532F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335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98595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5EAFB7-D942-8C40-850B-F7A53EC532F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8903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624316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011842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118804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3525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576A-07DB-3B46-AC99-97A70AE2395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306969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0576A-07DB-3B46-AC99-97A70AE23956}"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99583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D0576A-07DB-3B46-AC99-97A70AE23956}"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83320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D0576A-07DB-3B46-AC99-97A70AE23956}"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4816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0576A-07DB-3B46-AC99-97A70AE23956}" type="datetimeFigureOut">
              <a:rPr lang="en-US" smtClean="0"/>
              <a:t>10/14/2024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756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38877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83139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D0576A-07DB-3B46-AC99-97A70AE23956}" type="datetimeFigureOut">
              <a:rPr lang="en-US" smtClean="0"/>
              <a:t>10/14/2024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34688357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77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fontScale="90000"/>
          </a:bodyPr>
          <a:lstStyle/>
          <a:p>
            <a:pPr algn="ctr"/>
            <a:r>
              <a:rPr lang="en-US" sz="4400" b="1" dirty="0">
                <a:solidFill>
                  <a:schemeClr val="tx1"/>
                </a:solidFill>
                <a:latin typeface="Times New Roman" panose="02020603050405020304" pitchFamily="18" charset="0"/>
                <a:cs typeface="Times New Roman" panose="02020603050405020304" pitchFamily="18" charset="0"/>
              </a:rPr>
              <a:t>Mini Project-I (K24MCA18P)</a:t>
            </a:r>
            <a:br>
              <a:rPr lang="en-IN" sz="2400" b="1" dirty="0">
                <a:solidFill>
                  <a:schemeClr val="tx1"/>
                </a:solidFill>
                <a:latin typeface="Times New Roman" panose="02020603050405020304" pitchFamily="18" charset="0"/>
                <a:cs typeface="Times New Roman" panose="02020603050405020304" pitchFamily="18" charset="0"/>
              </a:rPr>
            </a:br>
            <a:r>
              <a:rPr lang="en-IN" sz="3500" b="1" dirty="0">
                <a:solidFill>
                  <a:schemeClr val="tx1"/>
                </a:solidFill>
                <a:latin typeface="Times New Roman" panose="02020603050405020304" pitchFamily="18" charset="0"/>
                <a:cs typeface="Times New Roman" panose="02020603050405020304" pitchFamily="18" charset="0"/>
              </a:rPr>
              <a:t>Odd Semester</a:t>
            </a:r>
            <a:br>
              <a:rPr lang="en-IN" sz="3500" b="1" dirty="0">
                <a:solidFill>
                  <a:schemeClr val="tx1"/>
                </a:solidFill>
                <a:latin typeface="Times New Roman" panose="02020603050405020304" pitchFamily="18" charset="0"/>
                <a:cs typeface="Times New Roman" panose="02020603050405020304" pitchFamily="18" charset="0"/>
              </a:rPr>
            </a:br>
            <a:r>
              <a:rPr lang="en-IN" sz="3500" b="1" dirty="0">
                <a:solidFill>
                  <a:schemeClr val="tx1"/>
                </a:solidFill>
                <a:latin typeface="Times New Roman" panose="02020603050405020304" pitchFamily="18" charset="0"/>
                <a:cs typeface="Times New Roman" panose="02020603050405020304" pitchFamily="18" charset="0"/>
              </a:rPr>
              <a:t>Session 2024-25</a:t>
            </a:r>
            <a:endParaRPr lang="en-US" sz="35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5"/>
            <a:ext cx="9144000" cy="1790891"/>
          </a:xfrm>
        </p:spPr>
        <p:txBody>
          <a:bodyPr>
            <a:normAutofit lnSpcReduction="10000"/>
          </a:bodyPr>
          <a:lstStyle/>
          <a:p>
            <a:pPr algn="ctr"/>
            <a:r>
              <a:rPr lang="en-US" sz="2400" b="1" dirty="0">
                <a:solidFill>
                  <a:schemeClr val="tx1"/>
                </a:solidFill>
                <a:latin typeface="Times New Roman" panose="02020603050405020304" pitchFamily="18" charset="0"/>
                <a:cs typeface="Times New Roman" panose="02020603050405020304" pitchFamily="18" charset="0"/>
              </a:rPr>
              <a:t>Project title - Better Giving</a:t>
            </a:r>
          </a:p>
          <a:p>
            <a:pPr algn="ctr"/>
            <a:r>
              <a:rPr lang="en-US" sz="2400" b="1" dirty="0">
                <a:solidFill>
                  <a:schemeClr val="tx1"/>
                </a:solidFill>
                <a:latin typeface="Times New Roman" panose="02020603050405020304" pitchFamily="18" charset="0"/>
                <a:cs typeface="Times New Roman" panose="02020603050405020304" pitchFamily="18" charset="0"/>
              </a:rPr>
              <a:t>Simran Tyagi - 2426mca2174</a:t>
            </a:r>
          </a:p>
          <a:p>
            <a:pPr algn="ctr"/>
            <a:r>
              <a:rPr lang="en-US" sz="2400" b="1" dirty="0">
                <a:solidFill>
                  <a:schemeClr val="tx1"/>
                </a:solidFill>
                <a:latin typeface="Times New Roman" panose="02020603050405020304" pitchFamily="18" charset="0"/>
                <a:cs typeface="Times New Roman" panose="02020603050405020304" pitchFamily="18" charset="0"/>
              </a:rPr>
              <a:t>Shefali Yadav – 2426mca198</a:t>
            </a:r>
          </a:p>
          <a:p>
            <a:pPr algn="ctr"/>
            <a:r>
              <a:rPr lang="en-US" sz="2400" b="1" dirty="0" err="1">
                <a:solidFill>
                  <a:schemeClr val="tx1"/>
                </a:solidFill>
                <a:latin typeface="Times New Roman" panose="02020603050405020304" pitchFamily="18" charset="0"/>
                <a:cs typeface="Times New Roman" panose="02020603050405020304" pitchFamily="18" charset="0"/>
              </a:rPr>
              <a:t>Trapti</a:t>
            </a:r>
            <a:r>
              <a:rPr lang="en-US" sz="2400" b="1" dirty="0">
                <a:solidFill>
                  <a:schemeClr val="tx1"/>
                </a:solidFill>
                <a:latin typeface="Times New Roman" panose="02020603050405020304" pitchFamily="18" charset="0"/>
                <a:cs typeface="Times New Roman" panose="02020603050405020304" pitchFamily="18" charset="0"/>
              </a:rPr>
              <a:t> Rajput – 2426mca629</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121445" y="5634038"/>
            <a:ext cx="4070555" cy="12239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Ms. Divya Singhal </a:t>
            </a:r>
          </a:p>
          <a:p>
            <a:pPr algn="just"/>
            <a:r>
              <a:rPr lang="en-IN" dirty="0">
                <a:solidFill>
                  <a:srgbClr val="FF0000"/>
                </a:solidFill>
                <a:latin typeface="Times New Roman" panose="02020603050405020304" pitchFamily="18" charset="0"/>
                <a:cs typeface="Times New Roman" panose="02020603050405020304" pitchFamily="18" charset="0"/>
              </a:rPr>
              <a:t>Project Supervisor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949953"/>
          </a:xfrm>
          <a:solidFill>
            <a:schemeClr val="accent5"/>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a:xfrm>
            <a:off x="2589212" y="1445342"/>
            <a:ext cx="8915400" cy="4465880"/>
          </a:xfrm>
        </p:spPr>
        <p:txBody>
          <a:bodyPr>
            <a:normAutofit fontScale="25000" lnSpcReduction="20000"/>
          </a:bodyPr>
          <a:lstStyle/>
          <a:p>
            <a:pPr marL="342900" lvl="0" indent="-342900">
              <a:lnSpc>
                <a:spcPct val="107000"/>
              </a:lnSpc>
              <a:spcAft>
                <a:spcPts val="800"/>
              </a:spcAft>
              <a:buFont typeface="Wingdings 3" panose="05040102010807070707" pitchFamily="18" charset="2"/>
              <a:buChar char=""/>
              <a:tabLst>
                <a:tab pos="457200" algn="l"/>
              </a:tabLst>
            </a:pPr>
            <a:r>
              <a:rPr lang="en-US" sz="8000" b="1" kern="100" dirty="0">
                <a:effectLst/>
                <a:latin typeface="Arial" panose="020B0604020202020204" pitchFamily="34" charset="0"/>
                <a:ea typeface="Calibri" panose="020F0502020204030204" pitchFamily="34" charset="0"/>
                <a:cs typeface="Arial" panose="020B0604020202020204" pitchFamily="34" charset="0"/>
              </a:rPr>
              <a:t> Dashboard Module</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Statistics Overview</a:t>
            </a:r>
            <a:r>
              <a:rPr lang="en-US" sz="7200" kern="100" dirty="0">
                <a:effectLst/>
                <a:latin typeface="Arial" panose="020B0604020202020204" pitchFamily="34" charset="0"/>
                <a:ea typeface="Calibri" panose="020F0502020204030204" pitchFamily="34" charset="0"/>
                <a:cs typeface="Arial" panose="020B0604020202020204" pitchFamily="34" charset="0"/>
              </a:rPr>
              <a:t>: Display total donations, active recipients, and other key metrics.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Recent Donations</a:t>
            </a:r>
            <a:r>
              <a:rPr lang="en-US" sz="7200" kern="100" dirty="0">
                <a:effectLst/>
                <a:latin typeface="Arial" panose="020B0604020202020204" pitchFamily="34" charset="0"/>
                <a:ea typeface="Calibri" panose="020F0502020204030204" pitchFamily="34" charset="0"/>
                <a:cs typeface="Arial" panose="020B0604020202020204" pitchFamily="34" charset="0"/>
              </a:rPr>
              <a:t>: Show recent activities to keep users informed.</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3" panose="05040102010807070707" pitchFamily="18" charset="2"/>
              <a:buChar char=""/>
              <a:tabLst>
                <a:tab pos="457200" algn="l"/>
              </a:tabLst>
            </a:pPr>
            <a:r>
              <a:rPr lang="en-US" sz="8000" b="1" kern="100" dirty="0">
                <a:effectLst/>
                <a:latin typeface="Arial" panose="020B0604020202020204" pitchFamily="34" charset="0"/>
                <a:ea typeface="Calibri" panose="020F0502020204030204" pitchFamily="34" charset="0"/>
                <a:cs typeface="Arial" panose="020B0604020202020204" pitchFamily="34" charset="0"/>
              </a:rPr>
              <a:t>Admin Panel Module</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User Management</a:t>
            </a:r>
            <a:r>
              <a:rPr lang="en-US" sz="7200" kern="100" dirty="0">
                <a:effectLst/>
                <a:latin typeface="Arial" panose="020B0604020202020204" pitchFamily="34" charset="0"/>
                <a:ea typeface="Calibri" panose="020F0502020204030204" pitchFamily="34" charset="0"/>
                <a:cs typeface="Arial" panose="020B0604020202020204" pitchFamily="34" charset="0"/>
              </a:rPr>
              <a:t>: Manage users (view, edit, delete).</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Donation Oversight</a:t>
            </a:r>
            <a:r>
              <a:rPr lang="en-US" sz="7200" kern="100" dirty="0">
                <a:effectLst/>
                <a:latin typeface="Arial" panose="020B0604020202020204" pitchFamily="34" charset="0"/>
                <a:ea typeface="Calibri" panose="020F0502020204030204" pitchFamily="34" charset="0"/>
                <a:cs typeface="Arial" panose="020B0604020202020204" pitchFamily="34" charset="0"/>
              </a:rPr>
              <a:t>: Review and manage donations and requests.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Reports</a:t>
            </a:r>
            <a:r>
              <a:rPr lang="en-US" sz="7200" kern="100" dirty="0">
                <a:effectLst/>
                <a:latin typeface="Arial" panose="020B0604020202020204" pitchFamily="34" charset="0"/>
                <a:ea typeface="Calibri" panose="020F0502020204030204" pitchFamily="34" charset="0"/>
                <a:cs typeface="Arial" panose="020B0604020202020204" pitchFamily="34" charset="0"/>
              </a:rPr>
              <a:t>: Generate reports on donations, user activity, and more.</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3" panose="05040102010807070707" pitchFamily="18" charset="2"/>
              <a:buChar char=""/>
              <a:tabLst>
                <a:tab pos="457200" algn="l"/>
              </a:tabLst>
            </a:pPr>
            <a:r>
              <a:rPr lang="en-US" sz="8000" b="1" kern="100" dirty="0">
                <a:effectLst/>
                <a:latin typeface="Arial" panose="020B0604020202020204" pitchFamily="34" charset="0"/>
                <a:ea typeface="Calibri" panose="020F0502020204030204" pitchFamily="34" charset="0"/>
                <a:cs typeface="Arial" panose="020B0604020202020204" pitchFamily="34" charset="0"/>
              </a:rPr>
              <a:t>Search and Filter Module</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Search Functionality</a:t>
            </a:r>
            <a:r>
              <a:rPr lang="en-US" sz="7200" kern="100" dirty="0">
                <a:effectLst/>
                <a:latin typeface="Arial" panose="020B0604020202020204" pitchFamily="34" charset="0"/>
                <a:ea typeface="Calibri" panose="020F0502020204030204" pitchFamily="34" charset="0"/>
                <a:cs typeface="Arial" panose="020B0604020202020204" pitchFamily="34" charset="0"/>
              </a:rPr>
              <a:t>: Allow users to find specific donations or recipients.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Filter Options</a:t>
            </a:r>
            <a:r>
              <a:rPr lang="en-US" sz="7200" kern="100" dirty="0">
                <a:effectLst/>
                <a:latin typeface="Arial" panose="020B0604020202020204" pitchFamily="34" charset="0"/>
                <a:ea typeface="Calibri" panose="020F0502020204030204" pitchFamily="34" charset="0"/>
                <a:cs typeface="Arial" panose="020B0604020202020204" pitchFamily="34" charset="0"/>
              </a:rPr>
              <a:t>: Enable filtering by category (food, money) or location.</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4"/>
            <a:ext cx="12192000" cy="949952"/>
          </a:xfrm>
          <a:solidFill>
            <a:schemeClr val="accent5"/>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a:xfrm>
            <a:off x="2589212" y="1671484"/>
            <a:ext cx="8915400" cy="4239738"/>
          </a:xfrm>
        </p:spPr>
        <p:txBody>
          <a:bodyPr>
            <a:normAutofit fontScale="25000" lnSpcReduction="20000"/>
          </a:bodyPr>
          <a:lstStyle/>
          <a:p>
            <a:pPr marL="342900" lvl="0" indent="-342900">
              <a:lnSpc>
                <a:spcPct val="107000"/>
              </a:lnSpc>
              <a:spcAft>
                <a:spcPts val="800"/>
              </a:spcAft>
              <a:buFont typeface="Wingdings 3" panose="05040102010807070707" pitchFamily="18" charset="2"/>
              <a:buChar char=""/>
              <a:tabLst>
                <a:tab pos="457200" algn="l"/>
              </a:tabLst>
            </a:pPr>
            <a:r>
              <a:rPr lang="en-US" sz="8000" b="1" kern="100" dirty="0">
                <a:effectLst/>
                <a:latin typeface="Arial" panose="020B0604020202020204" pitchFamily="34" charset="0"/>
                <a:ea typeface="Calibri" panose="020F0502020204030204" pitchFamily="34" charset="0"/>
                <a:cs typeface="Arial" panose="020B0604020202020204" pitchFamily="34" charset="0"/>
              </a:rPr>
              <a:t> Notification Module</a:t>
            </a:r>
            <a:endParaRPr lang="en-IN" sz="8000" b="1"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Email Notifications</a:t>
            </a:r>
            <a:r>
              <a:rPr lang="en-US" sz="7200" kern="100" dirty="0">
                <a:effectLst/>
                <a:latin typeface="Arial" panose="020B0604020202020204" pitchFamily="34" charset="0"/>
                <a:ea typeface="Calibri" panose="020F0502020204030204" pitchFamily="34" charset="0"/>
                <a:cs typeface="Arial" panose="020B0604020202020204" pitchFamily="34" charset="0"/>
              </a:rPr>
              <a:t>: Notify users about new donations, requests, or account activities.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In-app Notifications</a:t>
            </a:r>
            <a:r>
              <a:rPr lang="en-US" sz="7200" kern="100" dirty="0">
                <a:effectLst/>
                <a:latin typeface="Arial" panose="020B0604020202020204" pitchFamily="34" charset="0"/>
                <a:ea typeface="Calibri" panose="020F0502020204030204" pitchFamily="34" charset="0"/>
                <a:cs typeface="Arial" panose="020B0604020202020204" pitchFamily="34" charset="0"/>
              </a:rPr>
              <a:t>: Alert users to updates or changes in their requests or donations.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3" panose="05040102010807070707" pitchFamily="18" charset="2"/>
              <a:buChar char=""/>
              <a:tabLst>
                <a:tab pos="457200" algn="l"/>
              </a:tabLst>
            </a:pPr>
            <a:r>
              <a:rPr lang="en-US" sz="8000" b="1" kern="100" dirty="0">
                <a:effectLst/>
                <a:latin typeface="Arial" panose="020B0604020202020204" pitchFamily="34" charset="0"/>
                <a:ea typeface="Calibri" panose="020F0502020204030204" pitchFamily="34" charset="0"/>
                <a:cs typeface="Arial" panose="020B0604020202020204" pitchFamily="34" charset="0"/>
              </a:rPr>
              <a:t> Feedback and Support Module</a:t>
            </a:r>
            <a:endParaRPr lang="en-IN" sz="8000" b="1"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Contact Form</a:t>
            </a:r>
            <a:r>
              <a:rPr lang="en-US" sz="7200" kern="100" dirty="0">
                <a:effectLst/>
                <a:latin typeface="Arial" panose="020B0604020202020204" pitchFamily="34" charset="0"/>
                <a:ea typeface="Calibri" panose="020F0502020204030204" pitchFamily="34" charset="0"/>
                <a:cs typeface="Arial" panose="020B0604020202020204" pitchFamily="34" charset="0"/>
              </a:rPr>
              <a:t>: Allow users to reach out for support or inquiries.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Feedback System</a:t>
            </a:r>
            <a:r>
              <a:rPr lang="en-US" sz="7200" kern="100" dirty="0">
                <a:effectLst/>
                <a:latin typeface="Arial" panose="020B0604020202020204" pitchFamily="34" charset="0"/>
                <a:ea typeface="Calibri" panose="020F0502020204030204" pitchFamily="34" charset="0"/>
                <a:cs typeface="Arial" panose="020B0604020202020204" pitchFamily="34" charset="0"/>
              </a:rPr>
              <a:t>: Gather feedback on the platform's usability and features.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3" panose="05040102010807070707" pitchFamily="18" charset="2"/>
              <a:buChar char=""/>
              <a:tabLst>
                <a:tab pos="457200" algn="l"/>
              </a:tabLst>
            </a:pPr>
            <a:r>
              <a:rPr lang="en-US" sz="8000" b="1" kern="100" dirty="0">
                <a:effectLst/>
                <a:latin typeface="Arial" panose="020B0604020202020204" pitchFamily="34" charset="0"/>
                <a:ea typeface="Calibri" panose="020F0502020204030204" pitchFamily="34" charset="0"/>
                <a:cs typeface="Arial" panose="020B0604020202020204" pitchFamily="34" charset="0"/>
              </a:rPr>
              <a:t> Security Module</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Data Encryption</a:t>
            </a:r>
            <a:r>
              <a:rPr lang="en-US" sz="7200" kern="100" dirty="0">
                <a:effectLst/>
                <a:latin typeface="Arial" panose="020B0604020202020204" pitchFamily="34" charset="0"/>
                <a:ea typeface="Calibri" panose="020F0502020204030204" pitchFamily="34" charset="0"/>
                <a:cs typeface="Arial" panose="020B0604020202020204" pitchFamily="34" charset="0"/>
              </a:rPr>
              <a:t>: Ensure sensitive data is securely stored.</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Input Validation</a:t>
            </a:r>
            <a:r>
              <a:rPr lang="en-US" sz="7200" kern="100" dirty="0">
                <a:effectLst/>
                <a:latin typeface="Arial" panose="020B0604020202020204" pitchFamily="34" charset="0"/>
                <a:ea typeface="Calibri" panose="020F0502020204030204" pitchFamily="34" charset="0"/>
                <a:cs typeface="Arial" panose="020B0604020202020204" pitchFamily="34" charset="0"/>
              </a:rPr>
              <a:t>: Validate user inputs to prevent attacks (e.g., SQL injection).</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67740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989013"/>
          </a:xfrm>
          <a:solidFill>
            <a:schemeClr val="accent5"/>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DDBF005E-C331-D262-ACCC-1374E686D5CB}"/>
              </a:ext>
            </a:extLst>
          </p:cNvPr>
          <p:cNvSpPr>
            <a:spLocks noGrp="1" noChangeArrowheads="1"/>
          </p:cNvSpPr>
          <p:nvPr>
            <p:ph idx="1"/>
          </p:nvPr>
        </p:nvSpPr>
        <p:spPr bwMode="auto">
          <a:xfrm>
            <a:off x="2109786" y="1698462"/>
            <a:ext cx="8278761" cy="4293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nSpc>
                <a:spcPct val="107000"/>
              </a:lnSpc>
              <a:spcAft>
                <a:spcPts val="800"/>
              </a:spcAft>
              <a:buFont typeface="Arial" panose="020B0604020202020204" pitchFamily="34" charset="0"/>
              <a:buChar char="•"/>
              <a:tabLst>
                <a:tab pos="457200" algn="l"/>
              </a:tabLst>
            </a:pPr>
            <a:r>
              <a:rPr lang="en-US" sz="2400" kern="100" dirty="0">
                <a:effectLst/>
                <a:latin typeface="Arial" panose="020B0604020202020204" pitchFamily="34" charset="0"/>
                <a:ea typeface="Calibri" panose="020F0502020204030204" pitchFamily="34" charset="0"/>
                <a:cs typeface="Arial" panose="020B0604020202020204" pitchFamily="34" charset="0"/>
              </a:rPr>
              <a:t>User Registration and Login.</a:t>
            </a:r>
            <a:endParaRPr lang="en-IN" sz="24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Font typeface="Arial" panose="020B0604020202020204" pitchFamily="34" charset="0"/>
              <a:buChar char="•"/>
              <a:tabLst>
                <a:tab pos="457200" algn="l"/>
              </a:tabLst>
            </a:pPr>
            <a:r>
              <a:rPr lang="en-US" sz="2400" kern="100" dirty="0">
                <a:effectLst/>
                <a:latin typeface="Arial" panose="020B0604020202020204" pitchFamily="34" charset="0"/>
                <a:ea typeface="Calibri" panose="020F0502020204030204" pitchFamily="34" charset="0"/>
                <a:cs typeface="Arial" panose="020B0604020202020204" pitchFamily="34" charset="0"/>
              </a:rPr>
              <a:t>Dashboard Access</a:t>
            </a:r>
            <a:endParaRPr lang="en-IN" sz="2400" kern="100" dirty="0">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Making a Donation</a:t>
            </a:r>
            <a:endParaRPr lang="en-IN"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Recipient Action</a:t>
            </a:r>
            <a:r>
              <a:rPr lang="en-US" sz="2400" kern="100" dirty="0">
                <a:effectLst/>
                <a:latin typeface="Arial" panose="020B0604020202020204" pitchFamily="34" charset="0"/>
                <a:ea typeface="Calibri" panose="020F0502020204030204" pitchFamily="34" charset="0"/>
                <a:cs typeface="Arial" panose="020B0604020202020204" pitchFamily="34" charset="0"/>
              </a:rPr>
              <a:t> </a:t>
            </a:r>
          </a:p>
          <a:p>
            <a:pPr>
              <a:buFont typeface="Arial" panose="020B0604020202020204" pitchFamily="34" charset="0"/>
              <a:buChar char="•"/>
            </a:pPr>
            <a:r>
              <a:rPr lang="en-US" sz="2400" kern="100" dirty="0">
                <a:effectLst/>
                <a:latin typeface="Arial" panose="020B0604020202020204" pitchFamily="34" charset="0"/>
                <a:ea typeface="Calibri" panose="020F0502020204030204" pitchFamily="34" charset="0"/>
                <a:cs typeface="Arial" panose="020B0604020202020204" pitchFamily="34" charset="0"/>
              </a:rPr>
              <a:t>Admin Action</a:t>
            </a:r>
          </a:p>
          <a:p>
            <a:pPr>
              <a:buFont typeface="Arial" panose="020B0604020202020204" pitchFamily="34" charset="0"/>
              <a:buChar char="•"/>
            </a:pPr>
            <a:r>
              <a:rPr lang="en-US" sz="2400" kern="100" dirty="0">
                <a:effectLst/>
                <a:latin typeface="Arial" panose="020B0604020202020204" pitchFamily="34" charset="0"/>
                <a:ea typeface="Calibri" panose="020F0502020204030204" pitchFamily="34" charset="0"/>
                <a:cs typeface="Arial" panose="020B0604020202020204" pitchFamily="34" charset="0"/>
              </a:rPr>
              <a:t>User Notifications</a:t>
            </a:r>
            <a:endParaRPr lang="en-IN" sz="24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buNone/>
            </a:pPr>
            <a:endParaRPr lang="en-US" dirty="0">
              <a:latin typeface="Arial" panose="020B0604020202020204" pitchFamily="34" charset="0"/>
              <a:cs typeface="Arial" panose="020B0604020202020204" pitchFamily="34" charset="0"/>
            </a:endParaRPr>
          </a:p>
          <a:p>
            <a:pPr marL="0" lvl="0" indent="0">
              <a:buNone/>
            </a:pPr>
            <a:endParaRPr lang="en-IN"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103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949953"/>
          </a:xfrm>
          <a:solidFill>
            <a:schemeClr val="accent5"/>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a:xfrm>
            <a:off x="2428568" y="1553497"/>
            <a:ext cx="9076044" cy="4357725"/>
          </a:xfrm>
        </p:spPr>
        <p:txBody>
          <a:bodyPr>
            <a:normAutofit/>
          </a:bodyPr>
          <a:lstStyle/>
          <a:p>
            <a:pPr marL="0" lvl="0" indent="0">
              <a:buNone/>
              <a:tabLst>
                <a:tab pos="457200" algn="l"/>
              </a:tabLst>
            </a:pPr>
            <a:endParaRPr lang="en-IN" kern="100" dirty="0">
              <a:latin typeface="Aptos Narrow" panose="020B0004020202020204" pitchFamily="34" charset="0"/>
              <a:ea typeface="Aptos" panose="020B0004020202020204" pitchFamily="34" charset="0"/>
              <a:cs typeface="Arial" panose="020B0604020202020204" pitchFamily="34" charset="0"/>
            </a:endParaRPr>
          </a:p>
          <a:p>
            <a:pPr lvl="0">
              <a:buFont typeface="Wingdings" pitchFamily="2" charset="2"/>
              <a:buChar char="Ø"/>
              <a:tabLst>
                <a:tab pos="457200" algn="l"/>
              </a:tabLst>
            </a:pPr>
            <a:r>
              <a:rPr lang="en-IN" sz="3200" kern="100" dirty="0">
                <a:latin typeface="Aptos Narrow" panose="020B0004020202020204" pitchFamily="34" charset="0"/>
                <a:ea typeface="Aptos" panose="020B0004020202020204" pitchFamily="34" charset="0"/>
                <a:cs typeface="Arial" panose="020B0604020202020204" pitchFamily="34" charset="0"/>
              </a:rPr>
              <a:t>World Hunger Statistics</a:t>
            </a:r>
          </a:p>
          <a:p>
            <a:pPr lvl="0">
              <a:buFont typeface="Wingdings" pitchFamily="2" charset="2"/>
              <a:buChar char="Ø"/>
              <a:tabLst>
                <a:tab pos="457200" algn="l"/>
              </a:tabLst>
            </a:pPr>
            <a:endParaRPr lang="en-IN" sz="3200" kern="100" dirty="0">
              <a:latin typeface="Aptos Narrow" panose="020B0004020202020204" pitchFamily="34" charset="0"/>
              <a:ea typeface="Aptos" panose="020B0004020202020204" pitchFamily="34" charset="0"/>
              <a:cs typeface="Arial" panose="020B0604020202020204" pitchFamily="34" charset="0"/>
            </a:endParaRPr>
          </a:p>
          <a:p>
            <a:pPr lvl="0">
              <a:buFont typeface="Wingdings" pitchFamily="2" charset="2"/>
              <a:buChar char="Ø"/>
              <a:tabLst>
                <a:tab pos="457200" algn="l"/>
              </a:tabLst>
            </a:pPr>
            <a:r>
              <a:rPr lang="en-IN" sz="3200" kern="100" dirty="0">
                <a:latin typeface="Aptos Narrow" panose="020B0004020202020204" pitchFamily="34" charset="0"/>
                <a:ea typeface="Aptos" panose="020B0004020202020204" pitchFamily="34" charset="0"/>
                <a:cs typeface="Arial" panose="020B0604020202020204" pitchFamily="34" charset="0"/>
              </a:rPr>
              <a:t>World Food Programme</a:t>
            </a:r>
          </a:p>
          <a:p>
            <a:pPr lvl="0">
              <a:buFont typeface="Wingdings" pitchFamily="2" charset="2"/>
              <a:buChar char="Ø"/>
              <a:tabLst>
                <a:tab pos="457200" algn="l"/>
              </a:tabLst>
            </a:pPr>
            <a:endParaRPr lang="en-IN" sz="3200" kern="100" dirty="0">
              <a:latin typeface="Aptos Narrow" panose="020B0004020202020204" pitchFamily="34" charset="0"/>
              <a:ea typeface="Aptos" panose="020B0004020202020204" pitchFamily="34" charset="0"/>
              <a:cs typeface="Arial" panose="020B0604020202020204" pitchFamily="34" charset="0"/>
            </a:endParaRPr>
          </a:p>
          <a:p>
            <a:pPr lvl="0">
              <a:buFont typeface="Wingdings" pitchFamily="2" charset="2"/>
              <a:buChar char="Ø"/>
              <a:tabLst>
                <a:tab pos="457200" algn="l"/>
              </a:tabLst>
            </a:pPr>
            <a:r>
              <a:rPr lang="en-IN" sz="3200" kern="100" dirty="0">
                <a:latin typeface="Aptos Narrow" panose="020B0004020202020204" pitchFamily="34" charset="0"/>
                <a:ea typeface="Aptos" panose="020B0004020202020204" pitchFamily="34" charset="0"/>
                <a:cs typeface="Arial" panose="020B0604020202020204" pitchFamily="34" charset="0"/>
                <a:hlinkClick r:id="rId3"/>
              </a:rPr>
              <a:t>www.google.com</a:t>
            </a:r>
            <a:endParaRPr lang="en-IN" sz="3200" kern="100" dirty="0">
              <a:latin typeface="Aptos Narrow" panose="020B0004020202020204" pitchFamily="34" charset="0"/>
              <a:ea typeface="Aptos" panose="020B0004020202020204" pitchFamily="34" charset="0"/>
              <a:cs typeface="Arial" panose="020B0604020202020204" pitchFamily="34" charset="0"/>
            </a:endParaRPr>
          </a:p>
          <a:p>
            <a:pPr lvl="0">
              <a:buFont typeface="Wingdings" pitchFamily="2" charset="2"/>
              <a:buChar char="Ø"/>
              <a:tabLst>
                <a:tab pos="457200" algn="l"/>
              </a:tabLs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946778"/>
          </a:xfrm>
          <a:solidFill>
            <a:schemeClr val="accent5"/>
          </a:solidFill>
        </p:spPr>
        <p:txBody>
          <a:bodyPr>
            <a:normAutofit/>
          </a:bodyPr>
          <a:lstStyle/>
          <a:p>
            <a:pPr algn="ctr"/>
            <a:r>
              <a:rPr lang="en-US" sz="4400" b="1" dirty="0">
                <a:latin typeface="Times New Roman" panose="02020603050405020304" pitchFamily="18" charset="0"/>
                <a:ea typeface="Tahoma" panose="020B0604030504040204" pitchFamily="34" charset="0"/>
                <a:cs typeface="Times New Roman" panose="02020603050405020304" pitchFamily="18" charset="0"/>
              </a:rPr>
              <a:t>I</a:t>
            </a:r>
            <a:r>
              <a:rPr lang="en-IN" sz="4400" b="1" dirty="0" err="1">
                <a:latin typeface="Times New Roman" panose="02020603050405020304" pitchFamily="18" charset="0"/>
                <a:ea typeface="Tahoma" panose="020B0604030504040204" pitchFamily="34" charset="0"/>
                <a:cs typeface="Times New Roman" panose="02020603050405020304" pitchFamily="18" charset="0"/>
              </a:rPr>
              <a:t>ndex</a:t>
            </a:r>
            <a:endParaRPr lang="en-IN" sz="4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a:xfrm>
            <a:off x="2271713" y="1314451"/>
            <a:ext cx="9232899" cy="5186362"/>
          </a:xfrm>
        </p:spPr>
        <p:txBody>
          <a:bodyPr>
            <a:normAutofit/>
          </a:bodyPr>
          <a:lstStyle/>
          <a:p>
            <a:pPr lvl="0">
              <a:buFont typeface="Wingdings" pitchFamily="2" charset="2"/>
              <a:buChar char="Ø"/>
              <a:tabLst>
                <a:tab pos="457200" algn="l"/>
              </a:tabLst>
            </a:pPr>
            <a:r>
              <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3" action="ppaction://hlinksldjump"/>
              </a:rPr>
              <a:t>Introduction</a:t>
            </a:r>
            <a:r>
              <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p>
          <a:p>
            <a:pPr lvl="0">
              <a:buFont typeface="Wingdings" pitchFamily="2" charset="2"/>
              <a:buChar char="Ø"/>
              <a:tabLst>
                <a:tab pos="457200" algn="l"/>
              </a:tabLst>
            </a:pPr>
            <a:r>
              <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4" action="ppaction://hlinksldjump"/>
              </a:rPr>
              <a:t>Literature Review</a:t>
            </a:r>
            <a:endPar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5" action="ppaction://hlinksldjump"/>
              </a:rPr>
              <a:t>Objective of the Project </a:t>
            </a:r>
            <a:endPar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6" action="ppaction://hlinksldjump"/>
              </a:rPr>
              <a:t>Hardware Requirements </a:t>
            </a:r>
            <a:endParaRPr lang="en-IN" sz="2400" kern="100" dirty="0">
              <a:solidFill>
                <a:schemeClr val="tx1"/>
              </a:solidFill>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7" action="ppaction://hlinksldjump"/>
              </a:rPr>
              <a:t>Software Requirements </a:t>
            </a:r>
            <a:endParaRPr lang="en-IN"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8" action="ppaction://hlinksldjump"/>
              </a:rPr>
              <a:t>Modules </a:t>
            </a:r>
            <a:endPar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9" action="ppaction://hlinksldjump"/>
              </a:rPr>
              <a:t>Workflow </a:t>
            </a:r>
            <a:endPar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10" action="ppaction://hlinksldjump"/>
              </a:rPr>
              <a:t>References </a:t>
            </a:r>
            <a:endParaRPr lang="en-IN"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949953"/>
          </a:xfrm>
          <a:solidFill>
            <a:schemeClr val="accent5"/>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1951038" y="1334628"/>
            <a:ext cx="9261474" cy="4196722"/>
          </a:xfrm>
        </p:spPr>
        <p:txBody>
          <a:bodyPr>
            <a:normAutofit/>
          </a:bodyPr>
          <a:lstStyle/>
          <a:p>
            <a:pPr marL="0" lvl="0" indent="0">
              <a:buNone/>
              <a:tabLst>
                <a:tab pos="457200" algn="l"/>
              </a:tabLst>
            </a:pPr>
            <a:r>
              <a:rPr lang="en-US" dirty="0">
                <a:solidFill>
                  <a:schemeClr val="tx1"/>
                </a:solidFill>
                <a:latin typeface="Arial" panose="020B0604020202020204" pitchFamily="34" charset="0"/>
                <a:cs typeface="Arial" panose="020B0604020202020204" pitchFamily="34" charset="0"/>
              </a:rPr>
              <a:t>In today's world, the need for compassion and community support has never been greater. "Better Giving" is an innovative web application designed to bridge the gap between donors and those in need. Our mission is to facilitate the donation of food and money, and other basic needs  ensuring that every contribution makes a tangible impact on the lives of vulnerable individuals and families. O</a:t>
            </a:r>
            <a:r>
              <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ne can easily donate their leftover food to NGOs by simply posting on this website.</a:t>
            </a:r>
          </a:p>
          <a:p>
            <a:pPr marL="0" lvl="0" indent="0">
              <a:buNone/>
              <a:tabLst>
                <a:tab pos="457200" algn="l"/>
              </a:tabLst>
            </a:pPr>
            <a:r>
              <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313F662-4426-AB9C-1EE9-866122273A9F}"/>
              </a:ext>
            </a:extLst>
          </p:cNvPr>
          <p:cNvPicPr>
            <a:picLocks noChangeAspect="1"/>
          </p:cNvPicPr>
          <p:nvPr/>
        </p:nvPicPr>
        <p:blipFill>
          <a:blip r:embed="rId3"/>
          <a:srcRect b="6497"/>
          <a:stretch/>
        </p:blipFill>
        <p:spPr>
          <a:xfrm>
            <a:off x="6950898" y="3609661"/>
            <a:ext cx="3302510" cy="2986087"/>
          </a:xfrm>
          <a:prstGeom prst="rect">
            <a:avLst/>
          </a:prstGeom>
        </p:spPr>
      </p:pic>
      <p:pic>
        <p:nvPicPr>
          <p:cNvPr id="7" name="Picture 6">
            <a:extLst>
              <a:ext uri="{FF2B5EF4-FFF2-40B4-BE49-F238E27FC236}">
                <a16:creationId xmlns:a16="http://schemas.microsoft.com/office/drawing/2014/main" id="{B2935D8E-E4C3-2E53-D542-0ED02C01EB27}"/>
              </a:ext>
            </a:extLst>
          </p:cNvPr>
          <p:cNvPicPr>
            <a:picLocks noChangeAspect="1"/>
          </p:cNvPicPr>
          <p:nvPr/>
        </p:nvPicPr>
        <p:blipFill>
          <a:blip r:embed="rId4"/>
          <a:stretch>
            <a:fillRect/>
          </a:stretch>
        </p:blipFill>
        <p:spPr>
          <a:xfrm>
            <a:off x="2500058" y="4066256"/>
            <a:ext cx="3901820" cy="2295188"/>
          </a:xfrm>
          <a:prstGeom prst="rect">
            <a:avLst/>
          </a:prstGeom>
        </p:spPr>
      </p:pic>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006475"/>
          </a:xfrm>
          <a:solidFill>
            <a:schemeClr val="accent5"/>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1028700" y="1257300"/>
            <a:ext cx="10756900" cy="5245100"/>
          </a:xfrm>
        </p:spPr>
        <p:txBody>
          <a:bodyPr>
            <a:normAutofit/>
          </a:bodyPr>
          <a:lstStyle/>
          <a:p>
            <a:pPr marL="0" indent="0">
              <a:buNone/>
            </a:pPr>
            <a:r>
              <a:rPr lang="en-US" dirty="0">
                <a:solidFill>
                  <a:schemeClr val="tx1"/>
                </a:solidFill>
                <a:latin typeface="Arial" panose="020B0604020202020204" pitchFamily="34" charset="0"/>
                <a:cs typeface="Arial" panose="020B0604020202020204" pitchFamily="34" charset="0"/>
              </a:rPr>
              <a:t>Charitable giving has a profound impact on community welfare and individual well-being. It is the  social responsibility that everyone should fulfill. The rise of digital platforms has transformed how donations are made, making it easier for individuals to contribute. It also provide a platform for people who are in need of money and food, they can apply for donations easily.</a:t>
            </a:r>
          </a:p>
          <a:p>
            <a:r>
              <a:rPr lang="en-US" b="1" dirty="0">
                <a:solidFill>
                  <a:schemeClr val="tx1"/>
                </a:solidFill>
                <a:latin typeface="Arial" panose="020B0604020202020204" pitchFamily="34" charset="0"/>
                <a:cs typeface="Arial" panose="020B0604020202020204" pitchFamily="34" charset="0"/>
              </a:rPr>
              <a:t>Food Donations and Hunger Relief</a:t>
            </a:r>
          </a:p>
          <a:p>
            <a:pPr marL="0" indent="0">
              <a:buNone/>
            </a:pPr>
            <a:r>
              <a:rPr lang="en-US" dirty="0">
                <a:solidFill>
                  <a:schemeClr val="tx1"/>
                </a:solidFill>
                <a:latin typeface="Arial" panose="020B0604020202020204" pitchFamily="34" charset="0"/>
                <a:cs typeface="Arial" panose="020B0604020202020204" pitchFamily="34" charset="0"/>
              </a:rPr>
              <a:t>Food insecurity remains a critical issue globally. According to the UNICEF report, 8.8 lakh children under the age of five die due to starvation in 2018. Platforms that facilitate food donations play a vital role in connecting surplus food sources, such as restaurants and grocery stores, with local food banks and shelters. </a:t>
            </a:r>
          </a:p>
          <a:p>
            <a:r>
              <a:rPr lang="en-US" b="1" dirty="0">
                <a:solidFill>
                  <a:schemeClr val="tx1"/>
                </a:solidFill>
                <a:latin typeface="Arial" panose="020B0604020202020204" pitchFamily="34" charset="0"/>
                <a:cs typeface="Arial" panose="020B0604020202020204" pitchFamily="34" charset="0"/>
              </a:rPr>
              <a:t>Monetary Donations and Financial Support</a:t>
            </a:r>
          </a:p>
          <a:p>
            <a:pPr marL="0" indent="0">
              <a:buNone/>
            </a:pPr>
            <a:r>
              <a:rPr lang="en-US" dirty="0">
                <a:solidFill>
                  <a:schemeClr val="tx1"/>
                </a:solidFill>
                <a:latin typeface="Arial" panose="020B0604020202020204" pitchFamily="34" charset="0"/>
                <a:cs typeface="Arial" panose="020B0604020202020204" pitchFamily="34" charset="0"/>
              </a:rPr>
              <a:t>Monetary donations provide vital resources for individuals and organizations in need. It empower beneficiaries by giving them the flexibility to choose their necessities . Platforms that enable seamless financial transactions and transparency in fund allocation have been shown to increase donor trust and engagement. Social media and crowdfunding mechanisms has revolutionized fundraising efforts, allowing for a broader reach and enhanced community involvement.1.6 million people die in India each year</a:t>
            </a:r>
          </a:p>
          <a:p>
            <a:pPr lvl="0">
              <a:buFont typeface="Wingdings" pitchFamily="2" charset="2"/>
              <a:buChar char="Ø"/>
              <a:tabLst>
                <a:tab pos="457200" algn="l"/>
              </a:tabLst>
            </a:pPr>
            <a:endParaRPr lang="en-IN" sz="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949953"/>
          </a:xfrm>
          <a:solidFill>
            <a:schemeClr val="accent5"/>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a:xfrm>
            <a:off x="4277532" y="1212819"/>
            <a:ext cx="7583542" cy="5435954"/>
          </a:xfrm>
        </p:spPr>
        <p:txBody>
          <a:bodyPr>
            <a:normAutofit/>
          </a:bodyPr>
          <a:lstStyle/>
          <a:p>
            <a:r>
              <a:rPr lang="en-US" sz="1900" b="1" dirty="0">
                <a:solidFill>
                  <a:schemeClr val="tx1"/>
                </a:solidFill>
                <a:latin typeface="Arial" panose="020B0604020202020204" pitchFamily="34" charset="0"/>
                <a:cs typeface="Arial" panose="020B0604020202020204" pitchFamily="34" charset="0"/>
              </a:rPr>
              <a:t>The Role of Technology in Charitable Giving</a:t>
            </a:r>
          </a:p>
          <a:p>
            <a:pPr marL="0" indent="0">
              <a:buFont typeface="Wingdings 3" charset="2"/>
              <a:buNone/>
            </a:pPr>
            <a:r>
              <a:rPr lang="en-US" sz="1900" dirty="0">
                <a:solidFill>
                  <a:schemeClr val="tx1"/>
                </a:solidFill>
                <a:latin typeface="Arial" panose="020B0604020202020204" pitchFamily="34" charset="0"/>
                <a:cs typeface="Arial" panose="020B0604020202020204" pitchFamily="34" charset="0"/>
              </a:rPr>
              <a:t>The integration of technology in charitable giving has led to the development of various online platforms that simplify the donation process. User-friendly interfaces and mobile accessibility are critical for encouraging participation. Data analytics can enhance donor engagement by providing insights into giving preferences, correct information.</a:t>
            </a:r>
          </a:p>
          <a:p>
            <a:r>
              <a:rPr lang="en-US" sz="1900" b="1" dirty="0">
                <a:solidFill>
                  <a:schemeClr val="tx1"/>
                </a:solidFill>
                <a:latin typeface="Arial" panose="020B0604020202020204" pitchFamily="34" charset="0"/>
                <a:cs typeface="Arial" panose="020B0604020202020204" pitchFamily="34" charset="0"/>
              </a:rPr>
              <a:t>Challenges and Opportunities</a:t>
            </a:r>
          </a:p>
          <a:p>
            <a:pPr marL="0" indent="0">
              <a:buFont typeface="Wingdings 3" charset="2"/>
              <a:buNone/>
            </a:pPr>
            <a:r>
              <a:rPr lang="en-US" sz="1900" dirty="0">
                <a:solidFill>
                  <a:schemeClr val="tx1"/>
                </a:solidFill>
                <a:latin typeface="Arial" panose="020B0604020202020204" pitchFamily="34" charset="0"/>
                <a:cs typeface="Arial" panose="020B0604020202020204" pitchFamily="34" charset="0"/>
              </a:rPr>
              <a:t>Despite the advantages of digital donation platforms, challenges such as donor fatigue, privacy concerns, and the need for effective outreach strategies remain a concern. Addressing these issues through innovative solutions and community-focused approaches can significantly enhance the effectiveness of donation programs, By providing the complete information.</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98088FC-5E7C-15E4-479E-9B826A627FA7}"/>
              </a:ext>
            </a:extLst>
          </p:cNvPr>
          <p:cNvPicPr>
            <a:picLocks noChangeAspect="1"/>
          </p:cNvPicPr>
          <p:nvPr/>
        </p:nvPicPr>
        <p:blipFill>
          <a:blip r:embed="rId3"/>
          <a:stretch>
            <a:fillRect/>
          </a:stretch>
        </p:blipFill>
        <p:spPr>
          <a:xfrm>
            <a:off x="4520" y="1447192"/>
            <a:ext cx="4273012" cy="4967208"/>
          </a:xfrm>
          <a:prstGeom prst="rect">
            <a:avLst/>
          </a:prstGeom>
        </p:spPr>
      </p:pic>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949953"/>
          </a:xfrm>
          <a:solidFill>
            <a:schemeClr val="accent5"/>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2092271" y="1472339"/>
            <a:ext cx="9412341" cy="5207430"/>
          </a:xfrm>
        </p:spPr>
        <p:txBody>
          <a:bodyPr>
            <a:normAutofit/>
          </a:bodyPr>
          <a:lstStyle/>
          <a:p>
            <a:r>
              <a:rPr lang="en-US" sz="2100" b="1" dirty="0">
                <a:solidFill>
                  <a:schemeClr val="tx1"/>
                </a:solidFill>
                <a:latin typeface="Arial" panose="020B0604020202020204" pitchFamily="34" charset="0"/>
                <a:cs typeface="Arial" panose="020B0604020202020204" pitchFamily="34" charset="0"/>
              </a:rPr>
              <a:t>Facilitate Donations: </a:t>
            </a:r>
            <a:r>
              <a:rPr lang="en-US" sz="2100" dirty="0">
                <a:solidFill>
                  <a:schemeClr val="tx1"/>
                </a:solidFill>
                <a:latin typeface="Arial" panose="020B0604020202020204" pitchFamily="34" charset="0"/>
                <a:cs typeface="Arial" panose="020B0604020202020204" pitchFamily="34" charset="0"/>
              </a:rPr>
              <a:t>Create a user-friendly platform that simplifies the process of donating food and money to those in need.</a:t>
            </a:r>
          </a:p>
          <a:p>
            <a:r>
              <a:rPr lang="en-US" sz="2100" b="1" dirty="0">
                <a:solidFill>
                  <a:schemeClr val="tx1"/>
                </a:solidFill>
                <a:latin typeface="Arial" panose="020B0604020202020204" pitchFamily="34" charset="0"/>
                <a:cs typeface="Arial" panose="020B0604020202020204" pitchFamily="34" charset="0"/>
              </a:rPr>
              <a:t>Enhance Community Engagement: </a:t>
            </a:r>
            <a:r>
              <a:rPr lang="en-US" sz="2100" dirty="0">
                <a:solidFill>
                  <a:schemeClr val="tx1"/>
                </a:solidFill>
                <a:latin typeface="Arial" panose="020B0604020202020204" pitchFamily="34" charset="0"/>
                <a:cs typeface="Arial" panose="020B0604020202020204" pitchFamily="34" charset="0"/>
              </a:rPr>
              <a:t>Connecting donors with recipients, encouraging local support and collaboration.</a:t>
            </a:r>
          </a:p>
          <a:p>
            <a:r>
              <a:rPr lang="en-US" sz="2100" b="1" dirty="0">
                <a:solidFill>
                  <a:schemeClr val="tx1"/>
                </a:solidFill>
                <a:latin typeface="Arial" panose="020B0604020202020204" pitchFamily="34" charset="0"/>
                <a:cs typeface="Arial" panose="020B0604020202020204" pitchFamily="34" charset="0"/>
              </a:rPr>
              <a:t>Ensure Transparency: </a:t>
            </a:r>
            <a:r>
              <a:rPr lang="en-US" sz="2100" dirty="0">
                <a:solidFill>
                  <a:schemeClr val="tx1"/>
                </a:solidFill>
                <a:latin typeface="Arial" panose="020B0604020202020204" pitchFamily="34" charset="0"/>
                <a:cs typeface="Arial" panose="020B0604020202020204" pitchFamily="34" charset="0"/>
              </a:rPr>
              <a:t>Provide clear insights and build trust.</a:t>
            </a:r>
          </a:p>
          <a:p>
            <a:r>
              <a:rPr lang="en-US" sz="2100" b="1" dirty="0">
                <a:solidFill>
                  <a:schemeClr val="tx1"/>
                </a:solidFill>
                <a:latin typeface="Arial" panose="020B0604020202020204" pitchFamily="34" charset="0"/>
                <a:cs typeface="Arial" panose="020B0604020202020204" pitchFamily="34" charset="0"/>
              </a:rPr>
              <a:t>Empower Recipients: </a:t>
            </a:r>
            <a:r>
              <a:rPr lang="en-US" sz="2100" dirty="0">
                <a:solidFill>
                  <a:schemeClr val="tx1"/>
                </a:solidFill>
                <a:latin typeface="Arial" panose="020B0604020202020204" pitchFamily="34" charset="0"/>
                <a:cs typeface="Arial" panose="020B0604020202020204" pitchFamily="34" charset="0"/>
              </a:rPr>
              <a:t>Enable recipients to express their needs.</a:t>
            </a:r>
          </a:p>
          <a:p>
            <a:r>
              <a:rPr lang="en-US" sz="2100" b="1" dirty="0">
                <a:solidFill>
                  <a:schemeClr val="tx1"/>
                </a:solidFill>
                <a:latin typeface="Arial" panose="020B0604020202020204" pitchFamily="34" charset="0"/>
                <a:cs typeface="Arial" panose="020B0604020202020204" pitchFamily="34" charset="0"/>
              </a:rPr>
              <a:t>Leverage Technology: </a:t>
            </a:r>
            <a:r>
              <a:rPr lang="en-US" sz="2100" dirty="0">
                <a:solidFill>
                  <a:schemeClr val="tx1"/>
                </a:solidFill>
                <a:latin typeface="Arial" panose="020B0604020202020204" pitchFamily="34" charset="0"/>
                <a:cs typeface="Arial" panose="020B0604020202020204" pitchFamily="34" charset="0"/>
              </a:rPr>
              <a:t>Utilize data analytics and digital tools to enhance user experience, improve donation tracking, and optimize outreach efforts.</a:t>
            </a:r>
          </a:p>
          <a:p>
            <a:r>
              <a:rPr lang="en-US" sz="2100" b="1" dirty="0">
                <a:solidFill>
                  <a:schemeClr val="tx1"/>
                </a:solidFill>
                <a:latin typeface="Arial" panose="020B0604020202020204" pitchFamily="34" charset="0"/>
                <a:cs typeface="Arial" panose="020B0604020202020204" pitchFamily="34" charset="0"/>
              </a:rPr>
              <a:t>Raise Awareness: </a:t>
            </a:r>
            <a:r>
              <a:rPr lang="en-US" sz="2100" dirty="0">
                <a:solidFill>
                  <a:schemeClr val="tx1"/>
                </a:solidFill>
                <a:latin typeface="Arial" panose="020B0604020202020204" pitchFamily="34" charset="0"/>
                <a:cs typeface="Arial" panose="020B0604020202020204" pitchFamily="34" charset="0"/>
              </a:rPr>
              <a:t>Educate the community about food insecurity and the importance of charitable giving through targeted campaigns and storytelling.</a:t>
            </a:r>
          </a:p>
          <a:p>
            <a:pPr>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949953"/>
          </a:xfrm>
          <a:solidFill>
            <a:schemeClr val="accent5"/>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a:xfrm>
            <a:off x="1546225" y="1200778"/>
            <a:ext cx="10275887" cy="5911222"/>
          </a:xfrm>
        </p:spPr>
        <p:txBody>
          <a:bodyPr>
            <a:normAutofit fontScale="25000" lnSpcReduction="20000"/>
          </a:bodyPr>
          <a:lstStyle/>
          <a:p>
            <a:r>
              <a:rPr lang="en-US" sz="7200" b="1" dirty="0">
                <a:solidFill>
                  <a:schemeClr val="tx1"/>
                </a:solidFill>
                <a:latin typeface="Arial" panose="020B0604020202020204" pitchFamily="34" charset="0"/>
                <a:cs typeface="Arial" panose="020B0604020202020204" pitchFamily="34" charset="0"/>
              </a:rPr>
              <a:t>Server Requirements</a:t>
            </a:r>
          </a:p>
          <a:p>
            <a:pPr marL="857250" lvl="1" indent="-857250">
              <a:buFont typeface="Arial" panose="020B0604020202020204" pitchFamily="34" charset="0"/>
              <a:buChar char="•"/>
            </a:pPr>
            <a:r>
              <a:rPr lang="en-US" sz="6500" b="1" dirty="0">
                <a:solidFill>
                  <a:schemeClr val="tx1"/>
                </a:solidFill>
                <a:latin typeface="Arial" panose="020B0604020202020204" pitchFamily="34" charset="0"/>
                <a:cs typeface="Arial" panose="020B0604020202020204" pitchFamily="34" charset="0"/>
              </a:rPr>
              <a:t>Web Server:  </a:t>
            </a:r>
            <a:r>
              <a:rPr lang="en-US" sz="6500" dirty="0">
                <a:solidFill>
                  <a:schemeClr val="tx1"/>
                </a:solidFill>
                <a:latin typeface="Arial" panose="020B0604020202020204" pitchFamily="34" charset="0"/>
                <a:cs typeface="Arial" panose="020B0604020202020204" pitchFamily="34" charset="0"/>
              </a:rPr>
              <a:t>AWS EC2 to host the application.</a:t>
            </a:r>
          </a:p>
          <a:p>
            <a:pPr marL="857250" lvl="1" indent="-857250">
              <a:buFont typeface="Arial" panose="020B0604020202020204" pitchFamily="34" charset="0"/>
              <a:buChar char="•"/>
            </a:pPr>
            <a:r>
              <a:rPr lang="en-US" sz="6500" b="1" dirty="0">
                <a:solidFill>
                  <a:schemeClr val="tx1"/>
                </a:solidFill>
                <a:latin typeface="Arial" panose="020B0604020202020204" pitchFamily="34" charset="0"/>
                <a:cs typeface="Arial" panose="020B0604020202020204" pitchFamily="34" charset="0"/>
              </a:rPr>
              <a:t>Database Server: </a:t>
            </a:r>
            <a:r>
              <a:rPr lang="en-US" sz="6500" dirty="0">
                <a:solidFill>
                  <a:schemeClr val="tx1"/>
                </a:solidFill>
                <a:latin typeface="Arial" panose="020B0604020202020204" pitchFamily="34" charset="0"/>
                <a:cs typeface="Arial" panose="020B0604020202020204" pitchFamily="34" charset="0"/>
              </a:rPr>
              <a:t>Reliable database server (e.g., MongoDB, PostgreSQL) with sufficient storage capacity for user data and donation records.</a:t>
            </a:r>
          </a:p>
          <a:p>
            <a:r>
              <a:rPr lang="en-US" sz="7200" b="1" dirty="0">
                <a:solidFill>
                  <a:schemeClr val="tx1"/>
                </a:solidFill>
                <a:latin typeface="Arial" panose="020B0604020202020204" pitchFamily="34" charset="0"/>
                <a:cs typeface="Arial" panose="020B0604020202020204" pitchFamily="34" charset="0"/>
              </a:rPr>
              <a:t>Client Devices</a:t>
            </a:r>
          </a:p>
          <a:p>
            <a:pPr marL="857250" lvl="1" indent="-857250">
              <a:buFont typeface="Arial" panose="020B0604020202020204" pitchFamily="34" charset="0"/>
              <a:buChar char="•"/>
            </a:pPr>
            <a:r>
              <a:rPr lang="en-US" sz="6500" b="1" dirty="0">
                <a:solidFill>
                  <a:schemeClr val="tx1"/>
                </a:solidFill>
                <a:latin typeface="Arial" panose="020B0604020202020204" pitchFamily="34" charset="0"/>
                <a:cs typeface="Arial" panose="020B0604020202020204" pitchFamily="34" charset="0"/>
              </a:rPr>
              <a:t>User Devices: </a:t>
            </a:r>
            <a:r>
              <a:rPr lang="en-US" sz="6500" dirty="0">
                <a:solidFill>
                  <a:schemeClr val="tx1"/>
                </a:solidFill>
                <a:latin typeface="Arial" panose="020B0604020202020204" pitchFamily="34" charset="0"/>
                <a:cs typeface="Arial" panose="020B0604020202020204" pitchFamily="34" charset="0"/>
              </a:rPr>
              <a:t>Desktops, laptops, tablets, and smartphones to access the platform.</a:t>
            </a:r>
          </a:p>
          <a:p>
            <a:pPr marL="857250" lvl="1" indent="-857250">
              <a:buFont typeface="Arial" panose="020B0604020202020204" pitchFamily="34" charset="0"/>
              <a:buChar char="•"/>
            </a:pPr>
            <a:r>
              <a:rPr lang="en-US" sz="6500" b="1" dirty="0">
                <a:solidFill>
                  <a:schemeClr val="tx1"/>
                </a:solidFill>
                <a:latin typeface="Arial" panose="020B0604020202020204" pitchFamily="34" charset="0"/>
                <a:cs typeface="Arial" panose="020B0604020202020204" pitchFamily="34" charset="0"/>
              </a:rPr>
              <a:t>Admin Devices</a:t>
            </a:r>
            <a:r>
              <a:rPr lang="en-US" sz="6500" dirty="0">
                <a:solidFill>
                  <a:schemeClr val="tx1"/>
                </a:solidFill>
                <a:latin typeface="Arial" panose="020B0604020202020204" pitchFamily="34" charset="0"/>
                <a:cs typeface="Arial" panose="020B0604020202020204" pitchFamily="34" charset="0"/>
              </a:rPr>
              <a:t>: Dedicated computers for administrators to manage the platform and monitor activities.</a:t>
            </a:r>
          </a:p>
          <a:p>
            <a:r>
              <a:rPr lang="en-US" sz="6500" b="1" dirty="0">
                <a:solidFill>
                  <a:schemeClr val="tx1"/>
                </a:solidFill>
                <a:latin typeface="Arial" panose="020B0604020202020204" pitchFamily="34" charset="0"/>
                <a:cs typeface="Arial" panose="020B0604020202020204" pitchFamily="34" charset="0"/>
              </a:rPr>
              <a:t>Networking Equipment</a:t>
            </a:r>
          </a:p>
          <a:p>
            <a:pPr marL="857250" lvl="1" indent="-857250">
              <a:buFont typeface="Arial" panose="020B0604020202020204" pitchFamily="34" charset="0"/>
              <a:buChar char="•"/>
            </a:pPr>
            <a:r>
              <a:rPr lang="en-US" sz="6500" b="1" dirty="0">
                <a:solidFill>
                  <a:schemeClr val="tx1"/>
                </a:solidFill>
                <a:latin typeface="Arial" panose="020B0604020202020204" pitchFamily="34" charset="0"/>
                <a:cs typeface="Arial" panose="020B0604020202020204" pitchFamily="34" charset="0"/>
              </a:rPr>
              <a:t>Router/Switch: </a:t>
            </a:r>
            <a:r>
              <a:rPr lang="en-US" sz="6500" dirty="0">
                <a:solidFill>
                  <a:schemeClr val="tx1"/>
                </a:solidFill>
                <a:latin typeface="Arial" panose="020B0604020202020204" pitchFamily="34" charset="0"/>
                <a:cs typeface="Arial" panose="020B0604020202020204" pitchFamily="34" charset="0"/>
              </a:rPr>
              <a:t>Reliable networking hardware to ensure stable internet connectivity.</a:t>
            </a:r>
          </a:p>
          <a:p>
            <a:pPr marL="857250" lvl="1" indent="-857250">
              <a:buFont typeface="Arial" panose="020B0604020202020204" pitchFamily="34" charset="0"/>
              <a:buChar char="•"/>
            </a:pPr>
            <a:r>
              <a:rPr lang="en-US" sz="6500" b="1" dirty="0">
                <a:solidFill>
                  <a:schemeClr val="tx1"/>
                </a:solidFill>
                <a:latin typeface="Arial" panose="020B0604020202020204" pitchFamily="34" charset="0"/>
                <a:cs typeface="Arial" panose="020B0604020202020204" pitchFamily="34" charset="0"/>
              </a:rPr>
              <a:t>Firewall: </a:t>
            </a:r>
            <a:r>
              <a:rPr lang="en-US" sz="6500" dirty="0">
                <a:solidFill>
                  <a:schemeClr val="tx1"/>
                </a:solidFill>
                <a:latin typeface="Arial" panose="020B0604020202020204" pitchFamily="34" charset="0"/>
                <a:cs typeface="Arial" panose="020B0604020202020204" pitchFamily="34" charset="0"/>
              </a:rPr>
              <a:t>Security appliance to protect the server and data from unauthorized access.</a:t>
            </a:r>
          </a:p>
          <a:p>
            <a:r>
              <a:rPr lang="en-US" sz="6500" b="1" dirty="0">
                <a:solidFill>
                  <a:schemeClr val="tx1"/>
                </a:solidFill>
                <a:latin typeface="Arial" panose="020B0604020202020204" pitchFamily="34" charset="0"/>
                <a:cs typeface="Arial" panose="020B0604020202020204" pitchFamily="34" charset="0"/>
              </a:rPr>
              <a:t>Backup Solutions</a:t>
            </a:r>
          </a:p>
          <a:p>
            <a:pPr marL="857250" lvl="1" indent="-857250">
              <a:buFont typeface="Arial" panose="020B0604020202020204" pitchFamily="34" charset="0"/>
              <a:buChar char="•"/>
            </a:pPr>
            <a:r>
              <a:rPr lang="en-US" sz="6500" b="1" dirty="0">
                <a:solidFill>
                  <a:schemeClr val="tx1"/>
                </a:solidFill>
                <a:latin typeface="Arial" panose="020B0604020202020204" pitchFamily="34" charset="0"/>
                <a:cs typeface="Arial" panose="020B0604020202020204" pitchFamily="34" charset="0"/>
              </a:rPr>
              <a:t> Cloud Storage: </a:t>
            </a:r>
            <a:r>
              <a:rPr lang="en-US" sz="6500" dirty="0">
                <a:solidFill>
                  <a:schemeClr val="tx1"/>
                </a:solidFill>
                <a:latin typeface="Arial" panose="020B0604020202020204" pitchFamily="34" charset="0"/>
                <a:cs typeface="Arial" panose="020B0604020202020204" pitchFamily="34" charset="0"/>
              </a:rPr>
              <a:t>For regular backups of the database and application data to prevent data loss.</a:t>
            </a:r>
          </a:p>
          <a:p>
            <a:r>
              <a:rPr lang="en-US" sz="6500" b="1" dirty="0">
                <a:solidFill>
                  <a:schemeClr val="tx1"/>
                </a:solidFill>
                <a:latin typeface="Arial" panose="020B0604020202020204" pitchFamily="34" charset="0"/>
                <a:cs typeface="Arial" panose="020B0604020202020204" pitchFamily="34" charset="0"/>
              </a:rPr>
              <a:t>Development and Testing Machines</a:t>
            </a:r>
          </a:p>
          <a:p>
            <a:pPr marL="857250" lvl="1" indent="-857250">
              <a:buFont typeface="Arial" panose="020B0604020202020204" pitchFamily="34" charset="0"/>
              <a:buChar char="•"/>
            </a:pPr>
            <a:r>
              <a:rPr lang="en-US" sz="6500" b="1" dirty="0">
                <a:solidFill>
                  <a:schemeClr val="tx1"/>
                </a:solidFill>
                <a:latin typeface="Arial" panose="020B0604020202020204" pitchFamily="34" charset="0"/>
                <a:cs typeface="Arial" panose="020B0604020202020204" pitchFamily="34" charset="0"/>
              </a:rPr>
              <a:t>Developer Workstations: </a:t>
            </a:r>
            <a:r>
              <a:rPr lang="en-US" sz="6500" dirty="0">
                <a:solidFill>
                  <a:schemeClr val="tx1"/>
                </a:solidFill>
                <a:latin typeface="Arial" panose="020B0604020202020204" pitchFamily="34" charset="0"/>
                <a:cs typeface="Arial" panose="020B0604020202020204" pitchFamily="34" charset="0"/>
              </a:rPr>
              <a:t>Computers with adequate processing power and memory for coding, testing, and debugging.</a:t>
            </a:r>
          </a:p>
          <a:p>
            <a:pPr marL="857250" lvl="1" indent="-857250">
              <a:buFont typeface="Arial" panose="020B0604020202020204" pitchFamily="34" charset="0"/>
              <a:buChar char="•"/>
            </a:pPr>
            <a:r>
              <a:rPr lang="en-US" sz="6500" b="1" dirty="0">
                <a:solidFill>
                  <a:schemeClr val="tx1"/>
                </a:solidFill>
                <a:latin typeface="Arial" panose="020B0604020202020204" pitchFamily="34" charset="0"/>
                <a:cs typeface="Arial" panose="020B0604020202020204" pitchFamily="34" charset="0"/>
              </a:rPr>
              <a:t>Testing Devices: </a:t>
            </a:r>
            <a:r>
              <a:rPr lang="en-US" sz="6500" dirty="0">
                <a:solidFill>
                  <a:schemeClr val="tx1"/>
                </a:solidFill>
                <a:latin typeface="Arial" panose="020B0604020202020204" pitchFamily="34" charset="0"/>
                <a:cs typeface="Arial" panose="020B0604020202020204" pitchFamily="34" charset="0"/>
              </a:rPr>
              <a:t>Multiple devices (mobile, tablet, desktop) for testing the application's responsiveness and functionality across platforms.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949953"/>
          </a:xfrm>
          <a:solidFill>
            <a:schemeClr val="accent5"/>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35FE0A9E-369A-5038-ACA4-2AB291B92A52}"/>
              </a:ext>
            </a:extLst>
          </p:cNvPr>
          <p:cNvSpPr>
            <a:spLocks noGrp="1" noChangeArrowheads="1"/>
          </p:cNvSpPr>
          <p:nvPr>
            <p:ph idx="1"/>
          </p:nvPr>
        </p:nvSpPr>
        <p:spPr bwMode="auto">
          <a:xfrm>
            <a:off x="1085851" y="1979226"/>
            <a:ext cx="10918824" cy="391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lnSpc>
                <a:spcPct val="80000"/>
              </a:lnSpc>
            </a:pPr>
            <a:r>
              <a:rPr lang="en-US" altLang="en-US" sz="2400" b="1" dirty="0">
                <a:solidFill>
                  <a:schemeClr val="tx1"/>
                </a:solidFill>
                <a:latin typeface="Arial" panose="020B0604020202020204" pitchFamily="34" charset="0"/>
                <a:cs typeface="Arial" panose="020B0604020202020204" pitchFamily="34" charset="0"/>
              </a:rPr>
              <a:t>Front-End Technologies – </a:t>
            </a:r>
            <a:r>
              <a:rPr lang="en-US" altLang="en-US" sz="2400" dirty="0">
                <a:solidFill>
                  <a:schemeClr val="tx1"/>
                </a:solidFill>
                <a:latin typeface="Arial" panose="020B0604020202020204" pitchFamily="34" charset="0"/>
                <a:cs typeface="Arial" panose="020B0604020202020204" pitchFamily="34" charset="0"/>
              </a:rPr>
              <a:t>HTML, CSS, JavaScript, Frameworks/Libraries – React.js </a:t>
            </a:r>
            <a:endParaRPr lang="en-US" altLang="en-US" sz="2400" b="1" dirty="0">
              <a:solidFill>
                <a:schemeClr val="tx1"/>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buClrTx/>
            </a:pPr>
            <a:r>
              <a:rPr lang="en-US" altLang="en-US" sz="2400" b="1" dirty="0">
                <a:solidFill>
                  <a:schemeClr val="tx1"/>
                </a:solidFill>
                <a:latin typeface="Arial" panose="020B0604020202020204" pitchFamily="34" charset="0"/>
                <a:cs typeface="Arial" panose="020B0604020202020204" pitchFamily="34" charset="0"/>
              </a:rPr>
              <a:t>Back-End Technologies – </a:t>
            </a:r>
            <a:r>
              <a:rPr lang="en-US" altLang="en-US" sz="2400" dirty="0">
                <a:solidFill>
                  <a:schemeClr val="tx1"/>
                </a:solidFill>
                <a:latin typeface="Arial" panose="020B0604020202020204" pitchFamily="34" charset="0"/>
                <a:cs typeface="Arial" panose="020B0604020202020204" pitchFamily="34" charset="0"/>
              </a:rPr>
              <a:t>Node.js, Express.js,</a:t>
            </a:r>
            <a:endParaRPr lang="en-US" altLang="en-US" sz="2400" b="1" dirty="0">
              <a:solidFill>
                <a:schemeClr val="tx1"/>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buClrTx/>
            </a:pPr>
            <a:r>
              <a:rPr lang="en-US" altLang="en-US" sz="2400" b="1" dirty="0">
                <a:solidFill>
                  <a:schemeClr val="tx1"/>
                </a:solidFill>
                <a:latin typeface="Arial" panose="020B0604020202020204" pitchFamily="34" charset="0"/>
                <a:cs typeface="Arial" panose="020B0604020202020204" pitchFamily="34" charset="0"/>
              </a:rPr>
              <a:t>Database Management System</a:t>
            </a:r>
            <a:r>
              <a:rPr lang="en-US" altLang="en-US" sz="2400" dirty="0">
                <a:solidFill>
                  <a:schemeClr val="tx1"/>
                </a:solidFill>
                <a:latin typeface="Arial" panose="020B0604020202020204" pitchFamily="34" charset="0"/>
                <a:cs typeface="Arial" panose="020B0604020202020204" pitchFamily="34" charset="0"/>
              </a:rPr>
              <a:t> – MongoDB, SQL</a:t>
            </a:r>
          </a:p>
          <a:p>
            <a:pPr defTabSz="914400" eaLnBrk="0" fontAlgn="base" hangingPunct="0">
              <a:spcBef>
                <a:spcPct val="0"/>
              </a:spcBef>
              <a:spcAft>
                <a:spcPct val="0"/>
              </a:spcAft>
              <a:buClrTx/>
            </a:pPr>
            <a:r>
              <a:rPr kumimoji="0" lang="en-US" altLang="en-US" sz="2400" b="1" i="0" u="none" strike="noStrike" cap="none" normalizeH="0" baseline="0" dirty="0">
                <a:ln>
                  <a:noFill/>
                </a:ln>
                <a:solidFill>
                  <a:schemeClr val="tx1"/>
                </a:solidFill>
                <a:effectLst/>
                <a:latin typeface="Arial" panose="020B0604020202020204" pitchFamily="34" charset="0"/>
              </a:rPr>
              <a:t>Authentication and Security – </a:t>
            </a:r>
            <a:r>
              <a:rPr kumimoji="0" lang="en-US" altLang="en-US" sz="2400" i="0" u="none" strike="noStrike" cap="none" normalizeH="0" baseline="0" dirty="0">
                <a:ln>
                  <a:noFill/>
                </a:ln>
                <a:solidFill>
                  <a:schemeClr val="tx1"/>
                </a:solidFill>
                <a:effectLst/>
                <a:latin typeface="Arial" panose="020B0604020202020204" pitchFamily="34" charset="0"/>
              </a:rPr>
              <a:t>JWT ( JSON Web Tokens)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pPr>
            <a:r>
              <a:rPr kumimoji="0" lang="en-US" altLang="en-US" sz="2400" b="1" i="0" u="none" strike="noStrike" cap="none" normalizeH="0" baseline="0" dirty="0">
                <a:ln>
                  <a:noFill/>
                </a:ln>
                <a:solidFill>
                  <a:schemeClr val="tx1"/>
                </a:solidFill>
                <a:effectLst/>
                <a:latin typeface="Arial" panose="020B0604020202020204" pitchFamily="34" charset="0"/>
              </a:rPr>
              <a:t>Hosting and Deployment –</a:t>
            </a:r>
            <a:r>
              <a:rPr kumimoji="0" lang="en-US" altLang="en-US" sz="2400" i="0" u="none" strike="noStrike" cap="none" normalizeH="0" baseline="0" dirty="0">
                <a:ln>
                  <a:noFill/>
                </a:ln>
                <a:solidFill>
                  <a:schemeClr val="tx1"/>
                </a:solidFill>
                <a:effectLst/>
                <a:latin typeface="Arial" panose="020B0604020202020204" pitchFamily="34" charset="0"/>
              </a:rPr>
              <a:t> Cloud Hosting services - AWS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pPr>
            <a:r>
              <a:rPr kumimoji="0" lang="en-US" altLang="en-US" sz="2400" b="1" i="0" u="none" strike="noStrike" cap="none" normalizeH="0" baseline="0" dirty="0">
                <a:ln>
                  <a:noFill/>
                </a:ln>
                <a:solidFill>
                  <a:schemeClr val="tx1"/>
                </a:solidFill>
                <a:effectLst/>
                <a:latin typeface="Arial" panose="020B0604020202020204" pitchFamily="34" charset="0"/>
              </a:rPr>
              <a:t>Version Control – </a:t>
            </a:r>
            <a:r>
              <a:rPr kumimoji="0" lang="en-US" altLang="en-US" sz="2400" i="0" u="none" strike="noStrike" cap="none" normalizeH="0" baseline="0" dirty="0">
                <a:ln>
                  <a:noFill/>
                </a:ln>
                <a:solidFill>
                  <a:schemeClr val="tx1"/>
                </a:solidFill>
                <a:effectLst/>
                <a:latin typeface="Arial" panose="020B0604020202020204" pitchFamily="34" charset="0"/>
              </a:rPr>
              <a:t>Git, GitHub</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pPr>
            <a:r>
              <a:rPr kumimoji="0" lang="en-US" altLang="en-US" sz="2400" b="1" i="0" u="none" strike="noStrike" cap="none" normalizeH="0" baseline="0" dirty="0">
                <a:ln>
                  <a:noFill/>
                </a:ln>
                <a:solidFill>
                  <a:schemeClr val="tx1"/>
                </a:solidFill>
                <a:effectLst/>
                <a:latin typeface="Arial" panose="020B0604020202020204" pitchFamily="34" charset="0"/>
              </a:rPr>
              <a:t>Development Tools</a:t>
            </a:r>
            <a:r>
              <a:rPr lang="en-US" altLang="en-US" sz="2400" dirty="0">
                <a:solidFill>
                  <a:schemeClr val="tx1"/>
                </a:solidFill>
                <a:latin typeface="Arial" panose="020B0604020202020204" pitchFamily="34" charset="0"/>
              </a:rPr>
              <a:t> - </a:t>
            </a:r>
            <a:r>
              <a:rPr kumimoji="0" lang="en-US" altLang="en-US" sz="2400" i="0" u="none" strike="noStrike" cap="none" normalizeH="0" baseline="0" dirty="0">
                <a:ln>
                  <a:noFill/>
                </a:ln>
                <a:solidFill>
                  <a:schemeClr val="tx1"/>
                </a:solidFill>
                <a:effectLst/>
                <a:latin typeface="Arial" panose="020B0604020202020204" pitchFamily="34" charset="0"/>
              </a:rPr>
              <a:t>Integrated Development Environment (IDE) – V S code</a:t>
            </a:r>
          </a:p>
          <a:p>
            <a:pPr defTabSz="914400" eaLnBrk="0" fontAlgn="base" hangingPunct="0">
              <a:spcBef>
                <a:spcPct val="0"/>
              </a:spcBef>
              <a:spcAft>
                <a:spcPct val="0"/>
              </a:spcAft>
              <a:buClrTx/>
            </a:pPr>
            <a:r>
              <a:rPr lang="en-US" altLang="en-US" sz="2400" b="1" dirty="0">
                <a:solidFill>
                  <a:schemeClr val="tx1"/>
                </a:solidFill>
                <a:latin typeface="Arial" panose="020B0604020202020204" pitchFamily="34" charset="0"/>
              </a:rPr>
              <a:t>Automated testing </a:t>
            </a:r>
            <a:r>
              <a:rPr lang="en-US" altLang="en-US" sz="2400" dirty="0">
                <a:solidFill>
                  <a:schemeClr val="tx1"/>
                </a:solidFill>
                <a:latin typeface="Arial" panose="020B0604020202020204" pitchFamily="34" charset="0"/>
              </a:rPr>
              <a:t>- Selenium</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989013"/>
          </a:xfrm>
          <a:solidFill>
            <a:schemeClr val="accent5"/>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a:xfrm>
            <a:off x="2332037" y="1231392"/>
            <a:ext cx="8915400" cy="4086419"/>
          </a:xfrm>
        </p:spPr>
        <p:txBody>
          <a:bodyPr>
            <a:normAutofit fontScale="25000" lnSpcReduction="20000"/>
          </a:bodyPr>
          <a:lstStyle/>
          <a:p>
            <a:pPr marL="342900" lvl="0" indent="-342900">
              <a:lnSpc>
                <a:spcPct val="107000"/>
              </a:lnSpc>
              <a:spcAft>
                <a:spcPts val="800"/>
              </a:spcAft>
              <a:buFont typeface="Wingdings 3" panose="05040102010807070707" pitchFamily="18" charset="2"/>
              <a:buChar char=""/>
              <a:tabLst>
                <a:tab pos="457200" algn="l"/>
              </a:tabLst>
            </a:pPr>
            <a:r>
              <a:rPr lang="en-US" sz="8000" b="1" kern="100" dirty="0">
                <a:effectLst/>
                <a:latin typeface="Arial" panose="020B0604020202020204" pitchFamily="34" charset="0"/>
                <a:ea typeface="Calibri" panose="020F0502020204030204" pitchFamily="34" charset="0"/>
                <a:cs typeface="Arial" panose="020B0604020202020204" pitchFamily="34" charset="0"/>
              </a:rPr>
              <a:t>User Authentication Module</a:t>
            </a:r>
            <a:endParaRPr lang="en-IN" sz="8000" b="1"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Registration</a:t>
            </a:r>
            <a:r>
              <a:rPr lang="en-US" sz="7200" kern="100" dirty="0">
                <a:effectLst/>
                <a:latin typeface="Arial" panose="020B0604020202020204" pitchFamily="34" charset="0"/>
                <a:ea typeface="Calibri" panose="020F0502020204030204" pitchFamily="34" charset="0"/>
                <a:cs typeface="Arial" panose="020B0604020202020204" pitchFamily="34" charset="0"/>
              </a:rPr>
              <a:t>: Allow users to sign up (donors, recipients, admins).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Login/Logout</a:t>
            </a:r>
            <a:r>
              <a:rPr lang="en-US" sz="7200" kern="100" dirty="0">
                <a:effectLst/>
                <a:latin typeface="Arial" panose="020B0604020202020204" pitchFamily="34" charset="0"/>
                <a:ea typeface="Calibri" panose="020F0502020204030204" pitchFamily="34" charset="0"/>
                <a:cs typeface="Arial" panose="020B0604020202020204" pitchFamily="34" charset="0"/>
              </a:rPr>
              <a:t>: Handle user sessions and authentication.</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Profile Management</a:t>
            </a:r>
            <a:r>
              <a:rPr lang="en-US" sz="7200" kern="100" dirty="0">
                <a:effectLst/>
                <a:latin typeface="Arial" panose="020B0604020202020204" pitchFamily="34" charset="0"/>
                <a:ea typeface="Calibri" panose="020F0502020204030204" pitchFamily="34" charset="0"/>
                <a:cs typeface="Arial" panose="020B0604020202020204" pitchFamily="34" charset="0"/>
              </a:rPr>
              <a:t>: Enable users to update their information.</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3" panose="05040102010807070707" pitchFamily="18" charset="2"/>
              <a:buChar char=""/>
              <a:tabLst>
                <a:tab pos="457200" algn="l"/>
              </a:tabLst>
            </a:pPr>
            <a:r>
              <a:rPr lang="en-US" sz="8000" b="1" kern="100" dirty="0">
                <a:effectLst/>
                <a:latin typeface="Arial" panose="020B0604020202020204" pitchFamily="34" charset="0"/>
                <a:ea typeface="Calibri" panose="020F0502020204030204" pitchFamily="34" charset="0"/>
                <a:cs typeface="Arial" panose="020B0604020202020204" pitchFamily="34" charset="0"/>
              </a:rPr>
              <a:t> Donation Management Module</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Create Donation</a:t>
            </a:r>
            <a:r>
              <a:rPr lang="en-US" sz="7200" kern="100" dirty="0">
                <a:effectLst/>
                <a:latin typeface="Arial" panose="020B0604020202020204" pitchFamily="34" charset="0"/>
                <a:ea typeface="Calibri" panose="020F0502020204030204" pitchFamily="34" charset="0"/>
                <a:cs typeface="Arial" panose="020B0604020202020204" pitchFamily="34" charset="0"/>
              </a:rPr>
              <a:t>: Form to submit food or monetary donations.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View Donations</a:t>
            </a:r>
            <a:r>
              <a:rPr lang="en-US" sz="7200" kern="100" dirty="0">
                <a:effectLst/>
                <a:latin typeface="Arial" panose="020B0604020202020204" pitchFamily="34" charset="0"/>
                <a:ea typeface="Calibri" panose="020F0502020204030204" pitchFamily="34" charset="0"/>
                <a:cs typeface="Arial" panose="020B0604020202020204" pitchFamily="34" charset="0"/>
              </a:rPr>
              <a:t>: List all donations made, with details.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Edit/Delete Donation</a:t>
            </a:r>
            <a:r>
              <a:rPr lang="en-US" sz="7200" kern="100" dirty="0">
                <a:effectLst/>
                <a:latin typeface="Arial" panose="020B0604020202020204" pitchFamily="34" charset="0"/>
                <a:ea typeface="Calibri" panose="020F0502020204030204" pitchFamily="34" charset="0"/>
                <a:cs typeface="Arial" panose="020B0604020202020204" pitchFamily="34" charset="0"/>
              </a:rPr>
              <a:t>: Options to modify or remove donations.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3" panose="05040102010807070707" pitchFamily="18" charset="2"/>
              <a:buChar char=""/>
              <a:tabLst>
                <a:tab pos="457200" algn="l"/>
              </a:tabLst>
            </a:pPr>
            <a:r>
              <a:rPr lang="en-US" sz="8000" b="1" kern="100" dirty="0">
                <a:effectLst/>
                <a:latin typeface="Arial" panose="020B0604020202020204" pitchFamily="34" charset="0"/>
                <a:ea typeface="Calibri" panose="020F0502020204030204" pitchFamily="34" charset="0"/>
                <a:cs typeface="Arial" panose="020B0604020202020204" pitchFamily="34" charset="0"/>
              </a:rPr>
              <a:t>Recipient Management Module</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Request for Assistance</a:t>
            </a:r>
            <a:r>
              <a:rPr lang="en-US" sz="7200" kern="100" dirty="0">
                <a:effectLst/>
                <a:latin typeface="Arial" panose="020B0604020202020204" pitchFamily="34" charset="0"/>
                <a:ea typeface="Calibri" panose="020F0502020204030204" pitchFamily="34" charset="0"/>
                <a:cs typeface="Arial" panose="020B0604020202020204" pitchFamily="34" charset="0"/>
              </a:rPr>
              <a:t>: Allow recipients to request food or funds.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View Requests</a:t>
            </a:r>
            <a:r>
              <a:rPr lang="en-US" sz="7200" kern="100" dirty="0">
                <a:effectLst/>
                <a:latin typeface="Arial" panose="020B0604020202020204" pitchFamily="34" charset="0"/>
                <a:ea typeface="Calibri" panose="020F0502020204030204" pitchFamily="34" charset="0"/>
                <a:cs typeface="Arial" panose="020B0604020202020204" pitchFamily="34" charset="0"/>
              </a:rPr>
              <a:t>: Admins can see all requests made by recipients.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Arial" panose="020B0604020202020204" pitchFamily="34" charset="0"/>
              <a:buChar char="•"/>
              <a:tabLst>
                <a:tab pos="457200" algn="l"/>
              </a:tabLst>
            </a:pPr>
            <a:r>
              <a:rPr lang="en-US" sz="7200" b="1" kern="100" dirty="0">
                <a:effectLst/>
                <a:latin typeface="Arial" panose="020B0604020202020204" pitchFamily="34" charset="0"/>
                <a:ea typeface="Calibri" panose="020F0502020204030204" pitchFamily="34" charset="0"/>
                <a:cs typeface="Arial" panose="020B0604020202020204" pitchFamily="34" charset="0"/>
              </a:rPr>
              <a:t>Approve/Reject Requests</a:t>
            </a:r>
            <a:r>
              <a:rPr lang="en-US" sz="7200" kern="100" dirty="0">
                <a:effectLst/>
                <a:latin typeface="Arial" panose="020B0604020202020204" pitchFamily="34" charset="0"/>
                <a:ea typeface="Calibri" panose="020F0502020204030204" pitchFamily="34" charset="0"/>
                <a:cs typeface="Arial" panose="020B0604020202020204" pitchFamily="34" charset="0"/>
              </a:rPr>
              <a:t>: Admin functionality to manage requests.</a:t>
            </a:r>
            <a:endParaRPr lang="en-IN" sz="72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326</TotalTime>
  <Words>1312</Words>
  <Application>Microsoft Office PowerPoint</Application>
  <PresentationFormat>Widescreen</PresentationFormat>
  <Paragraphs>137</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Aptos Narrow</vt:lpstr>
      <vt:lpstr>Arial</vt:lpstr>
      <vt:lpstr>Century Gothic</vt:lpstr>
      <vt:lpstr>Symbol</vt:lpstr>
      <vt:lpstr>Times New Roman</vt:lpstr>
      <vt:lpstr>Wingdings</vt:lpstr>
      <vt:lpstr>Wingdings 3</vt:lpstr>
      <vt:lpstr>Wisp</vt:lpstr>
      <vt:lpstr>Mini Project-I (K24MCA18P) Odd Semester Session 2024-25</vt:lpstr>
      <vt:lpstr>Index</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Modules (Contd.)</vt:lpstr>
      <vt:lpstr>Workflow/Gantt Chart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Tushar Tyagi</cp:lastModifiedBy>
  <cp:revision>14</cp:revision>
  <dcterms:created xsi:type="dcterms:W3CDTF">2024-09-12T08:34:15Z</dcterms:created>
  <dcterms:modified xsi:type="dcterms:W3CDTF">2024-10-14T04:21:54Z</dcterms:modified>
</cp:coreProperties>
</file>