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7B3AE-95DF-4FC2-BAB2-F51E16E7BF4F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EAFA-68E8-47A5-AACF-314F1F4E6D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opify.com/" TargetMode="External"/><Relationship Id="rId3" Type="http://schemas.openxmlformats.org/officeDocument/2006/relationships/hyperlink" Target="https://www.flipkart.com/" TargetMode="External"/><Relationship Id="rId7" Type="http://schemas.openxmlformats.org/officeDocument/2006/relationships/hyperlink" Target="https://www.target.com/" TargetMode="External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mart.com/" TargetMode="External"/><Relationship Id="rId11" Type="http://schemas.openxmlformats.org/officeDocument/2006/relationships/hyperlink" Target="https://www.etsy.com/" TargetMode="External"/><Relationship Id="rId5" Type="http://schemas.openxmlformats.org/officeDocument/2006/relationships/hyperlink" Target="https://www.alibaba.com/" TargetMode="External"/><Relationship Id="rId10" Type="http://schemas.openxmlformats.org/officeDocument/2006/relationships/hyperlink" Target="https://www.zalando.com/" TargetMode="External"/><Relationship Id="rId4" Type="http://schemas.openxmlformats.org/officeDocument/2006/relationships/hyperlink" Target="https://www.ebay.com/" TargetMode="External"/><Relationship Id="rId9" Type="http://schemas.openxmlformats.org/officeDocument/2006/relationships/hyperlink" Target="https://www.bestbu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rot="10800000" flipV="1">
            <a:off x="323528" y="1916832"/>
            <a:ext cx="8496944" cy="468052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Mini Project-1 (K24MCA18P)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3200" b="1" dirty="0" smtClean="0"/>
              <a:t>Odd Semester</a:t>
            </a:r>
            <a:br>
              <a:rPr lang="en-GB" sz="3200" b="1" dirty="0" smtClean="0"/>
            </a:br>
            <a:r>
              <a:rPr lang="en-GB" sz="3200" b="1" dirty="0" smtClean="0"/>
              <a:t>Session 2024-25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Tw Cen MT" pitchFamily="34" charset="0"/>
              </a:rPr>
              <a:t/>
            </a:r>
            <a:br>
              <a:rPr lang="en-GB" dirty="0" smtClean="0">
                <a:latin typeface="Tw Cen MT" pitchFamily="34" charset="0"/>
              </a:rPr>
            </a:br>
            <a:r>
              <a:rPr lang="en-GB" sz="3600" b="1" dirty="0" smtClean="0">
                <a:latin typeface="Tw Cen MT" pitchFamily="34" charset="0"/>
              </a:rPr>
              <a:t>E-Commerce </a:t>
            </a:r>
            <a:r>
              <a:rPr lang="en-GB" sz="3600" b="1" dirty="0" smtClean="0">
                <a:latin typeface="Tw Cen MT" pitchFamily="34" charset="0"/>
              </a:rPr>
              <a:t>– Shopping Website</a:t>
            </a:r>
            <a:r>
              <a:rPr lang="en-GB" sz="2400" b="1" dirty="0" smtClean="0">
                <a:latin typeface="Tw Cen MT" pitchFamily="34" charset="0"/>
              </a:rPr>
              <a:t/>
            </a:r>
            <a:br>
              <a:rPr lang="en-GB" sz="2400" b="1" dirty="0" smtClean="0">
                <a:latin typeface="Tw Cen MT" pitchFamily="34" charset="0"/>
              </a:rPr>
            </a:br>
            <a:r>
              <a:rPr lang="en-GB" sz="2400" b="1" dirty="0" err="1" smtClean="0">
                <a:latin typeface="Tw Cen MT" pitchFamily="34" charset="0"/>
              </a:rPr>
              <a:t>Priyakant</a:t>
            </a:r>
            <a:r>
              <a:rPr lang="en-GB" sz="2400" b="1" dirty="0" smtClean="0">
                <a:latin typeface="Tw Cen MT" pitchFamily="34" charset="0"/>
              </a:rPr>
              <a:t> </a:t>
            </a:r>
            <a:r>
              <a:rPr lang="en-GB" sz="2400" b="1" dirty="0" err="1" smtClean="0">
                <a:latin typeface="Tw Cen MT" pitchFamily="34" charset="0"/>
              </a:rPr>
              <a:t>Tyagi</a:t>
            </a:r>
            <a:r>
              <a:rPr lang="en-GB" sz="2400" b="1" dirty="0" smtClean="0">
                <a:latin typeface="Tw Cen MT" pitchFamily="34" charset="0"/>
              </a:rPr>
              <a:t> (2426MCA332)</a:t>
            </a:r>
            <a:br>
              <a:rPr lang="en-GB" sz="2400" b="1" dirty="0" smtClean="0">
                <a:latin typeface="Tw Cen MT" pitchFamily="34" charset="0"/>
              </a:rPr>
            </a:br>
            <a:r>
              <a:rPr lang="en-GB" sz="2400" b="1" dirty="0" err="1" smtClean="0">
                <a:latin typeface="Tw Cen MT" pitchFamily="34" charset="0"/>
              </a:rPr>
              <a:t>Paras</a:t>
            </a:r>
            <a:r>
              <a:rPr lang="en-GB" sz="2400" b="1" dirty="0" smtClean="0">
                <a:latin typeface="Tw Cen MT" pitchFamily="34" charset="0"/>
              </a:rPr>
              <a:t> </a:t>
            </a:r>
            <a:r>
              <a:rPr lang="en-GB" sz="2400" b="1" dirty="0" err="1" smtClean="0">
                <a:latin typeface="Tw Cen MT" pitchFamily="34" charset="0"/>
              </a:rPr>
              <a:t>Chandravanshi</a:t>
            </a:r>
            <a:r>
              <a:rPr lang="en-GB" sz="2400" b="1" dirty="0" smtClean="0">
                <a:latin typeface="Tw Cen MT" pitchFamily="34" charset="0"/>
              </a:rPr>
              <a:t> (</a:t>
            </a:r>
            <a:r>
              <a:rPr lang="en-GB" sz="2400" b="1" dirty="0" smtClean="0">
                <a:latin typeface="Tw Cen MT" pitchFamily="34" charset="0"/>
              </a:rPr>
              <a:t>2426MCA1484)</a:t>
            </a:r>
            <a:r>
              <a:rPr lang="en-GB" sz="2400" b="1" dirty="0" smtClean="0">
                <a:latin typeface="Tw Cen MT" pitchFamily="34" charset="0"/>
              </a:rPr>
              <a:t/>
            </a:r>
            <a:br>
              <a:rPr lang="en-GB" sz="2400" b="1" dirty="0" smtClean="0">
                <a:latin typeface="Tw Cen MT" pitchFamily="34" charset="0"/>
              </a:rPr>
            </a:br>
            <a:r>
              <a:rPr lang="en-GB" sz="2400" b="1" dirty="0" smtClean="0">
                <a:latin typeface="Tw Cen MT" pitchFamily="34" charset="0"/>
              </a:rPr>
              <a:t>Nikhil </a:t>
            </a:r>
            <a:r>
              <a:rPr lang="en-GB" sz="2400" b="1" dirty="0" err="1" smtClean="0">
                <a:latin typeface="Tw Cen MT" pitchFamily="34" charset="0"/>
              </a:rPr>
              <a:t>Upadhyay</a:t>
            </a:r>
            <a:r>
              <a:rPr lang="en-GB" sz="2400" b="1" dirty="0" smtClean="0">
                <a:latin typeface="Tw Cen MT" pitchFamily="34" charset="0"/>
              </a:rPr>
              <a:t> (</a:t>
            </a:r>
            <a:r>
              <a:rPr lang="en-GB" sz="2400" b="1" dirty="0" smtClean="0">
                <a:latin typeface="Tw Cen MT" pitchFamily="34" charset="0"/>
              </a:rPr>
              <a:t>2426MCA685)</a:t>
            </a:r>
            <a:r>
              <a:rPr lang="en-GB" sz="2400" b="1" dirty="0" smtClean="0">
                <a:latin typeface="Tw Cen MT" pitchFamily="34" charset="0"/>
              </a:rPr>
              <a:t/>
            </a:r>
            <a:br>
              <a:rPr lang="en-GB" sz="2400" b="1" dirty="0" smtClean="0">
                <a:latin typeface="Tw Cen MT" pitchFamily="34" charset="0"/>
              </a:rPr>
            </a:br>
            <a:r>
              <a:rPr lang="en-GB" sz="2400" b="1" dirty="0" smtClean="0">
                <a:latin typeface="Tw Cen MT" pitchFamily="34" charset="0"/>
              </a:rPr>
              <a:t/>
            </a:r>
            <a:br>
              <a:rPr lang="en-GB" sz="2400" b="1" dirty="0" smtClean="0">
                <a:latin typeface="Tw Cen MT" pitchFamily="34" charset="0"/>
              </a:rPr>
            </a:br>
            <a:r>
              <a:rPr lang="en-GB" sz="2400" b="1" dirty="0" smtClean="0">
                <a:latin typeface="Tw Cen MT" pitchFamily="34" charset="0"/>
              </a:rPr>
              <a:t>						</a:t>
            </a:r>
            <a:r>
              <a:rPr lang="en-GB" sz="2400" b="1" u="sng" dirty="0" smtClean="0">
                <a:latin typeface="Tw Cen MT" pitchFamily="34" charset="0"/>
              </a:rPr>
              <a:t>Project Supervisor:</a:t>
            </a:r>
            <a:r>
              <a:rPr lang="en-GB" sz="2400" b="1" dirty="0" smtClean="0">
                <a:latin typeface="Tw Cen MT" pitchFamily="34" charset="0"/>
              </a:rPr>
              <a:t/>
            </a:r>
            <a:br>
              <a:rPr lang="en-GB" sz="2400" b="1" dirty="0" smtClean="0">
                <a:latin typeface="Tw Cen MT" pitchFamily="34" charset="0"/>
              </a:rPr>
            </a:br>
            <a:r>
              <a:rPr lang="en-GB" sz="2400" b="1" dirty="0" smtClean="0">
                <a:latin typeface="Tw Cen MT" pitchFamily="34" charset="0"/>
              </a:rPr>
              <a:t>						</a:t>
            </a:r>
            <a:r>
              <a:rPr lang="en-GB" sz="2400" b="1" dirty="0" smtClean="0">
                <a:solidFill>
                  <a:srgbClr val="FF0000"/>
                </a:solidFill>
                <a:latin typeface="Tw Cen MT" pitchFamily="34" charset="0"/>
              </a:rPr>
              <a:t>Mrs. </a:t>
            </a:r>
            <a:r>
              <a:rPr lang="en-GB" sz="2400" b="1" dirty="0" err="1" smtClean="0">
                <a:solidFill>
                  <a:srgbClr val="FF0000"/>
                </a:solidFill>
                <a:latin typeface="Tw Cen MT" pitchFamily="34" charset="0"/>
              </a:rPr>
              <a:t>Divya</a:t>
            </a:r>
            <a:r>
              <a:rPr lang="en-GB" sz="2400" b="1" dirty="0" smtClean="0">
                <a:solidFill>
                  <a:srgbClr val="FF0000"/>
                </a:solidFill>
                <a:latin typeface="Tw Cen MT" pitchFamily="34" charset="0"/>
              </a:rPr>
              <a:t> </a:t>
            </a:r>
            <a:r>
              <a:rPr lang="en-GB" sz="2400" b="1" dirty="0" err="1" smtClean="0">
                <a:solidFill>
                  <a:srgbClr val="FF0000"/>
                </a:solidFill>
                <a:latin typeface="Tw Cen MT" pitchFamily="34" charset="0"/>
              </a:rPr>
              <a:t>Singhal</a:t>
            </a:r>
            <a:endParaRPr lang="en-US" sz="2400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pic>
        <p:nvPicPr>
          <p:cNvPr id="8" name="Content Placeholder 7" descr="kiet-na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3" y="0"/>
            <a:ext cx="8784976" cy="198884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8712968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 smtClean="0"/>
              <a:t>4. Search and Filter Module</a:t>
            </a:r>
          </a:p>
          <a:p>
            <a:pPr>
              <a:buNone/>
            </a:pPr>
            <a:endParaRPr lang="en-GB" sz="2400" dirty="0" smtClean="0"/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 Search Functionality</a:t>
            </a:r>
            <a:r>
              <a:rPr lang="en-GB" dirty="0" smtClean="0"/>
              <a:t>: Allow users to search for products by keywords.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 Filters</a:t>
            </a:r>
            <a:r>
              <a:rPr lang="en-GB" dirty="0" smtClean="0"/>
              <a:t>: Enable users to filter products by category, price range, ratings, and </a:t>
            </a:r>
          </a:p>
          <a:p>
            <a:pPr lvl="1"/>
            <a:r>
              <a:rPr lang="en-GB" dirty="0" smtClean="0"/>
              <a:t>other attributes.</a:t>
            </a:r>
          </a:p>
          <a:p>
            <a:pPr lvl="1"/>
            <a:endParaRPr lang="en-GB" sz="2900" dirty="0" smtClean="0"/>
          </a:p>
          <a:p>
            <a:endParaRPr lang="en-GB" sz="1400" b="1" dirty="0" smtClean="0"/>
          </a:p>
          <a:p>
            <a:r>
              <a:rPr lang="en-GB" sz="2000" b="1" dirty="0" smtClean="0"/>
              <a:t>5. Review and Rating Module</a:t>
            </a:r>
          </a:p>
          <a:p>
            <a:endParaRPr lang="en-GB" sz="2400" dirty="0" smtClean="0"/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 User Reviews</a:t>
            </a:r>
            <a:r>
              <a:rPr lang="en-GB" dirty="0" smtClean="0"/>
              <a:t>: Allow customers to leave feedback and rate products.</a:t>
            </a:r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 Moderation</a:t>
            </a:r>
            <a:r>
              <a:rPr lang="en-GB" dirty="0" smtClean="0"/>
              <a:t>: Admin tools to manage and approve reviews.</a:t>
            </a:r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r>
              <a:rPr lang="en-GB" b="1" dirty="0" smtClean="0"/>
              <a:t>Summary</a:t>
            </a:r>
          </a:p>
          <a:p>
            <a:r>
              <a:rPr lang="en-GB" dirty="0" smtClean="0"/>
              <a:t>These modules will create a comprehensive e-commerce website that offers a seamless shopping experience, efficient management capabilities, and robust security, ensuring both user satisfaction and operational effectiveness.</a:t>
            </a:r>
          </a:p>
          <a:p>
            <a:endParaRPr lang="en-GB" sz="1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4000" b="1" dirty="0" smtClean="0"/>
              <a:t>Workflow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Our project workflow outlines the key steps we will follow to develop the e-commerce website. Here’s a simple breakdown of the process: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Planning</a:t>
            </a:r>
            <a:endParaRPr lang="en-GB" dirty="0" smtClean="0"/>
          </a:p>
          <a:p>
            <a:pPr lvl="1"/>
            <a:r>
              <a:rPr lang="en-GB" dirty="0" smtClean="0"/>
              <a:t>Define the project scope and goals.</a:t>
            </a:r>
          </a:p>
          <a:p>
            <a:pPr lvl="1"/>
            <a:r>
              <a:rPr lang="en-GB" dirty="0" smtClean="0"/>
              <a:t>Gather requirements from stakeholders to understand what features are needed.</a:t>
            </a:r>
          </a:p>
          <a:p>
            <a:r>
              <a:rPr lang="en-GB" b="1" dirty="0" smtClean="0"/>
              <a:t>Design</a:t>
            </a:r>
            <a:endParaRPr lang="en-GB" dirty="0" smtClean="0"/>
          </a:p>
          <a:p>
            <a:pPr lvl="1"/>
            <a:r>
              <a:rPr lang="en-GB" dirty="0" smtClean="0"/>
              <a:t>Create wireframes to visualize the layout of the website.</a:t>
            </a:r>
          </a:p>
          <a:p>
            <a:pPr lvl="1"/>
            <a:r>
              <a:rPr lang="en-GB" dirty="0" smtClean="0"/>
              <a:t>Develop the user interface (UI) and user experience (UX) design for a smooth shopping journey.</a:t>
            </a:r>
          </a:p>
          <a:p>
            <a:r>
              <a:rPr lang="en-GB" b="1" dirty="0" smtClean="0"/>
              <a:t>Development</a:t>
            </a:r>
            <a:endParaRPr lang="en-GB" dirty="0" smtClean="0"/>
          </a:p>
          <a:p>
            <a:pPr lvl="1"/>
            <a:r>
              <a:rPr lang="en-GB" dirty="0" smtClean="0"/>
              <a:t>Set up the development environment and necessary software.</a:t>
            </a:r>
          </a:p>
          <a:p>
            <a:pPr lvl="1"/>
            <a:r>
              <a:rPr lang="en-GB" dirty="0" smtClean="0"/>
              <a:t>Build the frontend (what users see) and backend (server-side functionality) of the website.</a:t>
            </a:r>
          </a:p>
          <a:p>
            <a:pPr lvl="1"/>
            <a:r>
              <a:rPr lang="en-GB" dirty="0" smtClean="0"/>
              <a:t>Set up the database to manage product information and user data.</a:t>
            </a:r>
          </a:p>
          <a:p>
            <a:r>
              <a:rPr lang="en-GB" b="1" dirty="0" smtClean="0"/>
              <a:t>Testing</a:t>
            </a:r>
            <a:endParaRPr lang="en-GB" dirty="0" smtClean="0"/>
          </a:p>
          <a:p>
            <a:pPr lvl="1"/>
            <a:r>
              <a:rPr lang="en-GB" dirty="0" smtClean="0"/>
              <a:t>Conduct unit testing to check individual components.</a:t>
            </a:r>
          </a:p>
          <a:p>
            <a:pPr lvl="1"/>
            <a:r>
              <a:rPr lang="en-GB" dirty="0" smtClean="0"/>
              <a:t>Perform integration testing to ensure everything works together.</a:t>
            </a:r>
          </a:p>
          <a:p>
            <a:pPr lvl="1"/>
            <a:r>
              <a:rPr lang="en-GB" dirty="0" smtClean="0"/>
              <a:t>Carry out user acceptance testing (UAT) with real users to gather feedback.</a:t>
            </a:r>
          </a:p>
          <a:p>
            <a:r>
              <a:rPr lang="en-GB" b="1" dirty="0" smtClean="0"/>
              <a:t>Deployment</a:t>
            </a:r>
            <a:endParaRPr lang="en-GB" dirty="0" smtClean="0"/>
          </a:p>
          <a:p>
            <a:pPr lvl="1"/>
            <a:r>
              <a:rPr lang="en-GB" dirty="0" smtClean="0"/>
              <a:t>Make final adjustments based on testing feedback.</a:t>
            </a:r>
          </a:p>
          <a:p>
            <a:pPr lvl="1"/>
            <a:r>
              <a:rPr lang="en-GB" dirty="0" smtClean="0"/>
              <a:t>Launch the website to the public and ensure it is live and functional.</a:t>
            </a:r>
          </a:p>
          <a:p>
            <a:r>
              <a:rPr lang="en-GB" b="1" dirty="0" smtClean="0"/>
              <a:t>Post-Deployment</a:t>
            </a:r>
            <a:endParaRPr lang="en-GB" dirty="0" smtClean="0"/>
          </a:p>
          <a:p>
            <a:pPr lvl="1"/>
            <a:r>
              <a:rPr lang="en-GB" dirty="0" smtClean="0"/>
              <a:t>Monitor website performance and user feedback.</a:t>
            </a:r>
          </a:p>
          <a:p>
            <a:pPr lvl="1"/>
            <a:r>
              <a:rPr lang="en-GB" dirty="0" smtClean="0"/>
              <a:t>Provide ongoing support and make improvements based on user needs.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This workflow helps us stay organized and ensures we meet our project objectives while delivering a quality e-commerce website.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GB" sz="4000" b="1" dirty="0" smtClean="0"/>
              <a:t>Reports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9046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600" b="1" dirty="0" smtClean="0"/>
              <a:t>1. Project Progress Report</a:t>
            </a:r>
          </a:p>
          <a:p>
            <a:endParaRPr lang="en-GB" sz="1400" b="1" dirty="0" smtClean="0"/>
          </a:p>
          <a:p>
            <a:r>
              <a:rPr lang="en-GB" sz="1400" b="1" dirty="0" smtClean="0"/>
              <a:t>Date:</a:t>
            </a:r>
            <a:r>
              <a:rPr lang="en-GB" sz="1400" dirty="0" smtClean="0"/>
              <a:t> [10</a:t>
            </a:r>
            <a:r>
              <a:rPr lang="en-GB" sz="1400" baseline="30000" dirty="0" smtClean="0"/>
              <a:t>th</a:t>
            </a:r>
            <a:r>
              <a:rPr lang="en-GB" sz="1400" dirty="0" smtClean="0"/>
              <a:t> October 2024]</a:t>
            </a:r>
            <a:br>
              <a:rPr lang="en-GB" sz="1400" dirty="0" smtClean="0"/>
            </a:br>
            <a:r>
              <a:rPr lang="en-GB" sz="1400" b="1" dirty="0" smtClean="0"/>
              <a:t>Prepared by:</a:t>
            </a:r>
            <a:r>
              <a:rPr lang="en-GB" sz="1400" dirty="0" smtClean="0"/>
              <a:t> [</a:t>
            </a:r>
            <a:r>
              <a:rPr lang="en-GB" sz="1400" dirty="0" err="1" smtClean="0"/>
              <a:t>Priyakant</a:t>
            </a:r>
            <a:r>
              <a:rPr lang="en-GB" sz="1400" dirty="0" smtClean="0"/>
              <a:t> </a:t>
            </a:r>
            <a:r>
              <a:rPr lang="en-GB" sz="1400" dirty="0" err="1" smtClean="0"/>
              <a:t>Tyagi</a:t>
            </a:r>
            <a:r>
              <a:rPr lang="en-GB" sz="1400" dirty="0" smtClean="0"/>
              <a:t>, </a:t>
            </a:r>
            <a:r>
              <a:rPr lang="en-GB" sz="1400" dirty="0" err="1" smtClean="0"/>
              <a:t>Paras</a:t>
            </a:r>
            <a:r>
              <a:rPr lang="en-GB" sz="1400" dirty="0" smtClean="0"/>
              <a:t> </a:t>
            </a:r>
            <a:r>
              <a:rPr lang="en-GB" sz="1400" dirty="0" err="1" smtClean="0"/>
              <a:t>Chandravanshi</a:t>
            </a:r>
            <a:r>
              <a:rPr lang="en-GB" sz="1400" dirty="0"/>
              <a:t> </a:t>
            </a:r>
            <a:r>
              <a:rPr lang="en-GB" sz="1400" dirty="0" smtClean="0"/>
              <a:t>&amp; Nikhil </a:t>
            </a:r>
            <a:r>
              <a:rPr lang="en-GB" sz="1400" dirty="0" err="1" smtClean="0"/>
              <a:t>Upadhyay</a:t>
            </a:r>
            <a:r>
              <a:rPr lang="en-GB" sz="1400" dirty="0" smtClean="0"/>
              <a:t>]</a:t>
            </a:r>
            <a:br>
              <a:rPr lang="en-GB" sz="1400" dirty="0" smtClean="0"/>
            </a:br>
            <a:r>
              <a:rPr lang="en-GB" sz="1400" b="1" dirty="0" smtClean="0"/>
              <a:t>Project Phase:</a:t>
            </a:r>
            <a:r>
              <a:rPr lang="en-GB" sz="1400" dirty="0" smtClean="0"/>
              <a:t> [Execution]</a:t>
            </a:r>
          </a:p>
          <a:p>
            <a:r>
              <a:rPr lang="en-GB" sz="1400" b="1" dirty="0" smtClean="0"/>
              <a:t>Overview:</a:t>
            </a: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1400" dirty="0" smtClean="0"/>
              <a:t>This report provides an update on the current status of the e-commerce website project, outlining completed tasks, ongoing activities, and any challenges faced.</a:t>
            </a:r>
          </a:p>
          <a:p>
            <a:endParaRPr lang="en-GB" sz="1400" dirty="0" smtClean="0"/>
          </a:p>
          <a:p>
            <a:r>
              <a:rPr lang="en-GB" sz="1400" b="1" dirty="0" smtClean="0"/>
              <a:t>Completed Tasks:</a:t>
            </a:r>
            <a:endParaRPr lang="en-GB" sz="1400" dirty="0" smtClean="0"/>
          </a:p>
          <a:p>
            <a:r>
              <a:rPr lang="en-GB" sz="1400" dirty="0" smtClean="0"/>
              <a:t> UI/UX design finalized.</a:t>
            </a:r>
          </a:p>
          <a:p>
            <a:endParaRPr lang="en-GB" sz="1400" dirty="0" smtClean="0"/>
          </a:p>
          <a:p>
            <a:r>
              <a:rPr lang="en-GB" sz="1400" b="1" dirty="0" smtClean="0"/>
              <a:t>Ongoing Tasks:</a:t>
            </a:r>
            <a:endParaRPr lang="en-GB" sz="1400" dirty="0" smtClean="0"/>
          </a:p>
          <a:p>
            <a:r>
              <a:rPr lang="en-GB" sz="1400" dirty="0" smtClean="0"/>
              <a:t>Frontend development is currently in progress, with 70% completion.</a:t>
            </a:r>
          </a:p>
          <a:p>
            <a:r>
              <a:rPr lang="en-GB" sz="1400" dirty="0" smtClean="0"/>
              <a:t>Backend development is underway, focusing on database integration.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b="1" dirty="0" smtClean="0"/>
              <a:t>2. Final Project Report</a:t>
            </a:r>
          </a:p>
          <a:p>
            <a:pPr>
              <a:buNone/>
            </a:pPr>
            <a:endParaRPr lang="en-GB" sz="1400" b="1" dirty="0" smtClean="0"/>
          </a:p>
          <a:p>
            <a:r>
              <a:rPr lang="en-GB" sz="1400" b="1" dirty="0" smtClean="0"/>
              <a:t>Date:</a:t>
            </a:r>
            <a:r>
              <a:rPr lang="en-GB" sz="1400" dirty="0" smtClean="0"/>
              <a:t> [20</a:t>
            </a:r>
            <a:r>
              <a:rPr lang="en-GB" sz="1400" baseline="30000" dirty="0" smtClean="0"/>
              <a:t>th</a:t>
            </a:r>
            <a:r>
              <a:rPr lang="en-GB" sz="1400" dirty="0" smtClean="0"/>
              <a:t> November 2024 (Expected date) ]</a:t>
            </a:r>
            <a:br>
              <a:rPr lang="en-GB" sz="1400" dirty="0" smtClean="0"/>
            </a:br>
            <a:r>
              <a:rPr lang="en-GB" sz="1400" b="1" dirty="0" smtClean="0"/>
              <a:t>Prepared by:</a:t>
            </a:r>
            <a:r>
              <a:rPr lang="en-GB" sz="1400" dirty="0" smtClean="0"/>
              <a:t> [</a:t>
            </a:r>
            <a:r>
              <a:rPr lang="en-GB" sz="1400" dirty="0" err="1" smtClean="0"/>
              <a:t>Priyakant</a:t>
            </a:r>
            <a:r>
              <a:rPr lang="en-GB" sz="1400" dirty="0" smtClean="0"/>
              <a:t> </a:t>
            </a:r>
            <a:r>
              <a:rPr lang="en-GB" sz="1400" dirty="0" err="1" smtClean="0"/>
              <a:t>Tyagi</a:t>
            </a:r>
            <a:r>
              <a:rPr lang="en-GB" sz="1400" dirty="0" smtClean="0"/>
              <a:t>, </a:t>
            </a:r>
            <a:r>
              <a:rPr lang="en-GB" sz="1400" dirty="0" err="1" smtClean="0"/>
              <a:t>Paras</a:t>
            </a:r>
            <a:r>
              <a:rPr lang="en-GB" sz="1400" dirty="0" smtClean="0"/>
              <a:t> </a:t>
            </a:r>
            <a:r>
              <a:rPr lang="en-GB" sz="1400" dirty="0" err="1" smtClean="0"/>
              <a:t>Chandravanshi</a:t>
            </a:r>
            <a:r>
              <a:rPr lang="en-GB" sz="1400" dirty="0"/>
              <a:t> </a:t>
            </a:r>
            <a:r>
              <a:rPr lang="en-GB" sz="1400" dirty="0" smtClean="0"/>
              <a:t>&amp; Nikhil </a:t>
            </a:r>
            <a:r>
              <a:rPr lang="en-GB" sz="1400" dirty="0" err="1" smtClean="0"/>
              <a:t>Upadhyay</a:t>
            </a:r>
            <a:r>
              <a:rPr lang="en-GB" sz="1400" dirty="0" smtClean="0"/>
              <a:t>]</a:t>
            </a:r>
            <a:br>
              <a:rPr lang="en-GB" sz="1400" dirty="0" smtClean="0"/>
            </a:br>
            <a:r>
              <a:rPr lang="en-GB" sz="1400" b="1" dirty="0" smtClean="0"/>
              <a:t>Project Summary:</a:t>
            </a:r>
            <a:r>
              <a:rPr lang="en-GB" sz="1400" dirty="0" smtClean="0"/>
              <a:t> E-Commerce Website</a:t>
            </a:r>
          </a:p>
          <a:p>
            <a:r>
              <a:rPr lang="en-GB" sz="1400" b="1" dirty="0" smtClean="0"/>
              <a:t>Project Overview:</a:t>
            </a:r>
            <a:r>
              <a:rPr lang="en-GB" sz="1400" dirty="0" smtClean="0"/>
              <a:t> The project aimed to develop a robust, user-friendly e-commerce platform that enhances the online shopping experience.</a:t>
            </a:r>
          </a:p>
          <a:p>
            <a:pPr>
              <a:buNone/>
            </a:pPr>
            <a:endParaRPr lang="en-GB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/>
              <a:t>Amazon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Amazon. Retrieved from </a:t>
            </a:r>
            <a:r>
              <a:rPr lang="en-US" dirty="0" smtClean="0">
                <a:hlinkClick r:id="rId2"/>
              </a:rPr>
              <a:t>https://www.amazon.com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Flipkart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</a:t>
            </a:r>
            <a:r>
              <a:rPr lang="en-US" dirty="0" err="1" smtClean="0"/>
              <a:t>Flipkart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3"/>
              </a:rPr>
              <a:t>https://www.flipkart.com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eBay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Welcome to eBay. Retrieved from </a:t>
            </a:r>
            <a:r>
              <a:rPr lang="en-US" dirty="0" smtClean="0">
                <a:hlinkClick r:id="rId4"/>
              </a:rPr>
              <a:t>https://www.ebay.com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Alibaba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</a:t>
            </a:r>
            <a:r>
              <a:rPr lang="en-US" dirty="0" err="1" smtClean="0"/>
              <a:t>Alibaba</a:t>
            </a:r>
            <a:r>
              <a:rPr lang="en-US" dirty="0" smtClean="0"/>
              <a:t> Group. Retrieved from </a:t>
            </a:r>
            <a:r>
              <a:rPr lang="en-US" dirty="0" smtClean="0">
                <a:hlinkClick r:id="rId5"/>
              </a:rPr>
              <a:t>https://www.alibaba.com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Walmart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</a:t>
            </a:r>
            <a:r>
              <a:rPr lang="en-US" dirty="0" err="1" smtClean="0"/>
              <a:t>Walmart</a:t>
            </a:r>
            <a:r>
              <a:rPr lang="en-US" dirty="0" smtClean="0"/>
              <a:t> </a:t>
            </a:r>
            <a:r>
              <a:rPr lang="en-US" dirty="0" err="1" smtClean="0"/>
              <a:t>eCommerce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6"/>
              </a:rPr>
              <a:t>https://www.walmart.com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Target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Target. Retrieved from </a:t>
            </a:r>
            <a:r>
              <a:rPr lang="en-US" dirty="0" smtClean="0">
                <a:hlinkClick r:id="rId7"/>
              </a:rPr>
              <a:t>https://www.target.com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Shopify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</a:t>
            </a:r>
            <a:r>
              <a:rPr lang="en-US" dirty="0" err="1" smtClean="0"/>
              <a:t>Shopify</a:t>
            </a:r>
            <a:r>
              <a:rPr lang="en-US" dirty="0" smtClean="0"/>
              <a:t> </a:t>
            </a:r>
            <a:r>
              <a:rPr lang="en-US" dirty="0" err="1" smtClean="0"/>
              <a:t>eCommerce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8"/>
              </a:rPr>
              <a:t>https://www.shopify.com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Best Buy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Best Buy. Retrieved from </a:t>
            </a:r>
            <a:r>
              <a:rPr lang="en-US" dirty="0" smtClean="0">
                <a:hlinkClick r:id="rId9"/>
              </a:rPr>
              <a:t>https://www.bestbuy.com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Zalando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</a:t>
            </a:r>
            <a:r>
              <a:rPr lang="en-US" dirty="0" err="1" smtClean="0"/>
              <a:t>Zalando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10"/>
              </a:rPr>
              <a:t>https://www.zalando.com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Etsy</a:t>
            </a:r>
            <a:r>
              <a:rPr lang="en-US" dirty="0" smtClean="0"/>
              <a:t>. (</a:t>
            </a:r>
            <a:r>
              <a:rPr lang="en-US" dirty="0" err="1" smtClean="0"/>
              <a:t>n.d</a:t>
            </a:r>
            <a:r>
              <a:rPr lang="en-US" dirty="0" smtClean="0"/>
              <a:t>.). About </a:t>
            </a:r>
            <a:r>
              <a:rPr lang="en-US" dirty="0" err="1" smtClean="0"/>
              <a:t>Etsy</a:t>
            </a:r>
            <a:r>
              <a:rPr lang="en-US" dirty="0" smtClean="0"/>
              <a:t>. Retrieved from </a:t>
            </a:r>
            <a:r>
              <a:rPr lang="en-US" dirty="0" smtClean="0">
                <a:hlinkClick r:id="rId11"/>
              </a:rPr>
              <a:t>https://www.etsy.com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0811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b="1" dirty="0" smtClean="0"/>
              <a:t>Content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1268760"/>
            <a:ext cx="6400800" cy="5184576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Introduction (1 slide)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Literature Review (2 slides)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Objective of the project (1 slide)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Technology</a:t>
            </a:r>
          </a:p>
          <a:p>
            <a:pPr lvl="1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 	Hardware Requirements	</a:t>
            </a:r>
          </a:p>
          <a:p>
            <a:pPr lvl="1" algn="l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</a:rPr>
              <a:t>       Software Requirements</a:t>
            </a:r>
          </a:p>
          <a:p>
            <a:pPr lvl="1" algn="l"/>
            <a:endParaRPr lang="en-GB" sz="20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Modules (2-3 Slides)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Workflow (1 Slide)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Reports </a:t>
            </a:r>
          </a:p>
          <a:p>
            <a:pPr algn="l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 References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5273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988840"/>
            <a:ext cx="8640960" cy="4608512"/>
          </a:xfrm>
        </p:spPr>
        <p:txBody>
          <a:bodyPr>
            <a:noAutofit/>
          </a:bodyPr>
          <a:lstStyle/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Welcome to our presentation on the e-commerce website project. In today’s digital age, online shopping has become an essential part of how people buy products and services. Our project aims to create a user-friendly and secure e-commerce platform that makes it easy for customers to browse and purchase items from the comfort of their homes.</a:t>
            </a:r>
          </a:p>
          <a:p>
            <a:pPr algn="l"/>
            <a:r>
              <a:rPr lang="en-GB" sz="2400" dirty="0" smtClean="0">
                <a:solidFill>
                  <a:schemeClr val="tx1"/>
                </a:solidFill>
              </a:rPr>
              <a:t>Through </a:t>
            </a:r>
            <a:r>
              <a:rPr lang="en-GB" sz="2400" dirty="0" smtClean="0">
                <a:solidFill>
                  <a:schemeClr val="tx1"/>
                </a:solidFill>
              </a:rPr>
              <a:t>this presentation, we will outline our project objectives, modules, technology requirements, and the steps we will take to bring our e-commerce website to life. Thank you for joining us, and let’s dive into the details!</a:t>
            </a:r>
          </a:p>
          <a:p>
            <a:pPr algn="just"/>
            <a:endParaRPr lang="en-GB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610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GB" sz="4000" b="1" dirty="0" smtClean="0"/>
              <a:t>Literature Review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461448" cy="504056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GB" sz="4800" b="1" dirty="0" smtClean="0"/>
              <a:t>1.	Growth of E-Commerce</a:t>
            </a:r>
          </a:p>
          <a:p>
            <a:pPr>
              <a:buNone/>
            </a:pPr>
            <a:r>
              <a:rPr lang="en-GB" sz="4800" dirty="0" smtClean="0"/>
              <a:t>	The rise of e-commerce has been dramatic in recent years. Studies show that global e-commerce sales reached approximately $4.28 trillion in 2020, with projections suggesting continued growth. Factors contributing to this growth include increased internet accessibility, the proliferation of </a:t>
            </a:r>
            <a:r>
              <a:rPr lang="en-GB" sz="4800" dirty="0" err="1" smtClean="0"/>
              <a:t>smartphones</a:t>
            </a:r>
            <a:r>
              <a:rPr lang="en-GB" sz="4800" dirty="0" smtClean="0"/>
              <a:t>, and changing consumer preferences towards online shopping.</a:t>
            </a:r>
          </a:p>
          <a:p>
            <a:endParaRPr lang="en-GB" sz="4800" dirty="0" smtClean="0"/>
          </a:p>
          <a:p>
            <a:pPr>
              <a:buNone/>
            </a:pPr>
            <a:r>
              <a:rPr lang="en-GB" sz="4800" b="1" dirty="0" smtClean="0"/>
              <a:t>2.	Consumer </a:t>
            </a:r>
            <a:r>
              <a:rPr lang="en-GB" sz="4800" b="1" dirty="0" err="1" smtClean="0"/>
              <a:t>Behavior</a:t>
            </a:r>
            <a:endParaRPr lang="en-GB" sz="4800" b="1" dirty="0" smtClean="0"/>
          </a:p>
          <a:p>
            <a:pPr>
              <a:buNone/>
            </a:pPr>
            <a:r>
              <a:rPr lang="en-GB" sz="4800" dirty="0" smtClean="0"/>
              <a:t>	Understanding consumer </a:t>
            </a:r>
            <a:r>
              <a:rPr lang="en-GB" sz="4800" dirty="0" err="1" smtClean="0"/>
              <a:t>behavior</a:t>
            </a:r>
            <a:r>
              <a:rPr lang="en-GB" sz="4800" dirty="0" smtClean="0"/>
              <a:t> is crucial in e-commerce. Research indicates that convenience, price, and product variety are significant motivators for online shopping. </a:t>
            </a:r>
          </a:p>
          <a:p>
            <a:endParaRPr lang="en-GB" sz="4800" dirty="0" smtClean="0"/>
          </a:p>
          <a:p>
            <a:pPr>
              <a:buNone/>
            </a:pPr>
            <a:r>
              <a:rPr lang="en-GB" sz="4800" b="1" dirty="0" smtClean="0"/>
              <a:t>3.	Technology in E-Commerce</a:t>
            </a:r>
          </a:p>
          <a:p>
            <a:r>
              <a:rPr lang="en-GB" sz="4800" dirty="0" smtClean="0"/>
              <a:t>Technology is a backbone of e-commerce. Key advancements include:</a:t>
            </a:r>
          </a:p>
          <a:p>
            <a:r>
              <a:rPr lang="en-GB" sz="4800" b="1" dirty="0" smtClean="0"/>
              <a:t>Mobile Commerce (m-commerce)</a:t>
            </a:r>
            <a:r>
              <a:rPr lang="en-GB" sz="4800" dirty="0" smtClean="0"/>
              <a:t>: With </a:t>
            </a:r>
            <a:r>
              <a:rPr lang="en-GB" sz="4800" dirty="0" err="1" smtClean="0"/>
              <a:t>smartphones</a:t>
            </a:r>
            <a:r>
              <a:rPr lang="en-GB" sz="4800" dirty="0" smtClean="0"/>
              <a:t> becoming ubiquitous, m-commerce allows consumers to shop anywhere and anytime.</a:t>
            </a:r>
          </a:p>
          <a:p>
            <a:r>
              <a:rPr lang="en-GB" sz="4800" b="1" dirty="0" smtClean="0"/>
              <a:t>Artificial Intelligence (AI)</a:t>
            </a:r>
            <a:r>
              <a:rPr lang="en-GB" sz="4800" dirty="0" smtClean="0"/>
              <a:t>: AI enhances personalization in e-commerce, offering tailored recommendations and improving customer service through </a:t>
            </a:r>
            <a:r>
              <a:rPr lang="en-GB" sz="4800" dirty="0" err="1" smtClean="0"/>
              <a:t>chatbots</a:t>
            </a:r>
            <a:r>
              <a:rPr lang="en-GB" sz="4800" dirty="0" smtClean="0"/>
              <a:t>.</a:t>
            </a:r>
          </a:p>
          <a:p>
            <a:r>
              <a:rPr lang="en-GB" sz="4800" b="1" dirty="0" err="1" smtClean="0"/>
              <a:t>Blockchain</a:t>
            </a:r>
            <a:r>
              <a:rPr lang="en-GB" sz="4800" dirty="0" smtClean="0"/>
              <a:t>: This technology is emerging in e-commerce for secure transactions and supply chain transparency.</a:t>
            </a:r>
          </a:p>
          <a:p>
            <a:pPr>
              <a:buNone/>
            </a:pPr>
            <a:endParaRPr lang="en-GB" sz="4800" dirty="0" smtClean="0"/>
          </a:p>
          <a:p>
            <a:pPr>
              <a:buNone/>
            </a:pPr>
            <a:endParaRPr lang="en-GB" sz="7200" b="1" dirty="0" smtClean="0"/>
          </a:p>
          <a:p>
            <a:endParaRPr lang="en-GB" sz="72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7" y="521296"/>
            <a:ext cx="8352928" cy="5355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AutoNum type="arabicPeriod" startAt="4"/>
            </a:pPr>
            <a:r>
              <a:rPr lang="en-GB" b="1" dirty="0" smtClean="0"/>
              <a:t>Business Strategies</a:t>
            </a:r>
          </a:p>
          <a:p>
            <a:pPr marL="514350" indent="-514350">
              <a:buAutoNum type="arabicPeriod" startAt="4"/>
            </a:pPr>
            <a:endParaRPr lang="en-GB" b="1" dirty="0" smtClean="0"/>
          </a:p>
          <a:p>
            <a:r>
              <a:rPr lang="en-GB" dirty="0" smtClean="0"/>
              <a:t>E-commerce businesses employ various strategies to stay competitive:</a:t>
            </a:r>
          </a:p>
          <a:p>
            <a:r>
              <a:rPr lang="en-GB" b="1" dirty="0" smtClean="0"/>
              <a:t>Social Media Marketing</a:t>
            </a:r>
            <a:r>
              <a:rPr lang="en-GB" dirty="0" smtClean="0"/>
              <a:t>: Platforms like </a:t>
            </a:r>
            <a:r>
              <a:rPr lang="en-GB" dirty="0" err="1" smtClean="0"/>
              <a:t>Instagram</a:t>
            </a:r>
            <a:r>
              <a:rPr lang="en-GB" dirty="0" smtClean="0"/>
              <a:t> and </a:t>
            </a:r>
            <a:r>
              <a:rPr lang="en-GB" dirty="0" err="1" smtClean="0"/>
              <a:t>Facebook</a:t>
            </a:r>
            <a:r>
              <a:rPr lang="en-GB" dirty="0" smtClean="0"/>
              <a:t> have become essential for reaching customers and driving sales.</a:t>
            </a:r>
          </a:p>
          <a:p>
            <a:r>
              <a:rPr lang="en-GB" b="1" dirty="0" smtClean="0"/>
              <a:t>Subscription Models</a:t>
            </a:r>
            <a:r>
              <a:rPr lang="en-GB" dirty="0" smtClean="0"/>
              <a:t>: Many e-commerce companies now offer subscription services to ensure recurring revenue and customer loyalty.</a:t>
            </a:r>
          </a:p>
          <a:p>
            <a:endParaRPr lang="en-GB" dirty="0" smtClean="0"/>
          </a:p>
          <a:p>
            <a:endParaRPr lang="en-GB" dirty="0" smtClean="0"/>
          </a:p>
          <a:p>
            <a:pPr marL="514350" indent="-514350">
              <a:buAutoNum type="arabicPeriod" startAt="5"/>
            </a:pPr>
            <a:r>
              <a:rPr lang="en-GB" b="1" dirty="0" smtClean="0"/>
              <a:t>Challenges</a:t>
            </a:r>
          </a:p>
          <a:p>
            <a:pPr marL="514350" indent="-514350">
              <a:buAutoNum type="arabicPeriod" startAt="5"/>
            </a:pPr>
            <a:endParaRPr lang="en-GB" b="1" dirty="0" smtClean="0"/>
          </a:p>
          <a:p>
            <a:r>
              <a:rPr lang="en-GB" dirty="0" smtClean="0"/>
              <a:t>Despite its growth, e-commerce faces several challenges:</a:t>
            </a:r>
          </a:p>
          <a:p>
            <a:r>
              <a:rPr lang="en-GB" b="1" dirty="0" err="1" smtClean="0"/>
              <a:t>Cybersecurity</a:t>
            </a:r>
            <a:r>
              <a:rPr lang="en-GB" b="1" dirty="0" smtClean="0"/>
              <a:t> Risks</a:t>
            </a:r>
            <a:r>
              <a:rPr lang="en-GB" dirty="0" smtClean="0"/>
              <a:t>: As online transactions increase, so do the threats of data breaches and fraud. Companies must invest in robust security measures.</a:t>
            </a:r>
          </a:p>
          <a:p>
            <a:r>
              <a:rPr lang="en-GB" b="1" dirty="0" smtClean="0"/>
              <a:t>Logistics and Delivery</a:t>
            </a:r>
            <a:r>
              <a:rPr lang="en-GB" dirty="0" smtClean="0"/>
              <a:t>: Efficient delivery systems are crucial, especially for customer satisfaction. Issues like delays can lead to negative experiences.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409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3600" b="1" dirty="0" smtClean="0"/>
              <a:t>Objective of the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85392"/>
            <a:ext cx="8712968" cy="5139952"/>
          </a:xfrm>
        </p:spPr>
        <p:txBody>
          <a:bodyPr>
            <a:noAutofit/>
          </a:bodyPr>
          <a:lstStyle/>
          <a:p>
            <a:r>
              <a:rPr lang="en-GB" sz="1800" dirty="0" smtClean="0"/>
              <a:t>The primary objective of this project is to develop a user-friendly and secure e-commerce website that enhances the online shopping experience for customers. Specific goals include:</a:t>
            </a:r>
          </a:p>
          <a:p>
            <a:endParaRPr lang="en-GB" sz="1800" dirty="0" smtClean="0"/>
          </a:p>
          <a:p>
            <a:pPr>
              <a:buNone/>
            </a:pPr>
            <a:r>
              <a:rPr lang="en-GB" sz="1800" b="1" dirty="0" smtClean="0"/>
              <a:t>1. User Experience</a:t>
            </a:r>
            <a:r>
              <a:rPr lang="en-GB" sz="1800" dirty="0" smtClean="0"/>
              <a:t>: To create an intuitive interface that simplifies navigation and provides a seamless shopping journey, from browsing to checkout.</a:t>
            </a:r>
          </a:p>
          <a:p>
            <a:endParaRPr lang="en-GB" sz="1800" dirty="0" smtClean="0"/>
          </a:p>
          <a:p>
            <a:pPr>
              <a:buNone/>
            </a:pPr>
            <a:r>
              <a:rPr lang="en-GB" sz="1800" b="1" dirty="0" smtClean="0"/>
              <a:t>2. Product Variety</a:t>
            </a:r>
            <a:r>
              <a:rPr lang="en-GB" sz="1800" dirty="0" smtClean="0"/>
              <a:t>: To offer a diverse range of products that cater to various customer needs and preferences, ensuring easy access to essential and trending items</a:t>
            </a:r>
          </a:p>
          <a:p>
            <a:pPr>
              <a:buNone/>
            </a:pPr>
            <a:r>
              <a:rPr lang="en-GB" sz="1800" dirty="0" smtClean="0"/>
              <a:t>.</a:t>
            </a:r>
          </a:p>
          <a:p>
            <a:pPr>
              <a:buNone/>
            </a:pPr>
            <a:r>
              <a:rPr lang="en-GB" sz="1800" b="1" dirty="0" smtClean="0"/>
              <a:t>3. Security</a:t>
            </a:r>
            <a:r>
              <a:rPr lang="en-GB" sz="1800" dirty="0" smtClean="0"/>
              <a:t>: To implement robust security measures that protect user data and build trust, including secure payment options and SSL encryption.</a:t>
            </a:r>
          </a:p>
          <a:p>
            <a:endParaRPr lang="en-GB" sz="1800" dirty="0" smtClean="0"/>
          </a:p>
          <a:p>
            <a:pPr>
              <a:buNone/>
            </a:pPr>
            <a:r>
              <a:rPr lang="en-GB" sz="1800" b="1" dirty="0" smtClean="0"/>
              <a:t>4. Responsive Design</a:t>
            </a:r>
            <a:r>
              <a:rPr lang="en-GB" sz="1800" dirty="0" smtClean="0"/>
              <a:t>: To ensure the website is fully responsive and accessible across all devices, including desktops, tablets, and </a:t>
            </a:r>
            <a:r>
              <a:rPr lang="en-GB" sz="1800" dirty="0" err="1" smtClean="0"/>
              <a:t>smartphones</a:t>
            </a:r>
            <a:r>
              <a:rPr lang="en-GB" sz="1800" dirty="0" smtClean="0"/>
              <a:t>.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496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/>
              <a:t>Technology (Hardware Requirements)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556792"/>
            <a:ext cx="8219256" cy="496855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To ensure the e-commerce website operates efficiently and securely, the following hardware requirements are recommended: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1.	Web Server</a:t>
            </a:r>
            <a:endParaRPr lang="en-US" dirty="0" smtClean="0"/>
          </a:p>
          <a:p>
            <a:pPr lvl="1"/>
            <a:r>
              <a:rPr lang="en-US" b="1" dirty="0" smtClean="0"/>
              <a:t>Processor</a:t>
            </a:r>
            <a:r>
              <a:rPr lang="en-US" dirty="0" smtClean="0"/>
              <a:t>: Minimum 4-core CPU (e.g., Intel Xeon or AMD </a:t>
            </a:r>
            <a:r>
              <a:rPr lang="en-US" dirty="0" err="1" smtClean="0"/>
              <a:t>Ryzen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RAM</a:t>
            </a:r>
            <a:r>
              <a:rPr lang="en-US" dirty="0" smtClean="0"/>
              <a:t>: At least 16 GB</a:t>
            </a:r>
          </a:p>
          <a:p>
            <a:pPr lvl="1"/>
            <a:r>
              <a:rPr lang="en-US" b="1" dirty="0" smtClean="0"/>
              <a:t>Storage</a:t>
            </a:r>
            <a:r>
              <a:rPr lang="en-US" dirty="0" smtClean="0"/>
              <a:t>: SSD with a minimum of 500 GB for faster data access and retrieval</a:t>
            </a:r>
          </a:p>
          <a:p>
            <a:pPr lvl="1"/>
            <a:r>
              <a:rPr lang="en-US" b="1" dirty="0" smtClean="0"/>
              <a:t>Network</a:t>
            </a:r>
            <a:r>
              <a:rPr lang="en-US" dirty="0" smtClean="0"/>
              <a:t>: High-speed internet connection (minimum 100 Mbps)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2.	Database Server</a:t>
            </a:r>
            <a:endParaRPr lang="en-US" dirty="0" smtClean="0"/>
          </a:p>
          <a:p>
            <a:pPr lvl="1"/>
            <a:r>
              <a:rPr lang="en-US" b="1" dirty="0" smtClean="0"/>
              <a:t>Processor</a:t>
            </a:r>
            <a:r>
              <a:rPr lang="en-US" dirty="0" smtClean="0"/>
              <a:t>: Minimum 4-core CPU</a:t>
            </a:r>
          </a:p>
          <a:p>
            <a:pPr lvl="1"/>
            <a:r>
              <a:rPr lang="en-US" b="1" dirty="0" smtClean="0"/>
              <a:t>RAM</a:t>
            </a:r>
            <a:r>
              <a:rPr lang="en-US" dirty="0" smtClean="0"/>
              <a:t>: At least 16 GB</a:t>
            </a:r>
          </a:p>
          <a:p>
            <a:pPr lvl="1"/>
            <a:r>
              <a:rPr lang="en-US" b="1" dirty="0" smtClean="0"/>
              <a:t>Storage</a:t>
            </a:r>
            <a:r>
              <a:rPr lang="en-US" dirty="0" smtClean="0"/>
              <a:t>: SSD with at least 500 GB, with scalability options as data needs grow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b="1" dirty="0" smtClean="0"/>
              <a:t>3.	Security Hardware</a:t>
            </a:r>
            <a:endParaRPr lang="en-US" dirty="0" smtClean="0"/>
          </a:p>
          <a:p>
            <a:pPr lvl="1"/>
            <a:r>
              <a:rPr lang="en-US" b="1" dirty="0" smtClean="0"/>
              <a:t>Firewall</a:t>
            </a:r>
            <a:r>
              <a:rPr lang="en-US" dirty="0" smtClean="0"/>
              <a:t>: To protect against unauthorized access</a:t>
            </a:r>
          </a:p>
          <a:p>
            <a:pPr lvl="1"/>
            <a:r>
              <a:rPr lang="en-US" b="1" dirty="0" smtClean="0"/>
              <a:t>Intrusion Detection System (IDS)</a:t>
            </a:r>
            <a:r>
              <a:rPr lang="en-US" dirty="0" smtClean="0"/>
              <a:t>: For monitoring and identifying potential threats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3200" b="1" dirty="0" smtClean="0"/>
              <a:t>Technology (Software Requirements)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832648"/>
          </a:xfrm>
        </p:spPr>
        <p:txBody>
          <a:bodyPr>
            <a:normAutofit fontScale="40000" lnSpcReduction="20000"/>
          </a:bodyPr>
          <a:lstStyle/>
          <a:p>
            <a:r>
              <a:rPr lang="en-US" sz="4000" dirty="0" smtClean="0"/>
              <a:t>To build and maintain an effective e-commerce website, the following software requirements are essential:</a:t>
            </a:r>
          </a:p>
          <a:p>
            <a:endParaRPr lang="en-US" sz="4000" dirty="0" smtClean="0"/>
          </a:p>
          <a:p>
            <a:pPr>
              <a:buNone/>
            </a:pPr>
            <a:r>
              <a:rPr lang="en-US" sz="4000" b="1" dirty="0" smtClean="0"/>
              <a:t>1.	Operating System</a:t>
            </a:r>
            <a:endParaRPr lang="en-US" sz="4000" dirty="0" smtClean="0"/>
          </a:p>
          <a:p>
            <a:pPr lvl="1"/>
            <a:r>
              <a:rPr lang="en-US" sz="4000" b="1" dirty="0" smtClean="0"/>
              <a:t>Web Server</a:t>
            </a:r>
            <a:r>
              <a:rPr lang="en-US" sz="4000" dirty="0" smtClean="0"/>
              <a:t>: Linux (e.g., </a:t>
            </a:r>
            <a:r>
              <a:rPr lang="en-US" sz="4000" dirty="0" err="1" smtClean="0"/>
              <a:t>Ubuntu</a:t>
            </a:r>
            <a:r>
              <a:rPr lang="en-US" sz="4000" dirty="0" smtClean="0"/>
              <a:t>, </a:t>
            </a:r>
            <a:r>
              <a:rPr lang="en-US" sz="4000" dirty="0" err="1" smtClean="0"/>
              <a:t>CentOS</a:t>
            </a:r>
            <a:r>
              <a:rPr lang="en-US" sz="4000" dirty="0" smtClean="0"/>
              <a:t>) or Windows Server for hosting</a:t>
            </a:r>
          </a:p>
          <a:p>
            <a:pPr lvl="1"/>
            <a:r>
              <a:rPr lang="en-US" sz="4000" b="1" dirty="0" smtClean="0"/>
              <a:t>Development Environment</a:t>
            </a:r>
            <a:r>
              <a:rPr lang="en-US" sz="4000" dirty="0" smtClean="0"/>
              <a:t>: Cross-platform compatibility (Windows, </a:t>
            </a:r>
            <a:r>
              <a:rPr lang="en-US" sz="4000" dirty="0" err="1" smtClean="0"/>
              <a:t>macOS</a:t>
            </a:r>
            <a:r>
              <a:rPr lang="en-US" sz="4000" dirty="0" smtClean="0"/>
              <a:t>, Linux)</a:t>
            </a:r>
          </a:p>
          <a:p>
            <a:pPr lvl="1"/>
            <a:endParaRPr lang="en-US" sz="4000" dirty="0" smtClean="0"/>
          </a:p>
          <a:p>
            <a:pPr lvl="1"/>
            <a:endParaRPr lang="en-US" sz="4000" dirty="0" smtClean="0"/>
          </a:p>
          <a:p>
            <a:pPr>
              <a:buNone/>
            </a:pPr>
            <a:r>
              <a:rPr lang="en-US" sz="4000" b="1" dirty="0"/>
              <a:t>2</a:t>
            </a:r>
            <a:r>
              <a:rPr lang="en-US" sz="4000" b="1" dirty="0" smtClean="0"/>
              <a:t>.	Database Management System</a:t>
            </a:r>
            <a:endParaRPr lang="en-US" sz="4000" dirty="0" smtClean="0"/>
          </a:p>
          <a:p>
            <a:pPr lvl="1"/>
            <a:r>
              <a:rPr lang="en-US" sz="4000" b="1" dirty="0" err="1" smtClean="0"/>
              <a:t>MySQL</a:t>
            </a:r>
            <a:r>
              <a:rPr lang="en-US" sz="4000" dirty="0" smtClean="0"/>
              <a:t>, </a:t>
            </a:r>
            <a:r>
              <a:rPr lang="en-US" sz="4000" b="1" dirty="0" err="1" smtClean="0"/>
              <a:t>PostgreSQL</a:t>
            </a:r>
            <a:r>
              <a:rPr lang="en-US" sz="4000" dirty="0" smtClean="0"/>
              <a:t>, or </a:t>
            </a:r>
            <a:r>
              <a:rPr lang="en-US" sz="4000" b="1" dirty="0" err="1" smtClean="0"/>
              <a:t>MongoDB</a:t>
            </a:r>
            <a:r>
              <a:rPr lang="en-US" sz="4000" dirty="0" smtClean="0"/>
              <a:t>: For data storage and management</a:t>
            </a:r>
          </a:p>
          <a:p>
            <a:pPr lvl="1"/>
            <a:endParaRPr lang="en-US" sz="4000" dirty="0" smtClean="0"/>
          </a:p>
          <a:p>
            <a:pPr>
              <a:buNone/>
            </a:pPr>
            <a:r>
              <a:rPr lang="en-US" sz="4000" b="1" dirty="0"/>
              <a:t>3</a:t>
            </a:r>
            <a:r>
              <a:rPr lang="en-US" sz="4000" b="1" dirty="0" smtClean="0"/>
              <a:t>.	Programming Languages and Frameworks</a:t>
            </a:r>
            <a:endParaRPr lang="en-US" sz="4000" dirty="0" smtClean="0"/>
          </a:p>
          <a:p>
            <a:pPr lvl="1"/>
            <a:r>
              <a:rPr lang="en-US" sz="4000" b="1" dirty="0" smtClean="0"/>
              <a:t>Frontend</a:t>
            </a:r>
            <a:r>
              <a:rPr lang="en-US" sz="4000" dirty="0" smtClean="0"/>
              <a:t>:</a:t>
            </a:r>
          </a:p>
          <a:p>
            <a:pPr lvl="2"/>
            <a:r>
              <a:rPr lang="en-US" sz="4000" dirty="0" smtClean="0"/>
              <a:t>HTML, CSS, JavaScript</a:t>
            </a:r>
          </a:p>
          <a:p>
            <a:pPr lvl="2"/>
            <a:r>
              <a:rPr lang="en-US" sz="4000" dirty="0" smtClean="0"/>
              <a:t>Frameworks like </a:t>
            </a:r>
            <a:r>
              <a:rPr lang="en-US" sz="4000" b="1" dirty="0" smtClean="0"/>
              <a:t>React</a:t>
            </a:r>
            <a:r>
              <a:rPr lang="en-US" sz="4000" dirty="0" smtClean="0"/>
              <a:t>, </a:t>
            </a:r>
            <a:r>
              <a:rPr lang="en-US" sz="4000" b="1" dirty="0" smtClean="0"/>
              <a:t>Angular</a:t>
            </a:r>
            <a:r>
              <a:rPr lang="en-US" sz="4000" dirty="0" smtClean="0"/>
              <a:t>, or </a:t>
            </a:r>
            <a:r>
              <a:rPr lang="en-US" sz="4000" b="1" dirty="0" smtClean="0"/>
              <a:t>Vue.js</a:t>
            </a:r>
            <a:r>
              <a:rPr lang="en-US" sz="4000" dirty="0" smtClean="0"/>
              <a:t> for interactive user interfaces</a:t>
            </a:r>
          </a:p>
          <a:p>
            <a:pPr lvl="1"/>
            <a:r>
              <a:rPr lang="en-US" sz="4000" b="1" dirty="0" smtClean="0"/>
              <a:t>Backend</a:t>
            </a:r>
            <a:r>
              <a:rPr lang="en-US" sz="4000" dirty="0" smtClean="0"/>
              <a:t>:</a:t>
            </a:r>
          </a:p>
          <a:p>
            <a:pPr lvl="2"/>
            <a:r>
              <a:rPr lang="en-US" sz="4000" dirty="0" smtClean="0"/>
              <a:t>Languages such as </a:t>
            </a:r>
            <a:r>
              <a:rPr lang="en-US" sz="4000" b="1" dirty="0" smtClean="0"/>
              <a:t>PHP</a:t>
            </a:r>
            <a:r>
              <a:rPr lang="en-US" sz="4000" dirty="0" smtClean="0"/>
              <a:t>, </a:t>
            </a:r>
            <a:r>
              <a:rPr lang="en-US" sz="4000" b="1" dirty="0" smtClean="0"/>
              <a:t>Python</a:t>
            </a:r>
            <a:r>
              <a:rPr lang="en-US" sz="4000" dirty="0" smtClean="0"/>
              <a:t> (</a:t>
            </a:r>
            <a:r>
              <a:rPr lang="en-US" sz="4000" dirty="0" err="1" smtClean="0"/>
              <a:t>Django</a:t>
            </a:r>
            <a:r>
              <a:rPr lang="en-US" sz="4000" dirty="0" smtClean="0"/>
              <a:t> or Flask), or </a:t>
            </a:r>
            <a:r>
              <a:rPr lang="en-US" sz="4000" b="1" dirty="0" smtClean="0"/>
              <a:t>Java</a:t>
            </a:r>
            <a:r>
              <a:rPr lang="en-US" sz="4000" dirty="0" smtClean="0"/>
              <a:t> (Spring)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b="1" dirty="0"/>
              <a:t>4</a:t>
            </a:r>
            <a:r>
              <a:rPr lang="en-US" sz="4000" b="1" dirty="0" smtClean="0"/>
              <a:t>.	Development Tools</a:t>
            </a:r>
            <a:endParaRPr lang="en-US" sz="4000" dirty="0" smtClean="0"/>
          </a:p>
          <a:p>
            <a:pPr lvl="1"/>
            <a:r>
              <a:rPr lang="en-US" sz="4000" b="1" dirty="0" smtClean="0"/>
              <a:t>Integrated Development Environment (IDE)</a:t>
            </a:r>
            <a:r>
              <a:rPr lang="en-US" sz="4000" dirty="0" smtClean="0"/>
              <a:t>: Such as </a:t>
            </a:r>
            <a:r>
              <a:rPr lang="en-US" sz="4000" b="1" dirty="0" smtClean="0"/>
              <a:t>Visual Studio Code</a:t>
            </a:r>
            <a:r>
              <a:rPr lang="en-US" sz="4000" dirty="0" smtClean="0"/>
              <a:t>, </a:t>
            </a:r>
            <a:r>
              <a:rPr lang="en-US" sz="4000" b="1" dirty="0" err="1" smtClean="0"/>
              <a:t>PhpStorm</a:t>
            </a:r>
            <a:r>
              <a:rPr lang="en-US" sz="4000" dirty="0" smtClean="0"/>
              <a:t>, or </a:t>
            </a:r>
            <a:r>
              <a:rPr lang="en-US" sz="4000" b="1" dirty="0" smtClean="0"/>
              <a:t>Eclipse</a:t>
            </a:r>
            <a:endParaRPr lang="en-US" sz="4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3600" b="1" dirty="0" smtClean="0"/>
              <a:t>Modules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25352"/>
            <a:ext cx="8964488" cy="5716016"/>
          </a:xfrm>
        </p:spPr>
        <p:txBody>
          <a:bodyPr>
            <a:normAutofit fontScale="40000" lnSpcReduction="20000"/>
          </a:bodyPr>
          <a:lstStyle/>
          <a:p>
            <a:endParaRPr lang="en-GB" sz="2900" dirty="0" smtClean="0"/>
          </a:p>
          <a:p>
            <a:endParaRPr lang="en-GB" sz="4000" dirty="0" smtClean="0"/>
          </a:p>
          <a:p>
            <a:pPr marL="514350" indent="-514350">
              <a:buAutoNum type="arabicPeriod"/>
            </a:pPr>
            <a:r>
              <a:rPr lang="en-GB" sz="4000" b="1" dirty="0" smtClean="0"/>
              <a:t>User Management Module</a:t>
            </a:r>
          </a:p>
          <a:p>
            <a:pPr marL="514350" indent="-514350">
              <a:buAutoNum type="arabicPeriod"/>
            </a:pPr>
            <a:endParaRPr lang="en-GB" sz="4000" dirty="0" smtClean="0"/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Registration/Login</a:t>
            </a:r>
            <a:r>
              <a:rPr lang="en-GB" sz="4000" dirty="0" smtClean="0"/>
              <a:t>: User sign-up and authentication.</a:t>
            </a:r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Profile Management</a:t>
            </a:r>
            <a:r>
              <a:rPr lang="en-GB" sz="4000" dirty="0" smtClean="0"/>
              <a:t>: Users can update personal information, manage addresses, and view order history.</a:t>
            </a:r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Role Management</a:t>
            </a:r>
            <a:r>
              <a:rPr lang="en-GB" sz="4000" dirty="0" smtClean="0"/>
              <a:t>: </a:t>
            </a:r>
            <a:r>
              <a:rPr lang="en-GB" sz="4000" dirty="0" smtClean="0"/>
              <a:t>Roles management means </a:t>
            </a:r>
            <a:r>
              <a:rPr lang="en-GB" sz="4000" smtClean="0"/>
              <a:t>assigning different </a:t>
            </a:r>
            <a:r>
              <a:rPr lang="en-GB" sz="4000" dirty="0" smtClean="0"/>
              <a:t>roles to different users, such as Admin, User, Moderator, etc.</a:t>
            </a:r>
            <a:r>
              <a:rPr lang="en-GB" sz="4000" dirty="0" smtClean="0"/>
              <a:t>.</a:t>
            </a:r>
            <a:endParaRPr lang="en-GB" sz="4000" dirty="0" smtClean="0"/>
          </a:p>
          <a:p>
            <a:pPr lvl="1"/>
            <a:endParaRPr lang="en-GB" sz="4000" dirty="0" smtClean="0"/>
          </a:p>
          <a:p>
            <a:pPr>
              <a:buNone/>
            </a:pPr>
            <a:r>
              <a:rPr lang="en-GB" sz="4000" b="1" dirty="0" smtClean="0"/>
              <a:t>2. Product Management Module</a:t>
            </a:r>
          </a:p>
          <a:p>
            <a:pPr>
              <a:buNone/>
            </a:pPr>
            <a:endParaRPr lang="en-GB" sz="4000" dirty="0" smtClean="0"/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Product Listings</a:t>
            </a:r>
            <a:r>
              <a:rPr lang="en-GB" sz="4000" dirty="0" smtClean="0"/>
              <a:t>: Add, edit, and remove products with descriptions, images, and pricing.</a:t>
            </a:r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Categories</a:t>
            </a:r>
            <a:r>
              <a:rPr lang="en-GB" sz="4000" dirty="0" smtClean="0"/>
              <a:t>: Organize products into categories and subcategories for easier navigation.</a:t>
            </a:r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Inventory Management</a:t>
            </a:r>
            <a:r>
              <a:rPr lang="en-GB" sz="4000" dirty="0" smtClean="0"/>
              <a:t>: Track stock </a:t>
            </a:r>
            <a:r>
              <a:rPr lang="en-GB" sz="4000" dirty="0" smtClean="0"/>
              <a:t>levels. It checks how much quantity of a product is available.</a:t>
            </a:r>
            <a:endParaRPr lang="en-GB" sz="4000" dirty="0" smtClean="0"/>
          </a:p>
          <a:p>
            <a:pPr lvl="1"/>
            <a:endParaRPr lang="en-GB" sz="4000" dirty="0" smtClean="0"/>
          </a:p>
          <a:p>
            <a:pPr>
              <a:buNone/>
            </a:pPr>
            <a:r>
              <a:rPr lang="en-GB" sz="4000" b="1" dirty="0" smtClean="0"/>
              <a:t>3. Shopping Cart Module</a:t>
            </a:r>
          </a:p>
          <a:p>
            <a:pPr>
              <a:buNone/>
            </a:pPr>
            <a:endParaRPr lang="en-GB" sz="4000" dirty="0" smtClean="0"/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Cart Functionality</a:t>
            </a:r>
            <a:r>
              <a:rPr lang="en-GB" sz="4000" dirty="0" smtClean="0"/>
              <a:t>: Add, remove, and update product quantities.</a:t>
            </a:r>
          </a:p>
          <a:p>
            <a:pPr lvl="1">
              <a:buFont typeface="Arial" pitchFamily="34" charset="0"/>
              <a:buChar char="•"/>
            </a:pPr>
            <a:r>
              <a:rPr lang="en-GB" sz="4000" b="1" dirty="0" err="1" smtClean="0"/>
              <a:t>Wishlist</a:t>
            </a:r>
            <a:r>
              <a:rPr lang="en-GB" sz="4000" dirty="0" smtClean="0"/>
              <a:t>: Allow users to save products for future purchases.</a:t>
            </a:r>
          </a:p>
          <a:p>
            <a:pPr lvl="1">
              <a:buFont typeface="Arial" pitchFamily="34" charset="0"/>
              <a:buChar char="•"/>
            </a:pPr>
            <a:r>
              <a:rPr lang="en-GB" sz="4000" b="1" dirty="0" smtClean="0"/>
              <a:t>Dynamic Pricing</a:t>
            </a:r>
            <a:r>
              <a:rPr lang="en-GB" sz="4000" dirty="0" smtClean="0"/>
              <a:t>: </a:t>
            </a:r>
            <a:r>
              <a:rPr lang="en-GB" sz="4000" dirty="0" smtClean="0"/>
              <a:t>Automatically updating the prices of products based on discounts or quantity.</a:t>
            </a:r>
            <a:endParaRPr lang="en-GB" sz="4000" dirty="0" smtClean="0"/>
          </a:p>
          <a:p>
            <a:pPr lvl="1"/>
            <a:endParaRPr lang="en-GB" sz="2900" dirty="0" smtClean="0"/>
          </a:p>
          <a:p>
            <a:pPr>
              <a:buNone/>
            </a:pPr>
            <a:r>
              <a:rPr lang="en-GB" sz="2900" dirty="0" smtClean="0"/>
              <a:t>.</a:t>
            </a:r>
          </a:p>
          <a:p>
            <a:pPr lvl="1"/>
            <a:endParaRPr lang="en-GB" sz="29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1034</Words>
  <Application>Microsoft Office PowerPoint</Application>
  <PresentationFormat>On-screen Show (4:3)</PresentationFormat>
  <Paragraphs>189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Mini Project-1 (K24MCA18P) Odd Semester Session 2024-25  E-Commerce – Shopping Website Priyakant Tyagi (2426MCA332) Paras Chandravanshi (2426MCA1484) Nikhil Upadhyay (2426MCA685)        Project Supervisor:       Mrs. Divya Singhal</vt:lpstr>
      <vt:lpstr>Content</vt:lpstr>
      <vt:lpstr>Introduction</vt:lpstr>
      <vt:lpstr>Literature Review </vt:lpstr>
      <vt:lpstr>Slide 5</vt:lpstr>
      <vt:lpstr>Objective of the Project</vt:lpstr>
      <vt:lpstr>Technology (Hardware Requirements)</vt:lpstr>
      <vt:lpstr>Technology (Software Requirements)</vt:lpstr>
      <vt:lpstr>Modules </vt:lpstr>
      <vt:lpstr>Slide 10</vt:lpstr>
      <vt:lpstr>Workflow </vt:lpstr>
      <vt:lpstr>Reports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ASUS</dc:creator>
  <cp:lastModifiedBy>ASUS</cp:lastModifiedBy>
  <cp:revision>42</cp:revision>
  <dcterms:created xsi:type="dcterms:W3CDTF">2024-10-15T12:32:43Z</dcterms:created>
  <dcterms:modified xsi:type="dcterms:W3CDTF">2024-10-16T08:29:46Z</dcterms:modified>
</cp:coreProperties>
</file>