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59" r:id="rId4"/>
    <p:sldId id="260" r:id="rId5"/>
    <p:sldId id="261" r:id="rId6"/>
    <p:sldId id="262" r:id="rId7"/>
    <p:sldId id="264" r:id="rId8"/>
    <p:sldId id="266" r:id="rId9"/>
    <p:sldId id="270" r:id="rId10"/>
    <p:sldId id="267" r:id="rId11"/>
    <p:sldId id="26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10/14/2024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3600649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154930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10/14/2024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10/14/2024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10/14/2024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10/14/2024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10/14/2024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10/14/2024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10/14/2024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10/14/2024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10/14/2024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10/14/2024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10/14/2024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10/14/2024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Project-I (K24MCA18P)</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4077525"/>
            <a:ext cx="9144000" cy="1790891"/>
          </a:xfrm>
        </p:spPr>
        <p:txBody>
          <a:bodyPr>
            <a:normAutofit fontScale="85000" lnSpcReduction="20000"/>
          </a:bodyPr>
          <a:lstStyle/>
          <a:p>
            <a:r>
              <a:rPr lang="en-US" b="1" u="sng" dirty="0">
                <a:latin typeface="Times New Roman" panose="02020603050405020304" pitchFamily="18" charset="0"/>
                <a:cs typeface="Times New Roman" panose="02020603050405020304" pitchFamily="18" charset="0"/>
              </a:rPr>
              <a:t>Cricket Club Pass Booking</a:t>
            </a:r>
          </a:p>
          <a:p>
            <a:r>
              <a:rPr lang="en-US" b="1" dirty="0">
                <a:latin typeface="Times New Roman" panose="02020603050405020304" pitchFamily="18" charset="0"/>
                <a:cs typeface="Times New Roman" panose="02020603050405020304" pitchFamily="18" charset="0"/>
              </a:rPr>
              <a:t>Team Leader – KUNAL SINGH</a:t>
            </a:r>
          </a:p>
          <a:p>
            <a:r>
              <a:rPr lang="en-US" b="1" dirty="0">
                <a:latin typeface="Times New Roman" panose="02020603050405020304" pitchFamily="18" charset="0"/>
                <a:cs typeface="Times New Roman" panose="02020603050405020304" pitchFamily="18" charset="0"/>
              </a:rPr>
              <a:t>ROLL NO. – 2426MCA187</a:t>
            </a:r>
          </a:p>
          <a:p>
            <a:r>
              <a:rPr lang="en-US" b="1" dirty="0">
                <a:latin typeface="Times New Roman" panose="02020603050405020304" pitchFamily="18" charset="0"/>
                <a:cs typeface="Times New Roman" panose="02020603050405020304" pitchFamily="18" charset="0"/>
              </a:rPr>
              <a:t>Member Name – GAURAV VISHWAKARMA</a:t>
            </a:r>
          </a:p>
          <a:p>
            <a:r>
              <a:rPr lang="en-US" b="1" dirty="0">
                <a:latin typeface="Times New Roman" panose="02020603050405020304" pitchFamily="18" charset="0"/>
                <a:cs typeface="Times New Roman" panose="02020603050405020304" pitchFamily="18" charset="0"/>
              </a:rPr>
              <a:t>ROLL NO. – 2426MCA1506</a:t>
            </a: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8849033" y="5496037"/>
            <a:ext cx="3431458"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b="1" dirty="0">
                <a:solidFill>
                  <a:srgbClr val="FF0000"/>
                </a:solidFill>
                <a:latin typeface="Times New Roman" panose="02020603050405020304" pitchFamily="18" charset="0"/>
                <a:cs typeface="Times New Roman" panose="02020603050405020304" pitchFamily="18" charset="0"/>
              </a:rPr>
              <a:t>Mr. ARPIT DOGRA</a:t>
            </a:r>
          </a:p>
          <a:p>
            <a:pPr algn="just"/>
            <a:r>
              <a:rPr lang="en-IN" dirty="0">
                <a:solidFill>
                  <a:srgbClr val="FF0000"/>
                </a:solidFill>
                <a:latin typeface="Times New Roman" panose="02020603050405020304" pitchFamily="18" charset="0"/>
                <a:cs typeface="Times New Roman" panose="02020603050405020304" pitchFamily="18" charset="0"/>
              </a:rPr>
              <a:t>Assistant Professor</a:t>
            </a: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0"/>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103575C0-B058-AC72-E298-920FC1B8C344}"/>
              </a:ext>
            </a:extLst>
          </p:cNvPr>
          <p:cNvSpPr>
            <a:spLocks noGrp="1" noChangeArrowheads="1"/>
          </p:cNvSpPr>
          <p:nvPr>
            <p:ph idx="1"/>
          </p:nvPr>
        </p:nvSpPr>
        <p:spPr bwMode="auto">
          <a:xfrm>
            <a:off x="521111" y="1323638"/>
            <a:ext cx="1085481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Start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opens the website.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Registration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inputs details → System validates → If valid, create account → Confirmation.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logs in → System authenticates → If valid, access granted.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Membership Selection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selects plan → System records the selection.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Payment Process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Payment gateway redirects → Payment successful → Record transaction.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QR Code Generation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generates QR code → QR code stored/displayed on the dashboard.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Dashboard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can view membership details and QR code.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 Dashboard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 manages users, membership plans, and views payments.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QR Code Verification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Club staff scans QR code → Verification system checks membership → Grant access.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17661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8FC024B-EB8F-6A04-091E-94AAF1313BBC}"/>
              </a:ext>
            </a:extLst>
          </p:cNvPr>
          <p:cNvSpPr>
            <a:spLocks noGrp="1"/>
          </p:cNvSpPr>
          <p:nvPr>
            <p:ph idx="1"/>
          </p:nvPr>
        </p:nvSpPr>
        <p:spPr/>
        <p:txBody>
          <a:bodyPr>
            <a:normAutofit/>
          </a:bodyPr>
          <a:lstStyle/>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29742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p:txBody>
          <a:bodyPr>
            <a:normAutofit/>
          </a:bodyPr>
          <a:lstStyle/>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a:xfrm>
            <a:off x="668593" y="1465006"/>
            <a:ext cx="11031794" cy="5083278"/>
          </a:xfrm>
        </p:spPr>
        <p:txBody>
          <a:bodyPr>
            <a:normAutofit/>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(Development Environment, Server requirement (if required), Client requirement (if required).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(Language and Platforms like Frameworks, VS code, Android Studio and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Jupyter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notebook etc. )</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a:t>
            </a:r>
          </a:p>
          <a:p>
            <a:pPr>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Reports </a:t>
            </a:r>
          </a:p>
          <a:p>
            <a:pPr>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 </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FD41FDA6-C80C-1BBA-932A-97857B866E86}"/>
              </a:ext>
            </a:extLst>
          </p:cNvPr>
          <p:cNvSpPr>
            <a:spLocks noGrp="1" noChangeArrowheads="1"/>
          </p:cNvSpPr>
          <p:nvPr>
            <p:ph idx="1"/>
          </p:nvPr>
        </p:nvSpPr>
        <p:spPr bwMode="auto">
          <a:xfrm>
            <a:off x="589937" y="1466850"/>
            <a:ext cx="11336592" cy="544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0000"/>
              </a:lnSpc>
              <a:buFont typeface="Wingdings" panose="05000000000000000000" pitchFamily="2" charset="2"/>
              <a:buChar char="Ø"/>
            </a:pPr>
            <a:r>
              <a:rPr lang="en-US" sz="1700" b="1" dirty="0">
                <a:latin typeface="Times New Roman" panose="02020603050405020304" pitchFamily="18" charset="0"/>
                <a:cs typeface="Times New Roman" panose="02020603050405020304" pitchFamily="18" charset="0"/>
              </a:rPr>
              <a:t>Website Overview</a:t>
            </a:r>
            <a:r>
              <a:rPr lang="en-US" sz="1700" dirty="0">
                <a:latin typeface="Times New Roman" panose="02020603050405020304" pitchFamily="18" charset="0"/>
                <a:cs typeface="Times New Roman" panose="02020603050405020304" pitchFamily="18" charset="0"/>
              </a:rPr>
              <a:t>: The website is designed to facilitate new members in joining the cricket club by providing a seamless online registration process. This platform simplifies the entire process of becoming a member by guiding users through account creation, plan selection, and payment.</a:t>
            </a:r>
          </a:p>
          <a:p>
            <a:pPr>
              <a:lnSpc>
                <a:spcPct val="100000"/>
              </a:lnSpc>
              <a:buFont typeface="Wingdings" panose="05000000000000000000" pitchFamily="2" charset="2"/>
              <a:buChar char="Ø"/>
            </a:pPr>
            <a:r>
              <a:rPr lang="en-US" sz="1700" b="1" dirty="0">
                <a:latin typeface="Times New Roman" panose="02020603050405020304" pitchFamily="18" charset="0"/>
                <a:cs typeface="Times New Roman" panose="02020603050405020304" pitchFamily="18" charset="0"/>
              </a:rPr>
              <a:t>Registration Process</a:t>
            </a:r>
            <a:r>
              <a:rPr lang="en-US" sz="1700" dirty="0">
                <a:latin typeface="Times New Roman" panose="02020603050405020304" pitchFamily="18" charset="0"/>
                <a:cs typeface="Times New Roman" panose="02020603050405020304" pitchFamily="18" charset="0"/>
              </a:rPr>
              <a:t>: To get started, users are required to create an account on the website. This involves filling out their basic personal details like name, email address, and contact information. The registration process is straightforward and user-friendly, ensuring anyone can easily sign up.</a:t>
            </a:r>
          </a:p>
          <a:p>
            <a:pPr>
              <a:lnSpc>
                <a:spcPct val="100000"/>
              </a:lnSpc>
              <a:buFont typeface="Wingdings" panose="05000000000000000000" pitchFamily="2" charset="2"/>
              <a:buChar char="Ø"/>
            </a:pPr>
            <a:r>
              <a:rPr lang="en-US" sz="1700" b="1" dirty="0">
                <a:latin typeface="Times New Roman" panose="02020603050405020304" pitchFamily="18" charset="0"/>
                <a:cs typeface="Times New Roman" panose="02020603050405020304" pitchFamily="18" charset="0"/>
              </a:rPr>
              <a:t>Membership Plans</a:t>
            </a:r>
            <a:r>
              <a:rPr lang="en-US" sz="1700" dirty="0">
                <a:latin typeface="Times New Roman" panose="02020603050405020304" pitchFamily="18" charset="0"/>
                <a:cs typeface="Times New Roman" panose="02020603050405020304" pitchFamily="18" charset="0"/>
              </a:rPr>
              <a:t>: Once users have created their accounts, they are prompted to choose between different membership plans. The website offers flexible options such as a </a:t>
            </a:r>
            <a:r>
              <a:rPr lang="en-US" sz="1700" b="1" dirty="0">
                <a:latin typeface="Times New Roman" panose="02020603050405020304" pitchFamily="18" charset="0"/>
                <a:cs typeface="Times New Roman" panose="02020603050405020304" pitchFamily="18" charset="0"/>
              </a:rPr>
              <a:t>monthly</a:t>
            </a:r>
            <a:r>
              <a:rPr lang="en-US" sz="1700" dirty="0">
                <a:latin typeface="Times New Roman" panose="02020603050405020304" pitchFamily="18" charset="0"/>
                <a:cs typeface="Times New Roman" panose="02020603050405020304" pitchFamily="18" charset="0"/>
              </a:rPr>
              <a:t> or </a:t>
            </a:r>
            <a:r>
              <a:rPr lang="en-US" sz="1700" b="1" dirty="0">
                <a:latin typeface="Times New Roman" panose="02020603050405020304" pitchFamily="18" charset="0"/>
                <a:cs typeface="Times New Roman" panose="02020603050405020304" pitchFamily="18" charset="0"/>
              </a:rPr>
              <a:t>yearly</a:t>
            </a:r>
            <a:r>
              <a:rPr lang="en-US" sz="1700" dirty="0">
                <a:latin typeface="Times New Roman" panose="02020603050405020304" pitchFamily="18" charset="0"/>
                <a:cs typeface="Times New Roman" panose="02020603050405020304" pitchFamily="18" charset="0"/>
              </a:rPr>
              <a:t> membership, allowing users to select a plan that best fits their needs and budget.</a:t>
            </a:r>
          </a:p>
          <a:p>
            <a:pPr>
              <a:lnSpc>
                <a:spcPct val="100000"/>
              </a:lnSpc>
              <a:buFont typeface="Wingdings" panose="05000000000000000000" pitchFamily="2" charset="2"/>
              <a:buChar char="Ø"/>
            </a:pPr>
            <a:r>
              <a:rPr lang="en-US" sz="1700" b="1" dirty="0">
                <a:latin typeface="Times New Roman" panose="02020603050405020304" pitchFamily="18" charset="0"/>
                <a:cs typeface="Times New Roman" panose="02020603050405020304" pitchFamily="18" charset="0"/>
              </a:rPr>
              <a:t>Payment</a:t>
            </a:r>
            <a:r>
              <a:rPr lang="en-US" sz="1700" dirty="0">
                <a:latin typeface="Times New Roman" panose="02020603050405020304" pitchFamily="18" charset="0"/>
                <a:cs typeface="Times New Roman" panose="02020603050405020304" pitchFamily="18" charset="0"/>
              </a:rPr>
              <a:t>: After selecting the membership plan, users are directed to the payment gateway. Here, they can securely complete the transaction for their chosen plan. The website supports various payment methods to ensure convenience for all users.</a:t>
            </a:r>
          </a:p>
          <a:p>
            <a:pPr>
              <a:lnSpc>
                <a:spcPct val="100000"/>
              </a:lnSpc>
              <a:buFont typeface="Wingdings" panose="05000000000000000000" pitchFamily="2" charset="2"/>
              <a:buChar char="Ø"/>
            </a:pPr>
            <a:r>
              <a:rPr lang="en-US" sz="1700" b="1" dirty="0">
                <a:latin typeface="Times New Roman" panose="02020603050405020304" pitchFamily="18" charset="0"/>
                <a:cs typeface="Times New Roman" panose="02020603050405020304" pitchFamily="18" charset="0"/>
              </a:rPr>
              <a:t>Post-Payment Process</a:t>
            </a:r>
            <a:r>
              <a:rPr lang="en-US" sz="1700" dirty="0">
                <a:latin typeface="Times New Roman" panose="02020603050405020304" pitchFamily="18" charset="0"/>
                <a:cs typeface="Times New Roman" panose="02020603050405020304" pitchFamily="18" charset="0"/>
              </a:rPr>
              <a:t>: Once the payment is successfully completed, the website automatically generates a </a:t>
            </a:r>
            <a:r>
              <a:rPr lang="en-US" sz="1700" b="1" dirty="0">
                <a:latin typeface="Times New Roman" panose="02020603050405020304" pitchFamily="18" charset="0"/>
                <a:cs typeface="Times New Roman" panose="02020603050405020304" pitchFamily="18" charset="0"/>
              </a:rPr>
              <a:t>unique QR code</a:t>
            </a:r>
            <a:r>
              <a:rPr lang="en-US" sz="1700" dirty="0">
                <a:latin typeface="Times New Roman" panose="02020603050405020304" pitchFamily="18" charset="0"/>
                <a:cs typeface="Times New Roman" panose="02020603050405020304" pitchFamily="18" charset="0"/>
              </a:rPr>
              <a:t> for the user. This QR code includes important information such as their </a:t>
            </a:r>
            <a:r>
              <a:rPr lang="en-US" sz="1700" b="1" dirty="0">
                <a:latin typeface="Times New Roman" panose="02020603050405020304" pitchFamily="18" charset="0"/>
                <a:cs typeface="Times New Roman" panose="02020603050405020304" pitchFamily="18" charset="0"/>
              </a:rPr>
              <a:t>user ID</a:t>
            </a:r>
            <a:r>
              <a:rPr lang="en-US" sz="1700" dirty="0">
                <a:latin typeface="Times New Roman" panose="02020603050405020304" pitchFamily="18" charset="0"/>
                <a:cs typeface="Times New Roman" panose="02020603050405020304" pitchFamily="18" charset="0"/>
              </a:rPr>
              <a:t> and </a:t>
            </a:r>
            <a:r>
              <a:rPr lang="en-US" sz="1700" b="1" dirty="0">
                <a:latin typeface="Times New Roman" panose="02020603050405020304" pitchFamily="18" charset="0"/>
                <a:cs typeface="Times New Roman" panose="02020603050405020304" pitchFamily="18" charset="0"/>
              </a:rPr>
              <a:t>customer details</a:t>
            </a:r>
            <a:r>
              <a:rPr lang="en-US" sz="1700" dirty="0">
                <a:latin typeface="Times New Roman" panose="02020603050405020304" pitchFamily="18" charset="0"/>
                <a:cs typeface="Times New Roman" panose="02020603050405020304" pitchFamily="18" charset="0"/>
              </a:rPr>
              <a:t>, ensuring a personalized and secure identification method.</a:t>
            </a:r>
          </a:p>
          <a:p>
            <a:pPr>
              <a:lnSpc>
                <a:spcPct val="100000"/>
              </a:lnSpc>
              <a:buFont typeface="Wingdings" panose="05000000000000000000" pitchFamily="2" charset="2"/>
              <a:buChar char="Ø"/>
            </a:pPr>
            <a:r>
              <a:rPr lang="en-US" sz="1700" b="1" dirty="0">
                <a:latin typeface="Times New Roman" panose="02020603050405020304" pitchFamily="18" charset="0"/>
                <a:cs typeface="Times New Roman" panose="02020603050405020304" pitchFamily="18" charset="0"/>
              </a:rPr>
              <a:t>QR Code Usage</a:t>
            </a:r>
            <a:r>
              <a:rPr lang="en-US" sz="1700" dirty="0">
                <a:latin typeface="Times New Roman" panose="02020603050405020304" pitchFamily="18" charset="0"/>
                <a:cs typeface="Times New Roman" panose="02020603050405020304" pitchFamily="18" charset="0"/>
              </a:rPr>
              <a:t>: The generated QR code is an essential element for finalizing their membership at the cricket club. Users are required to show this QR code upon visiting the club in person. The club administration scans the QR code to verify their membership and officially register them as a club member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a:xfrm>
            <a:off x="589935" y="1592826"/>
            <a:ext cx="11031794" cy="5024284"/>
          </a:xfrm>
        </p:spPr>
        <p:txBody>
          <a:bodyPr>
            <a:normAutofit lnSpcReduction="10000"/>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Website Overview</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website allows users to join a cricket club by registering online.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Registration Process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must first create an account by providing basic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Membership Plans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registration, users choose a membership plan (monthly or yearly).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Payment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proceed to the payment gateway to complete the membership fee.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Post-Payment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Upon successful payment, users receive a QR code.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QR Code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QR code contains their user ID and customer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must show the QR code at the cricket club to finalize their membership.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5C06B151-D409-11AA-2123-1D719E9C5C14}"/>
              </a:ext>
            </a:extLst>
          </p:cNvPr>
          <p:cNvSpPr>
            <a:spLocks noGrp="1" noChangeArrowheads="1"/>
          </p:cNvSpPr>
          <p:nvPr>
            <p:ph idx="1"/>
          </p:nvPr>
        </p:nvSpPr>
        <p:spPr bwMode="auto">
          <a:xfrm>
            <a:off x="405582" y="1557779"/>
            <a:ext cx="11136382" cy="396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Simplify the process of club membership registration by offering a user-friendly interface for account creation.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flexible membership plan options (monthly or yearly) to accommodate different user preferences.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a secure and seamless payment process for users to complete their membership.</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 a unique QR code for each user post-payment, containing essential information like user ID and customer details.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Facilitate easy membership verification at the cricket club by allowing users to present their QR code,</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thereby automating and improving the onboarding process for both members and the club administration. </a:t>
            </a:r>
          </a:p>
        </p:txBody>
      </p:sp>
    </p:spTree>
    <p:extLst>
      <p:ext uri="{BB962C8B-B14F-4D97-AF65-F5344CB8AC3E}">
        <p14:creationId xmlns:p14="http://schemas.microsoft.com/office/powerpoint/2010/main" val="14424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a:xfrm>
            <a:off x="297425" y="1363508"/>
            <a:ext cx="11481619" cy="5332259"/>
          </a:xfrm>
        </p:spPr>
        <p:txBody>
          <a:bodyPr>
            <a:normAutofit fontScale="92500" lnSpcReduction="10000"/>
          </a:bodyPr>
          <a:lstStyle/>
          <a:p>
            <a:pPr>
              <a:buFont typeface="Wingdings" panose="05000000000000000000" pitchFamily="2" charset="2"/>
              <a:buChar char="Ø"/>
            </a:pPr>
            <a:r>
              <a:rPr lang="en-IN" sz="1700" b="1" dirty="0">
                <a:latin typeface="Times New Roman" panose="02020603050405020304" pitchFamily="18" charset="0"/>
                <a:cs typeface="Times New Roman" panose="02020603050405020304" pitchFamily="18" charset="0"/>
              </a:rPr>
              <a:t>Server-Side Hardware Requirements:</a:t>
            </a:r>
            <a:endParaRPr lang="en-US" sz="1700" b="1" dirty="0">
              <a:latin typeface="Times New Roman" panose="02020603050405020304" pitchFamily="18" charset="0"/>
              <a:cs typeface="Times New Roman" panose="02020603050405020304" pitchFamily="18" charset="0"/>
            </a:endParaRPr>
          </a:p>
          <a:p>
            <a:r>
              <a:rPr lang="en-US" sz="1700" b="1" dirty="0">
                <a:latin typeface="Times New Roman" panose="02020603050405020304" pitchFamily="18" charset="0"/>
                <a:cs typeface="Times New Roman" panose="02020603050405020304" pitchFamily="18" charset="0"/>
              </a:rPr>
              <a:t>Web Server</a:t>
            </a:r>
            <a:r>
              <a:rPr lang="en-US" sz="17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700" dirty="0">
                <a:latin typeface="Times New Roman" panose="02020603050405020304" pitchFamily="18" charset="0"/>
                <a:cs typeface="Times New Roman" panose="02020603050405020304" pitchFamily="18" charset="0"/>
              </a:rPr>
              <a:t>A web server is essential for hosting the website. You can either use cloud hosting (AWS, Google Cloud, etc.) or your own dedicated server hardware.</a:t>
            </a:r>
          </a:p>
          <a:p>
            <a:pPr marL="742950" lvl="1" indent="-285750">
              <a:buFont typeface="+mj-lt"/>
              <a:buAutoNum type="arabicPeriod"/>
            </a:pPr>
            <a:r>
              <a:rPr lang="en-US" sz="1700" dirty="0">
                <a:latin typeface="Times New Roman" panose="02020603050405020304" pitchFamily="18" charset="0"/>
                <a:cs typeface="Times New Roman" panose="02020603050405020304" pitchFamily="18" charset="0"/>
              </a:rPr>
              <a:t>Server specifications depend on the website's expected traffic, but typical hardware would include:</a:t>
            </a:r>
          </a:p>
          <a:p>
            <a:r>
              <a:rPr lang="en-US" sz="1700" b="1" dirty="0">
                <a:latin typeface="Times New Roman" panose="02020603050405020304" pitchFamily="18" charset="0"/>
                <a:cs typeface="Times New Roman" panose="02020603050405020304" pitchFamily="18" charset="0"/>
              </a:rPr>
              <a:t>Database Server</a:t>
            </a:r>
            <a:r>
              <a:rPr lang="en-US" sz="17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700" dirty="0">
                <a:latin typeface="Times New Roman" panose="02020603050405020304" pitchFamily="18" charset="0"/>
                <a:cs typeface="Times New Roman" panose="02020603050405020304" pitchFamily="18" charset="0"/>
              </a:rPr>
              <a:t>A database server is required for storing user data, registration info, payment details, and QR code information.</a:t>
            </a:r>
          </a:p>
          <a:p>
            <a:pPr marL="742950" lvl="1" indent="-285750">
              <a:buFont typeface="+mj-lt"/>
              <a:buAutoNum type="arabicPeriod"/>
            </a:pPr>
            <a:r>
              <a:rPr lang="en-US" sz="1700" dirty="0">
                <a:latin typeface="Times New Roman" panose="02020603050405020304" pitchFamily="18" charset="0"/>
                <a:cs typeface="Times New Roman" panose="02020603050405020304" pitchFamily="18" charset="0"/>
              </a:rPr>
              <a:t>Can be part of the main server or a separate machine for higher security and performance.</a:t>
            </a:r>
          </a:p>
          <a:p>
            <a:pPr marL="742950" lvl="1" indent="-285750">
              <a:buFont typeface="+mj-lt"/>
              <a:buAutoNum type="arabicPeriod"/>
            </a:pPr>
            <a:endParaRPr lang="en-US" sz="17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700" b="1" dirty="0">
                <a:latin typeface="Times New Roman" panose="02020603050405020304" pitchFamily="18" charset="0"/>
                <a:cs typeface="Times New Roman" panose="02020603050405020304" pitchFamily="18" charset="0"/>
              </a:rPr>
              <a:t>Client-Side Hardware Requirements:</a:t>
            </a:r>
            <a:endParaRPr lang="en-US" sz="1700" b="1" dirty="0">
              <a:latin typeface="Times New Roman" panose="02020603050405020304" pitchFamily="18" charset="0"/>
              <a:cs typeface="Times New Roman" panose="02020603050405020304" pitchFamily="18" charset="0"/>
            </a:endParaRPr>
          </a:p>
          <a:p>
            <a:r>
              <a:rPr lang="en-US" sz="1700" b="1" dirty="0">
                <a:latin typeface="Times New Roman" panose="02020603050405020304" pitchFamily="18" charset="0"/>
                <a:cs typeface="Times New Roman" panose="02020603050405020304" pitchFamily="18" charset="0"/>
              </a:rPr>
              <a:t> QR Code Scanners (for Cricket Club):</a:t>
            </a: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The cricket club will need a </a:t>
            </a:r>
            <a:r>
              <a:rPr lang="en-US" sz="1700" b="1" dirty="0">
                <a:latin typeface="Times New Roman" panose="02020603050405020304" pitchFamily="18" charset="0"/>
                <a:cs typeface="Times New Roman" panose="02020603050405020304" pitchFamily="18" charset="0"/>
              </a:rPr>
              <a:t>QR code scanner</a:t>
            </a:r>
            <a:r>
              <a:rPr lang="en-US" sz="1700" dirty="0">
                <a:latin typeface="Times New Roman" panose="02020603050405020304" pitchFamily="18" charset="0"/>
                <a:cs typeface="Times New Roman" panose="02020603050405020304" pitchFamily="18" charset="0"/>
              </a:rPr>
              <a:t> to verify memberships.</a:t>
            </a:r>
          </a:p>
          <a:p>
            <a:pPr marL="0" indent="0">
              <a:buNone/>
            </a:pPr>
            <a:endParaRPr lang="en-US" sz="17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700" b="1" dirty="0">
                <a:latin typeface="Times New Roman" panose="02020603050405020304" pitchFamily="18" charset="0"/>
                <a:cs typeface="Times New Roman" panose="02020603050405020304" pitchFamily="18" charset="0"/>
              </a:rPr>
              <a:t>Network Infrastructure:</a:t>
            </a:r>
            <a:endParaRPr lang="en-US" sz="1700" b="1" dirty="0">
              <a:latin typeface="Times New Roman" panose="02020603050405020304" pitchFamily="18" charset="0"/>
              <a:cs typeface="Times New Roman" panose="02020603050405020304" pitchFamily="18" charset="0"/>
            </a:endParaRPr>
          </a:p>
          <a:p>
            <a:r>
              <a:rPr lang="en-US" sz="1700" b="1" dirty="0">
                <a:latin typeface="Times New Roman" panose="02020603050405020304" pitchFamily="18" charset="0"/>
                <a:cs typeface="Times New Roman" panose="02020603050405020304" pitchFamily="18" charset="0"/>
              </a:rPr>
              <a:t>Wi-Fi Setup</a:t>
            </a:r>
            <a:r>
              <a:rPr lang="en-US" sz="1700" dirty="0">
                <a:latin typeface="Times New Roman" panose="02020603050405020304" pitchFamily="18" charset="0"/>
                <a:cs typeface="Times New Roman" panose="02020603050405020304" pitchFamily="18" charset="0"/>
              </a:rPr>
              <a:t>:</a:t>
            </a:r>
          </a:p>
          <a:p>
            <a:pPr marL="0" indent="0">
              <a:buNone/>
            </a:pPr>
            <a:r>
              <a:rPr lang="en-US" sz="1700" dirty="0">
                <a:latin typeface="Times New Roman" panose="02020603050405020304" pitchFamily="18" charset="0"/>
                <a:cs typeface="Times New Roman" panose="02020603050405020304" pitchFamily="18" charset="0"/>
              </a:rPr>
              <a:t>              Wi-Fi network in the cricket club to ensure mobile devices can access the internet for QR code </a:t>
            </a:r>
          </a:p>
          <a:p>
            <a:pPr marL="0" indent="0">
              <a:buNone/>
            </a:pPr>
            <a:r>
              <a:rPr lang="en-US" sz="1700" dirty="0">
                <a:latin typeface="Times New Roman" panose="02020603050405020304" pitchFamily="18" charset="0"/>
                <a:cs typeface="Times New Roman" panose="02020603050405020304" pitchFamily="18" charset="0"/>
              </a:rPr>
              <a:t>              verification and other functions.</a:t>
            </a:r>
          </a:p>
          <a:p>
            <a:pPr lvl="0">
              <a:buFont typeface="Wingdings" pitchFamily="2" charset="2"/>
              <a:buChar char="Ø"/>
              <a:tabLst>
                <a:tab pos="457200" algn="l"/>
              </a:tabLst>
            </a:pPr>
            <a:endParaRPr lang="en-IN" sz="17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6499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a:xfrm>
            <a:off x="366251" y="1515908"/>
            <a:ext cx="10515600" cy="5342092"/>
          </a:xfrm>
        </p:spPr>
        <p:txBody>
          <a:bodyPr>
            <a:normAutofit/>
          </a:bodyPr>
          <a:lstStyle/>
          <a:p>
            <a:pP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Front-End Development:</a:t>
            </a:r>
          </a:p>
          <a:p>
            <a:pPr marL="742950" lvl="1"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HTML</a:t>
            </a:r>
            <a:r>
              <a:rPr lang="en-IN" sz="1800" dirty="0">
                <a:latin typeface="Times New Roman" panose="02020603050405020304" pitchFamily="18" charset="0"/>
                <a:cs typeface="Times New Roman" panose="02020603050405020304" pitchFamily="18" charset="0"/>
              </a:rPr>
              <a:t>: For the structure of the web pages.</a:t>
            </a:r>
          </a:p>
          <a:p>
            <a:pPr marL="742950" lvl="1"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CSS</a:t>
            </a:r>
            <a:r>
              <a:rPr lang="en-IN" sz="1800" dirty="0">
                <a:latin typeface="Times New Roman" panose="02020603050405020304" pitchFamily="18" charset="0"/>
                <a:cs typeface="Times New Roman" panose="02020603050405020304" pitchFamily="18" charset="0"/>
              </a:rPr>
              <a:t>: For styling and layout.</a:t>
            </a:r>
          </a:p>
          <a:p>
            <a:pPr marL="742950" lvl="1"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JavaScript</a:t>
            </a:r>
            <a:r>
              <a:rPr lang="en-IN" sz="1800" dirty="0">
                <a:latin typeface="Times New Roman" panose="02020603050405020304" pitchFamily="18" charset="0"/>
                <a:cs typeface="Times New Roman" panose="02020603050405020304" pitchFamily="18" charset="0"/>
              </a:rPr>
              <a:t>: For dynamic content and form validation.</a:t>
            </a:r>
          </a:p>
          <a:p>
            <a:pPr marL="742950" lvl="1" indent="-28575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Back-End Development</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Node.js</a:t>
            </a:r>
            <a:r>
              <a:rPr lang="en-US" sz="1800" dirty="0">
                <a:latin typeface="Times New Roman" panose="02020603050405020304" pitchFamily="18" charset="0"/>
                <a:cs typeface="Times New Roman" panose="02020603050405020304" pitchFamily="18" charset="0"/>
              </a:rPr>
              <a:t>: A popular back-end JavaScript runtime.</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 Database Management Software:</a:t>
            </a:r>
            <a:endParaRPr lang="en-IN" sz="18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PostgreSQL</a:t>
            </a:r>
            <a:r>
              <a:rPr lang="en-IN" sz="1800" dirty="0">
                <a:latin typeface="Times New Roman" panose="02020603050405020304" pitchFamily="18" charset="0"/>
                <a:cs typeface="Times New Roman" panose="02020603050405020304" pitchFamily="18" charset="0"/>
              </a:rPr>
              <a:t>: Relational databases for structured data storage.</a:t>
            </a:r>
          </a:p>
          <a:p>
            <a:pPr marL="0" lvl="0" indent="0">
              <a:buNone/>
              <a:tabLst>
                <a:tab pos="457200" algn="l"/>
              </a:tabLst>
            </a:pP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Web Hosting:</a:t>
            </a:r>
            <a:endParaRPr lang="en-US" sz="18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Node.js (Express.js)</a:t>
            </a:r>
            <a:r>
              <a:rPr lang="en-US" sz="1800" dirty="0">
                <a:latin typeface="Times New Roman" panose="02020603050405020304" pitchFamily="18" charset="0"/>
                <a:cs typeface="Times New Roman" panose="02020603050405020304" pitchFamily="18" charset="0"/>
              </a:rPr>
              <a:t>: If the back end is built with JavaScript/Node.js.</a:t>
            </a:r>
          </a:p>
          <a:p>
            <a:pPr marL="742950" lvl="1"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0" lvl="0" indent="0">
              <a:buNone/>
              <a:tabLst>
                <a:tab pos="457200" algn="l"/>
              </a:tabLst>
            </a:pPr>
            <a:endParaRPr lang="en-IN" sz="17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1472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3412C0E8-DC4E-9DC5-3A30-20182330CF08}"/>
              </a:ext>
            </a:extLst>
          </p:cNvPr>
          <p:cNvSpPr>
            <a:spLocks noGrp="1" noChangeArrowheads="1"/>
          </p:cNvSpPr>
          <p:nvPr>
            <p:ph idx="1"/>
          </p:nvPr>
        </p:nvSpPr>
        <p:spPr bwMode="auto">
          <a:xfrm>
            <a:off x="491613" y="1561978"/>
            <a:ext cx="9979742" cy="419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Registration Module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user sign-up and account creation.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Login and Authentication Module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secure login and session management.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Membership Plans Module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view and select subscription plans.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Payment Gateway Integration Module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process payments securely.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QR Code Generation Module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generate QR codes upon successful payment.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Dashboard Module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Personalized area for users to view account details.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 Dashboard Module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site administrators to manage users and view 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Module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storing user, plan, and payment 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Email Notification Module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sending confirmation emails.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Analytics and Monitoring Module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track user activity and site performance. </a:t>
            </a:r>
          </a:p>
        </p:txBody>
      </p:sp>
    </p:spTree>
    <p:extLst>
      <p:ext uri="{BB962C8B-B14F-4D97-AF65-F5344CB8AC3E}">
        <p14:creationId xmlns:p14="http://schemas.microsoft.com/office/powerpoint/2010/main" val="399878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7FCA45-76F6-3676-3AF5-AA9B6C38E6CE}"/>
              </a:ext>
            </a:extLst>
          </p:cNvPr>
          <p:cNvSpPr>
            <a:spLocks noGrp="1"/>
          </p:cNvSpPr>
          <p:nvPr>
            <p:ph idx="1"/>
          </p:nvPr>
        </p:nvSpPr>
        <p:spPr/>
        <p:txBody>
          <a:bodyPr>
            <a:normAutofit/>
          </a:bodyPr>
          <a:lstStyle/>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91055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210</TotalTime>
  <Words>1222</Words>
  <Application>Microsoft Office PowerPoint</Application>
  <PresentationFormat>Widescreen</PresentationFormat>
  <Paragraphs>144</Paragraphs>
  <Slides>12</Slides>
  <Notes>11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Symbol</vt:lpstr>
      <vt:lpstr>Times New Roman</vt:lpstr>
      <vt:lpstr>Wingdings</vt:lpstr>
      <vt:lpstr>Office Theme</vt:lpstr>
      <vt:lpstr>Mini Project-I (K24MCA18P) Odd Semester Session 2024-25</vt:lpstr>
      <vt:lpstr>Content</vt:lpstr>
      <vt:lpstr>Introduction</vt:lpstr>
      <vt:lpstr>Literature Review</vt:lpstr>
      <vt:lpstr>Objective of the Project</vt:lpstr>
      <vt:lpstr>Technology (Hardware Requirements)</vt:lpstr>
      <vt:lpstr>Technology (Software Requirements)</vt:lpstr>
      <vt:lpstr>Modules</vt:lpstr>
      <vt:lpstr>Modules (Contd.)</vt:lpstr>
      <vt:lpstr>Workflow/Gantt Chart</vt:lpstr>
      <vt:lpstr>Reports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Apoorv Jain</dc:creator>
  <cp:lastModifiedBy>Gaurav Vishwakarma</cp:lastModifiedBy>
  <cp:revision>13</cp:revision>
  <dcterms:created xsi:type="dcterms:W3CDTF">2024-09-12T08:34:15Z</dcterms:created>
  <dcterms:modified xsi:type="dcterms:W3CDTF">2024-10-14T07:47:31Z</dcterms:modified>
</cp:coreProperties>
</file>