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71" r:id="rId6"/>
    <p:sldId id="261" r:id="rId7"/>
    <p:sldId id="262" r:id="rId8"/>
    <p:sldId id="264" r:id="rId9"/>
    <p:sldId id="266" r:id="rId10"/>
    <p:sldId id="270"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r>
              <a:rPr lang="en-US" b="1" dirty="0">
                <a:latin typeface="Times New Roman" panose="02020603050405020304" pitchFamily="18" charset="0"/>
                <a:cs typeface="Times New Roman" panose="02020603050405020304" pitchFamily="18" charset="0"/>
              </a:rPr>
              <a:t>JOB PORTAL</a:t>
            </a:r>
          </a:p>
          <a:p>
            <a:r>
              <a:rPr lang="en-US" b="1" dirty="0">
                <a:latin typeface="Times New Roman" panose="02020603050405020304" pitchFamily="18" charset="0"/>
                <a:cs typeface="Times New Roman" panose="02020603050405020304" pitchFamily="18" charset="0"/>
              </a:rPr>
              <a:t>Dhruv </a:t>
            </a:r>
            <a:r>
              <a:rPr lang="en-US" b="1" dirty="0" err="1">
                <a:latin typeface="Times New Roman" panose="02020603050405020304" pitchFamily="18" charset="0"/>
                <a:cs typeface="Times New Roman" panose="02020603050405020304" pitchFamily="18" charset="0"/>
              </a:rPr>
              <a:t>Bathla</a:t>
            </a:r>
            <a:r>
              <a:rPr lang="en-US" b="1" dirty="0">
                <a:latin typeface="Times New Roman" panose="02020603050405020304" pitchFamily="18" charset="0"/>
                <a:cs typeface="Times New Roman" panose="02020603050405020304" pitchFamily="18" charset="0"/>
              </a:rPr>
              <a:t> and 2426MCA219</a:t>
            </a:r>
          </a:p>
          <a:p>
            <a:r>
              <a:rPr lang="en-US" b="1" dirty="0">
                <a:latin typeface="Times New Roman" panose="02020603050405020304" pitchFamily="18" charset="0"/>
                <a:cs typeface="Times New Roman" panose="02020603050405020304" pitchFamily="18" charset="0"/>
              </a:rPr>
              <a:t>Chitransha Bhatt 2426MCA314</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Divya Singhal</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Admin Panel Module</a:t>
            </a:r>
          </a:p>
          <a:p>
            <a:pPr marL="0" indent="0">
              <a:buNone/>
            </a:pPr>
            <a:r>
              <a:rPr lang="en-US" sz="1800" b="1" dirty="0">
                <a:latin typeface="Times New Roman" panose="02020603050405020304" pitchFamily="18" charset="0"/>
                <a:cs typeface="Times New Roman" panose="02020603050405020304" pitchFamily="18" charset="0"/>
              </a:rPr>
              <a:t>        Functionality</a:t>
            </a:r>
            <a:r>
              <a:rPr lang="en-US" sz="1800" dirty="0">
                <a:latin typeface="Times New Roman" panose="02020603050405020304" pitchFamily="18" charset="0"/>
                <a:cs typeface="Times New Roman" panose="02020603050405020304" pitchFamily="18" charset="0"/>
              </a:rPr>
              <a:t>: Enables administrators to manage users, job postings, and site content.</a:t>
            </a:r>
          </a:p>
          <a:p>
            <a:pPr marL="0" indent="0">
              <a:buNone/>
            </a:pPr>
            <a:r>
              <a:rPr lang="en-US" sz="1800" b="1" dirty="0">
                <a:latin typeface="Times New Roman" panose="02020603050405020304" pitchFamily="18" charset="0"/>
                <a:cs typeface="Times New Roman" panose="02020603050405020304" pitchFamily="18" charset="0"/>
              </a:rPr>
              <a:t>        Features</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 management (approve/reject user registrations).</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Monitor job postings and applications.</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Generate reports on user activity and platform performance.</a:t>
            </a:r>
          </a:p>
          <a:p>
            <a:pPr marL="0" indent="0">
              <a:buNone/>
            </a:pPr>
            <a:endParaRPr lang="en-US" sz="1800" dirty="0">
              <a:latin typeface="Times New Roman" panose="02020603050405020304" pitchFamily="18" charset="0"/>
              <a:cs typeface="Times New Roman" panose="02020603050405020304" pitchFamily="18" charset="0"/>
            </a:endParaRPr>
          </a:p>
          <a:p>
            <a:pPr lvl="0">
              <a:buFont typeface="Wingdings" pitchFamily="2" charset="2"/>
              <a:buChar char="Ø"/>
              <a:tabLst>
                <a:tab pos="457200" algn="l"/>
              </a:tabLst>
            </a:pPr>
            <a:endParaRPr lang="en-IN" sz="1800" kern="100" dirty="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838200" y="1643063"/>
            <a:ext cx="10515600" cy="4533900"/>
          </a:xfrm>
        </p:spPr>
        <p:txBody>
          <a:bodyPr>
            <a:noAutofit/>
          </a:bodyPr>
          <a:lstStyle/>
          <a:p>
            <a:r>
              <a:rPr lang="en-US" sz="1800" b="1" dirty="0">
                <a:latin typeface="Times New Roman" panose="02020603050405020304" pitchFamily="18" charset="0"/>
                <a:cs typeface="Times New Roman" panose="02020603050405020304" pitchFamily="18" charset="0"/>
              </a:rPr>
              <a:t>Project Planning &amp; Requirement Analysis:</a:t>
            </a:r>
            <a:r>
              <a:rPr lang="en-US" sz="1800" dirty="0">
                <a:latin typeface="Times New Roman" panose="02020603050405020304" pitchFamily="18" charset="0"/>
                <a:cs typeface="Times New Roman" panose="02020603050405020304" pitchFamily="18" charset="0"/>
              </a:rPr>
              <a:t> Define the project’s objectives, gather user requirements (job seekers and employers), and select the technology stack.</a:t>
            </a:r>
          </a:p>
          <a:p>
            <a:r>
              <a:rPr lang="en-US" sz="1800" b="1" dirty="0">
                <a:latin typeface="Times New Roman" panose="02020603050405020304" pitchFamily="18" charset="0"/>
                <a:cs typeface="Times New Roman" panose="02020603050405020304" pitchFamily="18" charset="0"/>
              </a:rPr>
              <a:t>System Design:</a:t>
            </a:r>
            <a:r>
              <a:rPr lang="en-US" sz="1800" dirty="0">
                <a:latin typeface="Times New Roman" panose="02020603050405020304" pitchFamily="18" charset="0"/>
                <a:cs typeface="Times New Roman" panose="02020603050405020304" pitchFamily="18" charset="0"/>
              </a:rPr>
              <a:t> Design the user interfaces (UI/UX), and system architecture to ensure efficient data handling and a seamless user experience.</a:t>
            </a:r>
          </a:p>
          <a:p>
            <a:r>
              <a:rPr lang="en-US" sz="1800" b="1" dirty="0">
                <a:latin typeface="Times New Roman" panose="02020603050405020304" pitchFamily="18" charset="0"/>
                <a:cs typeface="Times New Roman" panose="02020603050405020304" pitchFamily="18" charset="0"/>
              </a:rPr>
              <a:t>Front-End Development:</a:t>
            </a:r>
            <a:r>
              <a:rPr lang="en-US" sz="1800" dirty="0">
                <a:latin typeface="Times New Roman" panose="02020603050405020304" pitchFamily="18" charset="0"/>
                <a:cs typeface="Times New Roman" panose="02020603050405020304" pitchFamily="18" charset="0"/>
              </a:rPr>
              <a:t> Build the user interface using HTML, CSS, and JavaScript frameworks, ensuring responsiveness and interactivity.</a:t>
            </a:r>
          </a:p>
          <a:p>
            <a:r>
              <a:rPr lang="en-US" sz="1800" b="1" dirty="0">
                <a:latin typeface="Times New Roman" panose="02020603050405020304" pitchFamily="18" charset="0"/>
                <a:cs typeface="Times New Roman" panose="02020603050405020304" pitchFamily="18" charset="0"/>
              </a:rPr>
              <a:t>Back-End Development:</a:t>
            </a:r>
            <a:r>
              <a:rPr lang="en-US" sz="1800" dirty="0">
                <a:latin typeface="Times New Roman" panose="02020603050405020304" pitchFamily="18" charset="0"/>
                <a:cs typeface="Times New Roman" panose="02020603050405020304" pitchFamily="18" charset="0"/>
              </a:rPr>
              <a:t> Develop server-side logic with Node.js, APIs for data handling, and connect the database for job postings and applications.</a:t>
            </a:r>
          </a:p>
          <a:p>
            <a:r>
              <a:rPr lang="en-US" sz="1800" b="1" dirty="0">
                <a:latin typeface="Times New Roman" panose="02020603050405020304" pitchFamily="18" charset="0"/>
                <a:cs typeface="Times New Roman" panose="02020603050405020304" pitchFamily="18" charset="0"/>
              </a:rPr>
              <a:t>Testing:</a:t>
            </a:r>
            <a:r>
              <a:rPr lang="en-US" sz="1800" dirty="0">
                <a:latin typeface="Times New Roman" panose="02020603050405020304" pitchFamily="18" charset="0"/>
                <a:cs typeface="Times New Roman" panose="02020603050405020304" pitchFamily="18" charset="0"/>
              </a:rPr>
              <a:t> Conduct unit and integration testing to ensure the platform functions correctly.</a:t>
            </a:r>
          </a:p>
          <a:p>
            <a:r>
              <a:rPr lang="en-US" sz="1800" b="1" dirty="0">
                <a:latin typeface="Times New Roman" panose="02020603050405020304" pitchFamily="18" charset="0"/>
                <a:cs typeface="Times New Roman" panose="02020603050405020304" pitchFamily="18" charset="0"/>
              </a:rPr>
              <a:t>User Interaction:</a:t>
            </a:r>
            <a:r>
              <a:rPr lang="en-US" sz="1800" dirty="0">
                <a:latin typeface="Times New Roman" panose="02020603050405020304" pitchFamily="18" charset="0"/>
                <a:cs typeface="Times New Roman" panose="02020603050405020304" pitchFamily="18" charset="0"/>
              </a:rPr>
              <a:t> Enable job seekers to search and apply for jobs, and employers to post job listings and manage applications.</a:t>
            </a:r>
          </a:p>
          <a:p>
            <a:r>
              <a:rPr lang="en-US" sz="1800" b="1" dirty="0">
                <a:latin typeface="Times New Roman" panose="02020603050405020304" pitchFamily="18" charset="0"/>
                <a:cs typeface="Times New Roman" panose="02020603050405020304" pitchFamily="18" charset="0"/>
              </a:rPr>
              <a:t>Maintenance:</a:t>
            </a:r>
            <a:r>
              <a:rPr lang="en-US" sz="1800" dirty="0">
                <a:latin typeface="Times New Roman" panose="02020603050405020304" pitchFamily="18" charset="0"/>
                <a:cs typeface="Times New Roman" panose="02020603050405020304" pitchFamily="18" charset="0"/>
              </a:rPr>
              <a:t> Continuously fix bugs, improve features, and enhance security to ensure smooth platform operation.</a:t>
            </a:r>
          </a:p>
          <a:p>
            <a:r>
              <a:rPr lang="en-US" sz="1800" b="1" dirty="0">
                <a:latin typeface="Times New Roman" panose="02020603050405020304" pitchFamily="18" charset="0"/>
                <a:cs typeface="Times New Roman" panose="02020603050405020304" pitchFamily="18" charset="0"/>
              </a:rPr>
              <a:t>Analytics &amp; Reporting:</a:t>
            </a:r>
            <a:r>
              <a:rPr lang="en-US" sz="1800" dirty="0">
                <a:latin typeface="Times New Roman" panose="02020603050405020304" pitchFamily="18" charset="0"/>
                <a:cs typeface="Times New Roman" panose="02020603050405020304" pitchFamily="18" charset="0"/>
              </a:rPr>
              <a:t> Provide reports on job applications, recruitment trends, and user activities for better decision-making.</a:t>
            </a:r>
          </a:p>
        </p:txBody>
      </p:sp>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p:txBody>
          <a:bodyPr>
            <a:normAutofit/>
          </a:bodyPr>
          <a:lstStyle/>
          <a:p>
            <a:r>
              <a:rPr lang="en-US" sz="1800" b="1" dirty="0"/>
              <a:t>    Id</a:t>
            </a:r>
            <a:r>
              <a:rPr lang="en-US" sz="1800" dirty="0"/>
              <a:t>: Unique identifier for each job.</a:t>
            </a:r>
          </a:p>
          <a:p>
            <a:r>
              <a:rPr lang="en-US" sz="1800" dirty="0"/>
              <a:t>    </a:t>
            </a:r>
            <a:r>
              <a:rPr lang="en-US" sz="1800" b="1" dirty="0"/>
              <a:t>Job Category</a:t>
            </a:r>
            <a:r>
              <a:rPr lang="en-US" sz="1800" dirty="0"/>
              <a:t>: Category or type of the job.</a:t>
            </a:r>
          </a:p>
          <a:p>
            <a:r>
              <a:rPr lang="en-US" sz="1800" dirty="0"/>
              <a:t>    </a:t>
            </a:r>
            <a:r>
              <a:rPr lang="en-US" sz="1800" b="1" dirty="0"/>
              <a:t>Job Designation</a:t>
            </a:r>
            <a:r>
              <a:rPr lang="en-US" sz="1800" dirty="0"/>
              <a:t>: Designation of the job.</a:t>
            </a:r>
          </a:p>
          <a:p>
            <a:r>
              <a:rPr lang="en-US" sz="1800" dirty="0"/>
              <a:t>   </a:t>
            </a:r>
            <a:r>
              <a:rPr lang="en-US" sz="1800" b="1" dirty="0"/>
              <a:t> Job Location</a:t>
            </a:r>
            <a:r>
              <a:rPr lang="en-US" sz="1800" dirty="0"/>
              <a:t>: Location of the job.</a:t>
            </a:r>
          </a:p>
          <a:p>
            <a:r>
              <a:rPr lang="en-US" sz="1800" dirty="0"/>
              <a:t>    </a:t>
            </a:r>
            <a:r>
              <a:rPr lang="en-US" sz="1800" b="1" dirty="0"/>
              <a:t>Company Name</a:t>
            </a:r>
            <a:r>
              <a:rPr lang="en-US" sz="1800" dirty="0"/>
              <a:t>: Name of the company offering the job.</a:t>
            </a:r>
          </a:p>
          <a:p>
            <a:r>
              <a:rPr lang="en-US" sz="1800" dirty="0"/>
              <a:t>    </a:t>
            </a:r>
            <a:r>
              <a:rPr lang="en-US" sz="1800" b="1" dirty="0"/>
              <a:t>Salary</a:t>
            </a:r>
            <a:r>
              <a:rPr lang="en-US" sz="1800" dirty="0"/>
              <a:t>: Salary range for the job.</a:t>
            </a:r>
          </a:p>
          <a:p>
            <a:r>
              <a:rPr lang="en-US" sz="1800" dirty="0"/>
              <a:t>    </a:t>
            </a:r>
            <a:r>
              <a:rPr lang="en-US" sz="1800" b="1" dirty="0"/>
              <a:t>Apply by</a:t>
            </a:r>
            <a:r>
              <a:rPr lang="en-US" sz="1800" dirty="0"/>
              <a:t>: Application deadline for the job.</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marL="0" indent="0">
              <a:buNone/>
            </a:pPr>
            <a:r>
              <a:rPr lang="en-US" sz="1800" b="1" dirty="0"/>
              <a:t>Web Development Frameworks &amp; Tools:</a:t>
            </a:r>
            <a:endParaRPr lang="en-US" sz="1800" dirty="0"/>
          </a:p>
          <a:p>
            <a:pPr>
              <a:buFont typeface="Arial" panose="020B0604020202020204" pitchFamily="34" charset="0"/>
              <a:buChar char="•"/>
            </a:pPr>
            <a:r>
              <a:rPr lang="en-US" sz="1800" dirty="0"/>
              <a:t>MDN Web Docs (Mozilla Developer Network)</a:t>
            </a:r>
          </a:p>
          <a:p>
            <a:pPr>
              <a:buFont typeface="Arial" panose="020B0604020202020204" pitchFamily="34" charset="0"/>
              <a:buChar char="•"/>
            </a:pPr>
            <a:r>
              <a:rPr lang="en-IN" sz="1800" dirty="0"/>
              <a:t>W3Schools</a:t>
            </a:r>
          </a:p>
          <a:p>
            <a:pPr>
              <a:buFont typeface="Arial" panose="020B0604020202020204" pitchFamily="34" charset="0"/>
              <a:buChar char="•"/>
            </a:pPr>
            <a:endParaRPr lang="en-US" sz="1800" b="1" dirty="0"/>
          </a:p>
          <a:p>
            <a:pPr marL="0" indent="0">
              <a:buNone/>
            </a:pPr>
            <a:r>
              <a:rPr lang="en-IN" sz="1800" b="1" dirty="0"/>
              <a:t>Online Resources:</a:t>
            </a:r>
            <a:endParaRPr lang="en-US" sz="1800" b="1" dirty="0"/>
          </a:p>
          <a:p>
            <a:pPr>
              <a:buFont typeface="Arial" panose="020B0604020202020204" pitchFamily="34" charset="0"/>
              <a:buChar char="•"/>
            </a:pPr>
            <a:r>
              <a:rPr lang="en-US" sz="1800" dirty="0"/>
              <a:t>Stack Overflow</a:t>
            </a:r>
          </a:p>
          <a:p>
            <a:pPr>
              <a:buFont typeface="Arial" panose="020B0604020202020204" pitchFamily="34" charset="0"/>
              <a:buChar char="•"/>
            </a:pPr>
            <a:r>
              <a:rPr lang="en-US" sz="1800" dirty="0"/>
              <a:t>ChatGPT</a:t>
            </a:r>
          </a:p>
          <a:p>
            <a:pPr>
              <a:buFont typeface="Arial" panose="020B0604020202020204" pitchFamily="34" charset="0"/>
              <a:buChar char="•"/>
            </a:pPr>
            <a:r>
              <a:rPr lang="en-US" sz="1800" dirty="0"/>
              <a:t>GitHub</a:t>
            </a: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a:bodyPr>
          <a:lstStyle/>
          <a:p>
            <a:r>
              <a:rPr lang="en-US" sz="2000" dirty="0"/>
              <a:t>Job Portal using Node JS framework of Express JS .</a:t>
            </a:r>
          </a:p>
          <a:p>
            <a:r>
              <a:rPr lang="en-US" sz="2000" dirty="0">
                <a:latin typeface="Times New Roman" panose="02020603050405020304" pitchFamily="18" charset="0"/>
                <a:cs typeface="Times New Roman" panose="02020603050405020304" pitchFamily="18" charset="0"/>
              </a:rPr>
              <a:t>In today’s competitive job market, efficient recruitment platforms are crucial for connecting job seekers with employers. Our project, a </a:t>
            </a:r>
            <a:r>
              <a:rPr lang="en-US" sz="2000" b="1" dirty="0">
                <a:latin typeface="Times New Roman" panose="02020603050405020304" pitchFamily="18" charset="0"/>
                <a:cs typeface="Times New Roman" panose="02020603050405020304" pitchFamily="18" charset="0"/>
              </a:rPr>
              <a:t>Job Searching and Recruiting Website</a:t>
            </a:r>
            <a:r>
              <a:rPr lang="en-US" sz="2000" dirty="0">
                <a:latin typeface="Times New Roman" panose="02020603050405020304" pitchFamily="18" charset="0"/>
                <a:cs typeface="Times New Roman" panose="02020603050405020304" pitchFamily="18" charset="0"/>
              </a:rPr>
              <a:t>, serves as an interactive portal designed to simplify the hiring process.</a:t>
            </a:r>
          </a:p>
          <a:p>
            <a:r>
              <a:rPr lang="en-US" sz="2000" dirty="0">
                <a:latin typeface="Times New Roman" panose="02020603050405020304" pitchFamily="18" charset="0"/>
                <a:cs typeface="Times New Roman" panose="02020603050405020304" pitchFamily="18" charset="0"/>
              </a:rPr>
              <a:t>Job seekers can create profiles, search for opportunities, and apply for jobs seamlessly. Employers can post job listings, manage applications, and track candidates efficiently. The platform integrates advanced search features, filters, and responsive design to ensure ease of use on multiple devices.</a:t>
            </a:r>
          </a:p>
          <a:p>
            <a:r>
              <a:rPr lang="en-US" sz="2000" dirty="0">
                <a:latin typeface="Times New Roman" panose="02020603050405020304" pitchFamily="18" charset="0"/>
                <a:cs typeface="Times New Roman" panose="02020603050405020304" pitchFamily="18" charset="0"/>
              </a:rPr>
              <a:t>By focusing on user experience, security, and functionality, the project addresses the needs of both job seekers and employers, showcasing our web development skills while solving a practical problem.</a:t>
            </a:r>
          </a:p>
          <a:p>
            <a:pPr marL="0" indent="0">
              <a:buNone/>
            </a:pPr>
            <a:endParaRPr lang="en-US" sz="2000" dirty="0"/>
          </a:p>
          <a:p>
            <a:pPr marL="0" indent="0">
              <a:buNone/>
            </a:pPr>
            <a:br>
              <a:rPr lang="en-US" sz="2000" dirty="0"/>
            </a:br>
            <a:endParaRPr lang="en-US" sz="2000" dirty="0"/>
          </a:p>
          <a:p>
            <a:pPr lvl="0">
              <a:buFont typeface="Wingdings" pitchFamily="2" charset="2"/>
              <a:buChar char="Ø"/>
              <a:tabLst>
                <a:tab pos="457200" algn="l"/>
              </a:tabLs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0"/>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838200" y="1571625"/>
            <a:ext cx="10515600" cy="4605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rapid digital transformation has significantly impacted the job search and recruitment process, with online platforms becoming the primary mode of connecting job seekers and employers.</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1.  Existing Online Recruitment Platforms</a:t>
            </a:r>
          </a:p>
          <a:p>
            <a:r>
              <a:rPr lang="en-US" sz="2000" dirty="0">
                <a:latin typeface="Times New Roman" panose="02020603050405020304" pitchFamily="18" charset="0"/>
                <a:cs typeface="Times New Roman" panose="02020603050405020304" pitchFamily="18" charset="0"/>
              </a:rPr>
              <a:t> Several platforms, such as </a:t>
            </a:r>
            <a:r>
              <a:rPr lang="en-US" sz="2000" b="1" dirty="0">
                <a:latin typeface="Times New Roman" panose="02020603050405020304" pitchFamily="18" charset="0"/>
                <a:cs typeface="Times New Roman" panose="02020603050405020304" pitchFamily="18" charset="0"/>
              </a:rPr>
              <a:t>LinkedIn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Indeed</a:t>
            </a:r>
            <a:r>
              <a:rPr lang="en-US" sz="2000" dirty="0">
                <a:latin typeface="Times New Roman" panose="02020603050405020304" pitchFamily="18" charset="0"/>
                <a:cs typeface="Times New Roman" panose="02020603050405020304" pitchFamily="18" charset="0"/>
              </a:rPr>
              <a:t>, have revolutionized the job market by offering digital solutions for job postings and candidate searches. However, these platforms often face challenges related to user experience, data overload, and matching accuracy. Our project builds upon these strengths while addressing the limitations by providing more intuitive filtering options and a streamlined recruitment process.</a:t>
            </a:r>
          </a:p>
          <a:p>
            <a:pPr marL="0" indent="0">
              <a:buNone/>
            </a:pPr>
            <a:r>
              <a:rPr lang="en-US" sz="2000" b="1" dirty="0">
                <a:latin typeface="Times New Roman" panose="02020603050405020304" pitchFamily="18" charset="0"/>
                <a:cs typeface="Times New Roman" panose="02020603050405020304" pitchFamily="18" charset="0"/>
              </a:rPr>
              <a:t>2.  Technological Frameworks for Web-Based Applications</a:t>
            </a:r>
          </a:p>
          <a:p>
            <a:r>
              <a:rPr lang="en-US" sz="2000" dirty="0">
                <a:latin typeface="Times New Roman" panose="02020603050405020304" pitchFamily="18" charset="0"/>
                <a:cs typeface="Times New Roman" panose="02020603050405020304" pitchFamily="18" charset="0"/>
              </a:rPr>
              <a:t>The backbone of most online job platforms relies on robust </a:t>
            </a:r>
            <a:r>
              <a:rPr lang="en-US" sz="2000" b="1" dirty="0">
                <a:latin typeface="Times New Roman" panose="02020603050405020304" pitchFamily="18" charset="0"/>
                <a:cs typeface="Times New Roman" panose="02020603050405020304" pitchFamily="18" charset="0"/>
              </a:rPr>
              <a:t>web development frameworks</a:t>
            </a:r>
            <a:r>
              <a:rPr lang="en-US" sz="2000" dirty="0">
                <a:latin typeface="Times New Roman" panose="02020603050405020304" pitchFamily="18" charset="0"/>
                <a:cs typeface="Times New Roman" panose="02020603050405020304" pitchFamily="18" charset="0"/>
              </a:rPr>
              <a:t>. Studies, such as the one by Smith (2019), have emphasized the importance of frameworks like </a:t>
            </a:r>
            <a:r>
              <a:rPr lang="en-US" sz="2000" b="1" dirty="0">
                <a:latin typeface="Times New Roman" panose="02020603050405020304" pitchFamily="18" charset="0"/>
                <a:cs typeface="Times New Roman" panose="02020603050405020304" pitchFamily="18" charset="0"/>
              </a:rPr>
              <a:t>Express.js, Node </a:t>
            </a:r>
            <a:r>
              <a:rPr lang="en-US" sz="2000" b="1" dirty="0" err="1">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for backend development, which facilitates server-side operations. Our project employs a similar tech stack, using </a:t>
            </a:r>
            <a:r>
              <a:rPr lang="en-US" sz="2000" b="1" dirty="0">
                <a:latin typeface="Times New Roman" panose="02020603050405020304" pitchFamily="18" charset="0"/>
                <a:cs typeface="Times New Roman" panose="02020603050405020304" pitchFamily="18" charset="0"/>
              </a:rPr>
              <a:t>Express.js</a:t>
            </a:r>
            <a:r>
              <a:rPr lang="en-US" sz="2000" dirty="0">
                <a:latin typeface="Times New Roman" panose="02020603050405020304" pitchFamily="18" charset="0"/>
                <a:cs typeface="Times New Roman" panose="02020603050405020304" pitchFamily="18" charset="0"/>
              </a:rPr>
              <a:t> for the addressing user accessibility concerns highlighted in previous studies.</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Literature Review</a:t>
            </a:r>
          </a:p>
        </p:txBody>
      </p:sp>
      <p:sp>
        <p:nvSpPr>
          <p:cNvPr id="3" name="Content Placeholder 2"/>
          <p:cNvSpPr>
            <a:spLocks noGrp="1"/>
          </p:cNvSpPr>
          <p:nvPr>
            <p:ph idx="1"/>
          </p:nvPr>
        </p:nvSpPr>
        <p:spPr/>
        <p:txBody>
          <a:bodyPr>
            <a:normAutofit/>
          </a:bodyPr>
          <a:lstStyle/>
          <a:p>
            <a:pPr lvl="0">
              <a:buFont typeface="Wingdings" pitchFamily="2" charset="2"/>
              <a:buChar char="Ø"/>
              <a:tabLst>
                <a:tab pos="457200" algn="l"/>
              </a:tabLst>
            </a:pPr>
            <a:endParaRPr lang="en-IN" sz="2000" kern="100" dirty="0">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3. User Experience and Interface Design</a:t>
            </a:r>
          </a:p>
          <a:p>
            <a:r>
              <a:rPr lang="en-US" sz="2000" dirty="0">
                <a:latin typeface="Times New Roman" panose="02020603050405020304" pitchFamily="18" charset="0"/>
                <a:cs typeface="Times New Roman" panose="02020603050405020304" pitchFamily="18" charset="0"/>
              </a:rPr>
              <a:t>Usability is a significant concern for both job seekers and employers.  Platforms that offer intuitive navigation, responsive design, and personalized features attract and retain more users. In our project, we incorporate these best practices by designing a user-friendly interface with clear navigation, making job searching and application submission simple and efficient for users</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4. Challenges in Online Recruitment Platforms</a:t>
            </a:r>
          </a:p>
          <a:p>
            <a:r>
              <a:rPr lang="en-US" sz="2000" dirty="0">
                <a:latin typeface="Times New Roman" panose="02020603050405020304" pitchFamily="18" charset="0"/>
                <a:cs typeface="Times New Roman" panose="02020603050405020304" pitchFamily="18" charset="0"/>
              </a:rPr>
              <a:t>Despite the successes of major job platforms, challenges like </a:t>
            </a:r>
            <a:r>
              <a:rPr lang="en-US" sz="2000" b="1" dirty="0">
                <a:latin typeface="Times New Roman" panose="02020603050405020304" pitchFamily="18" charset="0"/>
                <a:cs typeface="Times New Roman" panose="02020603050405020304" pitchFamily="18" charset="0"/>
              </a:rPr>
              <a:t>data overload</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spam applications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employer-user trust issues</a:t>
            </a:r>
            <a:r>
              <a:rPr lang="en-US" sz="2000" dirty="0">
                <a:latin typeface="Times New Roman" panose="02020603050405020304" pitchFamily="18" charset="0"/>
                <a:cs typeface="Times New Roman" panose="02020603050405020304" pitchFamily="18" charset="0"/>
              </a:rPr>
              <a:t> remain. A study by Garvey (2020) notes that many job seekers face the frustration of sifting through irrelevant job listings. To mitigate these challenges, our project incorporates features of job searching and applying seamlessly.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FF73CA3-49E5-0722-5E54-AA260A572DEB}"/>
              </a:ext>
            </a:extLst>
          </p:cNvPr>
          <p:cNvSpPr txBox="1">
            <a:spLocks/>
          </p:cNvSpPr>
          <p:nvPr/>
        </p:nvSpPr>
        <p:spPr>
          <a:xfrm>
            <a:off x="0" y="0"/>
            <a:ext cx="12192000" cy="1258951"/>
          </a:xfrm>
          <a:prstGeom prst="rect">
            <a:avLst/>
          </a:prstGeom>
          <a:solidFill>
            <a:schemeClr val="accent2">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kern="100">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682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a:buFont typeface="Wingdings" pitchFamily="2" charset="2"/>
              <a:buChar char="Ø"/>
              <a:tabLst>
                <a:tab pos="457200" algn="l"/>
              </a:tabLst>
            </a:pPr>
            <a:r>
              <a:rPr lang="en-US" sz="2000" dirty="0">
                <a:latin typeface="Times New Roman" panose="02020603050405020304" pitchFamily="18" charset="0"/>
                <a:cs typeface="Times New Roman" panose="02020603050405020304" pitchFamily="18" charset="0"/>
              </a:rPr>
              <a:t>The objective of this project is to develop an efficient and user-friendly platform that connects job seekers with employers.</a:t>
            </a:r>
          </a:p>
          <a:p>
            <a:pPr>
              <a:buFont typeface="Wingdings" pitchFamily="2" charset="2"/>
              <a:buChar char="Ø"/>
              <a:tabLst>
                <a:tab pos="457200" algn="l"/>
              </a:tabLst>
            </a:pPr>
            <a:r>
              <a:rPr lang="en-US" sz="2000" dirty="0">
                <a:latin typeface="Times New Roman" panose="02020603050405020304" pitchFamily="18" charset="0"/>
                <a:cs typeface="Times New Roman" panose="02020603050405020304" pitchFamily="18" charset="0"/>
              </a:rPr>
              <a:t>A job portal website that allows recruiters to post and manage job listings and provides a user-friendly platform for job seekers to find and apply for suitable roles.</a:t>
            </a:r>
          </a:p>
          <a:p>
            <a:pPr>
              <a:buFont typeface="Wingdings" pitchFamily="2" charset="2"/>
              <a:buChar char="Ø"/>
              <a:tabLst>
                <a:tab pos="457200" algn="l"/>
              </a:tabLst>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p:cNvSpPr>
            <a:spLocks noGrp="1" noChangeArrowheads="1"/>
          </p:cNvSpPr>
          <p:nvPr>
            <p:ph idx="1"/>
          </p:nvPr>
        </p:nvSpPr>
        <p:spPr bwMode="auto">
          <a:xfrm>
            <a:off x="838201" y="2570134"/>
            <a:ext cx="1032033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 (CPU)</a:t>
            </a: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Minimum: Intel Core i3 or AMD equivalent (dual-core).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Recommended: Intel Core i5 or better, for smoother multitasking.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RAM</a:t>
            </a: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Minimum: 4 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Recommended: 8 GB for faster performance, especially if you're running multiple tools (IDE, browser,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a:bodyPr>
          <a:lstStyle/>
          <a:p>
            <a:pPr marL="0" lvl="0" indent="0">
              <a:buNone/>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IDE:</a:t>
            </a:r>
          </a:p>
          <a:p>
            <a:pPr marL="0" lvl="0" indent="0">
              <a:buNone/>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rPr>
              <a:t>Visual Studio Code</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LANGUAGES</a:t>
            </a:r>
          </a:p>
          <a:p>
            <a:pPr lvl="0">
              <a:buFont typeface="Wingdings"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HTML</a:t>
            </a:r>
          </a:p>
          <a:p>
            <a:pPr lvl="0">
              <a:buFont typeface="Wingdings" pitchFamily="2" charset="2"/>
              <a:buChar char="Ø"/>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rPr>
              <a:t>CSS</a:t>
            </a:r>
          </a:p>
          <a:p>
            <a:pPr lvl="0">
              <a:buFont typeface="Wingdings"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JAVASCRIPT</a:t>
            </a:r>
          </a:p>
          <a:p>
            <a:pPr lvl="0">
              <a:buFont typeface="Wingdings" pitchFamily="2" charset="2"/>
              <a:buChar char="Ø"/>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rPr>
              <a:t>NODEJS</a:t>
            </a:r>
          </a:p>
          <a:p>
            <a:pPr lvl="0">
              <a:buFont typeface="Wingdings"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EXPRESS</a:t>
            </a: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 Here are the key modules for the </a:t>
            </a:r>
            <a:r>
              <a:rPr lang="en-US" sz="1800" b="1" dirty="0">
                <a:latin typeface="Times New Roman" panose="02020603050405020304" pitchFamily="18" charset="0"/>
                <a:cs typeface="Times New Roman" panose="02020603050405020304" pitchFamily="18" charset="0"/>
              </a:rPr>
              <a:t>Job Searching and Recruiting Website</a:t>
            </a:r>
            <a:r>
              <a:rPr lang="en-US" sz="1800" dirty="0">
                <a:latin typeface="Times New Roman" panose="02020603050405020304" pitchFamily="18" charset="0"/>
                <a:cs typeface="Times New Roman" panose="02020603050405020304" pitchFamily="18" charset="0"/>
              </a:rPr>
              <a:t> project:</a:t>
            </a:r>
          </a:p>
          <a:p>
            <a:pPr marL="0" indent="0">
              <a:buNone/>
            </a:pPr>
            <a:r>
              <a:rPr lang="en-US" sz="1800" b="1" dirty="0">
                <a:latin typeface="Times New Roman" panose="02020603050405020304" pitchFamily="18" charset="0"/>
                <a:cs typeface="Times New Roman" panose="02020603050405020304" pitchFamily="18" charset="0"/>
              </a:rPr>
              <a:t>    1. User Registration and Authentication Module</a:t>
            </a:r>
          </a:p>
          <a:p>
            <a:pPr marL="0" indent="0">
              <a:buNone/>
            </a:pPr>
            <a:r>
              <a:rPr lang="en-US" sz="1800" b="1" dirty="0">
                <a:latin typeface="Times New Roman" panose="02020603050405020304" pitchFamily="18" charset="0"/>
                <a:cs typeface="Times New Roman" panose="02020603050405020304" pitchFamily="18" charset="0"/>
              </a:rPr>
              <a:t>        Functionality</a:t>
            </a:r>
            <a:r>
              <a:rPr lang="en-US" sz="1800" dirty="0">
                <a:latin typeface="Times New Roman" panose="02020603050405020304" pitchFamily="18" charset="0"/>
                <a:cs typeface="Times New Roman" panose="02020603050405020304" pitchFamily="18" charset="0"/>
              </a:rPr>
              <a:t>: Allows job seekers and employers to create accounts, log in, and manage their profiles.</a:t>
            </a:r>
          </a:p>
          <a:p>
            <a:pPr marL="0" indent="0">
              <a:buNone/>
            </a:pPr>
            <a:r>
              <a:rPr lang="en-US" sz="1800" b="1" dirty="0">
                <a:latin typeface="Times New Roman" panose="02020603050405020304" pitchFamily="18" charset="0"/>
                <a:cs typeface="Times New Roman" panose="02020603050405020304" pitchFamily="18" charset="0"/>
              </a:rPr>
              <a:t>        Features</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 registration (email verification).</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Secure login/logout functionality.</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Password recovery/reset options.</a:t>
            </a:r>
          </a:p>
          <a:p>
            <a:pPr marL="0" indent="0">
              <a:buNone/>
            </a:pPr>
            <a:r>
              <a:rPr lang="en-US" sz="1900" b="1" dirty="0"/>
              <a:t>     2. Job Posting Module</a:t>
            </a:r>
          </a:p>
          <a:p>
            <a:pPr marL="0" indent="0">
              <a:buNone/>
            </a:pPr>
            <a:r>
              <a:rPr lang="en-US" sz="1900" b="1" dirty="0"/>
              <a:t>          Functionality</a:t>
            </a:r>
            <a:r>
              <a:rPr lang="en-US" sz="1900" dirty="0"/>
              <a:t>: Enables employers to post job listings and manage them.</a:t>
            </a:r>
          </a:p>
          <a:p>
            <a:pPr marL="0" indent="0">
              <a:buNone/>
            </a:pPr>
            <a:r>
              <a:rPr lang="en-US" sz="1900" b="1" dirty="0"/>
              <a:t>          Features</a:t>
            </a:r>
            <a:r>
              <a:rPr lang="en-US" sz="1900" dirty="0"/>
              <a:t>:</a:t>
            </a:r>
          </a:p>
          <a:p>
            <a:pPr marL="742950" lvl="1" indent="-285750">
              <a:buFont typeface="Arial" panose="020B0604020202020204" pitchFamily="34" charset="0"/>
              <a:buChar char="•"/>
            </a:pPr>
            <a:r>
              <a:rPr lang="en-US" sz="1900" dirty="0"/>
              <a:t>Create, edit, and delete job postings.</a:t>
            </a:r>
          </a:p>
          <a:p>
            <a:pPr marL="742950" lvl="1" indent="-285750">
              <a:buFont typeface="Arial" panose="020B0604020202020204" pitchFamily="34" charset="0"/>
              <a:buChar char="•"/>
            </a:pPr>
            <a:r>
              <a:rPr lang="en-US" sz="1900" dirty="0"/>
              <a:t>Specify job details (title, description, requirements, salary, location).</a:t>
            </a:r>
          </a:p>
          <a:p>
            <a:pPr marL="742950" lvl="1" indent="-285750">
              <a:buFont typeface="Arial" panose="020B0604020202020204" pitchFamily="34" charset="0"/>
              <a:buChar char="•"/>
            </a:pPr>
            <a:r>
              <a:rPr lang="en-US" sz="1900" dirty="0"/>
              <a:t>Manage job status (active, closed, filled).</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399</TotalTime>
  <Words>1290</Words>
  <Application>Microsoft Office PowerPoint</Application>
  <PresentationFormat>Widescreen</PresentationFormat>
  <Paragraphs>130</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      Literature Review</vt:lpstr>
      <vt:lpstr>Objective of the Project</vt:lpstr>
      <vt:lpstr>Technology (Hardware Requirements)</vt:lpstr>
      <vt:lpstr>Technology (Software Requirements)</vt:lpstr>
      <vt:lpstr>Modules</vt:lpstr>
      <vt:lpstr>Modules </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chitransha bhatt</cp:lastModifiedBy>
  <cp:revision>16</cp:revision>
  <dcterms:created xsi:type="dcterms:W3CDTF">2024-09-12T08:34:15Z</dcterms:created>
  <dcterms:modified xsi:type="dcterms:W3CDTF">2024-11-26T04:34:30Z</dcterms:modified>
</cp:coreProperties>
</file>