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Mishra" userId="0eed1d7633906571" providerId="LiveId" clId="{DCB558BC-3EA7-402C-9D71-7A24BDA1BE71}"/>
    <pc:docChg chg="modSld">
      <pc:chgData name="Abhishek Mishra" userId="0eed1d7633906571" providerId="LiveId" clId="{DCB558BC-3EA7-402C-9D71-7A24BDA1BE71}" dt="2024-10-15T02:25:44.201" v="9" actId="113"/>
      <pc:docMkLst>
        <pc:docMk/>
      </pc:docMkLst>
      <pc:sldChg chg="modSp mod">
        <pc:chgData name="Abhishek Mishra" userId="0eed1d7633906571" providerId="LiveId" clId="{DCB558BC-3EA7-402C-9D71-7A24BDA1BE71}" dt="2024-10-15T02:25:17.267" v="8" actId="20577"/>
        <pc:sldMkLst>
          <pc:docMk/>
          <pc:sldMk cId="1493161671" sldId="256"/>
        </pc:sldMkLst>
        <pc:spChg chg="mod">
          <ac:chgData name="Abhishek Mishra" userId="0eed1d7633906571" providerId="LiveId" clId="{DCB558BC-3EA7-402C-9D71-7A24BDA1BE71}" dt="2024-10-15T02:25:17.267" v="8" actId="20577"/>
          <ac:spMkLst>
            <pc:docMk/>
            <pc:sldMk cId="1493161671" sldId="256"/>
            <ac:spMk id="3" creationId="{F2C24FBC-2E61-AD49-3BD0-DA7AA89F9A81}"/>
          </ac:spMkLst>
        </pc:spChg>
      </pc:sldChg>
      <pc:sldChg chg="modSp mod">
        <pc:chgData name="Abhishek Mishra" userId="0eed1d7633906571" providerId="LiveId" clId="{DCB558BC-3EA7-402C-9D71-7A24BDA1BE71}" dt="2024-10-15T02:25:44.201" v="9" actId="113"/>
        <pc:sldMkLst>
          <pc:docMk/>
          <pc:sldMk cId="2115622822" sldId="259"/>
        </pc:sldMkLst>
        <pc:spChg chg="mod">
          <ac:chgData name="Abhishek Mishra" userId="0eed1d7633906571" providerId="LiveId" clId="{DCB558BC-3EA7-402C-9D71-7A24BDA1BE71}" dt="2024-10-15T02:25:44.201" v="9" actId="113"/>
          <ac:spMkLst>
            <pc:docMk/>
            <pc:sldMk cId="2115622822" sldId="259"/>
            <ac:spMk id="5" creationId="{5417BD6D-03AD-639D-0D53-24A0683B6D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researchgate.net/publication/342971236" TargetMode="External"/><Relationship Id="rId4" Type="http://schemas.openxmlformats.org/officeDocument/2006/relationships/hyperlink" Target="https://getbootstrap.com/do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306286" y="163810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186543" y="3680109"/>
            <a:ext cx="9633858" cy="1790890"/>
          </a:xfrm>
        </p:spPr>
        <p:txBody>
          <a:bodyPr>
            <a:normAutofit fontScale="92500" lnSpcReduction="20000"/>
          </a:bodyPr>
          <a:lstStyle/>
          <a:p>
            <a:r>
              <a:rPr lang="en-IN" sz="4600" dirty="0">
                <a:solidFill>
                  <a:srgbClr val="002060"/>
                </a:solidFill>
              </a:rPr>
              <a:t>Restaurant Management System</a:t>
            </a:r>
            <a:endParaRPr lang="en-US" sz="4600" b="1" dirty="0">
              <a:solidFill>
                <a:srgbClr val="002060"/>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Abhishek Mishra  2426MCA637</a:t>
            </a:r>
          </a:p>
          <a:p>
            <a:r>
              <a:rPr lang="en-US" b="1" dirty="0" err="1">
                <a:latin typeface="Times New Roman" panose="02020603050405020304" pitchFamily="18" charset="0"/>
                <a:cs typeface="Times New Roman" panose="02020603050405020304" pitchFamily="18" charset="0"/>
              </a:rPr>
              <a:t>Ambikeshwar</a:t>
            </a:r>
            <a:r>
              <a:rPr lang="en-US" b="1" dirty="0">
                <a:latin typeface="Times New Roman" panose="02020603050405020304" pitchFamily="18" charset="0"/>
                <a:cs typeface="Times New Roman" panose="02020603050405020304" pitchFamily="18" charset="0"/>
              </a:rPr>
              <a:t> Dutt Dwivedi  2426MCA807</a:t>
            </a:r>
          </a:p>
          <a:p>
            <a:r>
              <a:rPr lang="en-US" b="1" dirty="0">
                <a:latin typeface="Times New Roman" panose="02020603050405020304" pitchFamily="18" charset="0"/>
                <a:cs typeface="Times New Roman" panose="02020603050405020304" pitchFamily="18" charset="0"/>
              </a:rPr>
              <a:t>Anubhav Verma  2426MCA217</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305800" y="5531798"/>
            <a:ext cx="3624943" cy="122396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Supervisor Name: Divya </a:t>
            </a:r>
            <a:r>
              <a:rPr lang="en-IN" dirty="0" err="1">
                <a:solidFill>
                  <a:srgbClr val="FF0000"/>
                </a:solidFill>
                <a:latin typeface="Times New Roman" panose="02020603050405020304" pitchFamily="18" charset="0"/>
                <a:cs typeface="Times New Roman" panose="02020603050405020304" pitchFamily="18" charset="0"/>
              </a:rPr>
              <a:t>Sighal</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solidFill>
                  <a:srgbClr val="FF0000"/>
                </a:solidFill>
                <a:latin typeface="Times New Roman" panose="02020603050405020304" pitchFamily="18" charset="0"/>
                <a:cs typeface="Times New Roman" panose="02020603050405020304" pitchFamily="18" charset="0"/>
              </a:rPr>
              <a:t>Designation: 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a:buFont typeface="Wingdings" panose="05000000000000000000" pitchFamily="2" charset="2"/>
              <a:buChar char="Ø"/>
            </a:pPr>
            <a:r>
              <a:rPr lang="en-US" sz="2400" b="1" dirty="0">
                <a:solidFill>
                  <a:srgbClr val="002060"/>
                </a:solidFill>
              </a:rPr>
              <a:t>Module 3: Database Management</a:t>
            </a:r>
          </a:p>
          <a:p>
            <a:pPr marL="0" indent="0">
              <a:buNone/>
            </a:pPr>
            <a:endParaRPr lang="en-US" sz="1200" dirty="0"/>
          </a:p>
          <a:p>
            <a:pPr>
              <a:buFont typeface="Arial" panose="020B0604020202020204" pitchFamily="34" charset="0"/>
              <a:buChar char="•"/>
            </a:pPr>
            <a:r>
              <a:rPr lang="en-US" sz="1800" b="1" dirty="0"/>
              <a:t>Database Setup</a:t>
            </a:r>
            <a:r>
              <a:rPr lang="en-US" sz="1800" dirty="0"/>
              <a:t>: Create the structure in Firebase for storing menu items and orders.</a:t>
            </a:r>
          </a:p>
          <a:p>
            <a:pPr>
              <a:buFont typeface="Arial" panose="020B0604020202020204" pitchFamily="34" charset="0"/>
              <a:buChar char="•"/>
            </a:pPr>
            <a:r>
              <a:rPr lang="en-US" sz="1800" b="1" dirty="0"/>
              <a:t>Basic CRUD Operations</a:t>
            </a:r>
            <a:r>
              <a:rPr lang="en-US" sz="1800" dirty="0"/>
              <a:t>: Implement Create, Read, Update, Delete functionalities for menu items.</a:t>
            </a:r>
          </a:p>
          <a:p>
            <a:pPr>
              <a:buFont typeface="Arial" panose="020B0604020202020204" pitchFamily="34" charset="0"/>
              <a:buChar char="•"/>
            </a:pPr>
            <a:r>
              <a:rPr lang="en-US" sz="1800" b="1" dirty="0"/>
              <a:t>Billing Calculation</a:t>
            </a:r>
            <a:r>
              <a:rPr lang="en-US" sz="1800" dirty="0"/>
              <a:t>: Set up the logic for calculating total order costs.</a:t>
            </a:r>
          </a:p>
          <a:p>
            <a:pPr>
              <a:buFont typeface="Arial" panose="020B0604020202020204" pitchFamily="34" charset="0"/>
              <a:buChar char="•"/>
            </a:pPr>
            <a:r>
              <a:rPr lang="en-US" sz="1800" b="1" dirty="0"/>
              <a:t>Testing</a:t>
            </a:r>
            <a:r>
              <a:rPr lang="en-US" sz="1800" dirty="0"/>
              <a:t>: Test database interactions and fix any issues.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14F3E6A7-C154-A692-E409-5C8E10528268}"/>
              </a:ext>
            </a:extLst>
          </p:cNvPr>
          <p:cNvPicPr>
            <a:picLocks noGrp="1"/>
          </p:cNvPicPr>
          <p:nvPr>
            <p:ph idx="1"/>
          </p:nvPr>
        </p:nvPicPr>
        <p:blipFill>
          <a:blip r:embed="rId3"/>
          <a:stretch>
            <a:fillRect/>
          </a:stretch>
        </p:blipFill>
        <p:spPr>
          <a:xfrm>
            <a:off x="6441653" y="1886956"/>
            <a:ext cx="5186981" cy="2964090"/>
          </a:xfrm>
          <a:prstGeom prst="rect">
            <a:avLst/>
          </a:prstGeom>
        </p:spPr>
      </p:pic>
      <p:pic>
        <p:nvPicPr>
          <p:cNvPr id="11" name="Picture 10">
            <a:extLst>
              <a:ext uri="{FF2B5EF4-FFF2-40B4-BE49-F238E27FC236}">
                <a16:creationId xmlns:a16="http://schemas.microsoft.com/office/drawing/2014/main" id="{CBF05E13-41AB-260F-EA9A-7586EC1A335A}"/>
              </a:ext>
            </a:extLst>
          </p:cNvPr>
          <p:cNvPicPr/>
          <p:nvPr/>
        </p:nvPicPr>
        <p:blipFill>
          <a:blip r:embed="rId4"/>
          <a:stretch>
            <a:fillRect/>
          </a:stretch>
        </p:blipFill>
        <p:spPr>
          <a:xfrm>
            <a:off x="563366" y="4003894"/>
            <a:ext cx="3596640" cy="1837690"/>
          </a:xfrm>
          <a:prstGeom prst="rect">
            <a:avLst/>
          </a:prstGeom>
        </p:spPr>
      </p:pic>
      <p:sp>
        <p:nvSpPr>
          <p:cNvPr id="13" name="TextBox 12">
            <a:extLst>
              <a:ext uri="{FF2B5EF4-FFF2-40B4-BE49-F238E27FC236}">
                <a16:creationId xmlns:a16="http://schemas.microsoft.com/office/drawing/2014/main" id="{CA1601A4-AF30-CBD9-A012-EAA1C98EE38B}"/>
              </a:ext>
            </a:extLst>
          </p:cNvPr>
          <p:cNvSpPr txBox="1"/>
          <p:nvPr/>
        </p:nvSpPr>
        <p:spPr>
          <a:xfrm>
            <a:off x="353336" y="5482227"/>
            <a:ext cx="5110780" cy="1045286"/>
          </a:xfrm>
          <a:prstGeom prst="rect">
            <a:avLst/>
          </a:prstGeom>
          <a:noFill/>
        </p:spPr>
        <p:txBody>
          <a:bodyPr wrap="square">
            <a:spAutoFit/>
          </a:bodyPr>
          <a:lstStyle/>
          <a:p>
            <a:pPr marL="6350" indent="-6350">
              <a:lnSpc>
                <a:spcPct val="107000"/>
              </a:lnSpc>
              <a:spcAft>
                <a:spcPts val="755"/>
              </a:spcAft>
            </a:pPr>
            <a:r>
              <a:rPr lang="en-IN" sz="1800" kern="100" dirty="0">
                <a:solidFill>
                  <a:srgbClr val="000000"/>
                </a:solidFill>
                <a:effectLst/>
                <a:latin typeface="Times New Roman" panose="02020603050405020304" pitchFamily="18" charset="0"/>
                <a:ea typeface="Times New Roman" panose="02020603050405020304" pitchFamily="18" charset="0"/>
              </a:rPr>
              <a:t>Allows the Admin to add, edit, or delete menu items. </a:t>
            </a:r>
          </a:p>
          <a:p>
            <a:r>
              <a:rPr lang="en-IN" sz="1800" b="1" dirty="0">
                <a:solidFill>
                  <a:srgbClr val="000000"/>
                </a:solidFill>
                <a:effectLst/>
                <a:latin typeface="Times New Roman" panose="02020603050405020304" pitchFamily="18" charset="0"/>
                <a:ea typeface="Times New Roman" panose="02020603050405020304" pitchFamily="18" charset="0"/>
              </a:rPr>
              <a:t>Actor: </a:t>
            </a:r>
            <a:r>
              <a:rPr lang="en-IN" sz="1800" dirty="0">
                <a:solidFill>
                  <a:srgbClr val="000000"/>
                </a:solidFill>
                <a:effectLst/>
                <a:latin typeface="Times New Roman" panose="02020603050405020304" pitchFamily="18" charset="0"/>
                <a:ea typeface="Times New Roman" panose="02020603050405020304" pitchFamily="18" charset="0"/>
              </a:rPr>
              <a:t>Admin</a:t>
            </a:r>
          </a:p>
          <a:p>
            <a:r>
              <a:rPr lang="en-IN" sz="1800" b="1" dirty="0">
                <a:solidFill>
                  <a:srgbClr val="000000"/>
                </a:solidFill>
                <a:effectLst/>
                <a:latin typeface="Times New Roman" panose="02020603050405020304" pitchFamily="18" charset="0"/>
                <a:ea typeface="Times New Roman" panose="02020603050405020304" pitchFamily="18" charset="0"/>
              </a:rPr>
              <a:t>Functional Requirements: </a:t>
            </a:r>
            <a:r>
              <a:rPr lang="en-IN" sz="1800" dirty="0">
                <a:solidFill>
                  <a:srgbClr val="000000"/>
                </a:solidFill>
                <a:effectLst/>
                <a:latin typeface="Times New Roman" panose="02020603050405020304" pitchFamily="18" charset="0"/>
                <a:ea typeface="Times New Roman" panose="02020603050405020304" pitchFamily="18" charset="0"/>
              </a:rPr>
              <a:t>CRUD operations </a:t>
            </a:r>
            <a:endParaRPr lang="en-IN" dirty="0"/>
          </a:p>
        </p:txBody>
      </p:sp>
      <p:sp>
        <p:nvSpPr>
          <p:cNvPr id="15" name="TextBox 14">
            <a:extLst>
              <a:ext uri="{FF2B5EF4-FFF2-40B4-BE49-F238E27FC236}">
                <a16:creationId xmlns:a16="http://schemas.microsoft.com/office/drawing/2014/main" id="{DA365AC3-64B8-38B2-D575-3304CC6D1DC5}"/>
              </a:ext>
            </a:extLst>
          </p:cNvPr>
          <p:cNvSpPr txBox="1"/>
          <p:nvPr/>
        </p:nvSpPr>
        <p:spPr>
          <a:xfrm>
            <a:off x="5987143" y="5264663"/>
            <a:ext cx="6096000" cy="1153842"/>
          </a:xfrm>
          <a:prstGeom prst="rect">
            <a:avLst/>
          </a:prstGeom>
          <a:noFill/>
        </p:spPr>
        <p:txBody>
          <a:bodyPr wrap="square">
            <a:spAutoFit/>
          </a:bodyPr>
          <a:lstStyle/>
          <a:p>
            <a:pPr marL="6350" indent="-6350">
              <a:lnSpc>
                <a:spcPct val="107000"/>
              </a:lnSpc>
              <a:spcAft>
                <a:spcPts val="740"/>
              </a:spcAft>
            </a:pPr>
            <a:r>
              <a:rPr lang="en-IN" sz="1800" b="1" kern="100" dirty="0">
                <a:solidFill>
                  <a:srgbClr val="000000"/>
                </a:solidFill>
                <a:effectLst/>
                <a:latin typeface="Times New Roman" panose="02020603050405020304" pitchFamily="18" charset="0"/>
                <a:ea typeface="Times New Roman" panose="02020603050405020304" pitchFamily="18" charset="0"/>
              </a:rPr>
              <a:t>Order Processing:</a:t>
            </a:r>
          </a:p>
          <a:p>
            <a:pPr marL="6350" indent="-6350">
              <a:lnSpc>
                <a:spcPct val="107000"/>
              </a:lnSpc>
              <a:spcAft>
                <a:spcPts val="755"/>
              </a:spcAft>
            </a:pPr>
            <a:r>
              <a:rPr lang="en-IN" sz="1800" kern="100" dirty="0">
                <a:solidFill>
                  <a:srgbClr val="000000"/>
                </a:solidFill>
                <a:effectLst/>
                <a:latin typeface="Times New Roman" panose="02020603050405020304" pitchFamily="18" charset="0"/>
                <a:ea typeface="Times New Roman" panose="02020603050405020304" pitchFamily="18" charset="0"/>
              </a:rPr>
              <a:t>Enables Staff to record and manage customer orders. </a:t>
            </a:r>
          </a:p>
          <a:p>
            <a:pPr marL="6350" indent="-6350">
              <a:lnSpc>
                <a:spcPct val="107000"/>
              </a:lnSpc>
              <a:spcAft>
                <a:spcPts val="75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Actors: </a:t>
            </a:r>
            <a:r>
              <a:rPr lang="en-IN" sz="1800" kern="100" dirty="0">
                <a:solidFill>
                  <a:srgbClr val="000000"/>
                </a:solidFill>
                <a:effectLst/>
                <a:latin typeface="Times New Roman" panose="02020603050405020304" pitchFamily="18" charset="0"/>
                <a:ea typeface="Times New Roman" panose="02020603050405020304" pitchFamily="18" charset="0"/>
              </a:rPr>
              <a:t>Staff </a:t>
            </a:r>
          </a:p>
        </p:txBody>
      </p:sp>
      <p:pic>
        <p:nvPicPr>
          <p:cNvPr id="16" name="Picture 15">
            <a:extLst>
              <a:ext uri="{FF2B5EF4-FFF2-40B4-BE49-F238E27FC236}">
                <a16:creationId xmlns:a16="http://schemas.microsoft.com/office/drawing/2014/main" id="{B3E35F53-238B-C9DC-AE47-84BE03465303}"/>
              </a:ext>
            </a:extLst>
          </p:cNvPr>
          <p:cNvPicPr/>
          <p:nvPr/>
        </p:nvPicPr>
        <p:blipFill>
          <a:blip r:embed="rId5"/>
          <a:stretch>
            <a:fillRect/>
          </a:stretch>
        </p:blipFill>
        <p:spPr>
          <a:xfrm>
            <a:off x="1813047" y="1426869"/>
            <a:ext cx="3847524" cy="2587638"/>
          </a:xfrm>
          <a:prstGeom prst="rect">
            <a:avLst/>
          </a:prstGeom>
        </p:spPr>
      </p:pic>
      <p:sp>
        <p:nvSpPr>
          <p:cNvPr id="18" name="TextBox 17">
            <a:extLst>
              <a:ext uri="{FF2B5EF4-FFF2-40B4-BE49-F238E27FC236}">
                <a16:creationId xmlns:a16="http://schemas.microsoft.com/office/drawing/2014/main" id="{1EA11776-C1B0-4BF3-AABD-E94B802AD786}"/>
              </a:ext>
            </a:extLst>
          </p:cNvPr>
          <p:cNvSpPr txBox="1"/>
          <p:nvPr/>
        </p:nvSpPr>
        <p:spPr>
          <a:xfrm>
            <a:off x="0" y="1242203"/>
            <a:ext cx="609600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User Authentication:</a:t>
            </a:r>
            <a:endParaRPr lang="en-IN" b="1" dirty="0"/>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838200" y="1556657"/>
            <a:ext cx="10515600" cy="5105399"/>
          </a:xfrm>
        </p:spPr>
        <p:txBody>
          <a:bodyPr>
            <a:normAutofit fontScale="47500" lnSpcReduction="20000"/>
          </a:bodyPr>
          <a:lstStyle/>
          <a:p>
            <a:pPr>
              <a:buFont typeface="Wingdings" panose="05000000000000000000" pitchFamily="2" charset="2"/>
              <a:buChar char="Ø"/>
            </a:pPr>
            <a:r>
              <a:rPr lang="en-US" sz="3800" b="1" dirty="0">
                <a:solidFill>
                  <a:srgbClr val="002060"/>
                </a:solidFill>
              </a:rPr>
              <a:t>Restaurant Management System (RMS) Project Report</a:t>
            </a:r>
          </a:p>
          <a:p>
            <a:pPr>
              <a:buFont typeface="Wingdings" panose="05000000000000000000" pitchFamily="2" charset="2"/>
              <a:buChar char="Ø"/>
            </a:pPr>
            <a:r>
              <a:rPr lang="en-US" sz="3000" b="1" dirty="0">
                <a:solidFill>
                  <a:schemeClr val="accent1">
                    <a:lumMod val="40000"/>
                    <a:lumOff val="60000"/>
                  </a:schemeClr>
                </a:solidFill>
              </a:rPr>
              <a:t>Introduction</a:t>
            </a:r>
            <a:r>
              <a:rPr lang="en-US" sz="3000" dirty="0">
                <a:solidFill>
                  <a:schemeClr val="accent1">
                    <a:lumMod val="40000"/>
                    <a:lumOff val="60000"/>
                  </a:schemeClr>
                </a:solidFill>
              </a:rPr>
              <a:t>:</a:t>
            </a:r>
            <a:br>
              <a:rPr lang="en-US" dirty="0"/>
            </a:br>
            <a:r>
              <a:rPr lang="en-US" dirty="0"/>
              <a:t>The Restaurant Management System (RMS) aims to enhance the efficiency of restaurant operations by providing a streamlined interface for order management, real-time data synchronization, and secure user authentication. Utilizing Firebase for backend services, this system facilitates better customer service and operational workflow.</a:t>
            </a:r>
          </a:p>
          <a:p>
            <a:pPr>
              <a:buFont typeface="Wingdings" panose="05000000000000000000" pitchFamily="2" charset="2"/>
              <a:buChar char="Ø"/>
            </a:pPr>
            <a:r>
              <a:rPr lang="en-US" sz="3400" b="1" dirty="0">
                <a:solidFill>
                  <a:srgbClr val="002060"/>
                </a:solidFill>
              </a:rPr>
              <a:t>Objectives</a:t>
            </a:r>
            <a:r>
              <a:rPr lang="en-US" sz="3400" dirty="0">
                <a:solidFill>
                  <a:srgbClr val="002060"/>
                </a:solidFill>
              </a:rPr>
              <a:t>:</a:t>
            </a:r>
          </a:p>
          <a:p>
            <a:pPr>
              <a:buFont typeface="+mj-lt"/>
              <a:buAutoNum type="arabicPeriod"/>
            </a:pPr>
            <a:r>
              <a:rPr lang="en-US" sz="2900" b="1" dirty="0"/>
              <a:t>User-Friendly Interface</a:t>
            </a:r>
            <a:r>
              <a:rPr lang="en-US" sz="2900" dirty="0"/>
              <a:t>: Develop an intuitive interface for staff and customers to easily navigate the system.</a:t>
            </a:r>
          </a:p>
          <a:p>
            <a:pPr>
              <a:buFont typeface="+mj-lt"/>
              <a:buAutoNum type="arabicPeriod"/>
            </a:pPr>
            <a:r>
              <a:rPr lang="en-US" sz="2900" b="1" dirty="0"/>
              <a:t>Real-Time Data Management</a:t>
            </a:r>
            <a:r>
              <a:rPr lang="en-US" sz="2900" dirty="0"/>
              <a:t>: Implement real-time updates for menu items and order processing to ensure accurate information.</a:t>
            </a:r>
          </a:p>
          <a:p>
            <a:pPr>
              <a:buFont typeface="+mj-lt"/>
              <a:buAutoNum type="arabicPeriod"/>
            </a:pPr>
            <a:r>
              <a:rPr lang="en-US" sz="2900" b="1" dirty="0"/>
              <a:t>Secure User Authentication</a:t>
            </a:r>
            <a:r>
              <a:rPr lang="en-US" sz="2900" dirty="0"/>
              <a:t>: Enable secure sign-up and login processes to protect user data and manage roles effectively (Admin, Staff).</a:t>
            </a:r>
          </a:p>
          <a:p>
            <a:pPr>
              <a:buFont typeface="+mj-lt"/>
              <a:buAutoNum type="arabicPeriod"/>
            </a:pPr>
            <a:r>
              <a:rPr lang="en-US" sz="2900" b="1" dirty="0"/>
              <a:t>Efficient Order Processing</a:t>
            </a:r>
            <a:r>
              <a:rPr lang="en-US" sz="2900" dirty="0"/>
              <a:t>: Taking and managing orders, including billing calculations.</a:t>
            </a:r>
          </a:p>
          <a:p>
            <a:pPr>
              <a:buFont typeface="+mj-lt"/>
              <a:buAutoNum type="arabicPeriod"/>
            </a:pPr>
            <a:r>
              <a:rPr lang="en-US" sz="2900" b="1" dirty="0"/>
              <a:t>Responsive Design</a:t>
            </a:r>
            <a:r>
              <a:rPr lang="en-US" sz="2900" dirty="0"/>
              <a:t>: Ensure accessibility across various devices, improving user experience.</a:t>
            </a:r>
          </a:p>
          <a:p>
            <a:pPr>
              <a:buFont typeface="Wingdings" panose="05000000000000000000" pitchFamily="2" charset="2"/>
              <a:buChar char="Ø"/>
            </a:pPr>
            <a:r>
              <a:rPr lang="en-US" sz="3500" b="1" dirty="0">
                <a:solidFill>
                  <a:srgbClr val="002060"/>
                </a:solidFill>
              </a:rPr>
              <a:t>Technologies Used:</a:t>
            </a:r>
          </a:p>
          <a:p>
            <a:pPr>
              <a:buFont typeface="Arial" panose="020B0604020202020204" pitchFamily="34" charset="0"/>
              <a:buChar char="•"/>
            </a:pPr>
            <a:r>
              <a:rPr lang="en-US" b="1" dirty="0"/>
              <a:t>Frontend</a:t>
            </a:r>
            <a:r>
              <a:rPr lang="en-US" dirty="0"/>
              <a:t>: HTML, CSS, JavaScript, Bootstrap for a responsive design.</a:t>
            </a:r>
          </a:p>
          <a:p>
            <a:pPr>
              <a:buFont typeface="Arial" panose="020B0604020202020204" pitchFamily="34" charset="0"/>
              <a:buChar char="•"/>
            </a:pPr>
            <a:r>
              <a:rPr lang="en-US" b="1" dirty="0"/>
              <a:t>Backend</a:t>
            </a:r>
            <a:r>
              <a:rPr lang="en-US" dirty="0"/>
              <a:t>: Firebase for </a:t>
            </a:r>
            <a:r>
              <a:rPr lang="en-US" dirty="0" err="1"/>
              <a:t>Firestore</a:t>
            </a:r>
            <a:r>
              <a:rPr lang="en-US" dirty="0"/>
              <a:t> database, user authentication, and hosting (</a:t>
            </a:r>
            <a:r>
              <a:rPr lang="en-US" dirty="0" err="1"/>
              <a:t>python+Django,Optional</a:t>
            </a:r>
            <a:r>
              <a:rPr lang="en-US" dirty="0"/>
              <a:t>).</a:t>
            </a:r>
          </a:p>
          <a:p>
            <a:pPr>
              <a:buFont typeface="Wingdings" panose="05000000000000000000" pitchFamily="2" charset="2"/>
              <a:buChar char="Ø"/>
            </a:pPr>
            <a:r>
              <a:rPr lang="en-US" sz="3500" b="1" dirty="0">
                <a:solidFill>
                  <a:srgbClr val="002060"/>
                </a:solidFill>
              </a:rPr>
              <a:t>System Design</a:t>
            </a:r>
            <a:r>
              <a:rPr lang="en-US" sz="3500" dirty="0">
                <a:solidFill>
                  <a:srgbClr val="002060"/>
                </a:solidFill>
              </a:rPr>
              <a:t>:</a:t>
            </a:r>
          </a:p>
          <a:p>
            <a:pPr>
              <a:buFont typeface="Wingdings" panose="05000000000000000000" pitchFamily="2" charset="2"/>
              <a:buChar char="Ø"/>
            </a:pPr>
            <a:r>
              <a:rPr lang="en-US" b="1" dirty="0">
                <a:solidFill>
                  <a:schemeClr val="accent1">
                    <a:lumMod val="60000"/>
                    <a:lumOff val="40000"/>
                  </a:schemeClr>
                </a:solidFill>
              </a:rPr>
              <a:t>Modules</a:t>
            </a:r>
            <a:r>
              <a:rPr lang="en-US" dirty="0">
                <a:solidFill>
                  <a:schemeClr val="accent1">
                    <a:lumMod val="60000"/>
                    <a:lumOff val="40000"/>
                  </a:schemeClr>
                </a:solidFill>
              </a:rPr>
              <a:t>:</a:t>
            </a:r>
          </a:p>
          <a:p>
            <a:pPr marL="742950" lvl="1" indent="-285750"/>
            <a:r>
              <a:rPr lang="en-US" sz="2900" b="1" dirty="0">
                <a:solidFill>
                  <a:schemeClr val="tx1">
                    <a:lumMod val="95000"/>
                    <a:lumOff val="5000"/>
                  </a:schemeClr>
                </a:solidFill>
              </a:rPr>
              <a:t>Menu and Order Management</a:t>
            </a:r>
            <a:r>
              <a:rPr lang="en-US" sz="4200" dirty="0">
                <a:solidFill>
                  <a:schemeClr val="tx1">
                    <a:lumMod val="95000"/>
                    <a:lumOff val="5000"/>
                  </a:schemeClr>
                </a:solidFill>
              </a:rPr>
              <a:t>: </a:t>
            </a:r>
            <a:r>
              <a:rPr lang="en-US" sz="2900" dirty="0"/>
              <a:t>Create the user interface for displaying menus and processing orders.</a:t>
            </a:r>
          </a:p>
          <a:p>
            <a:pPr marL="742950" lvl="1" indent="-285750">
              <a:buFont typeface="Arial" panose="020B0604020202020204" pitchFamily="34" charset="0"/>
              <a:buChar char="•"/>
            </a:pPr>
            <a:r>
              <a:rPr lang="en-US" sz="2900" b="1" dirty="0"/>
              <a:t>User Authentication</a:t>
            </a:r>
            <a:r>
              <a:rPr lang="en-US" sz="2900" dirty="0"/>
              <a:t>: Implement secure login and registration features.</a:t>
            </a:r>
          </a:p>
          <a:p>
            <a:pPr marL="742950" lvl="1" indent="-285750">
              <a:buFont typeface="Arial" panose="020B0604020202020204" pitchFamily="34" charset="0"/>
              <a:buChar char="•"/>
            </a:pPr>
            <a:r>
              <a:rPr lang="en-US" sz="2900" b="1" dirty="0"/>
              <a:t>Database Management</a:t>
            </a:r>
            <a:r>
              <a:rPr lang="en-US" sz="2900" dirty="0"/>
              <a:t>: Store and manage data in real-time using Firebase.</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DFD915F3-87C4-BBA5-1A36-1BA8B6987398}"/>
              </a:ext>
            </a:extLst>
          </p:cNvPr>
          <p:cNvSpPr>
            <a:spLocks noGrp="1" noChangeArrowheads="1"/>
          </p:cNvSpPr>
          <p:nvPr>
            <p:ph idx="1"/>
          </p:nvPr>
        </p:nvSpPr>
        <p:spPr bwMode="auto">
          <a:xfrm>
            <a:off x="631372" y="2357276"/>
            <a:ext cx="105700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Firebase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Google. (n.d.). </a:t>
            </a:r>
            <a:r>
              <a:rPr kumimoji="0" lang="en-US" altLang="en-US" sz="1800" b="0" i="1" u="none" strike="noStrike" cap="none" normalizeH="0" baseline="0" dirty="0">
                <a:ln>
                  <a:noFill/>
                </a:ln>
                <a:solidFill>
                  <a:schemeClr val="tx1"/>
                </a:solidFill>
                <a:effectLst/>
                <a:latin typeface="Arial" panose="020B0604020202020204" pitchFamily="34" charset="0"/>
              </a:rPr>
              <a:t>Firebase Documentation</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https://firebase.google.com/docs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Bootstrap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Bootstrap. (n.d.). </a:t>
            </a:r>
            <a:r>
              <a:rPr kumimoji="0" lang="en-US" altLang="en-US" sz="1800" b="0" i="1" u="none" strike="noStrike" cap="none" normalizeH="0" baseline="0" dirty="0">
                <a:ln>
                  <a:noFill/>
                </a:ln>
                <a:solidFill>
                  <a:schemeClr val="tx1"/>
                </a:solidFill>
                <a:effectLst/>
                <a:latin typeface="Arial" panose="020B0604020202020204" pitchFamily="34" charset="0"/>
              </a:rPr>
              <a:t>Bootstrap Documentation</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https://getbootstrap.com/docs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Introduction to Restaurant Management Systems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Kaur, P. (2020). </a:t>
            </a:r>
            <a:r>
              <a:rPr kumimoji="0" lang="en-US" altLang="en-US" sz="1800" b="0" i="1" u="none" strike="noStrike" cap="none" normalizeH="0" baseline="0" dirty="0">
                <a:ln>
                  <a:noFill/>
                </a:ln>
                <a:solidFill>
                  <a:schemeClr val="tx1"/>
                </a:solidFill>
                <a:effectLst/>
                <a:latin typeface="Arial" panose="020B0604020202020204" pitchFamily="34" charset="0"/>
              </a:rPr>
              <a:t>An Overview of Restaurant Management Systems</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ResearchGate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As </a:t>
            </a:r>
            <a:r>
              <a:rPr lang="en-US" sz="2000" dirty="0"/>
              <a:t>students, we recognized the challenges restaurants face in managing their operations efficiently. Our project, the </a:t>
            </a:r>
            <a:r>
              <a:rPr lang="en-US" sz="2000" b="1" dirty="0"/>
              <a:t>Restaurant Management System</a:t>
            </a:r>
            <a:r>
              <a:rPr lang="en-US" sz="2000" dirty="0"/>
              <a:t>, aims to address these challenges by providing a user-friendly application that streamlines key functions such as user authentication, menu management, order processing, table management, and billing.</a:t>
            </a:r>
          </a:p>
          <a:p>
            <a:pPr lvl="0">
              <a:buFont typeface="Wingdings" pitchFamily="2" charset="2"/>
              <a:buChar char="Ø"/>
              <a:tabLst>
                <a:tab pos="457200" algn="l"/>
              </a:tabLs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000" dirty="0"/>
              <a:t>Utilizing HTML, CSS, JavaScript, and Bootstrap, we developed a responsive and visually appealing interface that enhances user experience across devices. This project not only strengthened our technical skills but also fostered teamwork and collaboration. Through this experience, we gained hands-on knowledge in web development, learning how to create a functional application that improves the dining experience for both staff and customers. We are excited to present this project as a practical solution that reflects our understanding of real-world application management.</a:t>
            </a:r>
            <a:endParaRPr lang="en-IN" sz="4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500743" y="1545770"/>
            <a:ext cx="11070771" cy="5007429"/>
          </a:xfrm>
        </p:spPr>
        <p:txBody>
          <a:bodyPr>
            <a:normAutofit fontScale="92500" lnSpcReduction="20000"/>
          </a:bodyPr>
          <a:lstStyle/>
          <a:p>
            <a:pPr marL="0" lvl="0" indent="0">
              <a:buNone/>
              <a:tabLst>
                <a:tab pos="457200" algn="l"/>
              </a:tabLst>
            </a:pPr>
            <a:r>
              <a:rPr lang="en-IN"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Restaurant Management Systems:</a:t>
            </a:r>
          </a:p>
          <a:p>
            <a:pPr lvl="0">
              <a:buFont typeface="Wingdings" pitchFamily="2" charset="2"/>
              <a:buChar char="Ø"/>
              <a:tabLst>
                <a:tab pos="457200" algn="l"/>
              </a:tabLst>
            </a:pPr>
            <a:r>
              <a:rPr lang="en-US" sz="2000" b="1" dirty="0">
                <a:solidFill>
                  <a:srgbClr val="002060"/>
                </a:solidFill>
              </a:rPr>
              <a:t>Overview of Existing Systems</a:t>
            </a:r>
            <a:endParaRPr lang="en-US" sz="2000" dirty="0">
              <a:solidFill>
                <a:srgbClr val="002060"/>
              </a:solidFill>
            </a:endParaRPr>
          </a:p>
          <a:p>
            <a:pPr>
              <a:buFont typeface="Arial" panose="020B0604020202020204" pitchFamily="34" charset="0"/>
              <a:buChar char="•"/>
            </a:pPr>
            <a:r>
              <a:rPr lang="en-US" sz="2200" dirty="0"/>
              <a:t>Restaurant management systems (RMS) have evolved to address operational inefficiencies in the hospitality industry.</a:t>
            </a:r>
          </a:p>
          <a:p>
            <a:pPr marL="0" indent="0">
              <a:buNone/>
            </a:pPr>
            <a:endParaRPr lang="en-US" dirty="0"/>
          </a:p>
          <a:p>
            <a:pPr lvl="0">
              <a:buFont typeface="Wingdings" pitchFamily="2" charset="2"/>
              <a:buChar char="Ø"/>
              <a:tabLst>
                <a:tab pos="457200" algn="l"/>
              </a:tabLst>
            </a:pPr>
            <a:r>
              <a:rPr lang="en-IN" sz="20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Key functionalities include: </a:t>
            </a:r>
          </a:p>
          <a:p>
            <a:pPr marL="742950" lvl="1" indent="-285750">
              <a:buFont typeface="Arial" panose="020B0604020202020204" pitchFamily="34" charset="0"/>
              <a:buChar char="•"/>
            </a:pPr>
            <a:r>
              <a:rPr lang="en-US" sz="1800" b="1" dirty="0"/>
              <a:t>Point of Sale (POS)</a:t>
            </a:r>
            <a:r>
              <a:rPr lang="en-US" sz="1800" dirty="0"/>
              <a:t>: </a:t>
            </a:r>
            <a:r>
              <a:rPr lang="en-US" sz="2200" dirty="0"/>
              <a:t>Streamlines order processing and payment handling.</a:t>
            </a:r>
          </a:p>
          <a:p>
            <a:pPr marL="742950" lvl="1" indent="-285750">
              <a:buFont typeface="Arial" panose="020B0604020202020204" pitchFamily="34" charset="0"/>
              <a:buChar char="•"/>
            </a:pPr>
            <a:r>
              <a:rPr lang="en-US" sz="1900" b="1" dirty="0"/>
              <a:t>Inventory Management</a:t>
            </a:r>
            <a:r>
              <a:rPr lang="en-US" sz="1900" dirty="0"/>
              <a:t>: </a:t>
            </a:r>
            <a:r>
              <a:rPr lang="en-US" sz="2200" dirty="0"/>
              <a:t>Tracks stock levels, reducing waste and ensuring ingredient availability</a:t>
            </a:r>
            <a:r>
              <a:rPr lang="en-US" sz="1900" dirty="0"/>
              <a:t>.</a:t>
            </a:r>
          </a:p>
          <a:p>
            <a:pPr marL="742950" lvl="1" indent="-285750">
              <a:buFont typeface="Arial" panose="020B0604020202020204" pitchFamily="34" charset="0"/>
              <a:buChar char="•"/>
            </a:pPr>
            <a:r>
              <a:rPr lang="en-US" sz="1800" b="1" dirty="0"/>
              <a:t>Customer Relationship Management (CRM</a:t>
            </a:r>
            <a:r>
              <a:rPr lang="en-US" sz="2400" b="1" dirty="0"/>
              <a:t>)</a:t>
            </a:r>
            <a:r>
              <a:rPr lang="en-US" sz="2400" dirty="0"/>
              <a:t>: </a:t>
            </a:r>
            <a:r>
              <a:rPr lang="en-US" sz="2200" dirty="0"/>
              <a:t>Enhances customer engagement through loyalty programs and feedback mechanisms</a:t>
            </a:r>
            <a:r>
              <a:rPr lang="en-US" sz="2400" dirty="0"/>
              <a:t>.</a:t>
            </a:r>
          </a:p>
          <a:p>
            <a:pPr lvl="0">
              <a:buFont typeface="Wingdings" pitchFamily="2" charset="2"/>
              <a:buChar char="Ø"/>
              <a:tabLst>
                <a:tab pos="457200" algn="l"/>
              </a:tabLst>
            </a:pPr>
            <a:endParaRPr lang="en-IN" sz="20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000" b="1" kern="100" dirty="0">
                <a:solidFill>
                  <a:srgbClr val="002060"/>
                </a:solidFill>
                <a:latin typeface="Aptos" panose="020B0004020202020204" pitchFamily="34" charset="0"/>
                <a:ea typeface="Aptos" panose="020B0004020202020204" pitchFamily="34" charset="0"/>
                <a:cs typeface="Times New Roman" panose="02020603050405020304" pitchFamily="18" charset="0"/>
              </a:rPr>
              <a:t>Technological Trends:</a:t>
            </a:r>
          </a:p>
          <a:p>
            <a:pPr>
              <a:buFont typeface="Arial" panose="020B0604020202020204" pitchFamily="34" charset="0"/>
              <a:buChar char="•"/>
            </a:pPr>
            <a:r>
              <a:rPr lang="en-US" sz="2200" dirty="0"/>
              <a:t>Many RMS solutions utilize cloud computing for real-time data access and scalability.</a:t>
            </a:r>
          </a:p>
          <a:p>
            <a:pPr>
              <a:buFont typeface="Arial" panose="020B0604020202020204" pitchFamily="34" charset="0"/>
              <a:buChar char="•"/>
            </a:pPr>
            <a:r>
              <a:rPr lang="en-US" sz="2200" dirty="0"/>
              <a:t>The integration of mobile applications allows staff to manage orders and tables on-the-go, improving service speed and accuracy.</a:t>
            </a:r>
          </a:p>
          <a:p>
            <a:pPr lvl="0">
              <a:buFont typeface="Wingdings" pitchFamily="2" charset="2"/>
              <a:buChar char="Ø"/>
              <a:tabLst>
                <a:tab pos="457200" algn="l"/>
              </a:tabLst>
            </a:pPr>
            <a:endParaRPr lang="en-IN" sz="2000" b="1" kern="100" dirty="0">
              <a:solidFill>
                <a:srgbClr val="002060"/>
              </a:solidFill>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000" b="1" kern="100" dirty="0">
              <a:solidFill>
                <a:srgbClr val="002060"/>
              </a:solidFill>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0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24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522514" y="1785257"/>
            <a:ext cx="10831286" cy="4822372"/>
          </a:xfrm>
        </p:spPr>
        <p:txBody>
          <a:bodyPr>
            <a:normAutofit/>
          </a:bodyPr>
          <a:lstStyle/>
          <a:p>
            <a:pPr marL="0" lvl="0" indent="0">
              <a:buNone/>
              <a:tabLst>
                <a:tab pos="457200" algn="l"/>
              </a:tabLst>
            </a:pPr>
            <a:r>
              <a:rPr lang="en-IN" sz="1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Benefits and Challenges:</a:t>
            </a:r>
            <a:endParaRPr lang="en-IN" sz="1800" b="1" kern="100" dirty="0">
              <a:solidFill>
                <a:srgbClr val="002060"/>
              </a:solidFill>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Efficiency:</a:t>
            </a:r>
          </a:p>
          <a:p>
            <a:pPr>
              <a:buFont typeface="Arial" panose="020B0604020202020204" pitchFamily="34" charset="0"/>
              <a:buChar char="•"/>
            </a:pPr>
            <a:r>
              <a:rPr lang="en-US" sz="1600" dirty="0"/>
              <a:t>Many RMS solutions utilize cloud computing for real-time data access and scalability.</a:t>
            </a:r>
          </a:p>
          <a:p>
            <a:pPr>
              <a:buFont typeface="Arial" panose="020B0604020202020204" pitchFamily="34" charset="0"/>
              <a:buChar char="•"/>
            </a:pPr>
            <a:r>
              <a:rPr lang="en-US" sz="1600" dirty="0"/>
              <a:t>The integration of mobile applications allows staff to manage orders and tables on the go, improving service speed and accuracy.</a:t>
            </a:r>
          </a:p>
          <a:p>
            <a:pPr lvl="0">
              <a:buFont typeface="Wingdings" pitchFamily="2" charset="2"/>
              <a:buChar char="Ø"/>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Data-Driven Decisions:</a:t>
            </a:r>
          </a:p>
          <a:p>
            <a:pPr>
              <a:tabLst>
                <a:tab pos="457200" algn="l"/>
              </a:tabLst>
            </a:pPr>
            <a:r>
              <a:rPr lang="en-US" sz="1800" dirty="0"/>
              <a:t>Provides insights through analytics, helping restaurants optimize menus and pricing strategies.</a:t>
            </a:r>
          </a:p>
          <a:p>
            <a:pPr>
              <a:buFont typeface="Wingdings" panose="05000000000000000000" pitchFamily="2" charset="2"/>
              <a:buChar char="Ø"/>
              <a:tabLst>
                <a:tab pos="457200" algn="l"/>
              </a:tabLst>
            </a:pPr>
            <a:r>
              <a:rPr lang="en-IN" sz="1800" b="1" kern="100" dirty="0">
                <a:latin typeface="Aptos" panose="020B0004020202020204" pitchFamily="34" charset="0"/>
                <a:ea typeface="Aptos" panose="020B0004020202020204" pitchFamily="34" charset="0"/>
                <a:cs typeface="Times New Roman" panose="02020603050405020304" pitchFamily="18" charset="0"/>
              </a:rPr>
              <a:t>Enhanced Customer Experience:</a:t>
            </a:r>
          </a:p>
          <a:p>
            <a:pPr>
              <a:tabLst>
                <a:tab pos="457200" algn="l"/>
              </a:tabLst>
            </a:pPr>
            <a:r>
              <a:rPr lang="en-US" sz="1600" dirty="0"/>
              <a:t>Quick order processing and personalized service lead to higher customer satisfaction.</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US" sz="1800" b="1" kern="100" dirty="0">
                <a:latin typeface="Aptos" panose="020B0004020202020204" pitchFamily="34" charset="0"/>
                <a:ea typeface="Aptos" panose="020B0004020202020204" pitchFamily="34" charset="0"/>
                <a:cs typeface="Times New Roman" panose="02020603050405020304" pitchFamily="18" charset="0"/>
              </a:rPr>
              <a:t>Challenges:  </a:t>
            </a:r>
          </a:p>
          <a:p>
            <a:pPr>
              <a:tabLst>
                <a:tab pos="457200" algn="l"/>
              </a:tabLst>
            </a:pPr>
            <a:r>
              <a:rPr kumimoji="0" lang="en-US" altLang="en-US" sz="1400" b="1" i="0" u="none" strike="noStrike" cap="none" normalizeH="0" baseline="0" dirty="0">
                <a:ln>
                  <a:noFill/>
                </a:ln>
                <a:solidFill>
                  <a:schemeClr val="tx1"/>
                </a:solidFill>
                <a:effectLst/>
                <a:latin typeface="Arial" panose="020B0604020202020204" pitchFamily="34" charset="0"/>
              </a:rPr>
              <a:t>Training Needs</a:t>
            </a:r>
            <a:r>
              <a:rPr kumimoji="0" lang="en-US" altLang="en-US" sz="1600" b="0" i="0" u="none" strike="noStrike" cap="none" normalizeH="0" baseline="0" dirty="0">
                <a:ln>
                  <a:noFill/>
                </a:ln>
                <a:solidFill>
                  <a:schemeClr val="tx1"/>
                </a:solidFill>
                <a:effectLst/>
                <a:latin typeface="Arial" panose="020B0604020202020204" pitchFamily="34" charset="0"/>
              </a:rPr>
              <a:t>: Staff must be trained to use new systems effectively, which can require time and resources. </a:t>
            </a:r>
          </a:p>
          <a:p>
            <a:pPr>
              <a:tabLst>
                <a:tab pos="457200" algn="l"/>
              </a:tabLst>
            </a:pPr>
            <a:r>
              <a:rPr kumimoji="0" lang="en-US" altLang="en-US" sz="1400" b="1" i="0" u="none" strike="noStrike" cap="none" normalizeH="0" baseline="0" dirty="0">
                <a:ln>
                  <a:noFill/>
                </a:ln>
                <a:solidFill>
                  <a:schemeClr val="tx1"/>
                </a:solidFill>
                <a:effectLst/>
                <a:latin typeface="Arial" panose="020B0604020202020204" pitchFamily="34" charset="0"/>
              </a:rPr>
              <a:t>Cost of Implementation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Initial setup and ongoing maintenance can be expensive, particularly for small businesses.</a:t>
            </a:r>
          </a:p>
          <a:p>
            <a:pPr>
              <a:buFont typeface="Wingdings" panose="05000000000000000000" pitchFamily="2" charset="2"/>
              <a:buChar char="Ø"/>
              <a:tabLst>
                <a:tab pos="457200" algn="l"/>
              </a:tabLst>
            </a:pPr>
            <a:endParaRPr lang="en-US" sz="1600" b="1"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endParaRPr lang="en-US" sz="1600" b="1"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endParaRPr lang="en-IN" sz="24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87E17B88-2538-FE5A-14D2-E05009AC5939}"/>
              </a:ext>
            </a:extLst>
          </p:cNvPr>
          <p:cNvSpPr>
            <a:spLocks noGrp="1" noChangeArrowheads="1"/>
          </p:cNvSpPr>
          <p:nvPr>
            <p:ph idx="1"/>
          </p:nvPr>
        </p:nvSpPr>
        <p:spPr bwMode="auto">
          <a:xfrm>
            <a:off x="838200" y="1369807"/>
            <a:ext cx="405912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effectLst/>
                <a:latin typeface="Arial" panose="020B0604020202020204" pitchFamily="34" charset="0"/>
              </a:rPr>
              <a:t>Streamline Operations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effectLst/>
                <a:latin typeface="Arial" panose="020B0604020202020204" pitchFamily="34" charset="0"/>
              </a:rPr>
              <a:t>User Authentication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effectLst/>
                <a:latin typeface="Arial" panose="020B0604020202020204" pitchFamily="34" charset="0"/>
              </a:rPr>
              <a:t>Menu Management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effectLst/>
                <a:latin typeface="Arial" panose="020B0604020202020204" pitchFamily="34" charset="0"/>
              </a:rPr>
              <a:t>Order Processing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effectLst/>
                <a:latin typeface="Arial" panose="020B0604020202020204" pitchFamily="34" charset="0"/>
              </a:rPr>
              <a:t>Table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lang="en-US" altLang="en-US" sz="2000" b="1" dirty="0">
                <a:latin typeface="Arial" panose="020B0604020202020204" pitchFamily="34" charset="0"/>
              </a:rPr>
              <a:t>Payment system</a:t>
            </a: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effectLst/>
                <a:latin typeface="Arial" panose="020B0604020202020204" pitchFamily="34" charset="0"/>
              </a:rPr>
              <a:t>Responsive Design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effectLst/>
                <a:latin typeface="Arial" panose="020B0604020202020204" pitchFamily="34" charset="0"/>
              </a:rPr>
              <a:t>Practical Learning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54765689-4562-1C3E-9C03-9A63969BDF94}"/>
              </a:ext>
            </a:extLst>
          </p:cNvPr>
          <p:cNvSpPr>
            <a:spLocks noGrp="1" noChangeArrowheads="1"/>
          </p:cNvSpPr>
          <p:nvPr>
            <p:ph idx="1"/>
          </p:nvPr>
        </p:nvSpPr>
        <p:spPr bwMode="auto">
          <a:xfrm>
            <a:off x="838200" y="1196026"/>
            <a:ext cx="795923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latin typeface="Arial" panose="020B0604020202020204" pitchFamily="34" charset="0"/>
              </a:rPr>
              <a:t>Server Requirements</a:t>
            </a:r>
            <a:r>
              <a:rPr kumimoji="0" lang="en-US" altLang="en-US" sz="1800" b="0" i="0" u="none" strike="noStrike" cap="none" normalizeH="0" baseline="0" dirty="0">
                <a:ln>
                  <a:noFill/>
                </a:ln>
                <a:solidFill>
                  <a:srgbClr val="002060"/>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Processor</a:t>
            </a:r>
            <a:r>
              <a:rPr kumimoji="0" lang="en-US" altLang="en-US" sz="1800" b="0" i="0" u="none" strike="noStrike" cap="none" normalizeH="0" baseline="0" dirty="0">
                <a:ln>
                  <a:noFill/>
                </a:ln>
                <a:solidFill>
                  <a:schemeClr val="tx1"/>
                </a:solidFill>
                <a:effectLst/>
                <a:latin typeface="Arial" panose="020B0604020202020204" pitchFamily="34" charset="0"/>
              </a:rPr>
              <a:t>: Dual-core processor (Intel i3 or equivalent)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Minimum 8 GB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100 GB SSD (for faster access and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a:t>
            </a:r>
            <a:r>
              <a:rPr kumimoji="0" lang="en-US" altLang="en-US" sz="1800" b="0" i="0" u="none" strike="noStrike" cap="none" normalizeH="0" baseline="0" dirty="0">
                <a:ln>
                  <a:noFill/>
                </a:ln>
                <a:solidFill>
                  <a:schemeClr val="tx1"/>
                </a:solidFill>
                <a:effectLst/>
                <a:latin typeface="Arial" panose="020B0604020202020204" pitchFamily="34" charset="0"/>
              </a:rPr>
              <a:t>: Ethernet connection or Wi-Fi for connectivity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rgbClr val="002060"/>
                </a:solidFill>
                <a:effectLst/>
                <a:latin typeface="Arial" panose="020B0604020202020204" pitchFamily="34" charset="0"/>
              </a:rPr>
              <a:t>Client Requirements</a:t>
            </a:r>
            <a:r>
              <a:rPr kumimoji="0" lang="en-US" altLang="en-US" sz="1800" b="0" i="0" u="none" strike="noStrike" cap="none" normalizeH="0" baseline="0" dirty="0">
                <a:ln>
                  <a:noFill/>
                </a:ln>
                <a:solidFill>
                  <a:srgbClr val="002060"/>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Processor</a:t>
            </a:r>
            <a:r>
              <a:rPr kumimoji="0" lang="en-US" altLang="en-US" sz="1800" b="0" i="0" u="none" strike="noStrike" cap="none" normalizeH="0" baseline="0" dirty="0">
                <a:ln>
                  <a:noFill/>
                </a:ln>
                <a:solidFill>
                  <a:schemeClr val="tx1"/>
                </a:solidFill>
                <a:effectLst/>
                <a:latin typeface="Arial" panose="020B0604020202020204" pitchFamily="34" charset="0"/>
              </a:rPr>
              <a:t>: Dual-core processor (Intel i3 or equivalent)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Minimum 4 GB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20 GB available space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Display</a:t>
            </a:r>
            <a:r>
              <a:rPr kumimoji="0" lang="en-US" altLang="en-US" sz="1800" b="0" i="0" u="none" strike="noStrike" cap="none" normalizeH="0" baseline="0" dirty="0">
                <a:ln>
                  <a:noFill/>
                </a:ln>
                <a:solidFill>
                  <a:schemeClr val="tx1"/>
                </a:solidFill>
                <a:effectLst/>
                <a:latin typeface="Arial" panose="020B0604020202020204" pitchFamily="34" charset="0"/>
              </a:rPr>
              <a:t>: Minimum 1366 x 768 resolution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latin typeface="Arial" panose="020B0604020202020204" pitchFamily="34" charset="0"/>
              </a:rPr>
              <a:t>Network Requirements:</a:t>
            </a:r>
            <a:endParaRPr kumimoji="0" lang="en-US" altLang="en-US" sz="1800" b="0" i="0" u="none" strike="noStrike" cap="none" normalizeH="0" baseline="0" dirty="0">
              <a:ln>
                <a:noFill/>
              </a:ln>
              <a:solidFill>
                <a:srgbClr val="00206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Router</a:t>
            </a:r>
            <a:r>
              <a:rPr kumimoji="0" lang="en-US" altLang="en-US" sz="1800" b="0" i="0" u="none" strike="noStrike" cap="none" normalizeH="0" baseline="0" dirty="0">
                <a:ln>
                  <a:noFill/>
                </a:ln>
                <a:solidFill>
                  <a:schemeClr val="tx1"/>
                </a:solidFill>
                <a:effectLst/>
                <a:latin typeface="Arial" panose="020B0604020202020204" pitchFamily="34" charset="0"/>
              </a:rPr>
              <a:t>: Reliable router with adequate coverage for the restaurant area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 Connection</a:t>
            </a:r>
            <a:r>
              <a:rPr kumimoji="0" lang="en-US" altLang="en-US" sz="1800" b="0" i="0" u="none" strike="noStrike" cap="none" normalizeH="0" baseline="0" dirty="0">
                <a:ln>
                  <a:noFill/>
                </a:ln>
                <a:solidFill>
                  <a:schemeClr val="tx1"/>
                </a:solidFill>
                <a:effectLst/>
                <a:latin typeface="Arial" panose="020B0604020202020204" pitchFamily="34" charset="0"/>
              </a:rPr>
              <a:t>: High-speed broadband connection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latin typeface="Arial" panose="020B0604020202020204" pitchFamily="34" charset="0"/>
              </a:rPr>
              <a:t>Backup Device</a:t>
            </a:r>
            <a:r>
              <a:rPr kumimoji="0" lang="en-US" altLang="en-US" sz="1800" b="0" i="0" u="none" strike="noStrike" cap="none" normalizeH="0" baseline="0" dirty="0">
                <a:ln>
                  <a:noFill/>
                </a:ln>
                <a:solidFill>
                  <a:srgbClr val="002060"/>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External Hard Drive</a:t>
            </a:r>
            <a:r>
              <a:rPr kumimoji="0" lang="en-US" altLang="en-US" sz="1800" b="0" i="0" u="none" strike="noStrike" cap="none" normalizeH="0" baseline="0" dirty="0">
                <a:ln>
                  <a:noFill/>
                </a:ln>
                <a:solidFill>
                  <a:schemeClr val="tx1"/>
                </a:solidFill>
                <a:effectLst/>
                <a:latin typeface="Arial" panose="020B0604020202020204" pitchFamily="34" charset="0"/>
              </a:rPr>
              <a:t>: For regular data backups (recommended)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200" y="1665514"/>
            <a:ext cx="10820400" cy="4800600"/>
          </a:xfrm>
        </p:spPr>
        <p:txBody>
          <a:bodyPr>
            <a:normAutofit lnSpcReduction="10000"/>
          </a:bodyPr>
          <a:lstStyle/>
          <a:p>
            <a:pPr>
              <a:buFont typeface="Wingdings" panose="05000000000000000000" pitchFamily="2" charset="2"/>
              <a:buChar char="Ø"/>
            </a:pPr>
            <a:r>
              <a:rPr lang="en-US" sz="1400" b="1" dirty="0">
                <a:solidFill>
                  <a:srgbClr val="002060"/>
                </a:solidFill>
              </a:rPr>
              <a:t>Operating System</a:t>
            </a:r>
            <a:r>
              <a:rPr lang="en-US" sz="1400" dirty="0">
                <a:solidFill>
                  <a:srgbClr val="002060"/>
                </a:solidFill>
              </a:rPr>
              <a:t>:</a:t>
            </a:r>
          </a:p>
          <a:p>
            <a:pPr>
              <a:buFont typeface="Arial" panose="020B0604020202020204" pitchFamily="34" charset="0"/>
              <a:buChar char="•"/>
            </a:pPr>
            <a:r>
              <a:rPr lang="en-US" sz="1400" dirty="0"/>
              <a:t>Windows 10 or later</a:t>
            </a:r>
          </a:p>
          <a:p>
            <a:pPr>
              <a:buFont typeface="Wingdings" panose="05000000000000000000" pitchFamily="2" charset="2"/>
              <a:buChar char="Ø"/>
            </a:pPr>
            <a:r>
              <a:rPr lang="en-US" sz="1400" b="1" dirty="0">
                <a:solidFill>
                  <a:srgbClr val="002060"/>
                </a:solidFill>
              </a:rPr>
              <a:t>Web Development Tools</a:t>
            </a:r>
            <a:r>
              <a:rPr lang="en-US" sz="1400" dirty="0">
                <a:solidFill>
                  <a:srgbClr val="002060"/>
                </a:solidFill>
              </a:rPr>
              <a:t>:</a:t>
            </a:r>
          </a:p>
          <a:p>
            <a:pPr>
              <a:buFont typeface="Arial" panose="020B0604020202020204" pitchFamily="34" charset="0"/>
              <a:buChar char="•"/>
            </a:pPr>
            <a:r>
              <a:rPr lang="en-US" sz="1400" b="1" dirty="0"/>
              <a:t>Text Editor/IDE</a:t>
            </a:r>
            <a:r>
              <a:rPr lang="en-US" sz="1400" dirty="0"/>
              <a:t>: Visual Studio Code, Sublime Text, or any preferred code editor</a:t>
            </a:r>
          </a:p>
          <a:p>
            <a:pPr>
              <a:buFont typeface="Arial" panose="020B0604020202020204" pitchFamily="34" charset="0"/>
              <a:buChar char="•"/>
            </a:pPr>
            <a:r>
              <a:rPr lang="en-US" sz="1400" b="1" dirty="0"/>
              <a:t>Version Control</a:t>
            </a:r>
            <a:r>
              <a:rPr lang="en-US" sz="1400" dirty="0"/>
              <a:t>: Git for version control and collaboration (GitHub or GitLab</a:t>
            </a:r>
          </a:p>
          <a:p>
            <a:pPr>
              <a:buFont typeface="Wingdings" panose="05000000000000000000" pitchFamily="2" charset="2"/>
              <a:buChar char="Ø"/>
            </a:pPr>
            <a:r>
              <a:rPr lang="en-IN" sz="1400" b="1" dirty="0">
                <a:solidFill>
                  <a:srgbClr val="002060"/>
                </a:solidFill>
              </a:rPr>
              <a:t>Frontend Technologies</a:t>
            </a:r>
            <a:r>
              <a:rPr lang="en-IN" sz="1400" dirty="0">
                <a:solidFill>
                  <a:srgbClr val="002060"/>
                </a:solidFill>
              </a:rPr>
              <a:t>:</a:t>
            </a:r>
          </a:p>
          <a:p>
            <a:pPr>
              <a:buFont typeface="Arial" panose="020B0604020202020204" pitchFamily="34" charset="0"/>
              <a:buChar char="•"/>
            </a:pPr>
            <a:r>
              <a:rPr lang="en-IN" sz="1400" b="1" dirty="0"/>
              <a:t>HTML</a:t>
            </a:r>
            <a:r>
              <a:rPr lang="en-IN" sz="1400" dirty="0"/>
              <a:t>: For structuring web pages</a:t>
            </a:r>
          </a:p>
          <a:p>
            <a:pPr>
              <a:buFont typeface="Arial" panose="020B0604020202020204" pitchFamily="34" charset="0"/>
              <a:buChar char="•"/>
            </a:pPr>
            <a:r>
              <a:rPr lang="en-IN" sz="1400" b="1" dirty="0"/>
              <a:t>CSS</a:t>
            </a:r>
            <a:r>
              <a:rPr lang="en-IN" sz="1400" dirty="0"/>
              <a:t>: For styling and layout</a:t>
            </a:r>
          </a:p>
          <a:p>
            <a:pPr>
              <a:buFont typeface="Arial" panose="020B0604020202020204" pitchFamily="34" charset="0"/>
              <a:buChar char="•"/>
            </a:pPr>
            <a:r>
              <a:rPr lang="en-IN" sz="1400" b="1" dirty="0"/>
              <a:t>JavaScript</a:t>
            </a:r>
            <a:r>
              <a:rPr lang="en-IN" sz="1400" dirty="0"/>
              <a:t>: For interactive elements and functionality</a:t>
            </a:r>
          </a:p>
          <a:p>
            <a:pPr>
              <a:buFont typeface="Arial" panose="020B0604020202020204" pitchFamily="34" charset="0"/>
              <a:buChar char="•"/>
            </a:pPr>
            <a:r>
              <a:rPr lang="en-IN" sz="1400" b="1" dirty="0"/>
              <a:t>Bootstrap</a:t>
            </a:r>
            <a:r>
              <a:rPr lang="en-IN" sz="1400" dirty="0"/>
              <a:t>: For responsive design and UI components</a:t>
            </a:r>
          </a:p>
          <a:p>
            <a:pPr>
              <a:buFont typeface="Wingdings" panose="05000000000000000000" pitchFamily="2" charset="2"/>
              <a:buChar char="Ø"/>
            </a:pPr>
            <a:r>
              <a:rPr lang="en-US" sz="1400" b="1" dirty="0">
                <a:solidFill>
                  <a:srgbClr val="002060"/>
                </a:solidFill>
              </a:rPr>
              <a:t>Database</a:t>
            </a:r>
            <a:r>
              <a:rPr lang="en-US" sz="1400" dirty="0">
                <a:solidFill>
                  <a:srgbClr val="002060"/>
                </a:solidFill>
              </a:rPr>
              <a:t>:</a:t>
            </a:r>
          </a:p>
          <a:p>
            <a:pPr>
              <a:buFont typeface="Arial" panose="020B0604020202020204" pitchFamily="34" charset="0"/>
              <a:buChar char="•"/>
            </a:pPr>
            <a:r>
              <a:rPr lang="en-US" sz="1400" b="1" dirty="0"/>
              <a:t>MongoDB</a:t>
            </a:r>
            <a:r>
              <a:rPr lang="en-US" sz="1400" dirty="0"/>
              <a:t> (NoSQL) or </a:t>
            </a:r>
            <a:r>
              <a:rPr lang="en-US" sz="1400" b="1" dirty="0"/>
              <a:t>MySQL</a:t>
            </a:r>
            <a:r>
              <a:rPr lang="en-US" sz="1400" dirty="0"/>
              <a:t> (SQL) for data storage and management (optional)</a:t>
            </a:r>
          </a:p>
          <a:p>
            <a:pPr>
              <a:buFont typeface="Wingdings" panose="05000000000000000000" pitchFamily="2" charset="2"/>
              <a:buChar char="Ø"/>
            </a:pPr>
            <a:r>
              <a:rPr lang="en-US" sz="1400" b="1" dirty="0">
                <a:solidFill>
                  <a:srgbClr val="002060"/>
                </a:solidFill>
              </a:rPr>
              <a:t>Web Browser</a:t>
            </a:r>
            <a:r>
              <a:rPr lang="en-US" sz="1400" dirty="0">
                <a:solidFill>
                  <a:srgbClr val="002060"/>
                </a:solidFill>
              </a:rPr>
              <a:t>:</a:t>
            </a:r>
          </a:p>
          <a:p>
            <a:pPr>
              <a:buFont typeface="Arial" panose="020B0604020202020204" pitchFamily="34" charset="0"/>
              <a:buChar char="•"/>
            </a:pPr>
            <a:r>
              <a:rPr lang="en-US" sz="1400" dirty="0"/>
              <a:t>Latest version of Google Chrome, Firefox, or Safari for testing and running the application</a:t>
            </a:r>
          </a:p>
          <a:p>
            <a:pPr>
              <a:buFont typeface="Wingdings" panose="05000000000000000000" pitchFamily="2" charset="2"/>
              <a:buChar char="Ø"/>
            </a:pPr>
            <a:r>
              <a:rPr lang="en-US" sz="1600" b="1" dirty="0">
                <a:solidFill>
                  <a:srgbClr val="002060"/>
                </a:solidFill>
              </a:rPr>
              <a:t>Backend Technologies:</a:t>
            </a:r>
          </a:p>
          <a:p>
            <a:r>
              <a:rPr lang="en-US" sz="1600" b="1" dirty="0"/>
              <a:t>Firebase</a:t>
            </a:r>
            <a:r>
              <a:rPr lang="en-US" sz="1600" dirty="0"/>
              <a:t> for data storage and real-time synchronization.</a:t>
            </a:r>
            <a:endParaRPr lang="en-US" sz="1400" dirty="0"/>
          </a:p>
          <a:p>
            <a:pPr>
              <a:buFont typeface="Arial" panose="020B0604020202020204" pitchFamily="34" charset="0"/>
              <a:buChar char="•"/>
            </a:pPr>
            <a:endParaRPr lang="en-IN" sz="1400" dirty="0"/>
          </a:p>
          <a:p>
            <a:pPr>
              <a:buFont typeface="Arial" panose="020B0604020202020204" pitchFamily="34" charset="0"/>
              <a:buChar char="•"/>
            </a:pPr>
            <a:endParaRPr lang="en-US" sz="1200" dirty="0"/>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838200" y="1752600"/>
            <a:ext cx="10515600" cy="4746171"/>
          </a:xfrm>
        </p:spPr>
        <p:txBody>
          <a:bodyPr>
            <a:normAutofit/>
          </a:bodyPr>
          <a:lstStyle/>
          <a:p>
            <a:pPr>
              <a:buFont typeface="Wingdings" panose="05000000000000000000" pitchFamily="2" charset="2"/>
              <a:buChar char="Ø"/>
            </a:pPr>
            <a:r>
              <a:rPr lang="en-US" sz="2400" b="1" dirty="0">
                <a:solidFill>
                  <a:srgbClr val="002060"/>
                </a:solidFill>
              </a:rPr>
              <a:t>Module 1: Menu and Order Management</a:t>
            </a:r>
          </a:p>
          <a:p>
            <a:pPr>
              <a:buFont typeface="Wingdings" panose="05000000000000000000" pitchFamily="2" charset="2"/>
              <a:buChar char="Ø"/>
            </a:pPr>
            <a:endParaRPr lang="en-US" sz="1600" dirty="0"/>
          </a:p>
          <a:p>
            <a:pPr>
              <a:buFont typeface="Arial" panose="020B0604020202020204" pitchFamily="34" charset="0"/>
              <a:buChar char="•"/>
            </a:pPr>
            <a:r>
              <a:rPr lang="en-US" sz="1600" b="1" dirty="0"/>
              <a:t>User Interface Design</a:t>
            </a:r>
            <a:r>
              <a:rPr lang="en-US" sz="1600" dirty="0"/>
              <a:t>: Create the layout using HTML, CSS, and Bootstrap.</a:t>
            </a:r>
          </a:p>
          <a:p>
            <a:pPr>
              <a:buFont typeface="Arial" panose="020B0604020202020204" pitchFamily="34" charset="0"/>
              <a:buChar char="•"/>
            </a:pPr>
            <a:r>
              <a:rPr lang="en-US" sz="1600" b="1" dirty="0"/>
              <a:t>Menu Display</a:t>
            </a:r>
            <a:r>
              <a:rPr lang="en-US" sz="1600" dirty="0"/>
              <a:t>: Build the component to show menu items.</a:t>
            </a:r>
          </a:p>
          <a:p>
            <a:pPr>
              <a:buFont typeface="Arial" panose="020B0604020202020204" pitchFamily="34" charset="0"/>
              <a:buChar char="•"/>
            </a:pPr>
            <a:r>
              <a:rPr lang="en-US" sz="1600" b="1" dirty="0"/>
              <a:t>Order Form</a:t>
            </a:r>
            <a:r>
              <a:rPr lang="en-US" sz="1600" dirty="0"/>
              <a:t>: Design the order-taking form for staff.</a:t>
            </a:r>
          </a:p>
          <a:p>
            <a:pPr marL="0" indent="0">
              <a:buNone/>
            </a:pPr>
            <a:endParaRPr lang="en-US" sz="1600" dirty="0"/>
          </a:p>
          <a:p>
            <a:pPr>
              <a:buFont typeface="Wingdings" panose="05000000000000000000" pitchFamily="2" charset="2"/>
              <a:buChar char="Ø"/>
            </a:pPr>
            <a:r>
              <a:rPr lang="en-US" sz="2000" b="1" dirty="0">
                <a:solidFill>
                  <a:srgbClr val="002060"/>
                </a:solidFill>
              </a:rPr>
              <a:t>Module 2: User Authentication and Payment System</a:t>
            </a:r>
          </a:p>
          <a:p>
            <a:endParaRPr lang="en-US" sz="1100" dirty="0"/>
          </a:p>
          <a:p>
            <a:pPr>
              <a:buFont typeface="Arial" panose="020B0604020202020204" pitchFamily="34" charset="0"/>
              <a:buChar char="•"/>
            </a:pPr>
            <a:r>
              <a:rPr lang="en-US" sz="1600" b="1" dirty="0"/>
              <a:t>Firebase Authentication</a:t>
            </a:r>
            <a:r>
              <a:rPr lang="en-US" sz="1600" dirty="0"/>
              <a:t>: Set up user sign-up and login using Firebase.</a:t>
            </a:r>
          </a:p>
          <a:p>
            <a:pPr>
              <a:buFont typeface="Arial" panose="020B0604020202020204" pitchFamily="34" charset="0"/>
              <a:buChar char="•"/>
            </a:pPr>
            <a:r>
              <a:rPr lang="en-US" sz="1600" b="1" dirty="0"/>
              <a:t>Profile Management</a:t>
            </a:r>
            <a:r>
              <a:rPr lang="en-US" sz="1600" dirty="0"/>
              <a:t>: Create a simple profile page for users to view their details.</a:t>
            </a:r>
          </a:p>
          <a:p>
            <a:pPr>
              <a:buFont typeface="Arial" panose="020B0604020202020204" pitchFamily="34" charset="0"/>
              <a:buChar char="•"/>
            </a:pPr>
            <a:r>
              <a:rPr lang="en-US" sz="1600" b="1" dirty="0"/>
              <a:t>Payment System: </a:t>
            </a:r>
            <a:r>
              <a:rPr lang="en-US" sz="1600" dirty="0"/>
              <a:t>Create a dummy payment system.</a:t>
            </a:r>
            <a:endParaRPr lang="en-US" sz="1600" b="1" dirty="0"/>
          </a:p>
          <a:p>
            <a:pPr marL="0" indent="0">
              <a:buNone/>
            </a:pPr>
            <a:endParaRPr lang="en-US" sz="1600" dirty="0"/>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313</TotalTime>
  <Words>1404</Words>
  <Application>Microsoft Office PowerPoint</Application>
  <PresentationFormat>Widescreen</PresentationFormat>
  <Paragraphs>181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Abhishek Mishra</cp:lastModifiedBy>
  <cp:revision>9</cp:revision>
  <dcterms:created xsi:type="dcterms:W3CDTF">2024-09-12T08:34:15Z</dcterms:created>
  <dcterms:modified xsi:type="dcterms:W3CDTF">2024-11-28T16:26:17Z</dcterms:modified>
</cp:coreProperties>
</file>