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6" r:id="rId9"/>
    <p:sldId id="267" r:id="rId10"/>
    <p:sldId id="269"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804d4849da79fdb" providerId="LiveId" clId="{036C1A1E-33E9-4A62-84AE-C36E1E2C659A}"/>
    <pc:docChg chg="custSel addSld delSld modSld">
      <pc:chgData name="" userId="a804d4849da79fdb" providerId="LiveId" clId="{036C1A1E-33E9-4A62-84AE-C36E1E2C659A}" dt="2024-10-14T08:37:46.407" v="1016" actId="207"/>
      <pc:docMkLst>
        <pc:docMk/>
      </pc:docMkLst>
      <pc:sldChg chg="addSp delSp modSp">
        <pc:chgData name="" userId="a804d4849da79fdb" providerId="LiveId" clId="{036C1A1E-33E9-4A62-84AE-C36E1E2C659A}" dt="2024-10-14T08:11:15.624" v="825" actId="20577"/>
        <pc:sldMkLst>
          <pc:docMk/>
          <pc:sldMk cId="2115622822" sldId="259"/>
        </pc:sldMkLst>
        <pc:spChg chg="add mod">
          <ac:chgData name="" userId="a804d4849da79fdb" providerId="LiveId" clId="{036C1A1E-33E9-4A62-84AE-C36E1E2C659A}" dt="2024-10-14T08:11:15.624" v="825" actId="20577"/>
          <ac:spMkLst>
            <pc:docMk/>
            <pc:sldMk cId="2115622822" sldId="259"/>
            <ac:spMk id="3" creationId="{269FE94A-B991-4569-B5E0-FB2000F825FE}"/>
          </ac:spMkLst>
        </pc:spChg>
        <pc:spChg chg="del mod">
          <ac:chgData name="" userId="a804d4849da79fdb" providerId="LiveId" clId="{036C1A1E-33E9-4A62-84AE-C36E1E2C659A}" dt="2024-10-14T07:50:35.816" v="140"/>
          <ac:spMkLst>
            <pc:docMk/>
            <pc:sldMk cId="2115622822" sldId="259"/>
            <ac:spMk id="5" creationId="{5417BD6D-03AD-639D-0D53-24A0683B6D63}"/>
          </ac:spMkLst>
        </pc:spChg>
      </pc:sldChg>
      <pc:sldChg chg="modSp">
        <pc:chgData name="" userId="a804d4849da79fdb" providerId="LiveId" clId="{036C1A1E-33E9-4A62-84AE-C36E1E2C659A}" dt="2024-10-14T07:51:36.952" v="147"/>
        <pc:sldMkLst>
          <pc:docMk/>
          <pc:sldMk cId="807820237" sldId="260"/>
        </pc:sldMkLst>
        <pc:spChg chg="mod">
          <ac:chgData name="" userId="a804d4849da79fdb" providerId="LiveId" clId="{036C1A1E-33E9-4A62-84AE-C36E1E2C659A}" dt="2024-10-14T07:51:36.952" v="147"/>
          <ac:spMkLst>
            <pc:docMk/>
            <pc:sldMk cId="807820237" sldId="260"/>
            <ac:spMk id="5" creationId="{69F06B79-DAB3-64B1-9AA4-939F96A54F1E}"/>
          </ac:spMkLst>
        </pc:spChg>
      </pc:sldChg>
      <pc:sldChg chg="addSp delSp modSp">
        <pc:chgData name="" userId="a804d4849da79fdb" providerId="LiveId" clId="{036C1A1E-33E9-4A62-84AE-C36E1E2C659A}" dt="2024-10-14T08:08:09.783" v="790" actId="255"/>
        <pc:sldMkLst>
          <pc:docMk/>
          <pc:sldMk cId="144246171" sldId="261"/>
        </pc:sldMkLst>
        <pc:spChg chg="add mod">
          <ac:chgData name="" userId="a804d4849da79fdb" providerId="LiveId" clId="{036C1A1E-33E9-4A62-84AE-C36E1E2C659A}" dt="2024-10-14T08:08:09.783" v="790" actId="255"/>
          <ac:spMkLst>
            <pc:docMk/>
            <pc:sldMk cId="144246171" sldId="261"/>
            <ac:spMk id="3" creationId="{07E7D164-4A35-4B2F-83D6-50C639B3786E}"/>
          </ac:spMkLst>
        </pc:spChg>
        <pc:spChg chg="del mod">
          <ac:chgData name="" userId="a804d4849da79fdb" providerId="LiveId" clId="{036C1A1E-33E9-4A62-84AE-C36E1E2C659A}" dt="2024-10-14T08:07:39.461" v="787"/>
          <ac:spMkLst>
            <pc:docMk/>
            <pc:sldMk cId="144246171" sldId="261"/>
            <ac:spMk id="5" creationId="{971D3FF4-855C-A317-936E-1CA113829547}"/>
          </ac:spMkLst>
        </pc:spChg>
      </pc:sldChg>
      <pc:sldChg chg="modSp del">
        <pc:chgData name="" userId="a804d4849da79fdb" providerId="LiveId" clId="{036C1A1E-33E9-4A62-84AE-C36E1E2C659A}" dt="2024-10-14T08:31:11.439" v="964" actId="2696"/>
        <pc:sldMkLst>
          <pc:docMk/>
          <pc:sldMk cId="3642173662" sldId="263"/>
        </pc:sldMkLst>
        <pc:spChg chg="mod">
          <ac:chgData name="" userId="a804d4849da79fdb" providerId="LiveId" clId="{036C1A1E-33E9-4A62-84AE-C36E1E2C659A}" dt="2024-10-14T07:52:09.498" v="174" actId="20577"/>
          <ac:spMkLst>
            <pc:docMk/>
            <pc:sldMk cId="3642173662" sldId="263"/>
            <ac:spMk id="5" creationId="{E6A676C2-8498-1A7F-0D2D-8EF4ED2CB30A}"/>
          </ac:spMkLst>
        </pc:spChg>
      </pc:sldChg>
      <pc:sldChg chg="addSp delSp modSp">
        <pc:chgData name="" userId="a804d4849da79fdb" providerId="LiveId" clId="{036C1A1E-33E9-4A62-84AE-C36E1E2C659A}" dt="2024-10-14T08:34:54.845" v="990" actId="14100"/>
        <pc:sldMkLst>
          <pc:docMk/>
          <pc:sldMk cId="3998786505" sldId="266"/>
        </pc:sldMkLst>
        <pc:spChg chg="add del mod">
          <ac:chgData name="" userId="a804d4849da79fdb" providerId="LiveId" clId="{036C1A1E-33E9-4A62-84AE-C36E1E2C659A}" dt="2024-10-14T08:33:29.887" v="981"/>
          <ac:spMkLst>
            <pc:docMk/>
            <pc:sldMk cId="3998786505" sldId="266"/>
            <ac:spMk id="3" creationId="{2BB542D2-3FCB-4D99-BD7A-891CA92F28E4}"/>
          </ac:spMkLst>
        </pc:spChg>
        <pc:spChg chg="add mod">
          <ac:chgData name="" userId="a804d4849da79fdb" providerId="LiveId" clId="{036C1A1E-33E9-4A62-84AE-C36E1E2C659A}" dt="2024-10-14T08:34:54.845" v="990" actId="14100"/>
          <ac:spMkLst>
            <pc:docMk/>
            <pc:sldMk cId="3998786505" sldId="266"/>
            <ac:spMk id="4" creationId="{EDA1C409-DC46-4697-9FA8-E6B4CA1FC2A0}"/>
          </ac:spMkLst>
        </pc:spChg>
        <pc:spChg chg="del mod">
          <ac:chgData name="" userId="a804d4849da79fdb" providerId="LiveId" clId="{036C1A1E-33E9-4A62-84AE-C36E1E2C659A}" dt="2024-10-14T08:33:09.414" v="976"/>
          <ac:spMkLst>
            <pc:docMk/>
            <pc:sldMk cId="3998786505" sldId="266"/>
            <ac:spMk id="5" creationId="{D632FF72-3A95-498C-753E-27CA2AED6BE5}"/>
          </ac:spMkLst>
        </pc:spChg>
      </pc:sldChg>
      <pc:sldChg chg="modSp">
        <pc:chgData name="" userId="a804d4849da79fdb" providerId="LiveId" clId="{036C1A1E-33E9-4A62-84AE-C36E1E2C659A}" dt="2024-10-14T08:23:37.900" v="958" actId="20577"/>
        <pc:sldMkLst>
          <pc:docMk/>
          <pc:sldMk cId="3917661257" sldId="267"/>
        </pc:sldMkLst>
        <pc:spChg chg="mod">
          <ac:chgData name="" userId="a804d4849da79fdb" providerId="LiveId" clId="{036C1A1E-33E9-4A62-84AE-C36E1E2C659A}" dt="2024-10-14T08:23:37.900" v="958" actId="20577"/>
          <ac:spMkLst>
            <pc:docMk/>
            <pc:sldMk cId="3917661257" sldId="267"/>
            <ac:spMk id="5" creationId="{36E66D21-CE27-0EFE-D5A0-B55867E60DCD}"/>
          </ac:spMkLst>
        </pc:spChg>
      </pc:sldChg>
      <pc:sldChg chg="addSp delSp modSp">
        <pc:chgData name="" userId="a804d4849da79fdb" providerId="LiveId" clId="{036C1A1E-33E9-4A62-84AE-C36E1E2C659A}" dt="2024-10-14T07:59:35.662" v="180" actId="14100"/>
        <pc:sldMkLst>
          <pc:docMk/>
          <pc:sldMk cId="3709787471" sldId="268"/>
        </pc:sldMkLst>
        <pc:spChg chg="add mod">
          <ac:chgData name="" userId="a804d4849da79fdb" providerId="LiveId" clId="{036C1A1E-33E9-4A62-84AE-C36E1E2C659A}" dt="2024-10-14T07:59:35.662" v="180" actId="14100"/>
          <ac:spMkLst>
            <pc:docMk/>
            <pc:sldMk cId="3709787471" sldId="268"/>
            <ac:spMk id="3" creationId="{9903F6B0-F401-48E9-988D-22D605D71F21}"/>
          </ac:spMkLst>
        </pc:spChg>
        <pc:spChg chg="del mod">
          <ac:chgData name="" userId="a804d4849da79fdb" providerId="LiveId" clId="{036C1A1E-33E9-4A62-84AE-C36E1E2C659A}" dt="2024-10-14T07:58:46.372" v="176"/>
          <ac:spMkLst>
            <pc:docMk/>
            <pc:sldMk cId="3709787471" sldId="268"/>
            <ac:spMk id="5" creationId="{704266AB-4FDC-DC5D-1539-EDBFF62C9C14}"/>
          </ac:spMkLst>
        </pc:spChg>
      </pc:sldChg>
      <pc:sldChg chg="modSp">
        <pc:chgData name="" userId="a804d4849da79fdb" providerId="LiveId" clId="{036C1A1E-33E9-4A62-84AE-C36E1E2C659A}" dt="2024-10-14T08:00:54.701" v="191" actId="20577"/>
        <pc:sldMkLst>
          <pc:docMk/>
          <pc:sldMk cId="1329742295" sldId="269"/>
        </pc:sldMkLst>
        <pc:spChg chg="mod">
          <ac:chgData name="" userId="a804d4849da79fdb" providerId="LiveId" clId="{036C1A1E-33E9-4A62-84AE-C36E1E2C659A}" dt="2024-10-14T08:00:54.701" v="191" actId="20577"/>
          <ac:spMkLst>
            <pc:docMk/>
            <pc:sldMk cId="1329742295" sldId="269"/>
            <ac:spMk id="5" creationId="{B8FC024B-EB8F-6A04-091E-94AAF1313BBC}"/>
          </ac:spMkLst>
        </pc:spChg>
      </pc:sldChg>
      <pc:sldChg chg="modSp add">
        <pc:chgData name="" userId="a804d4849da79fdb" providerId="LiveId" clId="{036C1A1E-33E9-4A62-84AE-C36E1E2C659A}" dt="2024-10-14T08:37:46.407" v="1016" actId="207"/>
        <pc:sldMkLst>
          <pc:docMk/>
          <pc:sldMk cId="2936132481" sldId="270"/>
        </pc:sldMkLst>
        <pc:spChg chg="mod">
          <ac:chgData name="" userId="a804d4849da79fdb" providerId="LiveId" clId="{036C1A1E-33E9-4A62-84AE-C36E1E2C659A}" dt="2024-10-14T08:37:46.407" v="1016" actId="207"/>
          <ac:spMkLst>
            <pc:docMk/>
            <pc:sldMk cId="2936132481" sldId="270"/>
            <ac:spMk id="2" creationId="{B01AB8CE-8661-4E6C-A31E-DA7490615290}"/>
          </ac:spMkLst>
        </pc:spChg>
        <pc:spChg chg="mod">
          <ac:chgData name="" userId="a804d4849da79fdb" providerId="LiveId" clId="{036C1A1E-33E9-4A62-84AE-C36E1E2C659A}" dt="2024-10-14T08:37:36.578" v="1013" actId="20577"/>
          <ac:spMkLst>
            <pc:docMk/>
            <pc:sldMk cId="2936132481" sldId="270"/>
            <ac:spMk id="3" creationId="{F5D4A52A-C493-477D-A724-E0932102EB29}"/>
          </ac:spMkLst>
        </pc:spChg>
      </pc:sldChg>
      <pc:sldChg chg="del">
        <pc:chgData name="" userId="a804d4849da79fdb" providerId="LiveId" clId="{036C1A1E-33E9-4A62-84AE-C36E1E2C659A}" dt="2024-10-14T08:34:41.704" v="989" actId="2696"/>
        <pc:sldMkLst>
          <pc:docMk/>
          <pc:sldMk cId="309105573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2739365" y="3605552"/>
            <a:ext cx="6825838" cy="384415"/>
          </a:xfrm>
        </p:spPr>
        <p:txBody>
          <a:bodyPr>
            <a:noAutofit/>
          </a:bodyPr>
          <a:lstStyle/>
          <a:p>
            <a:r>
              <a:rPr lang="en-US" sz="3600" b="1" dirty="0"/>
              <a:t>Online Education</a:t>
            </a:r>
            <a:endParaRPr sz="3600" b="1" dirty="0"/>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37001" y="4021668"/>
            <a:ext cx="9517997" cy="4921936"/>
          </a:xfrm>
        </p:spPr>
        <p:txBody>
          <a:bodyPr>
            <a:normAutofit/>
          </a:bodyPr>
          <a:lstStyle/>
          <a:p>
            <a:r>
              <a:rPr sz="2000" dirty="0"/>
              <a:t>Team Leader:</a:t>
            </a:r>
            <a:r>
              <a:rPr lang="en-US" sz="2000" dirty="0"/>
              <a:t> kunal </a:t>
            </a:r>
            <a:r>
              <a:rPr lang="en-US" sz="2000" dirty="0" err="1"/>
              <a:t>prajapati</a:t>
            </a:r>
            <a:r>
              <a:rPr sz="2000" dirty="0"/>
              <a:t> - 2426MCA</a:t>
            </a:r>
            <a:r>
              <a:rPr lang="en-US" sz="2000" dirty="0"/>
              <a:t>667</a:t>
            </a:r>
            <a:endParaRPr sz="2000" dirty="0"/>
          </a:p>
          <a:p>
            <a:r>
              <a:rPr sz="2000" dirty="0"/>
              <a:t>Members:</a:t>
            </a:r>
            <a:endParaRPr lang="en-US" sz="2000" dirty="0"/>
          </a:p>
          <a:p>
            <a:r>
              <a:rPr lang="en-US" sz="2000" dirty="0"/>
              <a:t>Krishna </a:t>
            </a:r>
            <a:r>
              <a:rPr lang="en-US" sz="2000" dirty="0" err="1"/>
              <a:t>sharma</a:t>
            </a:r>
            <a:r>
              <a:rPr sz="2000" dirty="0"/>
              <a:t>- 2426MCA6</a:t>
            </a:r>
            <a:r>
              <a:rPr lang="en-US" sz="2000" dirty="0"/>
              <a:t>28</a:t>
            </a:r>
            <a:endParaRPr sz="2000" dirty="0"/>
          </a:p>
          <a:p>
            <a:endParaRPr sz="2000" dirty="0"/>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43421" y="547322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t>Mr. Arpit Dogra </a:t>
            </a:r>
          </a:p>
          <a:p>
            <a:pPr algn="just"/>
            <a: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B438AEDB-D3E0-C4B3-2F6C-9CA8E147D8DA}"/>
              </a:ext>
            </a:extLst>
          </p:cNvPr>
          <p:cNvSpPr txBox="1"/>
          <p:nvPr/>
        </p:nvSpPr>
        <p:spPr>
          <a:xfrm>
            <a:off x="3263858" y="2331824"/>
            <a:ext cx="6681726"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Mini Project-I (K24MCA18P)</a:t>
            </a:r>
            <a:br>
              <a:rPr lang="en-IN"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Odd Semester</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Session 2024-25</a:t>
            </a:r>
            <a:endParaRPr lang="en-US"/>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Reports</a:t>
            </a: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702128" y="1720479"/>
            <a:ext cx="10515600" cy="4351338"/>
          </a:xfrm>
        </p:spPr>
        <p:txBody>
          <a:bodyPr>
            <a:normAutofit/>
          </a:bodyPr>
          <a:lstStyle/>
          <a:p>
            <a:pPr marL="0" indent="0">
              <a:buNone/>
            </a:pPr>
            <a:r>
              <a:rPr lang="en-GB" b="1" dirty="0"/>
              <a:t>Online Education</a:t>
            </a:r>
            <a:r>
              <a:rPr dirty="0"/>
              <a:t> provides detailed </a:t>
            </a:r>
            <a:r>
              <a:rPr b="1" dirty="0"/>
              <a:t>weekly</a:t>
            </a:r>
            <a:r>
              <a:rPr dirty="0"/>
              <a:t> and </a:t>
            </a:r>
            <a:r>
              <a:rPr b="1" dirty="0"/>
              <a:t>monthly</a:t>
            </a:r>
            <a:r>
              <a:rPr dirty="0"/>
              <a:t> reports including:</a:t>
            </a:r>
          </a:p>
          <a:p>
            <a:r>
              <a:rPr dirty="0"/>
              <a:t>- </a:t>
            </a:r>
            <a:r>
              <a:rPr lang="en-US" dirty="0"/>
              <a:t>Course</a:t>
            </a:r>
            <a:r>
              <a:rPr dirty="0"/>
              <a:t> completion </a:t>
            </a:r>
            <a:r>
              <a:rPr b="1" dirty="0"/>
              <a:t>statistics</a:t>
            </a:r>
            <a:r>
              <a:rPr dirty="0"/>
              <a:t> (completed vs pending)</a:t>
            </a:r>
          </a:p>
          <a:p>
            <a:r>
              <a:rPr dirty="0"/>
              <a:t>- Visual progress reports with </a:t>
            </a:r>
            <a:r>
              <a:rPr b="1" dirty="0"/>
              <a:t>pie</a:t>
            </a:r>
            <a:r>
              <a:rPr dirty="0"/>
              <a:t> </a:t>
            </a:r>
            <a:r>
              <a:rPr b="1" dirty="0"/>
              <a:t>charts</a:t>
            </a:r>
            <a:r>
              <a:rPr dirty="0"/>
              <a:t> and </a:t>
            </a:r>
            <a:r>
              <a:rPr b="1" dirty="0"/>
              <a:t>bar graphs</a:t>
            </a:r>
          </a:p>
          <a:p>
            <a:r>
              <a:rPr dirty="0"/>
              <a:t>These reports help users review their productivity and adjust their schedules accordingly.</a:t>
            </a:r>
          </a:p>
        </p:txBody>
      </p:sp>
    </p:spTree>
    <p:extLst>
      <p:ext uri="{BB962C8B-B14F-4D97-AF65-F5344CB8AC3E}">
        <p14:creationId xmlns:p14="http://schemas.microsoft.com/office/powerpoint/2010/main" val="132974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References</a:t>
            </a:r>
          </a:p>
        </p:txBody>
      </p:sp>
      <p:sp>
        <p:nvSpPr>
          <p:cNvPr id="3" name="Rectangle 1">
            <a:extLst>
              <a:ext uri="{FF2B5EF4-FFF2-40B4-BE49-F238E27FC236}">
                <a16:creationId xmlns:a16="http://schemas.microsoft.com/office/drawing/2014/main" id="{9903F6B0-F401-48E9-988D-22D605D71F21}"/>
              </a:ext>
            </a:extLst>
          </p:cNvPr>
          <p:cNvSpPr>
            <a:spLocks noGrp="1" noChangeArrowheads="1"/>
          </p:cNvSpPr>
          <p:nvPr>
            <p:ph idx="1"/>
          </p:nvPr>
        </p:nvSpPr>
        <p:spPr bwMode="auto">
          <a:xfrm>
            <a:off x="328612" y="1837017"/>
            <a:ext cx="11647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Moore, M. G., &amp; </a:t>
            </a:r>
            <a:r>
              <a:rPr kumimoji="0" lang="en-US" altLang="en-US" sz="1800" b="1" i="0" u="none" strike="noStrike" cap="none" normalizeH="0" baseline="0" dirty="0" err="1">
                <a:ln>
                  <a:noFill/>
                </a:ln>
                <a:solidFill>
                  <a:schemeClr val="tx1"/>
                </a:solidFill>
                <a:effectLst/>
                <a:latin typeface="Arial" panose="020B0604020202020204" pitchFamily="34" charset="0"/>
              </a:rPr>
              <a:t>Kearsley</a:t>
            </a:r>
            <a:r>
              <a:rPr kumimoji="0" lang="en-US" altLang="en-US" sz="1800" b="1" i="0" u="none" strike="noStrike" cap="none" normalizeH="0" baseline="0" dirty="0">
                <a:ln>
                  <a:noFill/>
                </a:ln>
                <a:solidFill>
                  <a:schemeClr val="tx1"/>
                </a:solidFill>
                <a:effectLst/>
                <a:latin typeface="Arial" panose="020B0604020202020204" pitchFamily="34" charset="0"/>
              </a:rPr>
              <a:t>, G. (2011).</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Distance Education: A Systems View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Belmont, CA: Wadsworth.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book provides an in-depth view of distance education with a focus on the systems involved in online learning. It discusses theories, models, and best practices for online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Garrison, D. R., &amp; Anderson, T. (2003).</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E-Learning in the 21st Century: A Framework for Research and Practice</a:t>
            </a:r>
            <a:r>
              <a:rPr kumimoji="0" lang="en-US" altLang="en-US" sz="1800" b="0" i="0" u="none" strike="noStrike" cap="none" normalizeH="0" baseline="0" dirty="0">
                <a:ln>
                  <a:noFill/>
                </a:ln>
                <a:solidFill>
                  <a:schemeClr val="tx1"/>
                </a:solidFill>
                <a:effectLst/>
                <a:latin typeface="Arial" panose="020B0604020202020204" pitchFamily="34" charset="0"/>
              </a:rPr>
              <a:t>. Routledge.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comprehensive guide to the e-learning framework. This book explores the pedagogical and technological aspects of online education, along with its impact on higher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Means, B., Toyama, Y., Murphy, R., </a:t>
            </a:r>
            <a:r>
              <a:rPr kumimoji="0" lang="en-US" altLang="en-US" sz="1800" b="1" i="0" u="none" strike="noStrike" cap="none" normalizeH="0" baseline="0" dirty="0" err="1">
                <a:ln>
                  <a:noFill/>
                </a:ln>
                <a:solidFill>
                  <a:schemeClr val="tx1"/>
                </a:solidFill>
                <a:effectLst/>
                <a:latin typeface="Arial" panose="020B0604020202020204" pitchFamily="34" charset="0"/>
              </a:rPr>
              <a:t>Bakia</a:t>
            </a:r>
            <a:r>
              <a:rPr kumimoji="0" lang="en-US" altLang="en-US" sz="1800" b="1" i="0" u="none" strike="noStrike" cap="none" normalizeH="0" baseline="0" dirty="0">
                <a:ln>
                  <a:noFill/>
                </a:ln>
                <a:solidFill>
                  <a:schemeClr val="tx1"/>
                </a:solidFill>
                <a:effectLst/>
                <a:latin typeface="Arial" panose="020B0604020202020204" pitchFamily="34" charset="0"/>
              </a:rPr>
              <a:t>, M., &amp; Jones, K. (2009).</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Evaluation of Evidence-Based Practices in Online Learning: A Meta-Analysis and Review of Online Learning Studies</a:t>
            </a:r>
            <a:r>
              <a:rPr kumimoji="0" lang="en-US" altLang="en-US" sz="1800" b="0" i="0" u="none" strike="noStrike" cap="none" normalizeH="0" baseline="0" dirty="0">
                <a:ln>
                  <a:noFill/>
                </a:ln>
                <a:solidFill>
                  <a:schemeClr val="tx1"/>
                </a:solidFill>
                <a:effectLst/>
                <a:latin typeface="Arial" panose="020B0604020202020204" pitchFamily="34" charset="0"/>
              </a:rPr>
              <a:t>. U.S. Department of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meta-analysis report that provides data on the effectiveness of online learning compared to face-to-face learning. It discusses the benefits, challenges, and opportunities that online education presents.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Anderson, T. (Ed.). (2008).</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The Theory and Practice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Athabasca University Press.</a:t>
            </a: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B8CE-8661-4E6C-A31E-DA7490615290}"/>
              </a:ext>
            </a:extLst>
          </p:cNvPr>
          <p:cNvSpPr>
            <a:spLocks noGrp="1"/>
          </p:cNvSpPr>
          <p:nvPr>
            <p:ph type="title"/>
          </p:nvPr>
        </p:nvSpPr>
        <p:spPr>
          <a:solidFill>
            <a:schemeClr val="tx2">
              <a:lumMod val="25000"/>
              <a:lumOff val="75000"/>
            </a:schemeClr>
          </a:solidFill>
        </p:spPr>
        <p:txBody>
          <a:bodyPr/>
          <a:lstStyle/>
          <a:p>
            <a:r>
              <a:rPr lang="en-US" dirty="0"/>
              <a:t>Thank you </a:t>
            </a:r>
          </a:p>
        </p:txBody>
      </p:sp>
      <p:sp>
        <p:nvSpPr>
          <p:cNvPr id="3" name="Content Placeholder 2">
            <a:extLst>
              <a:ext uri="{FF2B5EF4-FFF2-40B4-BE49-F238E27FC236}">
                <a16:creationId xmlns:a16="http://schemas.microsoft.com/office/drawing/2014/main" id="{F5D4A52A-C493-477D-A724-E0932102EB29}"/>
              </a:ext>
            </a:extLst>
          </p:cNvPr>
          <p:cNvSpPr>
            <a:spLocks noGrp="1"/>
          </p:cNvSpPr>
          <p:nvPr>
            <p:ph idx="1"/>
          </p:nvPr>
        </p:nvSpPr>
        <p:spPr/>
        <p:txBody>
          <a:bodyPr/>
          <a:lstStyle/>
          <a:p>
            <a:r>
              <a:rPr lang="en-US" dirty="0"/>
              <a:t>Dear friends</a:t>
            </a:r>
          </a:p>
        </p:txBody>
      </p:sp>
    </p:spTree>
    <p:extLst>
      <p:ext uri="{BB962C8B-B14F-4D97-AF65-F5344CB8AC3E}">
        <p14:creationId xmlns:p14="http://schemas.microsoft.com/office/powerpoint/2010/main" val="293613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Modules (2</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slide)</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Introduction</a:t>
            </a:r>
          </a:p>
        </p:txBody>
      </p:sp>
      <p:sp>
        <p:nvSpPr>
          <p:cNvPr id="3" name="Rectangle 1">
            <a:extLst>
              <a:ext uri="{FF2B5EF4-FFF2-40B4-BE49-F238E27FC236}">
                <a16:creationId xmlns:a16="http://schemas.microsoft.com/office/drawing/2014/main" id="{269FE94A-B991-4569-B5E0-FB2000F825FE}"/>
              </a:ext>
            </a:extLst>
          </p:cNvPr>
          <p:cNvSpPr>
            <a:spLocks noGrp="1" noChangeArrowheads="1"/>
          </p:cNvSpPr>
          <p:nvPr>
            <p:ph idx="1"/>
          </p:nvPr>
        </p:nvSpPr>
        <p:spPr bwMode="auto">
          <a:xfrm>
            <a:off x="185738" y="1943041"/>
            <a:ext cx="11772899" cy="358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introduction should provide background information, the purpose of the study, and the objectives.</a:t>
            </a:r>
          </a:p>
          <a:p>
            <a:r>
              <a:rPr lang="en-US" sz="2400" dirty="0"/>
              <a:t>With the rapid advancement of technology and the global shift towards remote learning, online education has become a significant part of the educational landscape. This project investigates how online education platforms are developed, their impact on learning experiences, and the factors contributing to their success or failure. The purpose is to analyze the effectiveness of an online learning system and its ability to deliver quality education remotely. The objectives include examining student engagement, interaction models, and technological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dirty="0"/>
              <a:t>Online Education</a:t>
            </a:r>
            <a:r>
              <a:rPr dirty="0"/>
              <a:t> management applications have evolved significantly with the rise of productivity tools.</a:t>
            </a:r>
            <a:endParaRPr lang="en-US" dirty="0"/>
          </a:p>
          <a:p>
            <a:r>
              <a:rPr lang="en-US" b="1" dirty="0"/>
              <a:t>Flexibility:</a:t>
            </a:r>
            <a:r>
              <a:rPr lang="en-US" dirty="0"/>
              <a:t> Learn anytime, anywhere.</a:t>
            </a:r>
          </a:p>
          <a:p>
            <a:r>
              <a:rPr lang="en-US" b="1" dirty="0"/>
              <a:t>Cost-Effective:</a:t>
            </a:r>
            <a:r>
              <a:rPr lang="en-US" dirty="0"/>
              <a:t> Lower cost compared to traditional education.</a:t>
            </a:r>
          </a:p>
          <a:p>
            <a:r>
              <a:rPr lang="en-US" b="1" dirty="0"/>
              <a:t>Diverse Course Options:</a:t>
            </a:r>
            <a:r>
              <a:rPr lang="en-US" dirty="0"/>
              <a:t> Access to a wide range of subjects.</a:t>
            </a:r>
          </a:p>
          <a:p>
            <a:r>
              <a:rPr lang="en-US" b="1" dirty="0"/>
              <a:t>Accessibility:</a:t>
            </a:r>
            <a:r>
              <a:rPr lang="en-US" dirty="0"/>
              <a:t> Removes geographical barriers.</a:t>
            </a:r>
          </a:p>
          <a:p>
            <a:endParaRPr dirty="0"/>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Objective of the Project</a:t>
            </a:r>
          </a:p>
        </p:txBody>
      </p:sp>
      <p:sp>
        <p:nvSpPr>
          <p:cNvPr id="3" name="Rectangle 1">
            <a:extLst>
              <a:ext uri="{FF2B5EF4-FFF2-40B4-BE49-F238E27FC236}">
                <a16:creationId xmlns:a16="http://schemas.microsoft.com/office/drawing/2014/main" id="{07E7D164-4A35-4B2F-83D6-50C639B3786E}"/>
              </a:ext>
            </a:extLst>
          </p:cNvPr>
          <p:cNvSpPr>
            <a:spLocks noGrp="1" noChangeArrowheads="1"/>
          </p:cNvSpPr>
          <p:nvPr>
            <p:ph idx="1"/>
          </p:nvPr>
        </p:nvSpPr>
        <p:spPr bwMode="auto">
          <a:xfrm>
            <a:off x="838200" y="1719252"/>
            <a:ext cx="102820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develop an accessible and user-friendly online learning platform</a:t>
            </a:r>
            <a:r>
              <a:rPr kumimoji="0" lang="en-US" altLang="en-US" sz="2400" b="0" i="0" u="none" strike="noStrike" cap="none" normalizeH="0" baseline="0" dirty="0">
                <a:ln>
                  <a:noFill/>
                </a:ln>
                <a:solidFill>
                  <a:schemeClr val="tx1"/>
                </a:solidFill>
                <a:effectLst/>
                <a:latin typeface="Arial" panose="020B0604020202020204" pitchFamily="34" charset="0"/>
              </a:rPr>
              <a:t> that provides educational resources to students regardless of geographical location or time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assess the effectiveness of online education</a:t>
            </a:r>
            <a:r>
              <a:rPr kumimoji="0" lang="en-US" altLang="en-US" sz="2400" b="0" i="0" u="none" strike="noStrike" cap="none" normalizeH="0" baseline="0" dirty="0">
                <a:ln>
                  <a:noFill/>
                </a:ln>
                <a:solidFill>
                  <a:schemeClr val="tx1"/>
                </a:solidFill>
                <a:effectLst/>
                <a:latin typeface="Arial" panose="020B0604020202020204" pitchFamily="34" charset="0"/>
              </a:rPr>
              <a:t> by analyzing student engagement, retention, and academic performance in comparison to traditional in-classroom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identify and address challenges</a:t>
            </a:r>
            <a:r>
              <a:rPr kumimoji="0" lang="en-US" altLang="en-US" sz="2400" b="0" i="0" u="none" strike="noStrike" cap="none" normalizeH="0" baseline="0" dirty="0">
                <a:ln>
                  <a:noFill/>
                </a:ln>
                <a:solidFill>
                  <a:schemeClr val="tx1"/>
                </a:solidFill>
                <a:effectLst/>
                <a:latin typeface="Arial" panose="020B0604020202020204" pitchFamily="34" charset="0"/>
              </a:rPr>
              <a:t> such as technical barriers, the digital divide, and reduced face-to-face interaction in online learning environments.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r>
              <a:t>Technology (Hardware Requirements)</a:t>
            </a: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r>
              <a:rPr b="1" dirty="0"/>
              <a:t>No specific hardware requirements.</a:t>
            </a:r>
            <a:r>
              <a:rPr dirty="0"/>
              <a:t> </a:t>
            </a:r>
            <a:endParaRPr lang="en-US" dirty="0"/>
          </a:p>
          <a:p>
            <a:r>
              <a:rPr dirty="0"/>
              <a:t>The application is designed to run on any standard device capable of running modern web browsers.</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rPr dirty="0"/>
              <a:t>Technology (Software Requirements)</a:t>
            </a: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155122" y="1733067"/>
            <a:ext cx="9881755" cy="3801898"/>
          </a:xfrm>
        </p:spPr>
        <p:txBody>
          <a:bodyPr>
            <a:normAutofit/>
          </a:bodyPr>
          <a:lstStyle/>
          <a:p>
            <a:r>
              <a:rPr b="1" dirty="0"/>
              <a:t>Frontend</a:t>
            </a:r>
            <a:r>
              <a:rPr dirty="0"/>
              <a:t>: HTML, CSS, JavaScript</a:t>
            </a:r>
          </a:p>
          <a:p>
            <a:r>
              <a:rPr b="1" dirty="0"/>
              <a:t>Backend</a:t>
            </a:r>
            <a:r>
              <a:rPr dirty="0"/>
              <a:t>: MySQL for data storage</a:t>
            </a:r>
          </a:p>
          <a:p>
            <a:r>
              <a:rPr dirty="0"/>
              <a:t>The application is built with web technologies, allowing it to run seamlessly on multiple platforms</a:t>
            </a:r>
            <a:r>
              <a:rPr lang="en-US" dirty="0"/>
              <a:t>.</a:t>
            </a:r>
          </a:p>
          <a:p>
            <a:r>
              <a:rPr lang="en-US" b="1" dirty="0"/>
              <a:t>Platform used </a:t>
            </a:r>
            <a:r>
              <a:rPr lang="en-US" dirty="0"/>
              <a:t>: VS Code. </a:t>
            </a:r>
            <a:endParaRPr dirty="0"/>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Modules</a:t>
            </a:r>
          </a:p>
        </p:txBody>
      </p:sp>
      <p:sp>
        <p:nvSpPr>
          <p:cNvPr id="4" name="Rectangle 2">
            <a:extLst>
              <a:ext uri="{FF2B5EF4-FFF2-40B4-BE49-F238E27FC236}">
                <a16:creationId xmlns:a16="http://schemas.microsoft.com/office/drawing/2014/main" id="{EDA1C409-DC46-4697-9FA8-E6B4CA1FC2A0}"/>
              </a:ext>
            </a:extLst>
          </p:cNvPr>
          <p:cNvSpPr>
            <a:spLocks noGrp="1" noChangeArrowheads="1"/>
          </p:cNvSpPr>
          <p:nvPr>
            <p:ph idx="1"/>
          </p:nvPr>
        </p:nvSpPr>
        <p:spPr bwMode="auto">
          <a:xfrm>
            <a:off x="542924" y="1616878"/>
            <a:ext cx="132873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registration </a:t>
            </a:r>
            <a:r>
              <a:rPr kumimoji="0" lang="en-US" altLang="en-US" sz="2400" b="0" i="0" u="none" strike="noStrike" cap="none" normalizeH="0" baseline="0" dirty="0">
                <a:ln>
                  <a:noFill/>
                </a:ln>
                <a:solidFill>
                  <a:schemeClr val="tx1"/>
                </a:solidFill>
                <a:effectLst/>
                <a:latin typeface="Arial" panose="020B0604020202020204" pitchFamily="34" charset="0"/>
              </a:rPr>
              <a:t>(students, teachers,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authorization </a:t>
            </a:r>
            <a:r>
              <a:rPr kumimoji="0" lang="en-US" altLang="en-US" sz="2400" b="0" i="0" u="none" strike="noStrike" cap="none" normalizeH="0" baseline="0" dirty="0">
                <a:ln>
                  <a:noFill/>
                </a:ln>
                <a:solidFill>
                  <a:schemeClr val="tx1"/>
                </a:solidFill>
                <a:effectLst/>
                <a:latin typeface="Arial" panose="020B0604020202020204" pitchFamily="34" charset="0"/>
              </a:rPr>
              <a:t>(login, password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Role-based access control </a:t>
            </a:r>
            <a:r>
              <a:rPr kumimoji="0" lang="en-US" altLang="en-US" sz="2400" b="0" i="0" u="none" strike="noStrike" cap="none" normalizeH="0" baseline="0" dirty="0">
                <a:ln>
                  <a:noFill/>
                </a:ln>
                <a:solidFill>
                  <a:schemeClr val="tx1"/>
                </a:solidFill>
                <a:effectLst/>
                <a:latin typeface="Arial" panose="020B0604020202020204" pitchFamily="34" charset="0"/>
              </a:rPr>
              <a:t>(admin, teacher, student)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Profile management </a:t>
            </a:r>
            <a:r>
              <a:rPr kumimoji="0" lang="en-US" altLang="en-US" sz="2400" b="0" i="0" u="none" strike="noStrike" cap="none" normalizeH="0" baseline="0" dirty="0">
                <a:ln>
                  <a:noFill/>
                </a:ln>
                <a:solidFill>
                  <a:schemeClr val="tx1"/>
                </a:solidFill>
                <a:effectLst/>
                <a:latin typeface="Arial" panose="020B0604020202020204" pitchFamily="34" charset="0"/>
              </a:rPr>
              <a:t>(update personal details, course history)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Workflow</a:t>
            </a: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321622" y="1360714"/>
            <a:ext cx="10576462" cy="5225143"/>
          </a:xfrm>
        </p:spPr>
        <p:txBody>
          <a:bodyPr>
            <a:noAutofit/>
          </a:bodyPr>
          <a:lstStyle/>
          <a:p>
            <a:pPr marL="457200" indent="-457200">
              <a:buAutoNum type="arabicPeriod"/>
            </a:pPr>
            <a:r>
              <a:rPr lang="en-GB" sz="2400" b="1" u="sng" dirty="0"/>
              <a:t>Registration: </a:t>
            </a:r>
            <a:r>
              <a:rPr lang="en-GB" sz="2400" u="sng" dirty="0"/>
              <a:t> </a:t>
            </a:r>
            <a:r>
              <a:rPr lang="en-GB" sz="2400" dirty="0"/>
              <a:t>User register to login in the system.</a:t>
            </a:r>
          </a:p>
          <a:p>
            <a:pPr marL="457200" indent="-457200">
              <a:buAutoNum type="arabicPeriod"/>
            </a:pPr>
            <a:r>
              <a:rPr lang="en-GB" sz="2400" b="1" u="sng" dirty="0"/>
              <a:t>User Login:</a:t>
            </a:r>
            <a:r>
              <a:rPr lang="en-US" sz="2400" b="1" u="sng" dirty="0"/>
              <a:t>   </a:t>
            </a:r>
            <a:r>
              <a:rPr lang="en-GB" sz="2400" dirty="0"/>
              <a:t>Users log in to access the system.</a:t>
            </a:r>
            <a:endParaRPr lang="en-GB" sz="2400" b="1" u="sng" dirty="0"/>
          </a:p>
          <a:p>
            <a:pPr marL="0" indent="0">
              <a:buNone/>
            </a:pPr>
            <a:r>
              <a:rPr lang="en-GB" sz="2400" b="1" dirty="0"/>
              <a:t>3</a:t>
            </a:r>
            <a:r>
              <a:rPr lang="en-GB" sz="2400" dirty="0"/>
              <a:t>.   </a:t>
            </a:r>
            <a:r>
              <a:rPr lang="en-GB" sz="2400" b="1" u="sng" dirty="0"/>
              <a:t>Dashboard</a:t>
            </a:r>
            <a:r>
              <a:rPr lang="en-GB" sz="2400" dirty="0"/>
              <a:t> :</a:t>
            </a:r>
            <a:r>
              <a:rPr lang="en-US" sz="2400" dirty="0"/>
              <a:t>  </a:t>
            </a:r>
            <a:r>
              <a:rPr lang="en-GB" sz="2400" dirty="0"/>
              <a:t>Users view all courses (pending, completed, or overdue) on the main dashboard.</a:t>
            </a:r>
          </a:p>
          <a:p>
            <a:pPr marL="0" indent="0">
              <a:buNone/>
            </a:pPr>
            <a:r>
              <a:rPr lang="en-GB" sz="2400" b="1" dirty="0"/>
              <a:t>4</a:t>
            </a:r>
            <a:r>
              <a:rPr lang="en-GB" sz="2400" dirty="0"/>
              <a:t>.   </a:t>
            </a:r>
            <a:r>
              <a:rPr lang="en-GB" sz="2400" b="1" u="sng" dirty="0"/>
              <a:t>Courses:</a:t>
            </a:r>
            <a:r>
              <a:rPr lang="en-US" sz="2400" b="1" u="sng" dirty="0"/>
              <a:t>  </a:t>
            </a:r>
            <a:r>
              <a:rPr lang="en-US" sz="2400" dirty="0"/>
              <a:t>User view all the courses uploaded by the teacher.</a:t>
            </a:r>
            <a:endParaRPr lang="en-GB" sz="2400" dirty="0"/>
          </a:p>
          <a:p>
            <a:pPr marL="0" indent="0">
              <a:buNone/>
            </a:pPr>
            <a:r>
              <a:rPr lang="en-GB" sz="2400" b="1" dirty="0"/>
              <a:t>5</a:t>
            </a:r>
            <a:r>
              <a:rPr lang="en-GB" sz="2400" dirty="0"/>
              <a:t>.  </a:t>
            </a:r>
            <a:r>
              <a:rPr lang="en-GB" sz="2400" b="1" u="sng" dirty="0"/>
              <a:t>Teachers:</a:t>
            </a:r>
            <a:r>
              <a:rPr lang="en-US" sz="2400" b="1" u="sng" dirty="0"/>
              <a:t>  </a:t>
            </a:r>
            <a:r>
              <a:rPr lang="en-GB" sz="2400" dirty="0"/>
              <a:t>View the profile of every teacher and also courses which are uploaded      by specific teacher.</a:t>
            </a:r>
          </a:p>
          <a:p>
            <a:pPr marL="0" indent="0">
              <a:buNone/>
            </a:pPr>
            <a:r>
              <a:rPr lang="en-GB" sz="2400" dirty="0"/>
              <a:t>6.  </a:t>
            </a:r>
            <a:r>
              <a:rPr lang="en-GB" sz="2400" b="1" u="sng" dirty="0"/>
              <a:t>Notifications</a:t>
            </a:r>
            <a:r>
              <a:rPr lang="en-GB" sz="2400" dirty="0"/>
              <a:t> :</a:t>
            </a:r>
            <a:r>
              <a:rPr lang="en-US" sz="2400" dirty="0"/>
              <a:t> </a:t>
            </a:r>
            <a:r>
              <a:rPr lang="en-GB" sz="2400" dirty="0"/>
              <a:t>Get reminders for upcoming or remaining classes.</a:t>
            </a:r>
          </a:p>
          <a:p>
            <a:pPr marL="0" indent="0">
              <a:buNone/>
            </a:pPr>
            <a:r>
              <a:rPr lang="en-GB" sz="2400" dirty="0"/>
              <a:t>7.  </a:t>
            </a:r>
            <a:r>
              <a:rPr lang="en-GB" sz="2400" b="1" u="sng" dirty="0"/>
              <a:t>Reports</a:t>
            </a:r>
            <a:r>
              <a:rPr lang="en-GB" sz="2400" dirty="0"/>
              <a:t>:</a:t>
            </a:r>
            <a:r>
              <a:rPr lang="en-US" sz="2400" dirty="0"/>
              <a:t> </a:t>
            </a:r>
            <a:r>
              <a:rPr lang="en-GB" sz="2400" dirty="0"/>
              <a:t> View courses history and generate reports on course completion.</a:t>
            </a:r>
          </a:p>
          <a:p>
            <a:pPr marL="0" indent="0">
              <a:buNone/>
            </a:pPr>
            <a:r>
              <a:rPr lang="en-GB" sz="2400" dirty="0"/>
              <a:t>8.  </a:t>
            </a:r>
            <a:r>
              <a:rPr lang="en-GB" sz="2400" b="1" dirty="0"/>
              <a:t>Contact us: </a:t>
            </a:r>
            <a:r>
              <a:rPr lang="en-GB" sz="2400" dirty="0"/>
              <a:t>Anyone who has a query they can contact us.</a:t>
            </a:r>
          </a:p>
          <a:p>
            <a:pPr marL="0" indent="0">
              <a:buNone/>
            </a:pPr>
            <a:r>
              <a:rPr lang="en-GB" sz="2400" dirty="0"/>
              <a:t>8.  </a:t>
            </a:r>
            <a:r>
              <a:rPr lang="en-GB" sz="2400" b="1" u="sng" dirty="0"/>
              <a:t>Logout</a:t>
            </a:r>
            <a:r>
              <a:rPr lang="en-GB" sz="2400" dirty="0"/>
              <a:t>:</a:t>
            </a:r>
            <a:r>
              <a:rPr lang="en-US" sz="2400" dirty="0"/>
              <a:t> </a:t>
            </a:r>
            <a:r>
              <a:rPr lang="en-GB" sz="2400" dirty="0"/>
              <a:t> Users log out after taking course.</a:t>
            </a:r>
            <a:endParaRPr sz="2400" dirty="0"/>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937</Words>
  <Application>Microsoft Office PowerPoint</Application>
  <PresentationFormat>Widescreen</PresentationFormat>
  <Paragraphs>91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Symbol</vt:lpstr>
      <vt:lpstr>Tahoma</vt:lpstr>
      <vt:lpstr>Times New Roman</vt:lpstr>
      <vt:lpstr>Wingdings</vt:lpstr>
      <vt:lpstr>Office Theme</vt:lpstr>
      <vt:lpstr>Online Education</vt:lpstr>
      <vt:lpstr>Content</vt:lpstr>
      <vt:lpstr>Introduction</vt:lpstr>
      <vt:lpstr>Literature Review</vt:lpstr>
      <vt:lpstr>Objective of the Project</vt:lpstr>
      <vt:lpstr>Technology (Hardware Requirements)</vt:lpstr>
      <vt:lpstr>Technology (Software Requirements)</vt:lpstr>
      <vt:lpstr>Modules</vt:lpstr>
      <vt:lpstr>Workflow</vt:lpstr>
      <vt:lpstr>Reports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TaskEaze</dc:title>
  <dc:creator>Apoorv Jain</dc:creator>
  <cp:lastModifiedBy>hp</cp:lastModifiedBy>
  <cp:revision>17</cp:revision>
  <dcterms:created xsi:type="dcterms:W3CDTF">2024-09-12T08:34:15Z</dcterms:created>
  <dcterms:modified xsi:type="dcterms:W3CDTF">2024-10-16T11:25:49Z</dcterms:modified>
</cp:coreProperties>
</file>