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59" r:id="rId4"/>
    <p:sldId id="260" r:id="rId5"/>
    <p:sldId id="261" r:id="rId6"/>
    <p:sldId id="262" r:id="rId7"/>
    <p:sldId id="264" r:id="rId8"/>
    <p:sldId id="266" r:id="rId9"/>
    <p:sldId id="270" r:id="rId10"/>
    <p:sldId id="273" r:id="rId11"/>
    <p:sldId id="274"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B89254-2217-4870-A048-D85B0059BB80}" v="2" dt="2024-10-15T04:48:56.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54299-9F3F-D8BC-7E28-6FCC6768E6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73DE10-10DC-9D7C-F4EB-7BD5F6037C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DB97B8-B596-093F-6C1C-4E2E240D7D66}"/>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89555D73-53D2-C4DA-F734-775C56D36BC5}"/>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1966545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14</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3600649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2D461-6DB6-4189-1792-CEC498FD08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B49E3-BE3F-806C-8E5E-8809BF2864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729C8C-DA09-D6E9-44DA-087721C65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21A3C49-9B0E-E7BA-7A7D-1E8D80777D81}"/>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897221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mysql.com/d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geeksforgeeks.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829498"/>
          </a:xfrm>
        </p:spPr>
        <p:txBody>
          <a:bodyPr>
            <a:normAutofit/>
          </a:bodyPr>
          <a:lstStyle/>
          <a:p>
            <a:r>
              <a:rPr lang="en-US" b="1" u="sng" dirty="0">
                <a:solidFill>
                  <a:schemeClr val="accent4">
                    <a:lumMod val="60000"/>
                    <a:lumOff val="40000"/>
                  </a:schemeClr>
                </a:solidFill>
                <a:latin typeface="Times New Roman" panose="02020603050405020304" pitchFamily="18" charset="0"/>
                <a:cs typeface="Times New Roman" panose="02020603050405020304" pitchFamily="18" charset="0"/>
              </a:rPr>
              <a:t>“Resort Management System”</a:t>
            </a:r>
          </a:p>
          <a:p>
            <a:r>
              <a:rPr lang="en-US" b="1" dirty="0">
                <a:latin typeface="Times New Roman" panose="02020603050405020304" pitchFamily="18" charset="0"/>
                <a:cs typeface="Times New Roman" panose="02020603050405020304" pitchFamily="18" charset="0"/>
              </a:rPr>
              <a:t>Ayush Saini 2426MCA327</a:t>
            </a:r>
          </a:p>
          <a:p>
            <a:r>
              <a:rPr lang="en-US" b="1" dirty="0">
                <a:latin typeface="Times New Roman" panose="02020603050405020304" pitchFamily="18" charset="0"/>
                <a:cs typeface="Times New Roman" panose="02020603050405020304" pitchFamily="18" charset="0"/>
              </a:rPr>
              <a:t>Antra Prakash 2426MCA326</a:t>
            </a: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307690" y="4657344"/>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Prof. Divya Ma’am</a:t>
            </a:r>
          </a:p>
          <a:p>
            <a:pPr algn="just"/>
            <a:r>
              <a:rPr lang="en-IN" dirty="0">
                <a:solidFill>
                  <a:srgbClr val="FF0000"/>
                </a:solidFill>
                <a:latin typeface="Times New Roman" panose="02020603050405020304" pitchFamily="18" charset="0"/>
                <a:cs typeface="Times New Roman" panose="02020603050405020304" pitchFamily="18" charset="0"/>
              </a:rPr>
              <a:t>Assistant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EA239-324F-E50C-80CE-E8A11AC7F2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405E5-EE4D-38B8-290C-F93E897AAD35}"/>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5BC2949-D988-76B4-8B6F-61C886AED9E0}"/>
              </a:ext>
            </a:extLst>
          </p:cNvPr>
          <p:cNvSpPr>
            <a:spLocks noGrp="1"/>
          </p:cNvSpPr>
          <p:nvPr>
            <p:ph idx="1"/>
          </p:nvPr>
        </p:nvSpPr>
        <p:spPr>
          <a:xfrm>
            <a:off x="838200" y="1825625"/>
            <a:ext cx="10515600" cy="4829818"/>
          </a:xfrm>
        </p:spPr>
        <p:txBody>
          <a:bodyPr>
            <a:normAutofit fontScale="70000" lnSpcReduction="20000"/>
          </a:bodyPr>
          <a:lstStyle/>
          <a:p>
            <a:pPr marL="0" indent="0">
              <a:buNone/>
            </a:pPr>
            <a:r>
              <a:rPr lang="en-US" b="1" dirty="0"/>
              <a:t>3.Reporting Module</a:t>
            </a:r>
          </a:p>
          <a:p>
            <a:r>
              <a:rPr lang="en-US" dirty="0"/>
              <a:t>This module is for generating various reports needed by the resort management for operational and financial analysis.</a:t>
            </a:r>
          </a:p>
          <a:p>
            <a:pPr>
              <a:buFont typeface="Arial" panose="020B0604020202020204" pitchFamily="34" charset="0"/>
              <a:buChar char="•"/>
            </a:pPr>
            <a:r>
              <a:rPr lang="en-US" u="sng" dirty="0"/>
              <a:t>Booking Reports:</a:t>
            </a:r>
          </a:p>
          <a:p>
            <a:pPr marL="742950" lvl="1" indent="-285750">
              <a:buFont typeface="Arial" panose="020B0604020202020204" pitchFamily="34" charset="0"/>
              <a:buChar char="•"/>
            </a:pPr>
            <a:r>
              <a:rPr lang="en-US" dirty="0"/>
              <a:t>Generate daily, weekly, or monthly reports on the total number of bookings, including breakdowns based on room types, occupancy rates, and customer demographics.</a:t>
            </a:r>
          </a:p>
          <a:p>
            <a:pPr marL="742950" lvl="1" indent="-285750">
              <a:buFont typeface="Arial" panose="020B0604020202020204" pitchFamily="34" charset="0"/>
              <a:buChar char="•"/>
            </a:pPr>
            <a:r>
              <a:rPr lang="en-US" dirty="0"/>
              <a:t>Identify peak seasons, busy days, or underperforming periods for strategic decision-making.</a:t>
            </a:r>
          </a:p>
          <a:p>
            <a:pPr>
              <a:buFont typeface="Arial" panose="020B0604020202020204" pitchFamily="34" charset="0"/>
              <a:buChar char="•"/>
            </a:pPr>
            <a:r>
              <a:rPr lang="en-US" u="sng" dirty="0"/>
              <a:t>Payment Reports:</a:t>
            </a:r>
          </a:p>
          <a:p>
            <a:pPr marL="742950" lvl="1" indent="-285750">
              <a:buFont typeface="Arial" panose="020B0604020202020204" pitchFamily="34" charset="0"/>
              <a:buChar char="•"/>
            </a:pPr>
            <a:r>
              <a:rPr lang="en-US" dirty="0"/>
              <a:t>View a summary of payments made, pending invoices, outstanding balances, etc.</a:t>
            </a:r>
          </a:p>
          <a:p>
            <a:pPr marL="742950" lvl="1" indent="-285750">
              <a:buFont typeface="Arial" panose="020B0604020202020204" pitchFamily="34" charset="0"/>
              <a:buChar char="•"/>
            </a:pPr>
            <a:r>
              <a:rPr lang="en-US" dirty="0"/>
              <a:t>Track revenue from bookings, add-on services (spa, restaurant), and any other income sources.</a:t>
            </a:r>
          </a:p>
          <a:p>
            <a:pPr>
              <a:buFont typeface="Arial" panose="020B0604020202020204" pitchFamily="34" charset="0"/>
              <a:buChar char="•"/>
            </a:pPr>
            <a:r>
              <a:rPr lang="en-US" u="sng" dirty="0"/>
              <a:t>Occupancy Reports:</a:t>
            </a:r>
          </a:p>
          <a:p>
            <a:pPr marL="742950" lvl="1" indent="-285750">
              <a:buFont typeface="Arial" panose="020B0604020202020204" pitchFamily="34" charset="0"/>
              <a:buChar char="•"/>
            </a:pPr>
            <a:r>
              <a:rPr lang="en-US" dirty="0"/>
              <a:t>Generate reports showing the percentage of rooms occupied during a specific time frame.</a:t>
            </a:r>
          </a:p>
          <a:p>
            <a:pPr marL="742950" lvl="1" indent="-285750">
              <a:buFont typeface="Arial" panose="020B0604020202020204" pitchFamily="34" charset="0"/>
              <a:buChar char="•"/>
            </a:pPr>
            <a:r>
              <a:rPr lang="en-US" dirty="0"/>
              <a:t>This helps to analyze usage patterns and optimize room availability during off-peak seasons.</a:t>
            </a:r>
          </a:p>
          <a:p>
            <a:pPr>
              <a:buFont typeface="Arial" panose="020B0604020202020204" pitchFamily="34" charset="0"/>
              <a:buChar char="•"/>
            </a:pPr>
            <a:r>
              <a:rPr lang="en-US" u="sng" dirty="0"/>
              <a:t>Guest Feedback and Satisfaction Reports:</a:t>
            </a:r>
          </a:p>
          <a:p>
            <a:pPr marL="742950" lvl="1" indent="-285750">
              <a:buFont typeface="Arial" panose="020B0604020202020204" pitchFamily="34" charset="0"/>
              <a:buChar char="•"/>
            </a:pPr>
            <a:r>
              <a:rPr lang="en-US" dirty="0"/>
              <a:t>This report will compile guest reviews and ratings for services and rooms. Management can use this to </a:t>
            </a:r>
          </a:p>
          <a:p>
            <a:pPr marL="457200" lvl="1" indent="0">
              <a:buNone/>
            </a:pPr>
            <a:r>
              <a:rPr lang="en-US" dirty="0"/>
              <a:t>identify improvement areas and maintain high service standards.</a:t>
            </a:r>
          </a:p>
        </p:txBody>
      </p:sp>
    </p:spTree>
    <p:extLst>
      <p:ext uri="{BB962C8B-B14F-4D97-AF65-F5344CB8AC3E}">
        <p14:creationId xmlns:p14="http://schemas.microsoft.com/office/powerpoint/2010/main" val="1158268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242F2-ACA0-8241-B8D8-D0547EE9B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D8F88E-C970-3B7C-4AF7-2072C895195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36AB51B-02EA-8CBA-8A31-8408E39C6938}"/>
              </a:ext>
            </a:extLst>
          </p:cNvPr>
          <p:cNvSpPr>
            <a:spLocks noGrp="1"/>
          </p:cNvSpPr>
          <p:nvPr>
            <p:ph idx="1"/>
          </p:nvPr>
        </p:nvSpPr>
        <p:spPr>
          <a:xfrm>
            <a:off x="838200" y="1825625"/>
            <a:ext cx="10515600" cy="4829818"/>
          </a:xfrm>
        </p:spPr>
        <p:txBody>
          <a:bodyPr>
            <a:normAutofit/>
          </a:bodyPr>
          <a:lstStyle/>
          <a:p>
            <a:pPr marL="0" indent="0">
              <a:buNone/>
            </a:pPr>
            <a:r>
              <a:rPr lang="en-US" b="1" dirty="0"/>
              <a:t>4.Customer check-out module</a:t>
            </a:r>
          </a:p>
          <a:p>
            <a:r>
              <a:rPr lang="en-US" dirty="0"/>
              <a:t>Allow guests to check out through the resort’s app or website without needing to visit the front desk.</a:t>
            </a:r>
          </a:p>
        </p:txBody>
      </p:sp>
    </p:spTree>
    <p:extLst>
      <p:ext uri="{BB962C8B-B14F-4D97-AF65-F5344CB8AC3E}">
        <p14:creationId xmlns:p14="http://schemas.microsoft.com/office/powerpoint/2010/main" val="3366851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sz="2000" b="1" u="sng" dirty="0"/>
              <a:t>Flowchart Components</a:t>
            </a:r>
          </a:p>
          <a:p>
            <a:pPr>
              <a:buFont typeface="+mj-lt"/>
              <a:buAutoNum type="arabicPeriod"/>
            </a:pPr>
            <a:r>
              <a:rPr lang="en-US" sz="2000" b="1" dirty="0"/>
              <a:t>Start (Home Page)</a:t>
            </a:r>
            <a:endParaRPr lang="en-US" sz="2000" dirty="0"/>
          </a:p>
          <a:p>
            <a:pPr lvl="1"/>
            <a:r>
              <a:rPr lang="en-US" sz="1600" dirty="0"/>
              <a:t>The entry point for both new and returning users.</a:t>
            </a:r>
          </a:p>
          <a:p>
            <a:pPr>
              <a:buFont typeface="+mj-lt"/>
              <a:buAutoNum type="arabicPeriod"/>
            </a:pPr>
            <a:r>
              <a:rPr lang="en-US" sz="2000" b="1" dirty="0"/>
              <a:t>Login/Registration</a:t>
            </a:r>
            <a:endParaRPr lang="en-US" sz="2000" dirty="0"/>
          </a:p>
          <a:p>
            <a:pPr lvl="1"/>
            <a:r>
              <a:rPr lang="en-US" sz="1600" dirty="0"/>
              <a:t>Users are directed to log in (for returning users) or register (for new users).</a:t>
            </a:r>
          </a:p>
          <a:p>
            <a:pPr lvl="1"/>
            <a:r>
              <a:rPr lang="en-US" sz="1600" dirty="0"/>
              <a:t>Based on their role (guest or staff), they are redirected to the appropriate dashboard.</a:t>
            </a:r>
          </a:p>
          <a:p>
            <a:pPr>
              <a:buFont typeface="+mj-lt"/>
              <a:buAutoNum type="arabicPeriod"/>
            </a:pPr>
            <a:r>
              <a:rPr lang="en-US" sz="2000" b="1" dirty="0"/>
              <a:t>Room Availability Check</a:t>
            </a:r>
            <a:endParaRPr lang="en-US" sz="2000" dirty="0"/>
          </a:p>
          <a:p>
            <a:pPr lvl="1"/>
            <a:r>
              <a:rPr lang="en-US" sz="1600" dirty="0"/>
              <a:t>Once logged in, users check available rooms by providing check-in/check-out dates. The system fetches real-time room status.</a:t>
            </a:r>
          </a:p>
          <a:p>
            <a:pPr>
              <a:buFont typeface="+mj-lt"/>
              <a:buAutoNum type="arabicPeriod"/>
            </a:pPr>
            <a:r>
              <a:rPr lang="en-US" sz="2000" b="1" dirty="0"/>
              <a:t>Room Booking</a:t>
            </a:r>
            <a:endParaRPr lang="en-US" sz="2000" dirty="0"/>
          </a:p>
          <a:p>
            <a:pPr lvl="1"/>
            <a:r>
              <a:rPr lang="en-US" sz="1600" dirty="0"/>
              <a:t>After selecting a room, users proceed to book the room by filling out booking details and preferences.</a:t>
            </a:r>
          </a:p>
          <a:p>
            <a:pPr lvl="1"/>
            <a:r>
              <a:rPr lang="en-US" sz="1600" dirty="0"/>
              <a:t>The system temporarily holds the booking details while awaiting payment.</a:t>
            </a:r>
          </a:p>
          <a:p>
            <a:pPr marL="0" indent="0">
              <a:buNone/>
            </a:pPr>
            <a:r>
              <a:rPr lang="en-US" sz="2000" b="1" dirty="0"/>
              <a:t>5. Admin Dashboard</a:t>
            </a:r>
            <a:endParaRPr lang="en-US" sz="2000" dirty="0"/>
          </a:p>
          <a:p>
            <a:pPr lvl="1"/>
            <a:r>
              <a:rPr lang="en-US" sz="1600" dirty="0"/>
              <a:t>Admins can view guest data, booking records, and generate reports from their dashboard</a:t>
            </a:r>
          </a:p>
          <a:p>
            <a:pPr marL="0" indent="0">
              <a:buNone/>
            </a:pPr>
            <a:r>
              <a:rPr lang="en-US" sz="2000" b="1" dirty="0"/>
              <a:t>6. End (System Logout)</a:t>
            </a:r>
            <a:endParaRPr lang="en-US" sz="2000" dirty="0"/>
          </a:p>
          <a:p>
            <a:pPr lvl="1"/>
            <a:r>
              <a:rPr lang="en-US" sz="1600" dirty="0"/>
              <a:t>After all operations are completed, users can log out.</a:t>
            </a:r>
          </a:p>
          <a:p>
            <a:pPr marL="457200" lvl="1" indent="0">
              <a:buNone/>
            </a:pPr>
            <a:endParaRPr lang="en-US" sz="1600" dirty="0"/>
          </a:p>
        </p:txBody>
      </p:sp>
    </p:spTree>
    <p:extLst>
      <p:ext uri="{BB962C8B-B14F-4D97-AF65-F5344CB8AC3E}">
        <p14:creationId xmlns:p14="http://schemas.microsoft.com/office/powerpoint/2010/main" val="391766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a:xfrm>
            <a:off x="838200" y="1825625"/>
            <a:ext cx="10515600" cy="4860310"/>
          </a:xfrm>
        </p:spPr>
        <p:txBody>
          <a:bodyPr>
            <a:normAutofit/>
          </a:bodyPr>
          <a:lstStyle/>
          <a:p>
            <a:pPr>
              <a:buFont typeface="+mj-lt"/>
              <a:buAutoNum type="arabicPeriod"/>
            </a:pPr>
            <a:r>
              <a:rPr lang="en-US" sz="2000" b="1" dirty="0"/>
              <a:t> Room Booking Reports</a:t>
            </a:r>
            <a:endParaRPr lang="en-US" sz="2000" dirty="0"/>
          </a:p>
          <a:p>
            <a:pPr lvl="1"/>
            <a:r>
              <a:rPr lang="en-US" sz="1600" dirty="0"/>
              <a:t>Cancellations or modifications of bookings.</a:t>
            </a:r>
          </a:p>
          <a:p>
            <a:pPr lvl="1"/>
            <a:r>
              <a:rPr lang="en-US" sz="1600" dirty="0"/>
              <a:t>Room availability and booking.</a:t>
            </a:r>
          </a:p>
          <a:p>
            <a:pPr marL="0" indent="0">
              <a:buNone/>
            </a:pPr>
            <a:r>
              <a:rPr lang="en-US" sz="2000" b="1" dirty="0"/>
              <a:t>2.  Guest Management Reports</a:t>
            </a:r>
            <a:endParaRPr lang="en-US" sz="2000" dirty="0"/>
          </a:p>
          <a:p>
            <a:pPr lvl="1"/>
            <a:r>
              <a:rPr lang="en-US" sz="1200" dirty="0"/>
              <a:t>List of registered guests (new and returning).</a:t>
            </a:r>
          </a:p>
          <a:p>
            <a:pPr lvl="1"/>
            <a:r>
              <a:rPr lang="en-US" sz="1200" dirty="0"/>
              <a:t>Guest check-in and check-out logs.</a:t>
            </a:r>
          </a:p>
          <a:p>
            <a:pPr marL="0" indent="0">
              <a:buNone/>
            </a:pPr>
            <a:r>
              <a:rPr lang="en-US" sz="2000" b="1" dirty="0"/>
              <a:t>3.   Room Management Reports</a:t>
            </a:r>
            <a:endParaRPr lang="en-US" sz="2000" dirty="0"/>
          </a:p>
          <a:p>
            <a:pPr lvl="1"/>
            <a:r>
              <a:rPr lang="en-US" sz="1200" dirty="0"/>
              <a:t>Occupancy rate of rooms.</a:t>
            </a:r>
          </a:p>
          <a:p>
            <a:pPr lvl="1"/>
            <a:r>
              <a:rPr lang="en-US" sz="1200" dirty="0"/>
              <a:t>Room status reports (available, occupied).</a:t>
            </a:r>
          </a:p>
          <a:p>
            <a:pPr marL="0" indent="0">
              <a:buNone/>
            </a:pPr>
            <a:r>
              <a:rPr lang="en-US" sz="2000" b="1" dirty="0"/>
              <a:t>4.    Admin Management Reports</a:t>
            </a:r>
            <a:endParaRPr lang="en-US" sz="2000" dirty="0"/>
          </a:p>
          <a:p>
            <a:pPr lvl="1"/>
            <a:r>
              <a:rPr lang="en-US" sz="1200" dirty="0"/>
              <a:t>Admin and staff activity logs.</a:t>
            </a:r>
          </a:p>
          <a:p>
            <a:pPr lvl="1"/>
            <a:r>
              <a:rPr lang="en-US" sz="1200" dirty="0"/>
              <a:t>User access to the system (logins, actions performed).</a:t>
            </a:r>
          </a:p>
          <a:p>
            <a:pPr lvl="1"/>
            <a:r>
              <a:rPr lang="en-US" sz="1200" dirty="0"/>
              <a:t>Reports on system updates, user management, and configurations.</a:t>
            </a:r>
          </a:p>
          <a:p>
            <a:pPr>
              <a:buFont typeface="Arial" panose="020B0604020202020204" pitchFamily="34" charset="0"/>
              <a:buChar char="•"/>
            </a:pPr>
            <a:endParaRPr lang="en-US" sz="3200" dirty="0"/>
          </a:p>
        </p:txBody>
      </p:sp>
    </p:spTree>
    <p:extLst>
      <p:ext uri="{BB962C8B-B14F-4D97-AF65-F5344CB8AC3E}">
        <p14:creationId xmlns:p14="http://schemas.microsoft.com/office/powerpoint/2010/main" val="132974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a:bodyPr>
          <a:lstStyle/>
          <a:p>
            <a:pPr>
              <a:buFont typeface="Wingdings" pitchFamily="2" charset="2"/>
              <a:buChar char="Ø"/>
              <a:tabLst>
                <a:tab pos="457200" algn="l"/>
              </a:tabLst>
            </a:pPr>
            <a:r>
              <a:rPr lang="en-US" sz="1700" dirty="0">
                <a:latin typeface="Times New Roman" panose="02020603050405020304" pitchFamily="18" charset="0"/>
                <a:cs typeface="Times New Roman" panose="02020603050405020304" pitchFamily="18" charset="0"/>
              </a:rPr>
              <a:t>HTML,CSS,JS – MDN website</a:t>
            </a:r>
          </a:p>
          <a:p>
            <a:pPr lvl="0">
              <a:buFont typeface="Wingdings" pitchFamily="2" charset="2"/>
              <a:buChar char="Ø"/>
              <a:tabLst>
                <a:tab pos="457200" algn="l"/>
              </a:tabLst>
            </a:pPr>
            <a:r>
              <a:rPr lang="en-US" sz="1700" kern="100" dirty="0">
                <a:latin typeface="Times New Roman" panose="02020603050405020304" pitchFamily="18" charset="0"/>
                <a:ea typeface="Aptos" panose="020B0004020202020204" pitchFamily="34" charset="0"/>
                <a:cs typeface="Times New Roman" panose="02020603050405020304" pitchFamily="18" charset="0"/>
              </a:rPr>
              <a:t>MySQL --  Retrieved from </a:t>
            </a:r>
            <a:r>
              <a:rPr lang="en-US" sz="1700" kern="100" dirty="0">
                <a:latin typeface="Times New Roman" panose="02020603050405020304" pitchFamily="18" charset="0"/>
                <a:ea typeface="Aptos" panose="020B0004020202020204" pitchFamily="34" charset="0"/>
                <a:cs typeface="Times New Roman" panose="02020603050405020304" pitchFamily="18" charset="0"/>
                <a:hlinkClick r:id="rId3"/>
              </a:rPr>
              <a:t>https://dev.mysql.com/do</a:t>
            </a:r>
            <a:r>
              <a:rPr lang="en-US" sz="1700" kern="100" dirty="0">
                <a:latin typeface="Times New Roman" panose="02020603050405020304" pitchFamily="18" charset="0"/>
                <a:ea typeface="Aptos" panose="020B0004020202020204" pitchFamily="34" charset="0"/>
                <a:cs typeface="Times New Roman" panose="02020603050405020304" pitchFamily="18" charset="0"/>
              </a:rPr>
              <a:t>c/ </a:t>
            </a:r>
          </a:p>
          <a:p>
            <a:pPr lvl="0">
              <a:buFont typeface="Wingdings" pitchFamily="2" charset="2"/>
              <a:buChar char="Ø"/>
              <a:tabLst>
                <a:tab pos="457200" algn="l"/>
              </a:tabLst>
            </a:pPr>
            <a:r>
              <a:rPr lang="en-IN" sz="1700" kern="100" dirty="0">
                <a:latin typeface="Times New Roman" panose="02020603050405020304" pitchFamily="18" charset="0"/>
                <a:ea typeface="Aptos" panose="020B0004020202020204" pitchFamily="34" charset="0"/>
                <a:cs typeface="Times New Roman" panose="02020603050405020304" pitchFamily="18" charset="0"/>
              </a:rPr>
              <a:t>GitHub Documentation -- GitHub – Retrieved from https://docs.github.com/ </a:t>
            </a:r>
          </a:p>
          <a:p>
            <a:pPr lvl="0">
              <a:buFont typeface="Wingdings" pitchFamily="2" charset="2"/>
              <a:buChar char="Ø"/>
              <a:tabLst>
                <a:tab pos="457200" algn="l"/>
              </a:tabLst>
            </a:pPr>
            <a:r>
              <a:rPr lang="en-IN" sz="1700" kern="100" dirty="0">
                <a:effectLst/>
                <a:latin typeface="Times New Roman" panose="02020603050405020304" pitchFamily="18" charset="0"/>
                <a:ea typeface="Aptos" panose="020B0004020202020204" pitchFamily="34" charset="0"/>
                <a:cs typeface="Times New Roman" panose="02020603050405020304" pitchFamily="18" charset="0"/>
              </a:rPr>
              <a:t>Java </a:t>
            </a:r>
            <a:r>
              <a:rPr lang="en-IN" sz="1700" kern="100" dirty="0">
                <a:latin typeface="Times New Roman" panose="02020603050405020304" pitchFamily="18" charset="0"/>
                <a:ea typeface="Aptos" panose="020B0004020202020204" pitchFamily="34" charset="0"/>
                <a:cs typeface="Times New Roman" panose="02020603050405020304" pitchFamily="18" charset="0"/>
              </a:rPr>
              <a:t>S</a:t>
            </a:r>
            <a:r>
              <a:rPr lang="en-IN" sz="1700" kern="100" dirty="0">
                <a:effectLst/>
                <a:latin typeface="Times New Roman" panose="02020603050405020304" pitchFamily="18" charset="0"/>
                <a:ea typeface="Aptos" panose="020B0004020202020204" pitchFamily="34" charset="0"/>
                <a:cs typeface="Times New Roman" panose="02020603050405020304" pitchFamily="18" charset="0"/>
              </a:rPr>
              <a:t>erver </a:t>
            </a:r>
            <a:r>
              <a:rPr lang="en-IN" sz="1700" kern="100" dirty="0">
                <a:latin typeface="Times New Roman" panose="02020603050405020304" pitchFamily="18" charset="0"/>
                <a:ea typeface="Aptos" panose="020B0004020202020204" pitchFamily="34" charset="0"/>
                <a:cs typeface="Times New Roman" panose="02020603050405020304" pitchFamily="18" charset="0"/>
              </a:rPr>
              <a:t>P</a:t>
            </a:r>
            <a:r>
              <a:rPr lang="en-IN" sz="1700" kern="100" dirty="0">
                <a:effectLst/>
                <a:latin typeface="Times New Roman" panose="02020603050405020304" pitchFamily="18" charset="0"/>
                <a:ea typeface="Aptos" panose="020B0004020202020204" pitchFamily="34" charset="0"/>
                <a:cs typeface="Times New Roman" panose="02020603050405020304" pitchFamily="18" charset="0"/>
              </a:rPr>
              <a:t>ages – Retrieved from </a:t>
            </a:r>
            <a:r>
              <a:rPr lang="en-IN" sz="1700" kern="100" dirty="0">
                <a:effectLst/>
                <a:latin typeface="Times New Roman" panose="02020603050405020304" pitchFamily="18" charset="0"/>
                <a:ea typeface="Aptos" panose="020B0004020202020204" pitchFamily="34" charset="0"/>
                <a:cs typeface="Times New Roman" panose="02020603050405020304" pitchFamily="18" charset="0"/>
                <a:hlinkClick r:id="rId4"/>
              </a:rPr>
              <a:t>https://www.geeksforgeeks.org/</a:t>
            </a:r>
            <a:endParaRPr lang="en-IN" sz="1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itchFamily="2" charset="2"/>
              <a:buChar char="Ø"/>
              <a:tabLst>
                <a:tab pos="457200" algn="l"/>
              </a:tabLst>
            </a:pPr>
            <a:r>
              <a:rPr lang="en-IN" sz="1700" kern="100" dirty="0">
                <a:latin typeface="Times New Roman" panose="02020603050405020304" pitchFamily="18" charset="0"/>
                <a:ea typeface="Aptos" panose="020B0004020202020204" pitchFamily="34" charset="0"/>
                <a:cs typeface="Times New Roman" panose="02020603050405020304" pitchFamily="18" charset="0"/>
              </a:rPr>
              <a:t>Java Servlet – Retrieved from </a:t>
            </a:r>
            <a:r>
              <a:rPr lang="en-IN" sz="1700" kern="100" dirty="0">
                <a:effectLst/>
                <a:latin typeface="Times New Roman" panose="02020603050405020304" pitchFamily="18" charset="0"/>
                <a:ea typeface="Aptos" panose="020B0004020202020204" pitchFamily="34" charset="0"/>
                <a:cs typeface="Times New Roman" panose="02020603050405020304" pitchFamily="18" charset="0"/>
                <a:hlinkClick r:id="rId4"/>
              </a:rPr>
              <a:t>https://www.geeksforgeeks.org/</a:t>
            </a:r>
            <a:endParaRPr lang="en-IN" sz="17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fontScale="92500" lnSpcReduction="10000"/>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838200" y="1406013"/>
            <a:ext cx="10515600" cy="5034116"/>
          </a:xfrm>
        </p:spPr>
        <p:txBody>
          <a:bodyPr>
            <a:normAutofit fontScale="92500" lnSpcReduction="20000"/>
          </a:bodyPr>
          <a:lstStyle/>
          <a:p>
            <a:pPr>
              <a:buFont typeface="Arial" panose="020B0604020202020204" pitchFamily="34" charset="0"/>
              <a:buChar char="•"/>
            </a:pPr>
            <a:r>
              <a:rPr lang="en-US" b="1" dirty="0"/>
              <a:t>Overview of the Resort Management System</a:t>
            </a:r>
            <a:r>
              <a:rPr lang="en-US" dirty="0"/>
              <a:t>:</a:t>
            </a:r>
          </a:p>
          <a:p>
            <a:pPr marL="742950" lvl="1" indent="-285750">
              <a:buFont typeface="Arial" panose="020B0604020202020204" pitchFamily="34" charset="0"/>
              <a:buChar char="•"/>
            </a:pPr>
            <a:r>
              <a:rPr lang="en-US" dirty="0"/>
              <a:t>A Resort Management System is a web-based application designed to simplify and automate the operations of a resort. It provides a seamless experience for both the guests and the staff by handling various aspects such as room bookings, check-ins, check-outs, payment processing, and more.</a:t>
            </a:r>
          </a:p>
          <a:p>
            <a:pPr>
              <a:buFont typeface="Arial" panose="020B0604020202020204" pitchFamily="34" charset="0"/>
              <a:buChar char="•"/>
            </a:pPr>
            <a:r>
              <a:rPr lang="en-US" b="1" dirty="0"/>
              <a:t>Purpose of the System</a:t>
            </a:r>
            <a:r>
              <a:rPr lang="en-US" dirty="0"/>
              <a:t>:</a:t>
            </a:r>
          </a:p>
          <a:p>
            <a:pPr marL="742950" lvl="1" indent="-285750">
              <a:buFont typeface="Arial" panose="020B0604020202020204" pitchFamily="34" charset="0"/>
              <a:buChar char="•"/>
            </a:pPr>
            <a:r>
              <a:rPr lang="en-US" dirty="0"/>
              <a:t>The purpose of this system is to facilitate a smoother interaction between the resort and its customers by offering an intuitive platform for booking rooms, managing reservations, and tracking guest details. It aims to reduce the manual effort required by the resort staff and improve the efficiency of resort operations.</a:t>
            </a:r>
          </a:p>
          <a:p>
            <a:pPr>
              <a:buFont typeface="Arial" panose="020B0604020202020204" pitchFamily="34" charset="0"/>
              <a:buChar char="•"/>
            </a:pPr>
            <a:r>
              <a:rPr lang="en-US" b="1" dirty="0"/>
              <a:t>Why is a Resort Management System Important?</a:t>
            </a:r>
            <a:r>
              <a:rPr lang="en-US" dirty="0"/>
              <a:t>:</a:t>
            </a:r>
          </a:p>
          <a:p>
            <a:pPr marL="742950" lvl="1" indent="-285750">
              <a:buFont typeface="Arial" panose="020B0604020202020204" pitchFamily="34" charset="0"/>
              <a:buChar char="•"/>
            </a:pPr>
            <a:r>
              <a:rPr lang="en-US" dirty="0"/>
              <a:t>In the hospitality industry, customer satisfaction and operational efficiency are key to success. Traditional methods of managing reservations and guest information often lead to errors, delays, and customer dissatisfaction.</a:t>
            </a:r>
          </a:p>
          <a:p>
            <a:pPr marL="742950" lvl="1" indent="-285750">
              <a:buFont typeface="Arial" panose="020B0604020202020204" pitchFamily="34" charset="0"/>
              <a:buChar char="•"/>
            </a:pPr>
            <a:r>
              <a:rPr lang="en-US" dirty="0"/>
              <a:t>A digital Resort Management System addresses these issues by ensuring real-time data access, automating routine tasks, and providing a user-friendly interface for guests to interact with the resort.</a:t>
            </a: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A Resort Management System (RMS) helps hotels and resorts run their operations smoothly, including booking rooms and managing guests. Recent studies show that using modern web technologies (like HTML, CSS, and Java) and databases (like MySQL) can create user-friendly systems that work well. There are challenges, such as some staff being hesitant to use new technology and the need to keep guest data safe. Connecting with other services, like improves functionality, and using new technologies like AI can make guest experiences more personal. Additionally, focusing on eco-friendly practices is becoming important in designing RMS. Overall, making these systems easy to use and feature-rich can greatly enhance how resorts operate and serve their guests.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p:txBody>
          <a:bodyPr>
            <a:normAutofit/>
          </a:bodyPr>
          <a:lstStyle/>
          <a:p>
            <a:pPr>
              <a:buFont typeface="Arial" panose="020B0604020202020204" pitchFamily="34" charset="0"/>
              <a:buChar char="•"/>
            </a:pPr>
            <a:r>
              <a:rPr lang="en-US" dirty="0"/>
              <a:t>Simplify the process of booking rooms.</a:t>
            </a:r>
          </a:p>
          <a:p>
            <a:pPr>
              <a:buFont typeface="Arial" panose="020B0604020202020204" pitchFamily="34" charset="0"/>
              <a:buChar char="•"/>
            </a:pPr>
            <a:r>
              <a:rPr lang="en-US" dirty="0"/>
              <a:t>Maintain customer and booking records.</a:t>
            </a:r>
          </a:p>
          <a:p>
            <a:pPr>
              <a:buFont typeface="Arial" panose="020B0604020202020204" pitchFamily="34" charset="0"/>
              <a:buChar char="•"/>
            </a:pPr>
            <a:r>
              <a:rPr lang="en-US" dirty="0"/>
              <a:t>Generate financial and management reports for </a:t>
            </a:r>
            <a:r>
              <a:rPr lang="en-US"/>
              <a:t>the resort.</a:t>
            </a:r>
            <a:endParaRPr lang="en-US" dirty="0"/>
          </a:p>
        </p:txBody>
      </p:sp>
    </p:spTree>
    <p:extLst>
      <p:ext uri="{BB962C8B-B14F-4D97-AF65-F5344CB8AC3E}">
        <p14:creationId xmlns:p14="http://schemas.microsoft.com/office/powerpoint/2010/main" val="14424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19385A9A-A53C-D739-0BBA-51BFB8A1DF93}"/>
              </a:ext>
            </a:extLst>
          </p:cNvPr>
          <p:cNvSpPr>
            <a:spLocks noGrp="1" noChangeArrowheads="1"/>
          </p:cNvSpPr>
          <p:nvPr>
            <p:ph idx="1"/>
          </p:nvPr>
        </p:nvSpPr>
        <p:spPr bwMode="auto">
          <a:xfrm>
            <a:off x="644700" y="1220596"/>
            <a:ext cx="10902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Hardware Requirements: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 development machine with basic specifications (minimum 8GB RAM, Core i5 or equivalent).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 server (if required for deployment, otherwise localhost server like Apache Tomcat).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End-user system for clients and admin users to access the system through a web browser.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49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604520" y="1602105"/>
            <a:ext cx="10515600"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Languages &amp; Platforms: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Front-end: HTML, CSS, JavaScript.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Back-end: Java Servlet, JSP.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Database: MySQL.</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Frameworks &amp; Tools: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Integrated Development Environment (IDE): NetBeans/Vs Code.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Database: MySQL Workbench for managing your MySQL database.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Web Server: Apache Tomcat for deploying the Java Servlets and JSP pages.</a:t>
            </a:r>
          </a:p>
        </p:txBody>
      </p:sp>
    </p:spTree>
    <p:extLst>
      <p:ext uri="{BB962C8B-B14F-4D97-AF65-F5344CB8AC3E}">
        <p14:creationId xmlns:p14="http://schemas.microsoft.com/office/powerpoint/2010/main" val="15147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a:normAutofit fontScale="70000" lnSpcReduction="20000"/>
          </a:bodyPr>
          <a:lstStyle/>
          <a:p>
            <a:pPr marL="0" indent="0">
              <a:buNone/>
            </a:pPr>
            <a:r>
              <a:rPr lang="en-US" b="1" dirty="0"/>
              <a:t>1. User Management Module</a:t>
            </a:r>
          </a:p>
          <a:p>
            <a:pPr marL="0" indent="0">
              <a:buNone/>
            </a:pPr>
            <a:r>
              <a:rPr lang="en-US" dirty="0"/>
              <a:t>  This module handles all tasks related to users, both administrative staff and resort guests.</a:t>
            </a:r>
          </a:p>
          <a:p>
            <a:r>
              <a:rPr lang="en-US" u="sng" dirty="0"/>
              <a:t>Admin/User Authentication:</a:t>
            </a:r>
          </a:p>
          <a:p>
            <a:pPr marL="742950" lvl="1" indent="-285750">
              <a:buFont typeface="Arial" panose="020B0604020202020204" pitchFamily="34" charset="0"/>
              <a:buChar char="•"/>
            </a:pPr>
            <a:r>
              <a:rPr lang="en-US" dirty="0"/>
              <a:t>This will involve a login system where users (e.g., resort staff, admins) will be authenticated through credentials (username, password). Only authenticated users can access certain functionalities of the system, such as room management, booking management, and reporting.</a:t>
            </a:r>
          </a:p>
          <a:p>
            <a:pPr>
              <a:buFont typeface="Arial" panose="020B0604020202020204" pitchFamily="34" charset="0"/>
              <a:buChar char="•"/>
            </a:pPr>
            <a:r>
              <a:rPr lang="en-US" u="sng" dirty="0"/>
              <a:t>User Registration:</a:t>
            </a:r>
          </a:p>
          <a:p>
            <a:pPr marL="742950" lvl="1" indent="-285750">
              <a:buFont typeface="Arial" panose="020B0604020202020204" pitchFamily="34" charset="0"/>
              <a:buChar char="•"/>
            </a:pPr>
            <a:r>
              <a:rPr lang="en-US" dirty="0"/>
              <a:t>Resort staff can register new users (guests) into the system during the booking process or if they walk in.</a:t>
            </a:r>
          </a:p>
          <a:p>
            <a:pPr marL="742950" lvl="1" indent="-285750">
              <a:buFont typeface="Arial" panose="020B0604020202020204" pitchFamily="34" charset="0"/>
              <a:buChar char="•"/>
            </a:pPr>
            <a:r>
              <a:rPr lang="en-US" dirty="0"/>
              <a:t>Store user profiles, including personal information (name, contact details, preferences), which can be reused for future visits.</a:t>
            </a:r>
          </a:p>
          <a:p>
            <a:pPr>
              <a:buFont typeface="Arial" panose="020B0604020202020204" pitchFamily="34" charset="0"/>
              <a:buChar char="•"/>
            </a:pPr>
            <a:r>
              <a:rPr lang="en-US" u="sng" dirty="0"/>
              <a:t>User Profile Management:</a:t>
            </a:r>
          </a:p>
          <a:p>
            <a:pPr marL="742950" lvl="1" indent="-285750">
              <a:buFont typeface="Arial" panose="020B0604020202020204" pitchFamily="34" charset="0"/>
              <a:buChar char="•"/>
            </a:pPr>
            <a:r>
              <a:rPr lang="en-US" dirty="0"/>
              <a:t>Each guest has a profile that includes booking history, special requests, and feedback. This can also</a:t>
            </a:r>
          </a:p>
          <a:p>
            <a:pPr marL="457200" lvl="1" indent="0">
              <a:buNone/>
            </a:pPr>
            <a:r>
              <a:rPr lang="en-US" dirty="0"/>
              <a:t>     help with personalization (e.g., room preferences, activity preferences).</a:t>
            </a:r>
          </a:p>
        </p:txBody>
      </p:sp>
    </p:spTree>
    <p:extLst>
      <p:ext uri="{BB962C8B-B14F-4D97-AF65-F5344CB8AC3E}">
        <p14:creationId xmlns:p14="http://schemas.microsoft.com/office/powerpoint/2010/main" val="399878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p:txBody>
          <a:bodyPr>
            <a:normAutofit fontScale="92500" lnSpcReduction="10000"/>
          </a:bodyPr>
          <a:lstStyle/>
          <a:p>
            <a:pPr marL="0" indent="0">
              <a:buNone/>
            </a:pPr>
            <a:r>
              <a:rPr lang="en-US" sz="2000" b="1" u="sng" dirty="0"/>
              <a:t>2.  Room Booking &amp; Management Module</a:t>
            </a:r>
          </a:p>
          <a:p>
            <a:pPr marL="0" indent="0">
              <a:buNone/>
            </a:pPr>
            <a:r>
              <a:rPr lang="en-US" sz="1600" dirty="0"/>
              <a:t>This module deals with room availability, booking, and reservation management.</a:t>
            </a:r>
          </a:p>
          <a:p>
            <a:pPr>
              <a:buFont typeface="Arial" panose="020B0604020202020204" pitchFamily="34" charset="0"/>
              <a:buChar char="•"/>
            </a:pPr>
            <a:r>
              <a:rPr lang="en-US" sz="1600" u="sng" dirty="0"/>
              <a:t>Room Availability Check:</a:t>
            </a:r>
          </a:p>
          <a:p>
            <a:pPr marL="742950" lvl="1" indent="-285750">
              <a:buFont typeface="Arial" panose="020B0604020202020204" pitchFamily="34" charset="0"/>
              <a:buChar char="•"/>
            </a:pPr>
            <a:r>
              <a:rPr lang="en-US" sz="1400" dirty="0"/>
              <a:t>Real-time availability of rooms, filtered by room type (deluxe, suite, standard), number of beds, view, and other preferences.</a:t>
            </a:r>
          </a:p>
          <a:p>
            <a:pPr marL="742950" lvl="1" indent="-285750">
              <a:buFont typeface="Arial" panose="020B0604020202020204" pitchFamily="34" charset="0"/>
              <a:buChar char="•"/>
            </a:pPr>
            <a:r>
              <a:rPr lang="en-US" sz="1400" dirty="0"/>
              <a:t>An interactive calendar showing available and booked rooms for quick access and management.</a:t>
            </a:r>
          </a:p>
          <a:p>
            <a:pPr>
              <a:buFont typeface="Arial" panose="020B0604020202020204" pitchFamily="34" charset="0"/>
              <a:buChar char="•"/>
            </a:pPr>
            <a:r>
              <a:rPr lang="en-US" sz="1600" u="sng" dirty="0"/>
              <a:t>Booking Process:</a:t>
            </a:r>
          </a:p>
          <a:p>
            <a:pPr marL="742950" lvl="1" indent="-285750">
              <a:buFont typeface="Arial" panose="020B0604020202020204" pitchFamily="34" charset="0"/>
              <a:buChar char="•"/>
            </a:pPr>
            <a:r>
              <a:rPr lang="en-US" sz="1400" dirty="0"/>
              <a:t>Guests can make room reservations either online or at the reception.</a:t>
            </a:r>
          </a:p>
          <a:p>
            <a:pPr marL="742950" lvl="1" indent="-285750">
              <a:buFont typeface="Arial" panose="020B0604020202020204" pitchFamily="34" charset="0"/>
              <a:buChar char="•"/>
            </a:pPr>
            <a:r>
              <a:rPr lang="en-US" sz="1400" dirty="0"/>
              <a:t>During booking, the system will verify room availability for the desired dates.</a:t>
            </a:r>
          </a:p>
          <a:p>
            <a:pPr marL="742950" lvl="1" indent="-285750">
              <a:buFont typeface="Arial" panose="020B0604020202020204" pitchFamily="34" charset="0"/>
              <a:buChar char="•"/>
            </a:pPr>
            <a:r>
              <a:rPr lang="en-US" sz="1400" dirty="0"/>
              <a:t>Option to add guest preferences, such as requesting extra amenities or specifying check-in/check-out times.</a:t>
            </a:r>
          </a:p>
          <a:p>
            <a:pPr>
              <a:buFont typeface="Arial" panose="020B0604020202020204" pitchFamily="34" charset="0"/>
              <a:buChar char="•"/>
            </a:pPr>
            <a:r>
              <a:rPr lang="en-US" sz="1600" u="sng" dirty="0"/>
              <a:t>Booking Confirmation:</a:t>
            </a:r>
          </a:p>
          <a:p>
            <a:pPr marL="742950" lvl="1" indent="-285750">
              <a:buFont typeface="Arial" panose="020B0604020202020204" pitchFamily="34" charset="0"/>
              <a:buChar char="•"/>
            </a:pPr>
            <a:r>
              <a:rPr lang="en-US" sz="1400" dirty="0"/>
              <a:t>Once the booking is confirmed, the guest receives an automatic email confirmation (can include check-in date, booking reference number, etc.).</a:t>
            </a:r>
          </a:p>
          <a:p>
            <a:pPr marL="742950" lvl="1" indent="-285750">
              <a:buFont typeface="Arial" panose="020B0604020202020204" pitchFamily="34" charset="0"/>
              <a:buChar char="•"/>
            </a:pPr>
            <a:r>
              <a:rPr lang="en-US" sz="1400" dirty="0"/>
              <a:t>The system should also offer the ability to print or email invoices for guests.</a:t>
            </a:r>
          </a:p>
          <a:p>
            <a:pPr>
              <a:buFont typeface="Arial" panose="020B0604020202020204" pitchFamily="34" charset="0"/>
              <a:buChar char="•"/>
            </a:pPr>
            <a:r>
              <a:rPr lang="en-US" sz="1600" u="sng" dirty="0"/>
              <a:t>Booking Modification and Cancellation:</a:t>
            </a:r>
          </a:p>
          <a:p>
            <a:pPr marL="742950" lvl="1" indent="-285750">
              <a:buFont typeface="Arial" panose="020B0604020202020204" pitchFamily="34" charset="0"/>
              <a:buChar char="•"/>
            </a:pPr>
            <a:r>
              <a:rPr lang="en-US" sz="1400" dirty="0"/>
              <a:t>The guest or staff can modify or cancel existing reservations within the allowed time frame (e.g., modify check-in dates, upgrade rooms, cancel reservations).</a:t>
            </a:r>
          </a:p>
          <a:p>
            <a:pPr marL="742950" lvl="1" indent="-285750">
              <a:buFont typeface="Arial" panose="020B0604020202020204" pitchFamily="34" charset="0"/>
              <a:buChar char="•"/>
            </a:pPr>
            <a:r>
              <a:rPr lang="en-US" sz="1400" dirty="0"/>
              <a:t>Notifications or alerts should be sent for modifications/cancellations via email.</a:t>
            </a:r>
          </a:p>
        </p:txBody>
      </p:sp>
    </p:spTree>
    <p:extLst>
      <p:ext uri="{BB962C8B-B14F-4D97-AF65-F5344CB8AC3E}">
        <p14:creationId xmlns:p14="http://schemas.microsoft.com/office/powerpoint/2010/main" val="3091055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466</TotalTime>
  <Words>1640</Words>
  <Application>Microsoft Office PowerPoint</Application>
  <PresentationFormat>Widescreen</PresentationFormat>
  <Paragraphs>158</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Symbol</vt:lpstr>
      <vt:lpstr>Times New Roman</vt:lpstr>
      <vt:lpstr>Wingdings</vt:lpstr>
      <vt:lpstr>Office Theme</vt:lpstr>
      <vt:lpstr>Mini Project-I (K24MCA18P) Odd Semester Session 2024-25</vt:lpstr>
      <vt:lpstr>Content</vt:lpstr>
      <vt:lpstr>Introduction</vt:lpstr>
      <vt:lpstr>Literature Review</vt:lpstr>
      <vt:lpstr>Objective of the Project</vt:lpstr>
      <vt:lpstr>Technology (Hardware Requirements)</vt:lpstr>
      <vt:lpstr>Technology (Software Requirements)</vt:lpstr>
      <vt:lpstr>Modules</vt:lpstr>
      <vt:lpstr>Modules (Contd.)</vt:lpstr>
      <vt:lpstr>Modules (Contd.)</vt:lpstr>
      <vt:lpstr>Modules (Contd.)</vt:lpstr>
      <vt:lpstr>Workflow/Gantt Chart</vt:lpstr>
      <vt:lpstr>Reports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 (K24MCA18P) Odd Semester Session 2024-25</dc:title>
  <dc:creator>Apoorv Jain</dc:creator>
  <cp:lastModifiedBy>Shivani saini</cp:lastModifiedBy>
  <cp:revision>19</cp:revision>
  <dcterms:created xsi:type="dcterms:W3CDTF">2024-09-12T08:34:15Z</dcterms:created>
  <dcterms:modified xsi:type="dcterms:W3CDTF">2024-11-28T10:16:52Z</dcterms:modified>
</cp:coreProperties>
</file>