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59" r:id="rId4"/>
    <p:sldId id="260" r:id="rId5"/>
    <p:sldId id="263" r:id="rId6"/>
    <p:sldId id="261" r:id="rId7"/>
    <p:sldId id="262" r:id="rId8"/>
    <p:sldId id="264" r:id="rId9"/>
    <p:sldId id="266" r:id="rId10"/>
    <p:sldId id="270" r:id="rId11"/>
    <p:sldId id="267" r:id="rId12"/>
    <p:sldId id="269" r:id="rId13"/>
    <p:sldId id="271" r:id="rId14"/>
    <p:sldId id="272"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B3DDA503-B28B-DAF6-06B1-25C3B157A1D6}"/>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2432207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B3DDA503-B28B-DAF6-06B1-25C3B157A1D6}"/>
              </a:ext>
            </a:extLst>
          </p:cNvPr>
          <p:cNvSpPr>
            <a:spLocks noGrp="1"/>
          </p:cNvSpPr>
          <p:nvPr>
            <p:ph type="sldNum" sz="quarter" idx="5"/>
          </p:nvPr>
        </p:nvSpPr>
        <p:spPr/>
        <p:txBody>
          <a:bodyPr/>
          <a:lstStyle/>
          <a:p>
            <a:fld id="{7919DA09-95EA-445C-8C87-C274365D506A}" type="slidenum">
              <a:rPr lang="en-IN" smtClean="0"/>
              <a:t>14</a:t>
            </a:fld>
            <a:endParaRPr lang="en-IN"/>
          </a:p>
        </p:txBody>
      </p:sp>
    </p:spTree>
    <p:extLst>
      <p:ext uri="{BB962C8B-B14F-4D97-AF65-F5344CB8AC3E}">
        <p14:creationId xmlns:p14="http://schemas.microsoft.com/office/powerpoint/2010/main" val="3769326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F26BA3AD-C1FB-EA75-B7B4-E8A6244F1F42}"/>
              </a:ext>
            </a:extLst>
          </p:cNvPr>
          <p:cNvSpPr>
            <a:spLocks noGrp="1"/>
          </p:cNvSpPr>
          <p:nvPr>
            <p:ph type="sldNum" sz="quarter" idx="5"/>
          </p:nvPr>
        </p:nvSpPr>
        <p:spPr/>
        <p:txBody>
          <a:bodyPr/>
          <a:lstStyle/>
          <a:p>
            <a:fld id="{7919DA09-95EA-445C-8C87-C274365D506A}" type="slidenum">
              <a:rPr lang="en-IN" smtClean="0"/>
              <a:t>15</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8112DE61-1E8E-21E6-91F5-9ACFEE0A5AF2}"/>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5" name="Footer Placeholder 4">
            <a:extLst>
              <a:ext uri="{FF2B5EF4-FFF2-40B4-BE49-F238E27FC236}">
                <a16:creationId xmlns:a16="http://schemas.microsoft.com/office/drawing/2014/main" xmlns=""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AF466503-6FF8-76D4-851E-BF686B74DF52}"/>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5" name="Footer Placeholder 4">
            <a:extLst>
              <a:ext uri="{FF2B5EF4-FFF2-40B4-BE49-F238E27FC236}">
                <a16:creationId xmlns:a16="http://schemas.microsoft.com/office/drawing/2014/main" xmlns=""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58217404-C2CA-70FA-A5B4-9AE95C7F9A93}"/>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5" name="Footer Placeholder 4">
            <a:extLst>
              <a:ext uri="{FF2B5EF4-FFF2-40B4-BE49-F238E27FC236}">
                <a16:creationId xmlns:a16="http://schemas.microsoft.com/office/drawing/2014/main" xmlns=""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A711593B-EACA-5742-BD7F-BBE8EF098D91}"/>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5" name="Footer Placeholder 4">
            <a:extLst>
              <a:ext uri="{FF2B5EF4-FFF2-40B4-BE49-F238E27FC236}">
                <a16:creationId xmlns:a16="http://schemas.microsoft.com/office/drawing/2014/main" xmlns=""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98609EE3-1AD3-FA54-93C5-86879BAC8DA5}"/>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5" name="Footer Placeholder 4">
            <a:extLst>
              <a:ext uri="{FF2B5EF4-FFF2-40B4-BE49-F238E27FC236}">
                <a16:creationId xmlns:a16="http://schemas.microsoft.com/office/drawing/2014/main" xmlns=""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BC2CE839-A226-7F30-2E42-D8C07E5146FB}"/>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6" name="Footer Placeholder 5">
            <a:extLst>
              <a:ext uri="{FF2B5EF4-FFF2-40B4-BE49-F238E27FC236}">
                <a16:creationId xmlns:a16="http://schemas.microsoft.com/office/drawing/2014/main" xmlns=""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3D078F9F-EF39-1158-FFBB-B082D766A6DE}"/>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8" name="Footer Placeholder 7">
            <a:extLst>
              <a:ext uri="{FF2B5EF4-FFF2-40B4-BE49-F238E27FC236}">
                <a16:creationId xmlns:a16="http://schemas.microsoft.com/office/drawing/2014/main" xmlns=""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8B714A2E-804D-2430-8785-8198012E9AE4}"/>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4" name="Footer Placeholder 3">
            <a:extLst>
              <a:ext uri="{FF2B5EF4-FFF2-40B4-BE49-F238E27FC236}">
                <a16:creationId xmlns:a16="http://schemas.microsoft.com/office/drawing/2014/main" xmlns=""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C4DC0D8-D29F-7928-5C8E-932C35C7999E}"/>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3" name="Footer Placeholder 2">
            <a:extLst>
              <a:ext uri="{FF2B5EF4-FFF2-40B4-BE49-F238E27FC236}">
                <a16:creationId xmlns:a16="http://schemas.microsoft.com/office/drawing/2014/main" xmlns=""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D4F4E66B-040C-17B4-ADF5-813D37631EB3}"/>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6" name="Footer Placeholder 5">
            <a:extLst>
              <a:ext uri="{FF2B5EF4-FFF2-40B4-BE49-F238E27FC236}">
                <a16:creationId xmlns:a16="http://schemas.microsoft.com/office/drawing/2014/main" xmlns=""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D60F03EC-88F4-EC8D-270C-34F4D1181910}"/>
              </a:ext>
            </a:extLst>
          </p:cNvPr>
          <p:cNvSpPr>
            <a:spLocks noGrp="1"/>
          </p:cNvSpPr>
          <p:nvPr>
            <p:ph type="dt" sz="half" idx="10"/>
          </p:nvPr>
        </p:nvSpPr>
        <p:spPr/>
        <p:txBody>
          <a:bodyPr/>
          <a:lstStyle/>
          <a:p>
            <a:fld id="{CCD0576A-07DB-3B46-AC99-97A70AE23956}" type="datetimeFigureOut">
              <a:rPr lang="en-US" smtClean="0"/>
              <a:t>11/25/2024</a:t>
            </a:fld>
            <a:endParaRPr lang="en-US"/>
          </a:p>
        </p:txBody>
      </p:sp>
      <p:sp>
        <p:nvSpPr>
          <p:cNvPr id="6" name="Footer Placeholder 5">
            <a:extLst>
              <a:ext uri="{FF2B5EF4-FFF2-40B4-BE49-F238E27FC236}">
                <a16:creationId xmlns:a16="http://schemas.microsoft.com/office/drawing/2014/main" xmlns=""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11/25/2024</a:t>
            </a:fld>
            <a:endParaRPr lang="en-US"/>
          </a:p>
        </p:txBody>
      </p:sp>
      <p:sp>
        <p:nvSpPr>
          <p:cNvPr id="5" name="Footer Placeholder 4">
            <a:extLst>
              <a:ext uri="{FF2B5EF4-FFF2-40B4-BE49-F238E27FC236}">
                <a16:creationId xmlns:a16="http://schemas.microsoft.com/office/drawing/2014/main" xmlns=""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www.pngall.com/paint-png/download/6546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F2C24FBC-2E61-AD49-3BD0-DA7AA89F9A81}"/>
              </a:ext>
            </a:extLst>
          </p:cNvPr>
          <p:cNvSpPr>
            <a:spLocks noGrp="1"/>
          </p:cNvSpPr>
          <p:nvPr>
            <p:ph type="subTitle" idx="1"/>
          </p:nvPr>
        </p:nvSpPr>
        <p:spPr>
          <a:xfrm>
            <a:off x="1384515" y="4001611"/>
            <a:ext cx="9144000" cy="1384490"/>
          </a:xfrm>
        </p:spPr>
        <p:txBody>
          <a:bodyPr>
            <a:normAutofit/>
          </a:bodyPr>
          <a:lstStyle/>
          <a:p>
            <a:r>
              <a:rPr lang="en-US" b="1" dirty="0">
                <a:latin typeface="Times New Roman" panose="02020603050405020304" pitchFamily="18" charset="0"/>
                <a:cs typeface="Times New Roman" panose="02020603050405020304" pitchFamily="18" charset="0"/>
              </a:rPr>
              <a:t>&lt;</a:t>
            </a:r>
            <a:r>
              <a:rPr lang="en-US" b="1" dirty="0" smtClean="0">
                <a:latin typeface="Times New Roman" panose="02020603050405020304" pitchFamily="18" charset="0"/>
                <a:cs typeface="Times New Roman" panose="02020603050405020304" pitchFamily="18" charset="0"/>
              </a:rPr>
              <a:t>Paint Application&gt;</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Name</a:t>
            </a:r>
            <a:r>
              <a:rPr lang="en-US" b="1" dirty="0">
                <a:latin typeface="Times New Roman" panose="02020603050405020304" pitchFamily="18" charset="0"/>
                <a:cs typeface="Times New Roman" panose="02020603050405020304" pitchFamily="18" charset="0"/>
              </a:rPr>
              <a:t>: Verma </a:t>
            </a:r>
            <a:r>
              <a:rPr lang="en-US" b="1" dirty="0" err="1">
                <a:latin typeface="Times New Roman" panose="02020603050405020304" pitchFamily="18" charset="0"/>
                <a:cs typeface="Times New Roman" panose="02020603050405020304" pitchFamily="18" charset="0"/>
              </a:rPr>
              <a:t>Alokkumar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Amardayal</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University </a:t>
            </a:r>
            <a:r>
              <a:rPr lang="en-US" b="1" dirty="0">
                <a:latin typeface="Times New Roman" panose="02020603050405020304" pitchFamily="18" charset="0"/>
                <a:cs typeface="Times New Roman" panose="02020603050405020304" pitchFamily="18" charset="0"/>
              </a:rPr>
              <a:t>Roll Number: </a:t>
            </a:r>
            <a:r>
              <a:rPr lang="en-US" b="1" dirty="0" smtClean="0">
                <a:latin typeface="Times New Roman" panose="02020603050405020304" pitchFamily="18" charset="0"/>
                <a:cs typeface="Times New Roman" panose="02020603050405020304" pitchFamily="18" charset="0"/>
              </a:rPr>
              <a:t>2426mca1472</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xmlns=""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xmlns="" id="{43043289-20F1-1B73-C850-CE92562B546B}"/>
              </a:ext>
            </a:extLst>
          </p:cNvPr>
          <p:cNvSpPr txBox="1">
            <a:spLocks/>
          </p:cNvSpPr>
          <p:nvPr/>
        </p:nvSpPr>
        <p:spPr>
          <a:xfrm>
            <a:off x="6850251" y="5656882"/>
            <a:ext cx="5341749" cy="120111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Supervisor Name: Ms Divya Singhal</a:t>
            </a:r>
          </a:p>
          <a:p>
            <a:pPr algn="just"/>
            <a:r>
              <a:rPr lang="en-IN" dirty="0">
                <a:solidFill>
                  <a:srgbClr val="FF0000"/>
                </a:solidFill>
                <a:latin typeface="Times New Roman" panose="02020603050405020304" pitchFamily="18" charset="0"/>
                <a:cs typeface="Times New Roman" panose="02020603050405020304" pitchFamily="18" charset="0"/>
              </a:rPr>
              <a:t>Designation: </a:t>
            </a:r>
            <a:r>
              <a:rPr lang="en-IN" dirty="0" smtClean="0">
                <a:solidFill>
                  <a:srgbClr val="FF0000"/>
                </a:solidFill>
                <a:latin typeface="Times New Roman" panose="02020603050405020304" pitchFamily="18" charset="0"/>
                <a:cs typeface="Times New Roman" panose="02020603050405020304" pitchFamily="18" charset="0"/>
              </a:rPr>
              <a:t>Assistant Professor</a:t>
            </a:r>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D67FCA45-76F6-3676-3AF5-AA9B6C38E6CE}"/>
              </a:ext>
            </a:extLst>
          </p:cNvPr>
          <p:cNvSpPr>
            <a:spLocks noGrp="1"/>
          </p:cNvSpPr>
          <p:nvPr>
            <p:ph idx="1"/>
          </p:nvPr>
        </p:nvSpPr>
        <p:spPr/>
        <p:txBody>
          <a:bodyPr>
            <a:normAutofit fontScale="85000" lnSpcReduction="10000"/>
          </a:bodyPr>
          <a:lstStyle/>
          <a:p>
            <a:pPr algn="just">
              <a:buFont typeface="Wingdings" panose="05000000000000000000" pitchFamily="2" charset="2"/>
              <a:buChar char="v"/>
            </a:pPr>
            <a:r>
              <a:rPr lang="en-US" dirty="0">
                <a:solidFill>
                  <a:srgbClr val="2B2A29"/>
                </a:solidFill>
              </a:rPr>
              <a:t>PIL</a:t>
            </a:r>
            <a:r>
              <a:rPr lang="en-US" b="0" i="0" dirty="0">
                <a:solidFill>
                  <a:srgbClr val="2B2A29"/>
                </a:solidFill>
                <a:effectLst/>
              </a:rPr>
              <a:t>LOW</a:t>
            </a:r>
          </a:p>
          <a:p>
            <a:pPr algn="just">
              <a:buFont typeface="Wingdings" panose="05000000000000000000" pitchFamily="2" charset="2"/>
              <a:buChar char="Ø"/>
            </a:pPr>
            <a:r>
              <a:rPr lang="en-US" b="0" i="0" dirty="0">
                <a:solidFill>
                  <a:srgbClr val="2B2A29"/>
                </a:solidFill>
                <a:effectLst/>
              </a:rPr>
              <a:t>Python Pillow module is built on top of PIL (Python Image Library). It is the essential modules for image processing in Python. But it is not supported by Python 3. But, we can use this module with the Python 3.x versions as PIL. It supports the variability of images such as , </a:t>
            </a:r>
            <a:r>
              <a:rPr lang="en-US" b="0" i="0" dirty="0" err="1">
                <a:effectLst/>
              </a:rPr>
              <a:t>png</a:t>
            </a:r>
            <a:r>
              <a:rPr lang="en-US" b="0" i="0" dirty="0">
                <a:solidFill>
                  <a:srgbClr val="2B2A29"/>
                </a:solidFill>
                <a:effectLst/>
              </a:rPr>
              <a:t>, bmp, </a:t>
            </a:r>
            <a:r>
              <a:rPr lang="en-US" b="0" i="0" dirty="0">
                <a:effectLst/>
              </a:rPr>
              <a:t>gif</a:t>
            </a:r>
            <a:r>
              <a:rPr lang="en-US" b="0" i="0" dirty="0">
                <a:solidFill>
                  <a:srgbClr val="2B2A29"/>
                </a:solidFill>
                <a:effectLst/>
              </a:rPr>
              <a:t>, ppm, and tiff.</a:t>
            </a:r>
          </a:p>
          <a:p>
            <a:pPr algn="just">
              <a:buFont typeface="Wingdings" panose="05000000000000000000" pitchFamily="2" charset="2"/>
              <a:buChar char="Ø"/>
            </a:pPr>
            <a:r>
              <a:rPr lang="en-US" b="0" i="0" dirty="0">
                <a:solidFill>
                  <a:srgbClr val="2B2A29"/>
                </a:solidFill>
                <a:effectLst/>
              </a:rPr>
              <a:t>We can do anything on the digital images using the pillow module. In the upcoming section, we will learn various operations on the images such as filtering images, Creating thumbnail, merging images, cropping images, blur an image, resizing an image, creating a water mark and many other operations.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36E66D21-CE27-0EFE-D5A0-B55867E60DCD}"/>
              </a:ext>
            </a:extLst>
          </p:cNvPr>
          <p:cNvSpPr>
            <a:spLocks noGrp="1"/>
          </p:cNvSpPr>
          <p:nvPr>
            <p:ph idx="1"/>
          </p:nvPr>
        </p:nvSpPr>
        <p:spPr/>
        <p:txBody>
          <a:bodyPr>
            <a:normAutofit/>
          </a:bodyPr>
          <a:lstStyle/>
          <a:p>
            <a:pPr lvl="0">
              <a:buFont typeface="Wingdings" pitchFamily="2" charset="2"/>
              <a:buChar char="Ø"/>
              <a:tabLst>
                <a:tab pos="457200" algn="l"/>
              </a:tabLst>
            </a:pPr>
            <a:r>
              <a:rPr lang="en-US" dirty="0"/>
              <a:t>The user draw straight horizontal, vertical, or diagonal lines with the straight line tool. The user may also draw Ellipse, Oval, Square and Rectangle Shapes in Paint Application. Drawing Application in Python </a:t>
            </a:r>
            <a:r>
              <a:rPr lang="en-US" dirty="0" err="1"/>
              <a:t>Tkinter</a:t>
            </a:r>
            <a:r>
              <a:rPr lang="en-US" dirty="0"/>
              <a:t> GUI, where we can simply draw something on the canvas using a pencil and erase it with an eraser, as well as the ability to change the thickness of a pencil and </a:t>
            </a:r>
            <a:r>
              <a:rPr lang="en-US" dirty="0" err="1" smtClean="0"/>
              <a:t>eraser.We</a:t>
            </a:r>
            <a:r>
              <a:rPr lang="en-US" dirty="0" smtClean="0"/>
              <a:t> Import Image and edit them </a:t>
            </a:r>
            <a:r>
              <a:rPr lang="en-US" dirty="0"/>
              <a:t>We may also modify the canvas’s background color and save a specific drawing on our local computer.</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B8FC024B-EB8F-6A04-091E-94AAF1313BBC}"/>
              </a:ext>
            </a:extLst>
          </p:cNvPr>
          <p:cNvSpPr>
            <a:spLocks noGrp="1"/>
          </p:cNvSpPr>
          <p:nvPr>
            <p:ph idx="1"/>
          </p:nvPr>
        </p:nvSpPr>
        <p:spPr>
          <a:xfrm>
            <a:off x="404166" y="727138"/>
            <a:ext cx="10935346" cy="1644587"/>
          </a:xfrm>
        </p:spPr>
        <p:txBody>
          <a:bodyPr>
            <a:noAutofit/>
          </a:bodyPr>
          <a:lstStyle/>
          <a:p>
            <a:pPr lvl="0">
              <a:buFont typeface="Wingdings" panose="05000000000000000000" pitchFamily="2" charset="2"/>
              <a:buChar char="v"/>
              <a:tabLst>
                <a:tab pos="457200" algn="l"/>
              </a:tabLst>
            </a:pPr>
            <a:r>
              <a:rPr lang="en-US" dirty="0"/>
              <a:t>Color</a:t>
            </a:r>
          </a:p>
          <a:p>
            <a:pPr lvl="0">
              <a:buFont typeface="Wingdings" pitchFamily="2" charset="2"/>
              <a:buChar char="Ø"/>
              <a:tabLst>
                <a:tab pos="457200" algn="l"/>
              </a:tabLst>
            </a:pPr>
            <a:r>
              <a:rPr lang="en-US" sz="2400" dirty="0"/>
              <a:t> This frame consist/contain lot of color options like Red, green, Blue, yellow, pink.... etc. User can select any color From Color Frame and start their drawing. More Button is used for Customized User Can color selection, so the select make their own color. </a:t>
            </a:r>
          </a:p>
          <a:p>
            <a:pPr lvl="0">
              <a:buFont typeface="Wingdings" panose="05000000000000000000" pitchFamily="2" charset="2"/>
              <a:buChar char="v"/>
              <a:tabLst>
                <a:tab pos="457200" algn="l"/>
              </a:tabLst>
            </a:pPr>
            <a:r>
              <a:rPr lang="en-US" dirty="0"/>
              <a:t> Shape</a:t>
            </a:r>
          </a:p>
          <a:p>
            <a:pPr lvl="0">
              <a:buFont typeface="Wingdings" pitchFamily="2" charset="2"/>
              <a:buChar char="Ø"/>
              <a:tabLst>
                <a:tab pos="457200" algn="l"/>
              </a:tabLst>
            </a:pPr>
            <a:r>
              <a:rPr lang="en-US" sz="2400" dirty="0"/>
              <a:t> This frame contain some shape such as oval, Rectangle and Line. Oval can be used as many way, means user can draw circle or any type of round shape using oval button, Rectangle shape can also use Square or any other four coordinate shape with length and breadth as user want. For drawing any shape you have to click on particular shape button then go to Canvas and right click two time, one click for start coordinate and second click for end coordinate. Border button is available for user to select color of outline of shapes. </a:t>
            </a:r>
          </a:p>
        </p:txBody>
      </p:sp>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B8FC024B-EB8F-6A04-091E-94AAF1313BBC}"/>
              </a:ext>
            </a:extLst>
          </p:cNvPr>
          <p:cNvSpPr>
            <a:spLocks noGrp="1"/>
          </p:cNvSpPr>
          <p:nvPr>
            <p:ph idx="1"/>
          </p:nvPr>
        </p:nvSpPr>
        <p:spPr>
          <a:xfrm>
            <a:off x="418454" y="1689315"/>
            <a:ext cx="10935346" cy="4487648"/>
          </a:xfrm>
        </p:spPr>
        <p:txBody>
          <a:bodyPr>
            <a:noAutofit/>
          </a:bodyPr>
          <a:lstStyle/>
          <a:p>
            <a:pPr lvl="0">
              <a:buFont typeface="Wingdings" panose="05000000000000000000" pitchFamily="2" charset="2"/>
              <a:buChar char="v"/>
              <a:tabLst>
                <a:tab pos="457200" algn="l"/>
              </a:tabLst>
            </a:pPr>
            <a:r>
              <a:rPr lang="en-US" dirty="0"/>
              <a:t> Size</a:t>
            </a:r>
          </a:p>
          <a:p>
            <a:pPr lvl="0">
              <a:buFont typeface="Wingdings" pitchFamily="2" charset="2"/>
              <a:buChar char="Ø"/>
              <a:tabLst>
                <a:tab pos="457200" algn="l"/>
              </a:tabLst>
            </a:pPr>
            <a:r>
              <a:rPr lang="en-US" sz="2400" dirty="0"/>
              <a:t> Size frame contain Scale that has range between 0 To 50. It is by default range 1. User Can Scroll the scale and the scale value automatically change. It is used to increase or decrease the size of pen and eraser.</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v"/>
              <a:tabLst>
                <a:tab pos="457200" algn="l"/>
              </a:tabLst>
            </a:pPr>
            <a:r>
              <a:rPr lang="en-US" dirty="0"/>
              <a:t>Eraser</a:t>
            </a:r>
            <a:r>
              <a:rPr lang="en-US" sz="2400" dirty="0"/>
              <a:t> </a:t>
            </a:r>
          </a:p>
          <a:p>
            <a:pPr lvl="0">
              <a:buFont typeface="Wingdings" pitchFamily="2" charset="2"/>
              <a:buChar char="Ø"/>
              <a:tabLst>
                <a:tab pos="457200" algn="l"/>
              </a:tabLst>
            </a:pPr>
            <a:r>
              <a:rPr lang="en-US" sz="2400" dirty="0"/>
              <a:t>It is used to erase the particular data when you drag your mouse to that particular area. </a:t>
            </a:r>
          </a:p>
          <a:p>
            <a:pPr lvl="0">
              <a:buFont typeface="Wingdings" panose="05000000000000000000" pitchFamily="2" charset="2"/>
              <a:buChar char="v"/>
              <a:tabLst>
                <a:tab pos="457200" algn="l"/>
              </a:tabLst>
            </a:pPr>
            <a:r>
              <a:rPr lang="en-US" dirty="0"/>
              <a:t>Clear </a:t>
            </a:r>
          </a:p>
          <a:p>
            <a:pPr lvl="0">
              <a:buFont typeface="Wingdings" pitchFamily="2" charset="2"/>
              <a:buChar char="Ø"/>
              <a:tabLst>
                <a:tab pos="457200" algn="l"/>
              </a:tabLst>
            </a:pPr>
            <a:r>
              <a:rPr lang="en-US" sz="2400" dirty="0"/>
              <a:t>It is used to erase all the data from canvas.  </a:t>
            </a:r>
          </a:p>
        </p:txBody>
      </p:sp>
    </p:spTree>
    <p:extLst>
      <p:ext uri="{BB962C8B-B14F-4D97-AF65-F5344CB8AC3E}">
        <p14:creationId xmlns:p14="http://schemas.microsoft.com/office/powerpoint/2010/main" val="3119333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B8FC024B-EB8F-6A04-091E-94AAF1313BBC}"/>
              </a:ext>
            </a:extLst>
          </p:cNvPr>
          <p:cNvSpPr>
            <a:spLocks noGrp="1"/>
          </p:cNvSpPr>
          <p:nvPr>
            <p:ph idx="1"/>
          </p:nvPr>
        </p:nvSpPr>
        <p:spPr>
          <a:xfrm>
            <a:off x="418454" y="1689315"/>
            <a:ext cx="10935346" cy="4487648"/>
          </a:xfrm>
        </p:spPr>
        <p:txBody>
          <a:bodyPr>
            <a:noAutofit/>
          </a:bodyPr>
          <a:lstStyle/>
          <a:p>
            <a:pPr lvl="0">
              <a:buFont typeface="Wingdings" panose="05000000000000000000" pitchFamily="2" charset="2"/>
              <a:buChar char="v"/>
              <a:tabLst>
                <a:tab pos="457200" algn="l"/>
              </a:tabLst>
            </a:pPr>
            <a:r>
              <a:rPr lang="en-US" sz="2800" dirty="0"/>
              <a:t>Canvas </a:t>
            </a:r>
          </a:p>
          <a:p>
            <a:pPr lvl="0">
              <a:buFont typeface="Wingdings" pitchFamily="2" charset="2"/>
              <a:buChar char="Ø"/>
              <a:tabLst>
                <a:tab pos="457200" algn="l"/>
              </a:tabLst>
            </a:pPr>
            <a:r>
              <a:rPr lang="en-US" dirty="0"/>
              <a:t>It is used to change the Background of canvas. It open color box where user select their </a:t>
            </a:r>
            <a:r>
              <a:rPr lang="en-US" dirty="0" err="1"/>
              <a:t>favourite</a:t>
            </a:r>
            <a:r>
              <a:rPr lang="en-US" dirty="0"/>
              <a:t> color and click ok then the canvas background will change</a:t>
            </a:r>
            <a:r>
              <a:rPr lang="en-US" dirty="0" smtClean="0"/>
              <a:t>.</a:t>
            </a:r>
          </a:p>
          <a:p>
            <a:pPr lvl="0">
              <a:buFont typeface="Wingdings" panose="05000000000000000000" pitchFamily="2" charset="2"/>
              <a:buChar char="v"/>
              <a:tabLst>
                <a:tab pos="457200" algn="l"/>
              </a:tabLst>
            </a:pPr>
            <a:r>
              <a:rPr lang="en-US" dirty="0" smtClean="0"/>
              <a:t> Image</a:t>
            </a:r>
          </a:p>
          <a:p>
            <a:pPr>
              <a:buFont typeface="Wingdings" panose="05000000000000000000" pitchFamily="2" charset="2"/>
              <a:buChar char="Ø"/>
              <a:tabLst>
                <a:tab pos="457200" algn="l"/>
              </a:tabLst>
            </a:pPr>
            <a:r>
              <a:rPr lang="en-US" sz="2400" dirty="0"/>
              <a:t>A container where the button and </a:t>
            </a:r>
            <a:r>
              <a:rPr lang="en-US" sz="2400" dirty="0" err="1"/>
              <a:t>combobox</a:t>
            </a:r>
            <a:r>
              <a:rPr lang="en-US" sz="2400" dirty="0"/>
              <a:t> are </a:t>
            </a:r>
            <a:r>
              <a:rPr lang="en-US" sz="2400" dirty="0" err="1"/>
              <a:t>placed.It</a:t>
            </a:r>
            <a:r>
              <a:rPr lang="en-US" sz="2400" dirty="0"/>
              <a:t> organizes the GUI elements related to image loading and filtering</a:t>
            </a:r>
            <a:r>
              <a:rPr lang="en-US" sz="2400" dirty="0" smtClean="0"/>
              <a:t>.</a:t>
            </a:r>
            <a:endParaRPr lang="en-US" sz="2400" dirty="0"/>
          </a:p>
          <a:p>
            <a:pPr lvl="0">
              <a:buFont typeface="Wingdings" panose="05000000000000000000" pitchFamily="2" charset="2"/>
              <a:buChar char="v"/>
              <a:tabLst>
                <a:tab pos="457200" algn="l"/>
              </a:tabLst>
            </a:pPr>
            <a:r>
              <a:rPr lang="en-US" dirty="0"/>
              <a:t> Save </a:t>
            </a:r>
          </a:p>
          <a:p>
            <a:pPr lvl="0">
              <a:buFont typeface="Wingdings" pitchFamily="2" charset="2"/>
              <a:buChar char="Ø"/>
              <a:tabLst>
                <a:tab pos="457200" algn="l"/>
              </a:tabLst>
            </a:pPr>
            <a:r>
              <a:rPr lang="en-US" sz="2800" dirty="0"/>
              <a:t>User can Save their all data that performed on Canvas</a:t>
            </a:r>
            <a:r>
              <a:rPr lang="en-US" dirty="0"/>
              <a:t>.</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6699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704266AB-4FDC-DC5D-1539-EDBFF62C9C14}"/>
              </a:ext>
            </a:extLst>
          </p:cNvPr>
          <p:cNvSpPr>
            <a:spLocks noGrp="1"/>
          </p:cNvSpPr>
          <p:nvPr>
            <p:ph idx="1"/>
          </p:nvPr>
        </p:nvSpPr>
        <p:spPr/>
        <p:txBody>
          <a:bodyPr>
            <a:normAutofit/>
          </a:bodyPr>
          <a:lstStyle/>
          <a:p>
            <a:pPr lvl="0">
              <a:buFont typeface="Wingdings" panose="05000000000000000000" pitchFamily="2" charset="2"/>
              <a:buChar char="v"/>
              <a:tabLst>
                <a:tab pos="457200" algn="l"/>
              </a:tabLst>
            </a:pPr>
            <a:r>
              <a:rPr lang="en-US" sz="3200" dirty="0"/>
              <a:t>REFERENCE</a:t>
            </a:r>
          </a:p>
          <a:p>
            <a:pPr marL="0" lvl="0" indent="0">
              <a:buNone/>
              <a:tabLst>
                <a:tab pos="457200" algn="l"/>
              </a:tabLs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
              <a:tabLst>
                <a:tab pos="457200" algn="l"/>
              </a:tabLst>
            </a:pPr>
            <a:r>
              <a:rPr lang="en-US" dirty="0"/>
              <a:t>www.w3schools.com </a:t>
            </a:r>
          </a:p>
          <a:p>
            <a:pPr lvl="0">
              <a:buFont typeface="Wingdings" panose="05000000000000000000" pitchFamily="2" charset="2"/>
              <a:buChar char="§"/>
              <a:tabLst>
                <a:tab pos="457200" algn="l"/>
              </a:tabLst>
            </a:pPr>
            <a:r>
              <a:rPr lang="en-US" smtClean="0"/>
              <a:t>www.python.org </a:t>
            </a:r>
            <a:endParaRPr lang="en-US" dirty="0"/>
          </a:p>
          <a:p>
            <a:pPr lvl="0">
              <a:buFont typeface="Wingdings" panose="05000000000000000000" pitchFamily="2" charset="2"/>
              <a:buChar char="§"/>
              <a:tabLst>
                <a:tab pos="457200" algn="l"/>
              </a:tabLst>
            </a:pPr>
            <a:r>
              <a:rPr lang="en-US" dirty="0"/>
              <a:t>www.tutorialspoint.com </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xmlns="" id="{4AD30AE4-1C9D-4F26-8884-C30D15E187A7}"/>
              </a:ext>
            </a:extLst>
          </p:cNvPr>
          <p:cNvSpPr>
            <a:spLocks noGrp="1"/>
          </p:cNvSpPr>
          <p:nvPr>
            <p:ph idx="1"/>
          </p:nvPr>
        </p:nvSpPr>
        <p:spPr>
          <a:xfrm>
            <a:off x="433953" y="1565328"/>
            <a:ext cx="11298264" cy="5021451"/>
          </a:xfrm>
        </p:spPr>
        <p:txBody>
          <a:bodyPr>
            <a:normAutofit/>
          </a:bodyPr>
          <a:lstStyle/>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Reports </a:t>
            </a:r>
          </a:p>
          <a:p>
            <a:pPr>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References</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5417BD6D-03AD-639D-0D53-24A0683B6D63}"/>
              </a:ext>
            </a:extLst>
          </p:cNvPr>
          <p:cNvSpPr>
            <a:spLocks noGrp="1"/>
          </p:cNvSpPr>
          <p:nvPr>
            <p:ph idx="1"/>
          </p:nvPr>
        </p:nvSpPr>
        <p:spPr/>
        <p:txBody>
          <a:bodyPr>
            <a:normAutofit fontScale="92500" lnSpcReduction="20000"/>
          </a:bodyPr>
          <a:lstStyle/>
          <a:p>
            <a:pPr lvl="0">
              <a:buFont typeface="Wingdings" pitchFamily="2" charset="2"/>
              <a:buChar char="Ø"/>
              <a:tabLst>
                <a:tab pos="457200" algn="l"/>
              </a:tabLst>
            </a:pPr>
            <a:r>
              <a:rPr lang="en-US" dirty="0"/>
              <a:t>Drawing or Sketching using hand is everyone’s wish. Some or the other time we imagine writing in air using our hand. So, here came the project from this concept where we create a canvas and pick the colors required using our hand and draw the required design or write anything you wish. </a:t>
            </a:r>
          </a:p>
          <a:p>
            <a:pPr lvl="0">
              <a:buFont typeface="Wingdings" pitchFamily="2" charset="2"/>
              <a:buChar char="Ø"/>
              <a:tabLst>
                <a:tab pos="457200" algn="l"/>
              </a:tabLst>
            </a:pPr>
            <a:r>
              <a:rPr lang="en-US" dirty="0"/>
              <a:t>Paint is an endearingly straightforward program that offers very little in the way of basic and advanced features. It is really easy to use, even for newbies. The uncomplicated user interface features tools down the left-hand side. Our Paint Application is completely free. Just download and run the .exe file and Paint Application will open automatically.</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69F06B79-DAB3-64B1-9AA4-939F96A54F1E}"/>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US" dirty="0"/>
              <a:t>Paint Application is a canvas-based platform on which we can draw by just motion of the hand Basically it just track the hand &amp; capture the motion of fingers in this process the tip of the fingers are mainly used as the marker. It mainly uses is the </a:t>
            </a:r>
            <a:r>
              <a:rPr lang="en-US" dirty="0" err="1"/>
              <a:t>Tkinter</a:t>
            </a:r>
            <a:r>
              <a:rPr lang="en-US" dirty="0"/>
              <a:t> technology, which is backbone of Augmented Reality. </a:t>
            </a:r>
          </a:p>
          <a:p>
            <a:pPr lvl="0">
              <a:buFont typeface="Wingdings" pitchFamily="2" charset="2"/>
              <a:buChar char="Ø"/>
              <a:tabLst>
                <a:tab pos="457200" algn="l"/>
              </a:tabLst>
            </a:pPr>
            <a:r>
              <a:rPr lang="en-US" dirty="0"/>
              <a:t>The principal features of Paint Application are simple drawing tools that you can use to easily paint on a blank canvas. Beyond that, Paint includes Erasing, resizing, Geometric Shapes, Clear, </a:t>
            </a:r>
            <a:r>
              <a:rPr lang="en-US" dirty="0" err="1" smtClean="0"/>
              <a:t>Colour,Image</a:t>
            </a:r>
            <a:r>
              <a:rPr lang="en-US" dirty="0" smtClean="0"/>
              <a:t> </a:t>
            </a:r>
            <a:r>
              <a:rPr lang="en-US" dirty="0" err="1" smtClean="0"/>
              <a:t>Import,Image</a:t>
            </a:r>
            <a:r>
              <a:rPr lang="en-US" dirty="0" smtClean="0"/>
              <a:t> filtration </a:t>
            </a:r>
            <a:r>
              <a:rPr lang="en-US" dirty="0"/>
              <a:t>and Save file to further manipulate.</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8F27A07D-3EFC-2A4C-0461-98F29B7108C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2596F992-698C-48C0-9D89-70DA4CE92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7FD491-CAD3-3CB4-E699-C19EBBF7D99A}"/>
              </a:ext>
            </a:extLst>
          </p:cNvPr>
          <p:cNvSpPr>
            <a:spLocks noGrp="1"/>
          </p:cNvSpPr>
          <p:nvPr>
            <p:ph type="title"/>
          </p:nvPr>
        </p:nvSpPr>
        <p:spPr>
          <a:xfrm>
            <a:off x="818984" y="4230093"/>
            <a:ext cx="4150581" cy="1800165"/>
          </a:xfrm>
        </p:spPr>
        <p:txBody>
          <a:bodyPr anchor="t">
            <a:normAutofit/>
          </a:bodyPr>
          <a:lstStyle/>
          <a:p>
            <a:pPr algn="r"/>
            <a:r>
              <a:rPr lang="en-IN" sz="40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sz="4000"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descr="A colorful paint splatter on a black background&#10;&#10;Description automatically generated">
            <a:extLst>
              <a:ext uri="{FF2B5EF4-FFF2-40B4-BE49-F238E27FC236}">
                <a16:creationId xmlns:a16="http://schemas.microsoft.com/office/drawing/2014/main" xmlns="" id="{0A15A5BF-957B-D5E4-1ED9-082C6546724A}"/>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556592" y="653144"/>
            <a:ext cx="11139778" cy="3063437"/>
          </a:xfrm>
          <a:prstGeom prst="rect">
            <a:avLst/>
          </a:prstGeom>
        </p:spPr>
      </p:pic>
      <p:sp>
        <p:nvSpPr>
          <p:cNvPr id="5" name="Content Placeholder 4">
            <a:extLst>
              <a:ext uri="{FF2B5EF4-FFF2-40B4-BE49-F238E27FC236}">
                <a16:creationId xmlns:a16="http://schemas.microsoft.com/office/drawing/2014/main" xmlns="" id="{E6A676C2-8498-1A7F-0D2D-8EF4ED2CB30A}"/>
              </a:ext>
            </a:extLst>
          </p:cNvPr>
          <p:cNvSpPr>
            <a:spLocks noGrp="1"/>
          </p:cNvSpPr>
          <p:nvPr>
            <p:ph idx="1"/>
          </p:nvPr>
        </p:nvSpPr>
        <p:spPr>
          <a:xfrm>
            <a:off x="4969564" y="3716581"/>
            <a:ext cx="6726806" cy="653143"/>
          </a:xfrm>
        </p:spPr>
        <p:txBody>
          <a:bodyPr anchor="t">
            <a:noAutofit/>
          </a:bodyPr>
          <a:lstStyle/>
          <a:p>
            <a:pPr lvl="0">
              <a:buFont typeface="Wingdings" pitchFamily="2" charset="2"/>
              <a:buChar char="Ø"/>
              <a:tabLst>
                <a:tab pos="457200" algn="l"/>
              </a:tabLst>
            </a:pPr>
            <a:r>
              <a:rPr lang="en-US" sz="2400" dirty="0"/>
              <a:t>Paint Application is fully developed in Python, it implements the basic and advance levels of python. The color tracking and detection process is used to achieve the output. Here the color marker is used to produce a mask on the original color canvas. </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E7BFF8DC-0AE7-4AD2-9B28-2E5F26D62C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7E0162AD-C6E5-4BF8-A453-76ADB36877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CE5BD7D5-1D27-EEEE-4C53-E8F997AE8953}"/>
              </a:ext>
            </a:extLst>
          </p:cNvPr>
          <p:cNvSpPr txBox="1"/>
          <p:nvPr/>
        </p:nvSpPr>
        <p:spPr>
          <a:xfrm>
            <a:off x="9241852" y="3516526"/>
            <a:ext cx="245451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pngall.com/paint-png/download/65462">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xmlns="" val="tx"/>
                    </a:ext>
                  </a:extLst>
                </a:hlinkClick>
              </a:rPr>
              <a:t>CC BY-NC</a:t>
            </a:r>
            <a:endParaRPr lang="en-US" sz="700">
              <a:solidFill>
                <a:srgbClr val="FFFFFF"/>
              </a:solidFill>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971D3FF4-855C-A317-936E-1CA113829547}"/>
              </a:ext>
            </a:extLst>
          </p:cNvPr>
          <p:cNvSpPr>
            <a:spLocks noGrp="1"/>
          </p:cNvSpPr>
          <p:nvPr>
            <p:ph idx="1"/>
          </p:nvPr>
        </p:nvSpPr>
        <p:spPr/>
        <p:txBody>
          <a:bodyPr>
            <a:normAutofit fontScale="92500" lnSpcReduction="10000"/>
          </a:bodyPr>
          <a:lstStyle/>
          <a:p>
            <a:pPr>
              <a:buFont typeface="Wingdings" pitchFamily="2" charset="2"/>
              <a:buChar char="Ø"/>
              <a:tabLst>
                <a:tab pos="457200" algn="l"/>
              </a:tabLst>
            </a:pPr>
            <a:r>
              <a:rPr lang="en-US" dirty="0"/>
              <a:t>the project from this concept where we create a canvas and pick the colors required using our hand and draw the required design or write anything you wish. Paint is an endearingly straightforward program that offers very little in the way of basic and advanced features. It is really easy to use, even for newbies. </a:t>
            </a:r>
          </a:p>
          <a:p>
            <a:pPr>
              <a:buFont typeface="Wingdings" pitchFamily="2" charset="2"/>
              <a:buChar char="Ø"/>
              <a:tabLst>
                <a:tab pos="457200" algn="l"/>
              </a:tabLst>
            </a:pPr>
            <a:r>
              <a:rPr lang="en-US" dirty="0"/>
              <a:t>Our Objective is to provide users: </a:t>
            </a:r>
          </a:p>
          <a:p>
            <a:pPr>
              <a:buFont typeface="Wingdings" panose="05000000000000000000" pitchFamily="2" charset="2"/>
              <a:buChar char="§"/>
              <a:tabLst>
                <a:tab pos="457200" algn="l"/>
              </a:tabLst>
            </a:pPr>
            <a:r>
              <a:rPr lang="en-US" dirty="0"/>
              <a:t>User Friendly interface</a:t>
            </a:r>
          </a:p>
          <a:p>
            <a:pPr>
              <a:buFont typeface="Wingdings" panose="05000000000000000000" pitchFamily="2" charset="2"/>
              <a:buChar char="§"/>
              <a:tabLst>
                <a:tab pos="457200" algn="l"/>
              </a:tabLst>
            </a:pPr>
            <a:r>
              <a:rPr lang="en-US" dirty="0"/>
              <a:t>Easy Tools Handling </a:t>
            </a:r>
          </a:p>
          <a:p>
            <a:pPr>
              <a:buFont typeface="Wingdings" panose="05000000000000000000" pitchFamily="2" charset="2"/>
              <a:buChar char="§"/>
              <a:tabLst>
                <a:tab pos="457200" algn="l"/>
              </a:tabLst>
            </a:pPr>
            <a:r>
              <a:rPr lang="en-US" dirty="0"/>
              <a:t>Light Weight Software</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A6AAE4A4-CE61-7351-07DD-D94DCFBC67C0}"/>
              </a:ext>
            </a:extLst>
          </p:cNvPr>
          <p:cNvSpPr>
            <a:spLocks noGrp="1"/>
          </p:cNvSpPr>
          <p:nvPr>
            <p:ph idx="1"/>
          </p:nvPr>
        </p:nvSpPr>
        <p:spPr/>
        <p:txBody>
          <a:bodyPr>
            <a:normAutofit/>
          </a:bodyPr>
          <a:lstStyle/>
          <a:p>
            <a:pPr lvl="0">
              <a:buFont typeface="Wingdings" pitchFamily="2" charset="2"/>
              <a:buChar char="Ø"/>
              <a:tabLst>
                <a:tab pos="457200" algn="l"/>
              </a:tabLst>
            </a:pPr>
            <a:r>
              <a:rPr lang="en-US" dirty="0"/>
              <a:t>To run the application software of the system in the computer, the minimum hardware configuration required is as below: </a:t>
            </a:r>
          </a:p>
          <a:p>
            <a:pPr lvl="0">
              <a:buFont typeface="Wingdings" panose="05000000000000000000" pitchFamily="2" charset="2"/>
              <a:buChar char="§"/>
              <a:tabLst>
                <a:tab pos="457200" algn="l"/>
              </a:tabLst>
            </a:pPr>
            <a:r>
              <a:rPr lang="en-US" dirty="0"/>
              <a:t>1.7 GHz Pentium processor or other compatible </a:t>
            </a:r>
          </a:p>
          <a:p>
            <a:pPr lvl="0">
              <a:buFont typeface="Wingdings" panose="05000000000000000000" pitchFamily="2" charset="2"/>
              <a:buChar char="§"/>
              <a:tabLst>
                <a:tab pos="457200" algn="l"/>
              </a:tabLst>
            </a:pPr>
            <a:r>
              <a:rPr lang="en-US" dirty="0"/>
              <a:t> Intel chipset motherboard  </a:t>
            </a:r>
          </a:p>
          <a:p>
            <a:pPr lvl="0">
              <a:buFont typeface="Wingdings" panose="05000000000000000000" pitchFamily="2" charset="2"/>
              <a:buChar char="§"/>
              <a:tabLst>
                <a:tab pos="457200" algn="l"/>
              </a:tabLst>
            </a:pPr>
            <a:r>
              <a:rPr lang="en-US" dirty="0"/>
              <a:t>4GB RAM or More </a:t>
            </a:r>
          </a:p>
          <a:p>
            <a:pPr lvl="0">
              <a:buFont typeface="Wingdings" panose="05000000000000000000" pitchFamily="2" charset="2"/>
              <a:buChar char="§"/>
              <a:tabLst>
                <a:tab pos="457200" algn="l"/>
              </a:tabLst>
            </a:pPr>
            <a:r>
              <a:rPr lang="en-US" dirty="0"/>
              <a:t> Color Monitor or LCD </a:t>
            </a:r>
          </a:p>
          <a:p>
            <a:pPr lvl="0">
              <a:buFont typeface="Wingdings" panose="05000000000000000000" pitchFamily="2" charset="2"/>
              <a:buChar char="§"/>
              <a:tabLst>
                <a:tab pos="457200" algn="l"/>
              </a:tabLst>
            </a:pPr>
            <a:r>
              <a:rPr lang="en-US" dirty="0"/>
              <a:t>Keyboard </a:t>
            </a:r>
          </a:p>
          <a:p>
            <a:pPr lvl="0">
              <a:buFont typeface="Wingdings" panose="05000000000000000000" pitchFamily="2" charset="2"/>
              <a:buChar char="§"/>
              <a:tabLst>
                <a:tab pos="457200" algn="l"/>
              </a:tabLst>
            </a:pPr>
            <a:r>
              <a:rPr lang="en-US" dirty="0"/>
              <a:t> Mouse </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E70424C3-10EB-A72A-5C5E-D564495E9114}"/>
              </a:ext>
            </a:extLst>
          </p:cNvPr>
          <p:cNvSpPr>
            <a:spLocks noGrp="1"/>
          </p:cNvSpPr>
          <p:nvPr>
            <p:ph idx="1"/>
          </p:nvPr>
        </p:nvSpPr>
        <p:spPr/>
        <p:txBody>
          <a:bodyPr>
            <a:normAutofit/>
          </a:bodyPr>
          <a:lstStyle/>
          <a:p>
            <a:pPr lvl="0">
              <a:buFont typeface="Wingdings" pitchFamily="2" charset="2"/>
              <a:buChar char="Ø"/>
              <a:tabLst>
                <a:tab pos="457200" algn="l"/>
              </a:tabLst>
            </a:pPr>
            <a:r>
              <a:rPr lang="en-US" dirty="0"/>
              <a:t>Operating System : </a:t>
            </a:r>
            <a:r>
              <a:rPr lang="en-US" dirty="0" err="1" smtClean="0"/>
              <a:t>Windo</a:t>
            </a:r>
            <a:r>
              <a:rPr lang="en-US" dirty="0" err="1" smtClean="0"/>
              <a:t>ws,Linux</a:t>
            </a:r>
            <a:r>
              <a:rPr lang="en-US" dirty="0"/>
              <a:t> </a:t>
            </a:r>
            <a:r>
              <a:rPr lang="en-US" dirty="0" smtClean="0"/>
              <a:t>and mac </a:t>
            </a:r>
            <a:r>
              <a:rPr lang="en-US" dirty="0" err="1" smtClean="0"/>
              <a:t>Os</a:t>
            </a:r>
            <a:r>
              <a:rPr lang="en-US" dirty="0" smtClean="0"/>
              <a:t>.</a:t>
            </a:r>
            <a:endParaRPr lang="en-US" dirty="0"/>
          </a:p>
          <a:p>
            <a:pPr marL="0" lvl="0" indent="0">
              <a:buNone/>
              <a:tabLst>
                <a:tab pos="457200" algn="l"/>
              </a:tabLst>
            </a:pPr>
            <a:endParaRPr lang="en-US" dirty="0"/>
          </a:p>
          <a:p>
            <a:pPr lvl="0">
              <a:lnSpc>
                <a:spcPct val="100000"/>
              </a:lnSpc>
              <a:buFont typeface="Wingdings" pitchFamily="2" charset="2"/>
              <a:buChar char="Ø"/>
              <a:tabLst>
                <a:tab pos="457200" algn="l"/>
              </a:tabLst>
            </a:pPr>
            <a:r>
              <a:rPr lang="en-US" dirty="0"/>
              <a:t>Application Software: VS Code or any Python editor</a:t>
            </a:r>
          </a:p>
          <a:p>
            <a:pPr lvl="0">
              <a:lnSpc>
                <a:spcPct val="100000"/>
              </a:lnSpc>
              <a:buFont typeface="Wingdings" panose="05000000000000000000" pitchFamily="2" charset="2"/>
              <a:buChar char="§"/>
              <a:tabLst>
                <a:tab pos="457200" algn="l"/>
              </a:tabLst>
            </a:pPr>
            <a:r>
              <a:rPr lang="en-US" b="0" i="0" dirty="0">
                <a:solidFill>
                  <a:srgbClr val="10162F"/>
                </a:solidFill>
                <a:effectLst/>
                <a:latin typeface="Apercu"/>
              </a:rPr>
              <a:t>Text editors, also called code editors, are applications used by developers to write code. They can highlight and format your code so that it’s easier to read and understand.</a:t>
            </a:r>
            <a:endParaRPr lang="en-US" dirty="0"/>
          </a:p>
          <a:p>
            <a:pPr marL="0" lvl="0" indent="0">
              <a:buNone/>
              <a:tabLst>
                <a:tab pos="457200" algn="l"/>
              </a:tabLst>
            </a:pP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D632FF72-3A95-498C-753E-27CA2AED6BE5}"/>
              </a:ext>
            </a:extLst>
          </p:cNvPr>
          <p:cNvSpPr>
            <a:spLocks noGrp="1"/>
          </p:cNvSpPr>
          <p:nvPr>
            <p:ph idx="1"/>
          </p:nvPr>
        </p:nvSpPr>
        <p:spPr/>
        <p:txBody>
          <a:bodyPr>
            <a:normAutofit fontScale="92500" lnSpcReduction="20000"/>
          </a:bodyPr>
          <a:lstStyle/>
          <a:p>
            <a:pPr lvl="0">
              <a:buFont typeface="Wingdings" panose="05000000000000000000" pitchFamily="2" charset="2"/>
              <a:buChar char="v"/>
              <a:tabLst>
                <a:tab pos="457200" algn="l"/>
              </a:tabLst>
            </a:pPr>
            <a:r>
              <a:rPr lang="en-US" sz="3600" dirty="0"/>
              <a:t></a:t>
            </a:r>
            <a:r>
              <a:rPr lang="en-US" sz="3600" dirty="0" err="1"/>
              <a:t>Tkinter</a:t>
            </a:r>
            <a:r>
              <a:rPr lang="en-US" sz="3600" dirty="0"/>
              <a:t> </a:t>
            </a:r>
          </a:p>
          <a:p>
            <a:pPr lvl="0">
              <a:buFont typeface="Wingdings" pitchFamily="2" charset="2"/>
              <a:buChar char="Ø"/>
              <a:tabLst>
                <a:tab pos="457200" algn="l"/>
              </a:tabLst>
            </a:pPr>
            <a:r>
              <a:rPr lang="en-US" dirty="0"/>
              <a:t>Python has a lot of GUI frameworks, but </a:t>
            </a:r>
            <a:r>
              <a:rPr lang="en-US" dirty="0" err="1"/>
              <a:t>Tkinter</a:t>
            </a:r>
            <a:r>
              <a:rPr lang="en-US" dirty="0"/>
              <a:t> is the only framework that’s built into the Python standard library. </a:t>
            </a:r>
            <a:r>
              <a:rPr lang="en-US" dirty="0" err="1"/>
              <a:t>Tkinter</a:t>
            </a:r>
            <a:r>
              <a:rPr lang="en-US" dirty="0"/>
              <a:t> has several strengths. It’s cross-platform, so the same code works on Windows, macOS, and Linux. </a:t>
            </a:r>
          </a:p>
          <a:p>
            <a:pPr lvl="0">
              <a:buFont typeface="Wingdings" pitchFamily="2" charset="2"/>
              <a:buChar char="Ø"/>
              <a:tabLst>
                <a:tab pos="457200" algn="l"/>
              </a:tabLst>
            </a:pPr>
            <a:r>
              <a:rPr lang="en-US" dirty="0" err="1"/>
              <a:t>Tkinter</a:t>
            </a:r>
            <a:r>
              <a:rPr lang="en-US" dirty="0"/>
              <a:t> is lightweight and relatively painless to use compared to other frameworks. This makes it a compelling choice for building GUI applications in Python, especially for applications where a modern sheen is unnecessary, and the top priority is to quickly build something that’s functional and cross-platform.</a:t>
            </a: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TotalTime>
  <Words>1263</Words>
  <Application>Microsoft Office PowerPoint</Application>
  <PresentationFormat>Widescreen</PresentationFormat>
  <Paragraphs>109</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Apercu</vt:lpstr>
      <vt:lpstr>Aptos</vt:lpstr>
      <vt:lpstr>Aptos Display</vt:lpstr>
      <vt:lpstr>Arial</vt:lpstr>
      <vt:lpstr>Symbol</vt:lpstr>
      <vt:lpstr>Tahoma</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Workflow/Gantt Chart</vt:lpstr>
      <vt:lpstr>Reports</vt:lpstr>
      <vt:lpstr>Reports</vt:lpstr>
      <vt:lpstr>Reports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HP</cp:lastModifiedBy>
  <cp:revision>13</cp:revision>
  <dcterms:created xsi:type="dcterms:W3CDTF">2024-09-12T08:34:15Z</dcterms:created>
  <dcterms:modified xsi:type="dcterms:W3CDTF">2024-11-25T17:35:39Z</dcterms:modified>
</cp:coreProperties>
</file>