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4" r:id="rId8"/>
    <p:sldId id="266" r:id="rId9"/>
    <p:sldId id="270"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84" d="100"/>
          <a:sy n="84"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8112DE61-1E8E-21E6-91F5-9ACFEE0A5AF2}"/>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xmlns=""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AF466503-6FF8-76D4-851E-BF686B74DF52}"/>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xmlns=""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8217404-C2CA-70FA-A5B4-9AE95C7F9A93}"/>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xmlns=""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A711593B-EACA-5742-BD7F-BBE8EF098D91}"/>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xmlns=""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98609EE3-1AD3-FA54-93C5-86879BAC8DA5}"/>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xmlns=""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BC2CE839-A226-7F30-2E42-D8C07E5146FB}"/>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a:extLst>
              <a:ext uri="{FF2B5EF4-FFF2-40B4-BE49-F238E27FC236}">
                <a16:creationId xmlns:a16="http://schemas.microsoft.com/office/drawing/2014/main" xmlns=""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3D078F9F-EF39-1158-FFBB-B082D766A6DE}"/>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8" name="Footer Placeholder 7">
            <a:extLst>
              <a:ext uri="{FF2B5EF4-FFF2-40B4-BE49-F238E27FC236}">
                <a16:creationId xmlns:a16="http://schemas.microsoft.com/office/drawing/2014/main" xmlns=""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8B714A2E-804D-2430-8785-8198012E9AE4}"/>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4" name="Footer Placeholder 3">
            <a:extLst>
              <a:ext uri="{FF2B5EF4-FFF2-40B4-BE49-F238E27FC236}">
                <a16:creationId xmlns:a16="http://schemas.microsoft.com/office/drawing/2014/main" xmlns=""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4DC0D8-D29F-7928-5C8E-932C35C7999E}"/>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3" name="Footer Placeholder 2">
            <a:extLst>
              <a:ext uri="{FF2B5EF4-FFF2-40B4-BE49-F238E27FC236}">
                <a16:creationId xmlns:a16="http://schemas.microsoft.com/office/drawing/2014/main" xmlns=""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D4F4E66B-040C-17B4-ADF5-813D37631EB3}"/>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a:extLst>
              <a:ext uri="{FF2B5EF4-FFF2-40B4-BE49-F238E27FC236}">
                <a16:creationId xmlns:a16="http://schemas.microsoft.com/office/drawing/2014/main" xmlns=""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D60F03EC-88F4-EC8D-270C-34F4D1181910}"/>
              </a:ext>
            </a:extLst>
          </p:cNvPr>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a:extLst>
              <a:ext uri="{FF2B5EF4-FFF2-40B4-BE49-F238E27FC236}">
                <a16:creationId xmlns:a16="http://schemas.microsoft.com/office/drawing/2014/main" xmlns=""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10/14/2024</a:t>
            </a:fld>
            <a:endParaRPr lang="en-US"/>
          </a:p>
        </p:txBody>
      </p:sp>
      <p:sp>
        <p:nvSpPr>
          <p:cNvPr id="5" name="Footer Placeholder 4">
            <a:extLst>
              <a:ext uri="{FF2B5EF4-FFF2-40B4-BE49-F238E27FC236}">
                <a16:creationId xmlns:a16="http://schemas.microsoft.com/office/drawing/2014/main" xmlns=""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mysql.com/d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2C24FBC-2E61-AD49-3BD0-DA7AA89F9A81}"/>
              </a:ext>
            </a:extLst>
          </p:cNvPr>
          <p:cNvSpPr>
            <a:spLocks noGrp="1"/>
          </p:cNvSpPr>
          <p:nvPr>
            <p:ph type="subTitle" idx="1"/>
          </p:nvPr>
        </p:nvSpPr>
        <p:spPr>
          <a:xfrm>
            <a:off x="1524000" y="4077526"/>
            <a:ext cx="9144000" cy="1829498"/>
          </a:xfrm>
        </p:spPr>
        <p:txBody>
          <a:bodyPr>
            <a:normAutofit/>
          </a:bodyPr>
          <a:lstStyle/>
          <a:p>
            <a:r>
              <a:rPr lang="en-US" b="1" smtClean="0">
                <a:latin typeface="Times New Roman" panose="02020603050405020304" pitchFamily="18" charset="0"/>
                <a:cs typeface="Times New Roman" panose="02020603050405020304" pitchFamily="18" charset="0"/>
              </a:rPr>
              <a:t>“Online </a:t>
            </a:r>
            <a:r>
              <a:rPr lang="en-US" b="1" dirty="0" smtClean="0">
                <a:latin typeface="Times New Roman" panose="02020603050405020304" pitchFamily="18" charset="0"/>
                <a:cs typeface="Times New Roman" panose="02020603050405020304" pitchFamily="18" charset="0"/>
              </a:rPr>
              <a:t>Transportation </a:t>
            </a:r>
            <a:r>
              <a:rPr lang="en-US" b="1" dirty="0" err="1" smtClean="0">
                <a:latin typeface="Times New Roman" panose="02020603050405020304" pitchFamily="18" charset="0"/>
                <a:cs typeface="Times New Roman" panose="02020603050405020304" pitchFamily="18" charset="0"/>
              </a:rPr>
              <a:t>biddingSystem</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M</a:t>
            </a:r>
            <a:r>
              <a:rPr lang="en-US" b="1" dirty="0" err="1" smtClean="0">
                <a:latin typeface="Times New Roman" panose="02020603050405020304" pitchFamily="18" charset="0"/>
                <a:cs typeface="Times New Roman" panose="02020603050405020304" pitchFamily="18" charset="0"/>
              </a:rPr>
              <a:t>eenaskhi</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2426MCA676</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Monika </a:t>
            </a:r>
            <a:r>
              <a:rPr lang="en-US" b="1" dirty="0" err="1" smtClean="0">
                <a:latin typeface="Times New Roman" panose="02020603050405020304" pitchFamily="18" charset="0"/>
                <a:cs typeface="Times New Roman" panose="02020603050405020304" pitchFamily="18" charset="0"/>
              </a:rPr>
              <a:t>Tyagi</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2426MCA222</a:t>
            </a:r>
          </a:p>
          <a:p>
            <a:r>
              <a:rPr lang="en-US" b="1" dirty="0" err="1" smtClean="0">
                <a:latin typeface="Times New Roman" panose="02020603050405020304" pitchFamily="18" charset="0"/>
                <a:cs typeface="Times New Roman" panose="02020603050405020304" pitchFamily="18" charset="0"/>
              </a:rPr>
              <a:t>Jitendra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kumar</a:t>
            </a:r>
            <a:r>
              <a:rPr lang="en-US" b="1" dirty="0" smtClean="0">
                <a:latin typeface="Times New Roman" panose="02020603050405020304" pitchFamily="18" charset="0"/>
                <a:cs typeface="Times New Roman" panose="02020603050405020304" pitchFamily="18" charset="0"/>
              </a:rPr>
              <a:t> 2426MCA1981</a:t>
            </a:r>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xmlns=""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err="1" smtClean="0">
                <a:solidFill>
                  <a:srgbClr val="FF0000"/>
                </a:solidFill>
                <a:latin typeface="Times New Roman" panose="02020603050405020304" pitchFamily="18" charset="0"/>
                <a:cs typeface="Times New Roman" panose="02020603050405020304" pitchFamily="18" charset="0"/>
              </a:rPr>
              <a:t>Prof.Arpit</a:t>
            </a:r>
            <a:r>
              <a:rPr lang="en-IN" dirty="0" smtClean="0">
                <a:solidFill>
                  <a:srgbClr val="FF0000"/>
                </a:solidFill>
                <a:latin typeface="Times New Roman" panose="02020603050405020304" pitchFamily="18" charset="0"/>
                <a:cs typeface="Times New Roman" panose="02020603050405020304" pitchFamily="18" charset="0"/>
              </a:rPr>
              <a:t> sir</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smtClean="0">
                <a:solidFill>
                  <a:srgbClr val="FF0000"/>
                </a:solidFill>
                <a:latin typeface="Times New Roman" panose="02020603050405020304" pitchFamily="18" charset="0"/>
                <a:cs typeface="Times New Roman" panose="02020603050405020304" pitchFamily="18" charset="0"/>
              </a:rPr>
              <a:t>Assistant Professor</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36E66D21-CE27-0EFE-D5A0-B55867E60DCD}"/>
              </a:ext>
            </a:extLst>
          </p:cNvPr>
          <p:cNvSpPr>
            <a:spLocks noGrp="1"/>
          </p:cNvSpPr>
          <p:nvPr>
            <p:ph idx="1"/>
          </p:nvPr>
        </p:nvSpPr>
        <p:spPr/>
        <p:txBody>
          <a:bodyPr>
            <a:normAutofit/>
          </a:bodyPr>
          <a:lstStyle/>
          <a:p>
            <a:pPr lvl="0">
              <a:buFont typeface="Wingdings" pitchFamily="2" charset="2"/>
              <a:buChar char="Ø"/>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Registration/Login: Users register and log in to access the system</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Job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Posting: Clients post transportation jobs</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Bidding</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Carriers place bids on jobs</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Bid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Selection: Clients review and select the best bid</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Payment</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Secure payment processing </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Job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Execution: The carrier completes the job as per the agreed terms</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Completion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and Review: Job is marked complete, and both parties provide ratings and reviews</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Dispute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Resolution (If Needed): Any issues are handled by the admin team</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marL="0" lvl="0" indent="0">
              <a:buNone/>
              <a:tabLst>
                <a:tab pos="457200" algn="l"/>
              </a:tabLst>
            </a:pP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workflow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ensures efficient communication between clients and carriers, provides secure financial transactions, and maintains trust through a transparent review and rating system.</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B8FC024B-EB8F-6A04-091E-94AAF1313BBC}"/>
              </a:ext>
            </a:extLst>
          </p:cNvPr>
          <p:cNvSpPr>
            <a:spLocks noGrp="1"/>
          </p:cNvSpPr>
          <p:nvPr>
            <p:ph idx="1"/>
          </p:nvPr>
        </p:nvSpPr>
        <p:spPr/>
        <p:txBody>
          <a:bodyPr>
            <a:normAutofit/>
          </a:bodyPr>
          <a:lstStyle/>
          <a:p>
            <a:pPr lvl="0">
              <a:buFont typeface="Wingdings" pitchFamily="2" charset="2"/>
              <a:buChar char="Ø"/>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1. User Reports: Active users, new registrations.</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2. Job Reports: Jobs posted, jobs completed.</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3. Bid Reports: Bid history, winning bids.</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4. Financial Reports: Payments processed, pending payments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704266AB-4FDC-DC5D-1539-EDBFF62C9C14}"/>
              </a:ext>
            </a:extLst>
          </p:cNvPr>
          <p:cNvSpPr>
            <a:spLocks noGrp="1"/>
          </p:cNvSpPr>
          <p:nvPr>
            <p:ph idx="1"/>
          </p:nvPr>
        </p:nvSpPr>
        <p:spPr/>
        <p:txBody>
          <a:bodyPr>
            <a:normAutofit/>
          </a:bodyPr>
          <a:lstStyle/>
          <a:p>
            <a:pPr>
              <a:buFont typeface="Wingdings" pitchFamily="2" charset="2"/>
              <a:buChar char="Ø"/>
              <a:tabLst>
                <a:tab pos="457200" algn="l"/>
              </a:tabLst>
            </a:pPr>
            <a:r>
              <a:rPr lang="en-US" sz="1700" dirty="0" smtClean="0">
                <a:latin typeface="Times New Roman" panose="02020603050405020304" pitchFamily="18" charset="0"/>
                <a:cs typeface="Times New Roman" panose="02020603050405020304" pitchFamily="18" charset="0"/>
              </a:rPr>
              <a:t>HTML,CSS,JS – MDN website</a:t>
            </a:r>
            <a:endParaRPr lang="en-US" sz="1700" dirty="0">
              <a:latin typeface="Times New Roman" panose="02020603050405020304" pitchFamily="18" charset="0"/>
              <a:cs typeface="Times New Roman" panose="02020603050405020304" pitchFamily="18" charset="0"/>
            </a:endParaRPr>
          </a:p>
          <a:p>
            <a:pPr>
              <a:buFont typeface="Wingdings" pitchFamily="2" charset="2"/>
              <a:buChar char="Ø"/>
              <a:tabLst>
                <a:tab pos="457200" algn="l"/>
              </a:tabLst>
            </a:pPr>
            <a:r>
              <a:rPr lang="en-US" sz="1700" dirty="0" smtClean="0">
                <a:latin typeface="Times New Roman" panose="02020603050405020304" pitchFamily="18" charset="0"/>
                <a:cs typeface="Times New Roman" panose="02020603050405020304" pitchFamily="18" charset="0"/>
              </a:rPr>
              <a:t>Node.js Foundation -- Retrieved </a:t>
            </a:r>
            <a:r>
              <a:rPr lang="en-US" sz="1700" dirty="0">
                <a:latin typeface="Times New Roman" panose="02020603050405020304" pitchFamily="18" charset="0"/>
                <a:cs typeface="Times New Roman" panose="02020603050405020304" pitchFamily="18" charset="0"/>
              </a:rPr>
              <a:t>from https://nodejs.org/en/docs/ </a:t>
            </a: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MySQL</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Retrieved from </a:t>
            </a:r>
            <a:r>
              <a:rPr lang="en-US" sz="1700" kern="100" dirty="0">
                <a:latin typeface="Times New Roman" panose="02020603050405020304" pitchFamily="18" charset="0"/>
                <a:ea typeface="Aptos" panose="020B0004020202020204" pitchFamily="34" charset="0"/>
                <a:cs typeface="Times New Roman" panose="02020603050405020304" pitchFamily="18" charset="0"/>
                <a:hlinkClick r:id="rId3"/>
              </a:rPr>
              <a:t>https://</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hlinkClick r:id="rId3"/>
              </a:rPr>
              <a:t>dev.mysql.com/do</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c</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700" kern="100" dirty="0" smtClean="0">
                <a:latin typeface="Times New Roman" panose="02020603050405020304" pitchFamily="18" charset="0"/>
                <a:ea typeface="Aptos" panose="020B0004020202020204" pitchFamily="34" charset="0"/>
                <a:cs typeface="Times New Roman" panose="02020603050405020304" pitchFamily="18" charset="0"/>
              </a:rPr>
              <a:t>Bootstrap</a:t>
            </a:r>
            <a:r>
              <a:rPr lang="en-IN" sz="1700" kern="100" dirty="0">
                <a:latin typeface="Times New Roman" panose="02020603050405020304" pitchFamily="18" charset="0"/>
                <a:ea typeface="Aptos" panose="020B0004020202020204" pitchFamily="34" charset="0"/>
                <a:cs typeface="Times New Roman" panose="02020603050405020304" pitchFamily="18" charset="0"/>
              </a:rPr>
              <a:t> </a:t>
            </a:r>
            <a:r>
              <a:rPr lang="en-IN"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700" kern="100" dirty="0">
                <a:latin typeface="Times New Roman" panose="02020603050405020304" pitchFamily="18" charset="0"/>
                <a:ea typeface="Aptos" panose="020B0004020202020204" pitchFamily="34" charset="0"/>
                <a:cs typeface="Times New Roman" panose="02020603050405020304" pitchFamily="18" charset="0"/>
              </a:rPr>
              <a:t>Retrieved from https://</a:t>
            </a:r>
            <a:r>
              <a:rPr lang="en-IN" sz="1700" kern="100" dirty="0" smtClean="0">
                <a:latin typeface="Times New Roman" panose="02020603050405020304" pitchFamily="18" charset="0"/>
                <a:ea typeface="Aptos" panose="020B0004020202020204" pitchFamily="34" charset="0"/>
                <a:cs typeface="Times New Roman" panose="02020603050405020304" pitchFamily="18" charset="0"/>
              </a:rPr>
              <a:t>getbootstrap.com/docs/5.0/getting-started/introduction</a:t>
            </a:r>
            <a:r>
              <a:rPr lang="en-IN" sz="1700" kern="100" dirty="0">
                <a:latin typeface="Times New Roman" panose="02020603050405020304" pitchFamily="18" charset="0"/>
                <a:ea typeface="Aptos" panose="020B0004020202020204" pitchFamily="34" charset="0"/>
                <a:cs typeface="Times New Roman" panose="02020603050405020304" pitchFamily="18" charset="0"/>
              </a:rPr>
              <a:t>/ </a:t>
            </a:r>
            <a:endParaRPr lang="en-IN"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700" kern="100" dirty="0" smtClean="0">
                <a:latin typeface="Times New Roman" panose="02020603050405020304" pitchFamily="18" charset="0"/>
                <a:ea typeface="Aptos" panose="020B0004020202020204" pitchFamily="34" charset="0"/>
                <a:cs typeface="Times New Roman" panose="02020603050405020304" pitchFamily="18" charset="0"/>
              </a:rPr>
              <a:t>GitHub </a:t>
            </a:r>
            <a:r>
              <a:rPr lang="en-IN" sz="1700" kern="100" dirty="0" err="1" smtClean="0">
                <a:latin typeface="Times New Roman" panose="02020603050405020304" pitchFamily="18" charset="0"/>
                <a:ea typeface="Aptos" panose="020B0004020202020204" pitchFamily="34" charset="0"/>
                <a:cs typeface="Times New Roman" panose="02020603050405020304" pitchFamily="18" charset="0"/>
              </a:rPr>
              <a:t>Documentation:GitHub</a:t>
            </a:r>
            <a:r>
              <a:rPr lang="en-IN" sz="1700" kern="100" dirty="0" smtClean="0">
                <a:latin typeface="Times New Roman" panose="02020603050405020304" pitchFamily="18" charset="0"/>
                <a:ea typeface="Aptos" panose="020B0004020202020204" pitchFamily="34" charset="0"/>
                <a:cs typeface="Times New Roman" panose="02020603050405020304" pitchFamily="18" charset="0"/>
              </a:rPr>
              <a:t> – Retrieved </a:t>
            </a:r>
            <a:r>
              <a:rPr lang="en-IN" sz="1700" kern="100" dirty="0">
                <a:latin typeface="Times New Roman" panose="02020603050405020304" pitchFamily="18" charset="0"/>
                <a:ea typeface="Aptos" panose="020B0004020202020204" pitchFamily="34" charset="0"/>
                <a:cs typeface="Times New Roman" panose="02020603050405020304" pitchFamily="18" charset="0"/>
              </a:rPr>
              <a:t>from https://docs.github.com/ </a:t>
            </a: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xmlns=""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5417BD6D-03AD-639D-0D53-24A0683B6D63}"/>
              </a:ext>
            </a:extLst>
          </p:cNvPr>
          <p:cNvSpPr>
            <a:spLocks noGrp="1"/>
          </p:cNvSpPr>
          <p:nvPr>
            <p:ph idx="1"/>
          </p:nvPr>
        </p:nvSpPr>
        <p:spPr/>
        <p:txBody>
          <a:bodyPr>
            <a:normAutofit/>
          </a:bodyPr>
          <a:lstStyle/>
          <a:p>
            <a:pPr lvl="0">
              <a:buFont typeface="Wingdings" pitchFamily="2" charset="2"/>
              <a:buChar char="Ø"/>
              <a:tabLst>
                <a:tab pos="457200" algn="l"/>
              </a:tabLst>
            </a:pPr>
            <a:r>
              <a:rPr lang="en-US" sz="1700" kern="100" dirty="0">
                <a:latin typeface="Times New Roman" panose="02020603050405020304" pitchFamily="18" charset="0"/>
                <a:ea typeface="Aptos" panose="020B0004020202020204" pitchFamily="34" charset="0"/>
                <a:cs typeface="Times New Roman" panose="02020603050405020304" pitchFamily="18" charset="0"/>
              </a:rPr>
              <a:t>The *Online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Transportation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Bidding System* </a:t>
            </a:r>
          </a:p>
          <a:p>
            <a:pPr lvl="0">
              <a:buFont typeface="Wingdings" pitchFamily="2" charset="2"/>
              <a:buChar char="Ø"/>
              <a:tabLst>
                <a:tab pos="457200" algn="l"/>
              </a:tabLst>
            </a:pP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is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a web-based platform that connects clients with transport service providers through a competitive bidding process.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Clients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can post transportation requests, and carriers bid on these jobs by offering their services at competitive rates. The system facilitates secure transactions, real-time notifications, and user reviews, providing an efficient and transparent way to match transportation needs with service providers. It involves full-stack development with frontend, backend, and database integration, making it ideal for gaining practical experience in web development.</a:t>
            </a: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69F06B79-DAB3-64B1-9AA4-939F96A54F1E}"/>
              </a:ext>
            </a:extLst>
          </p:cNvPr>
          <p:cNvSpPr>
            <a:spLocks noGrp="1"/>
          </p:cNvSpPr>
          <p:nvPr>
            <p:ph idx="1"/>
          </p:nvPr>
        </p:nvSpPr>
        <p:spPr/>
        <p:txBody>
          <a:bodyPr>
            <a:normAutofit/>
          </a:bodyPr>
          <a:lstStyle/>
          <a:p>
            <a:pPr lvl="0">
              <a:buFont typeface="Wingdings" pitchFamily="2" charset="2"/>
              <a:buChar char="Ø"/>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Rating Systems: Trust in service providers is built through feedback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mechanisms.The</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Online Transportation Bidding System leverages existing concepts from both transportation logistics and online marketplaces.</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Key studies provide the foundation for this platform:</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1. Transportation Management Systems (TMS): TMS platforms streamline logistics coordination but often lack bidding components.</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2. Online Marketplaces: Bidding systems enhance competition and user satisfaction through dynamic pricing.</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3. Review </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and Rating Systems : trust in service providers is built through feedback mechanisms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971D3FF4-855C-A317-936E-1CA113829547}"/>
              </a:ext>
            </a:extLst>
          </p:cNvPr>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The primary objective of the *Online Transportation Bidding System* is to create a transparent, user-friendly platform where clients (shippers) can post transportation requests and carriers (transport service providers) can competitively bid for these jobs. This system aims to optimize transportation costs, improve the matching of transportation services with client needs, and enhance operational efficiency through real-time bidding. Additionally, it seeks to provide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trust through a review and rating system, and streamline communication between clients and carriers, ultimately delivering a seamless and efficient logistics solution.</a:t>
            </a:r>
          </a:p>
        </p:txBody>
      </p:sp>
    </p:spTree>
    <p:extLst>
      <p:ext uri="{BB962C8B-B14F-4D97-AF65-F5344CB8AC3E}">
        <p14:creationId xmlns:p14="http://schemas.microsoft.com/office/powerpoint/2010/main" val="144246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A6AAE4A4-CE61-7351-07DD-D94DCFBC67C0}"/>
              </a:ext>
            </a:extLst>
          </p:cNvPr>
          <p:cNvSpPr>
            <a:spLocks noGrp="1"/>
          </p:cNvSpPr>
          <p:nvPr>
            <p:ph idx="1"/>
          </p:nvPr>
        </p:nvSpPr>
        <p:spPr>
          <a:xfrm>
            <a:off x="838200" y="1581785"/>
            <a:ext cx="10515600" cy="4351338"/>
          </a:xfrm>
        </p:spPr>
        <p:txBody>
          <a:bodyPr>
            <a:normAutofit fontScale="92500" lnSpcReduction="20000"/>
          </a:bodyPr>
          <a:lstStyle/>
          <a:p>
            <a:pPr lvl="0">
              <a:buFont typeface="Wingdings" pitchFamily="2" charset="2"/>
              <a:buChar char="Ø"/>
              <a:tabLst>
                <a:tab pos="457200" algn="l"/>
              </a:tabLst>
            </a:pPr>
            <a:r>
              <a:rPr lang="en-IN" sz="1800" kern="100" dirty="0">
                <a:latin typeface="Times New Roman" panose="02020603050405020304" pitchFamily="18" charset="0"/>
                <a:ea typeface="Aptos" panose="020B0004020202020204" pitchFamily="34" charset="0"/>
                <a:cs typeface="Times New Roman" panose="02020603050405020304" pitchFamily="18" charset="0"/>
              </a:rPr>
              <a:t>Hardware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Requirements:</a:t>
            </a: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1</a:t>
            </a:r>
            <a:r>
              <a:rPr lang="en-IN" sz="1800" b="1" u="sng"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b="1" u="sng" kern="100" dirty="0" smtClean="0">
                <a:latin typeface="Times New Roman" panose="02020603050405020304" pitchFamily="18" charset="0"/>
                <a:ea typeface="Aptos" panose="020B0004020202020204" pitchFamily="34" charset="0"/>
                <a:cs typeface="Times New Roman" panose="02020603050405020304" pitchFamily="18" charset="0"/>
              </a:rPr>
              <a:t>Development </a:t>
            </a:r>
            <a:r>
              <a:rPr lang="en-IN" sz="1800" b="1" u="sng" kern="100" dirty="0">
                <a:latin typeface="Times New Roman" panose="02020603050405020304" pitchFamily="18" charset="0"/>
                <a:ea typeface="Aptos" panose="020B0004020202020204" pitchFamily="34" charset="0"/>
                <a:cs typeface="Times New Roman" panose="02020603050405020304" pitchFamily="18" charset="0"/>
              </a:rPr>
              <a:t>Machine*:  </a:t>
            </a:r>
            <a:endParaRPr lang="en-IN" sz="1800" b="1" u="sng"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Processor: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Minimum Intel i5 or equivalent</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RAM: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At least 8GB (16GB recommended for smoother multitasking).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 Storage: Minimum 250GB SSD for faster performance. </a:t>
            </a: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 Operating System: Windows 10, </a:t>
            </a:r>
            <a:r>
              <a:rPr lang="en-IN" sz="1800" kern="100" dirty="0" err="1" smtClean="0">
                <a:latin typeface="Times New Roman" panose="02020603050405020304" pitchFamily="18" charset="0"/>
                <a:ea typeface="Aptos" panose="020B0004020202020204" pitchFamily="34" charset="0"/>
                <a:cs typeface="Times New Roman" panose="02020603050405020304" pitchFamily="18" charset="0"/>
              </a:rPr>
              <a:t>macOS</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or Linux (Ubuntu preferred for development).</a:t>
            </a: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2</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b="1" u="sng" kern="100" dirty="0" smtClean="0">
                <a:latin typeface="Times New Roman" panose="02020603050405020304" pitchFamily="18" charset="0"/>
                <a:ea typeface="Aptos" panose="020B0004020202020204" pitchFamily="34" charset="0"/>
                <a:cs typeface="Times New Roman" panose="02020603050405020304" pitchFamily="18" charset="0"/>
              </a:rPr>
              <a:t>Server Requirements </a:t>
            </a:r>
            <a:r>
              <a:rPr lang="en-IN" sz="1800" b="1" u="sng" kern="100" dirty="0">
                <a:latin typeface="Times New Roman" panose="02020603050405020304" pitchFamily="18" charset="0"/>
                <a:ea typeface="Aptos" panose="020B0004020202020204" pitchFamily="34" charset="0"/>
                <a:cs typeface="Times New Roman" panose="02020603050405020304" pitchFamily="18" charset="0"/>
              </a:rPr>
              <a:t>(for hosting the web application):  </a:t>
            </a:r>
            <a:endParaRPr lang="en-IN" sz="1800" b="1" u="sng"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Processor: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Minimum 2 CPU cores.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RAM: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4GB (8GB or more for handling higher traffic).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Storage: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100GB SSD. </a:t>
            </a: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Operating System: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Linux-based OS (Ubuntu or CentOS preferred).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Cloud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Server (Optional</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AWS EC2, </a:t>
            </a:r>
            <a:r>
              <a:rPr lang="en-IN" sz="1800" kern="100" dirty="0" err="1">
                <a:latin typeface="Times New Roman" panose="02020603050405020304" pitchFamily="18" charset="0"/>
                <a:ea typeface="Aptos" panose="020B0004020202020204" pitchFamily="34" charset="0"/>
                <a:cs typeface="Times New Roman" panose="02020603050405020304" pitchFamily="18" charset="0"/>
              </a:rPr>
              <a:t>DigitalOcean</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or </a:t>
            </a:r>
            <a:r>
              <a:rPr lang="en-IN" sz="1800" kern="100" dirty="0" err="1">
                <a:latin typeface="Times New Roman" panose="02020603050405020304" pitchFamily="18" charset="0"/>
                <a:ea typeface="Aptos" panose="020B0004020202020204" pitchFamily="34" charset="0"/>
                <a:cs typeface="Times New Roman" panose="02020603050405020304" pitchFamily="18" charset="0"/>
              </a:rPr>
              <a:t>Heroku</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with scalable resources</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a:latin typeface="Times New Roman" panose="02020603050405020304" pitchFamily="18" charset="0"/>
                <a:ea typeface="Aptos" panose="020B0004020202020204" pitchFamily="34" charset="0"/>
                <a:cs typeface="Times New Roman" panose="02020603050405020304" pitchFamily="18" charset="0"/>
              </a:rPr>
              <a:t>These requirements ensure smooth development, testing, and deployment of the *Online Transportation Bidding System* with both scalability and performance in mind.</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E70424C3-10EB-A72A-5C5E-D564495E9114}"/>
              </a:ext>
            </a:extLst>
          </p:cNvPr>
          <p:cNvSpPr>
            <a:spLocks noGrp="1"/>
          </p:cNvSpPr>
          <p:nvPr>
            <p:ph idx="1"/>
          </p:nvPr>
        </p:nvSpPr>
        <p:spPr>
          <a:xfrm>
            <a:off x="604520" y="1602105"/>
            <a:ext cx="10515600" cy="4351338"/>
          </a:xfrm>
        </p:spPr>
        <p:txBody>
          <a:bodyPr>
            <a:normAutofit/>
          </a:bodyPr>
          <a:lstStyle/>
          <a:p>
            <a:pPr lvl="0">
              <a:buFont typeface="Wingdings" pitchFamily="2" charset="2"/>
              <a:buChar char="Ø"/>
              <a:tabLst>
                <a:tab pos="457200" algn="l"/>
              </a:tabLst>
            </a:pPr>
            <a:r>
              <a:rPr lang="en-IN" sz="1800" b="1" u="sng"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b="1" u="sng" kern="100" dirty="0" smtClean="0">
                <a:latin typeface="Times New Roman" panose="02020603050405020304" pitchFamily="18" charset="0"/>
                <a:ea typeface="Aptos" panose="020B0004020202020204" pitchFamily="34" charset="0"/>
                <a:cs typeface="Times New Roman" panose="02020603050405020304" pitchFamily="18" charset="0"/>
              </a:rPr>
              <a:t>Frontend Development:  </a:t>
            </a: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HTML5/CSS3/JavaScript: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For structuring and designing the user interface.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React.js: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For creating dynamic and responsive web pages.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Bootstrap: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For designing responsive layouts.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2</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Backend Development:  </a:t>
            </a: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Node.js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(Express.js),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Django</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or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Spring Boot: For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server-side logic and handling API requests.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REST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API or </a:t>
            </a:r>
            <a:r>
              <a:rPr lang="en-IN" sz="1800" kern="100" dirty="0" err="1" smtClean="0">
                <a:latin typeface="Times New Roman" panose="02020603050405020304" pitchFamily="18" charset="0"/>
                <a:ea typeface="Aptos" panose="020B0004020202020204" pitchFamily="34" charset="0"/>
                <a:cs typeface="Times New Roman" panose="02020603050405020304" pitchFamily="18" charset="0"/>
              </a:rPr>
              <a:t>GraphQL</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For communication between frontend and backend.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3</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Database:  </a:t>
            </a: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MySQL/PostgreSQL: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For relational databases (e.g., handling user data, bids, job history).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smtClean="0">
                <a:latin typeface="Times New Roman" panose="02020603050405020304" pitchFamily="18" charset="0"/>
                <a:ea typeface="Aptos" panose="020B0004020202020204" pitchFamily="34" charset="0"/>
                <a:cs typeface="Times New Roman" panose="02020603050405020304" pitchFamily="18" charset="0"/>
              </a:rPr>
              <a:t>MongoDB: </a:t>
            </a:r>
            <a:r>
              <a:rPr lang="en-IN" sz="1800" kern="100" dirty="0">
                <a:latin typeface="Times New Roman" panose="02020603050405020304" pitchFamily="18" charset="0"/>
                <a:ea typeface="Aptos" panose="020B0004020202020204" pitchFamily="34" charset="0"/>
                <a:cs typeface="Times New Roman" panose="02020603050405020304" pitchFamily="18" charset="0"/>
              </a:rPr>
              <a:t>For a NoSQL database if flexible data structures are preferred. </a:t>
            </a:r>
            <a:endParaRPr lang="en-IN" sz="1800" kern="100" dirty="0" smtClean="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D632FF72-3A95-498C-753E-27CA2AED6BE5}"/>
              </a:ext>
            </a:extLst>
          </p:cNvPr>
          <p:cNvSpPr>
            <a:spLocks noGrp="1"/>
          </p:cNvSpPr>
          <p:nvPr>
            <p:ph idx="1"/>
          </p:nvPr>
        </p:nvSpPr>
        <p:spPr/>
        <p:txBody>
          <a:bodyPr>
            <a:normAutofit fontScale="92500" lnSpcReduction="20000"/>
          </a:bodyPr>
          <a:lstStyle/>
          <a:p>
            <a:pPr lvl="0">
              <a:buFont typeface="Wingdings" pitchFamily="2" charset="2"/>
              <a:buChar char="Ø"/>
              <a:tabLst>
                <a:tab pos="457200" algn="l"/>
              </a:tabLst>
            </a:pPr>
            <a:r>
              <a:rPr lang="en-US" sz="1800" b="1" u="sng" kern="100" dirty="0">
                <a:latin typeface="Times New Roman" panose="02020603050405020304" pitchFamily="18" charset="0"/>
                <a:ea typeface="Aptos" panose="020B0004020202020204" pitchFamily="34" charset="0"/>
                <a:cs typeface="Times New Roman" panose="02020603050405020304" pitchFamily="18" charset="0"/>
              </a:rPr>
              <a:t>1. </a:t>
            </a:r>
            <a:r>
              <a:rPr lang="en-US" sz="1800" b="1" u="sng" kern="100" dirty="0" smtClean="0">
                <a:latin typeface="Times New Roman" panose="02020603050405020304" pitchFamily="18" charset="0"/>
                <a:ea typeface="Aptos" panose="020B0004020202020204" pitchFamily="34" charset="0"/>
                <a:cs typeface="Times New Roman" panose="02020603050405020304" pitchFamily="18" charset="0"/>
              </a:rPr>
              <a:t>User </a:t>
            </a:r>
            <a:r>
              <a:rPr lang="en-US" sz="1800" b="1" u="sng" kern="100" dirty="0">
                <a:latin typeface="Times New Roman" panose="02020603050405020304" pitchFamily="18" charset="0"/>
                <a:ea typeface="Aptos" panose="020B0004020202020204" pitchFamily="34" charset="0"/>
                <a:cs typeface="Times New Roman" panose="02020603050405020304" pitchFamily="18" charset="0"/>
              </a:rPr>
              <a:t>Management </a:t>
            </a:r>
            <a:r>
              <a:rPr lang="en-US" sz="1800" b="1" u="sng" kern="100" dirty="0" smtClean="0">
                <a:latin typeface="Times New Roman" panose="02020603050405020304" pitchFamily="18" charset="0"/>
                <a:ea typeface="Aptos" panose="020B0004020202020204" pitchFamily="34" charset="0"/>
                <a:cs typeface="Times New Roman" panose="02020603050405020304" pitchFamily="18" charset="0"/>
              </a:rPr>
              <a:t>Module</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Description: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Manages the registration, login, and profile management of both clients (shippers) and transport providers (carriers).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Features: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User registration (clients and carriers) with validation.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Secure login and logout (with JWT/OAuth).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Profile management (update details, view transaction history).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Role-based access control (client vs. carrier</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b="1" u="sng" kern="100" dirty="0" smtClean="0">
                <a:latin typeface="Times New Roman" panose="02020603050405020304" pitchFamily="18" charset="0"/>
                <a:ea typeface="Aptos" panose="020B0004020202020204" pitchFamily="34" charset="0"/>
                <a:cs typeface="Times New Roman" panose="02020603050405020304" pitchFamily="18" charset="0"/>
              </a:rPr>
              <a:t>2</a:t>
            </a:r>
            <a:r>
              <a:rPr lang="en-US" sz="1800" b="1" u="sng"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b="1" u="sng" kern="100" dirty="0" smtClean="0">
                <a:latin typeface="Times New Roman" panose="02020603050405020304" pitchFamily="18" charset="0"/>
                <a:ea typeface="Aptos" panose="020B0004020202020204" pitchFamily="34" charset="0"/>
                <a:cs typeface="Times New Roman" panose="02020603050405020304" pitchFamily="18" charset="0"/>
              </a:rPr>
              <a:t>Job </a:t>
            </a:r>
            <a:r>
              <a:rPr lang="en-US" sz="1800" b="1" u="sng" kern="100" dirty="0">
                <a:latin typeface="Times New Roman" panose="02020603050405020304" pitchFamily="18" charset="0"/>
                <a:ea typeface="Aptos" panose="020B0004020202020204" pitchFamily="34" charset="0"/>
                <a:cs typeface="Times New Roman" panose="02020603050405020304" pitchFamily="18" charset="0"/>
              </a:rPr>
              <a:t>Posting Module (Client Side</a:t>
            </a:r>
            <a:r>
              <a:rPr lang="en-US" sz="1800" b="1" u="sng"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Description: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Allows clients to post transportation requests, specifying details like cargo type, pickup/drop-off locations, deadlines, etc.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Features: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Form to post transportation requirements.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Input validation for location, weight, and cargo type.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Job status (open, in progress, completed).  </a:t>
            </a:r>
            <a:endParaRPr lang="en-US" sz="18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8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Real-time notifications for bid updates.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D67FCA45-76F6-3676-3AF5-AA9B6C38E6CE}"/>
              </a:ext>
            </a:extLst>
          </p:cNvPr>
          <p:cNvSpPr>
            <a:spLocks noGrp="1"/>
          </p:cNvSpPr>
          <p:nvPr>
            <p:ph idx="1"/>
          </p:nvPr>
        </p:nvSpPr>
        <p:spPr/>
        <p:txBody>
          <a:bodyPr>
            <a:normAutofit/>
          </a:bodyPr>
          <a:lstStyle/>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3</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Bidding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Module (Carrier Side</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Description: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Enables transport providers to view and bid on open jobs posted by clients.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Features: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Display available transportation jobs with details.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Submit bids (price, estimated time, etc.).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View and modify placed bids (before bidding closes).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Real-time updates when new jobs or bids are posted</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a:t>
            </a:r>
          </a:p>
          <a:p>
            <a:pPr marL="0" lvl="0" indent="0">
              <a:buNone/>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4</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Job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Matching and Selection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Module</a:t>
            </a: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Description: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Helps clients view bids and select the most appropriate carrier for their transportation needs.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Features: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View all bids for a particular job.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Sort bids by price, ratings, or delivery time.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Accept/reject bids. </a:t>
            </a:r>
            <a:endParaRPr lang="en-US" sz="17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1700" kern="100" dirty="0" smtClean="0">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 Real-time notifications when a bid is selected or declined</a:t>
            </a:r>
            <a:r>
              <a:rPr lang="en-US" sz="1800" kern="100" dirty="0">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1190</Words>
  <Application>Microsoft Office PowerPoint</Application>
  <PresentationFormat>Widescreen</PresentationFormat>
  <Paragraphs>119</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Symbol</vt:lpstr>
      <vt:lpstr>Tahoma</vt:lpstr>
      <vt:lpstr>Times New Roman</vt:lpstr>
      <vt:lpstr>Wingdings</vt:lpstr>
      <vt:lpstr>Office Theme</vt:lpstr>
      <vt:lpstr>Mini Project-I (K24MCA18P) Odd Semester Session 2024-25</vt:lpstr>
      <vt:lpstr>Content</vt:lpstr>
      <vt:lpstr>Introduction</vt:lpstr>
      <vt:lpstr>Literature Review</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Lenovo</cp:lastModifiedBy>
  <cp:revision>16</cp:revision>
  <dcterms:created xsi:type="dcterms:W3CDTF">2024-09-12T08:34:15Z</dcterms:created>
  <dcterms:modified xsi:type="dcterms:W3CDTF">2024-10-14T07:31:26Z</dcterms:modified>
</cp:coreProperties>
</file>