
<file path=[Content_Types].xml><?xml version="1.0" encoding="utf-8"?>
<Types xmlns="http://schemas.openxmlformats.org/package/2006/content-types">
  <Default Extension="jpeg" ContentType="image/jpeg"/>
  <Default Extension="jpg" ContentType="image/jpeg"/>
  <Default Extension="ppm"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59" r:id="rId4"/>
    <p:sldId id="260" r:id="rId5"/>
    <p:sldId id="263" r:id="rId6"/>
    <p:sldId id="261" r:id="rId7"/>
    <p:sldId id="262" r:id="rId8"/>
    <p:sldId id="264" r:id="rId9"/>
    <p:sldId id="266" r:id="rId10"/>
    <p:sldId id="270" r:id="rId11"/>
    <p:sldId id="272"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F15A68-E4E7-444D-9CF9-D9988799E376}" v="4" dt="2024-11-29T09:46:15.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59"/>
  </p:normalViewPr>
  <p:slideViewPr>
    <p:cSldViewPr snapToGrid="0">
      <p:cViewPr varScale="1">
        <p:scale>
          <a:sx n="73" d="100"/>
          <a:sy n="73" d="100"/>
        </p:scale>
        <p:origin x="328"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CFE39-1C29-0FF5-602D-009C89EC50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9CE942-35B2-3D1A-B8F9-DAD472994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797534-4948-880E-7BBB-D0050C28780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6345D792-E1E3-E883-EA14-17FC0D1F61E7}"/>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3676996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74479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A7FFA-FD7B-6376-1C93-E8193B5BF3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F760C2-D073-3669-8111-B01FD6A2F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98FB7-239D-110B-BB62-72A15F31E2AD}"/>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61B8A10C-68BC-84BC-BDD8-212AB99DA5F9}"/>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396331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600649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11/29/2024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11/29/2024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11/29/2024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11/29/2024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11/29/2024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11/29/2024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11/29/2024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11/29/2024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11/29/2024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11/29/2024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11/29/2024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11/29/2024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pm"/><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2072639"/>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Project-I (K24MCA18P)</a:t>
            </a:r>
            <a:br>
              <a:rPr lang="en-IN" sz="2400" b="1" dirty="0">
                <a:latin typeface="Times New Roman" panose="02020603050405020304" pitchFamily="18" charset="0"/>
                <a:cs typeface="Times New Roman" panose="02020603050405020304" pitchFamily="18" charset="0"/>
              </a:rPr>
            </a:br>
            <a:r>
              <a:rPr lang="en-IN" sz="3500" b="1" dirty="0" err="1">
                <a:latin typeface="Times New Roman" panose="02020603050405020304" pitchFamily="18" charset="0"/>
                <a:cs typeface="Times New Roman" panose="02020603050405020304" pitchFamily="18" charset="0"/>
              </a:rPr>
              <a:t>Ist</a:t>
            </a:r>
            <a:r>
              <a:rPr lang="en-IN" sz="3500" b="1" dirty="0">
                <a:latin typeface="Times New Roman" panose="02020603050405020304" pitchFamily="18" charset="0"/>
                <a:cs typeface="Times New Roman" panose="02020603050405020304" pitchFamily="18" charset="0"/>
              </a:rPr>
              <a:t>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24000" y="4077526"/>
            <a:ext cx="9144000" cy="1384490"/>
          </a:xfrm>
        </p:spPr>
        <p:txBody>
          <a:bodyPr>
            <a:normAutofit/>
          </a:bodyPr>
          <a:lstStyle/>
          <a:p>
            <a:r>
              <a:rPr lang="en-US" b="1" dirty="0">
                <a:latin typeface="Times New Roman" panose="02020603050405020304" pitchFamily="18" charset="0"/>
                <a:cs typeface="Times New Roman" panose="02020603050405020304" pitchFamily="18" charset="0"/>
              </a:rPr>
              <a:t>Support Circle</a:t>
            </a:r>
          </a:p>
          <a:p>
            <a:r>
              <a:rPr lang="en-US" b="1" dirty="0">
                <a:latin typeface="Times New Roman" panose="02020603050405020304" pitchFamily="18" charset="0"/>
                <a:cs typeface="Times New Roman" panose="02020603050405020304" pitchFamily="18" charset="0"/>
              </a:rPr>
              <a:t>Udit Ranjan 2426MCA</a:t>
            </a:r>
          </a:p>
          <a:p>
            <a:r>
              <a:rPr lang="en-US" b="1" dirty="0">
                <a:latin typeface="Times New Roman" panose="02020603050405020304" pitchFamily="18" charset="0"/>
                <a:cs typeface="Times New Roman" panose="02020603050405020304" pitchFamily="18" charset="0"/>
              </a:rPr>
              <a:t>Subhash Kumar 2426MCA711</a:t>
            </a: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9156700" y="5634038"/>
            <a:ext cx="3035300" cy="1223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dirty="0">
                <a:solidFill>
                  <a:srgbClr val="FF0000"/>
                </a:solidFill>
                <a:latin typeface="Times New Roman" panose="02020603050405020304" pitchFamily="18" charset="0"/>
                <a:cs typeface="Times New Roman" panose="02020603050405020304" pitchFamily="18" charset="0"/>
              </a:rPr>
              <a:t>Miss </a:t>
            </a:r>
            <a:r>
              <a:rPr lang="en-IN">
                <a:solidFill>
                  <a:srgbClr val="FF0000"/>
                </a:solidFill>
                <a:latin typeface="Times New Roman" panose="02020603050405020304" pitchFamily="18" charset="0"/>
                <a:cs typeface="Times New Roman" panose="02020603050405020304" pitchFamily="18" charset="0"/>
              </a:rPr>
              <a:t>Divya Singhal</a:t>
            </a:r>
            <a:endParaRPr lang="en-IN" dirty="0">
              <a:solidFill>
                <a:srgbClr val="FF0000"/>
              </a:solidFill>
              <a:latin typeface="Times New Roman" panose="02020603050405020304" pitchFamily="18" charset="0"/>
              <a:cs typeface="Times New Roman" panose="02020603050405020304" pitchFamily="18" charset="0"/>
            </a:endParaRP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7FCA45-76F6-3676-3AF5-AA9B6C38E6CE}"/>
              </a:ext>
            </a:extLst>
          </p:cNvPr>
          <p:cNvSpPr>
            <a:spLocks noGrp="1"/>
          </p:cNvSpPr>
          <p:nvPr>
            <p:ph idx="1"/>
          </p:nvPr>
        </p:nvSpPr>
        <p:spPr>
          <a:xfrm>
            <a:off x="395112" y="1859492"/>
            <a:ext cx="8722762" cy="4724188"/>
          </a:xfrm>
        </p:spPr>
        <p:txBody>
          <a:bodyPr>
            <a:normAutofit/>
          </a:bodyPr>
          <a:lstStyle/>
          <a:p>
            <a:pPr lvl="0">
              <a:buFont typeface="Wingdings" pitchFamily="2" charset="2"/>
              <a:buChar char="Ø"/>
              <a:tabLst>
                <a:tab pos="457200" algn="l"/>
              </a:tabLst>
            </a:pPr>
            <a:r>
              <a:rPr lang="en-US" sz="2400" kern="100" dirty="0">
                <a:latin typeface="Aptos" panose="020B0004020202020204" pitchFamily="34" charset="0"/>
                <a:ea typeface="Aptos" panose="020B0004020202020204" pitchFamily="34" charset="0"/>
                <a:cs typeface="Times New Roman" panose="02020603050405020304" pitchFamily="18" charset="0"/>
              </a:rPr>
              <a:t>MODULE 2:  RECIPIENT MANAGEMENT</a:t>
            </a:r>
          </a:p>
          <a:p>
            <a:pPr lvl="0">
              <a:buFont typeface="Wingdings" pitchFamily="2" charset="2"/>
              <a:buChar char="Ø"/>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US" sz="2000" b="1" kern="100" dirty="0">
                <a:latin typeface="Aptos" panose="020B0004020202020204" pitchFamily="34" charset="0"/>
                <a:ea typeface="Aptos" panose="020B0004020202020204" pitchFamily="34" charset="0"/>
                <a:cs typeface="Times New Roman" panose="02020603050405020304" pitchFamily="18" charset="0"/>
              </a:rPr>
              <a:t>Recipient Profiles:- </a:t>
            </a:r>
            <a:r>
              <a:rPr lang="en-US" sz="1800" kern="100" dirty="0">
                <a:latin typeface="Aptos" panose="020B0004020202020204" pitchFamily="34" charset="0"/>
                <a:ea typeface="Aptos" panose="020B0004020202020204" pitchFamily="34" charset="0"/>
                <a:cs typeface="Times New Roman" panose="02020603050405020304" pitchFamily="18" charset="0"/>
              </a:rPr>
              <a:t>NGO will create their valid profiles, content location and many more information about their NGOs capacity of holding. </a:t>
            </a:r>
          </a:p>
          <a:p>
            <a:pPr lvl="0">
              <a:buFont typeface="Wingdings" pitchFamily="2" charset="2"/>
              <a:buChar char="Ø"/>
              <a:tabLst>
                <a:tab pos="457200" algn="l"/>
              </a:tabLst>
            </a:pPr>
            <a:r>
              <a:rPr lang="en-US" sz="1800" b="1" kern="100" dirty="0">
                <a:latin typeface="Aptos" panose="020B0004020202020204" pitchFamily="34" charset="0"/>
                <a:ea typeface="Aptos" panose="020B0004020202020204" pitchFamily="34" charset="0"/>
                <a:cs typeface="Times New Roman" panose="02020603050405020304" pitchFamily="18" charset="0"/>
              </a:rPr>
              <a:t> Requirement of type help</a:t>
            </a:r>
            <a:r>
              <a:rPr lang="en-IN" sz="2000" b="1" kern="100" dirty="0">
                <a:latin typeface="Aptos" panose="020B0004020202020204" pitchFamily="34" charset="0"/>
                <a:ea typeface="Aptos" panose="020B0004020202020204" pitchFamily="34" charset="0"/>
                <a:cs typeface="Times New Roman" panose="02020603050405020304" pitchFamily="18" charset="0"/>
              </a:rPr>
              <a:t>:- </a:t>
            </a:r>
            <a:r>
              <a:rPr lang="en-IN" sz="1800" b="1" kern="100" dirty="0">
                <a:latin typeface="Aptos" panose="020B0004020202020204" pitchFamily="34" charset="0"/>
                <a:ea typeface="Aptos" panose="020B0004020202020204" pitchFamily="34" charset="0"/>
                <a:cs typeface="Times New Roman" panose="02020603050405020304" pitchFamily="18" charset="0"/>
              </a:rPr>
              <a:t>what type of help they want</a:t>
            </a:r>
            <a:r>
              <a:rPr lang="en-IN" sz="2000" b="1" kern="100" dirty="0">
                <a:latin typeface="Aptos" panose="020B0004020202020204" pitchFamily="34" charset="0"/>
                <a:ea typeface="Aptos" panose="020B0004020202020204" pitchFamily="34" charset="0"/>
                <a:cs typeface="Times New Roman" panose="02020603050405020304" pitchFamily="18" charset="0"/>
              </a:rPr>
              <a:t>.</a:t>
            </a:r>
          </a:p>
          <a:p>
            <a:pPr lvl="0">
              <a:buFont typeface="Wingdings" pitchFamily="2" charset="2"/>
              <a:buChar char="Ø"/>
              <a:tabLst>
                <a:tab pos="457200" algn="l"/>
              </a:tabLst>
            </a:pPr>
            <a:r>
              <a:rPr lang="en-IN" sz="1800" b="1" kern="100" dirty="0" err="1">
                <a:latin typeface="Aptos" panose="020B0004020202020204" pitchFamily="34" charset="0"/>
                <a:ea typeface="Aptos" panose="020B0004020202020204" pitchFamily="34" charset="0"/>
                <a:cs typeface="Times New Roman" panose="02020603050405020304" pitchFamily="18" charset="0"/>
              </a:rPr>
              <a:t>Faculity</a:t>
            </a:r>
            <a:r>
              <a:rPr lang="en-IN" sz="1800" b="1" kern="100" dirty="0">
                <a:latin typeface="Aptos" panose="020B0004020202020204" pitchFamily="34" charset="0"/>
                <a:ea typeface="Aptos" panose="020B0004020202020204" pitchFamily="34" charset="0"/>
                <a:cs typeface="Times New Roman" panose="02020603050405020304" pitchFamily="18" charset="0"/>
              </a:rPr>
              <a:t> requirements</a:t>
            </a:r>
            <a:r>
              <a:rPr lang="en-IN" sz="2000" b="1" kern="100" dirty="0">
                <a:latin typeface="Aptos" panose="020B0004020202020204" pitchFamily="34" charset="0"/>
                <a:ea typeface="Aptos" panose="020B0004020202020204" pitchFamily="34" charset="0"/>
                <a:cs typeface="Times New Roman" panose="02020603050405020304" pitchFamily="18" charset="0"/>
              </a:rPr>
              <a:t>:-</a:t>
            </a:r>
            <a:r>
              <a:rPr lang="en-IN" sz="2000" kern="100" dirty="0">
                <a:latin typeface="Aptos" panose="020B0004020202020204" pitchFamily="34" charset="0"/>
                <a:ea typeface="Aptos" panose="020B0004020202020204" pitchFamily="34" charset="0"/>
                <a:cs typeface="Times New Roman" panose="02020603050405020304" pitchFamily="18" charset="0"/>
              </a:rPr>
              <a:t>what type of </a:t>
            </a:r>
            <a:r>
              <a:rPr lang="en-IN" sz="2000" kern="100" dirty="0" err="1">
                <a:latin typeface="Aptos" panose="020B0004020202020204" pitchFamily="34" charset="0"/>
                <a:ea typeface="Aptos" panose="020B0004020202020204" pitchFamily="34" charset="0"/>
                <a:cs typeface="Times New Roman" panose="02020603050405020304" pitchFamily="18" charset="0"/>
              </a:rPr>
              <a:t>faculity</a:t>
            </a:r>
            <a:r>
              <a:rPr lang="en-IN" sz="2000" kern="100" dirty="0">
                <a:latin typeface="Aptos" panose="020B0004020202020204" pitchFamily="34" charset="0"/>
                <a:ea typeface="Aptos" panose="020B0004020202020204" pitchFamily="34" charset="0"/>
                <a:cs typeface="Times New Roman" panose="02020603050405020304" pitchFamily="18" charset="0"/>
              </a:rPr>
              <a:t> they </a:t>
            </a:r>
            <a:r>
              <a:rPr lang="en-IN" sz="2000" kern="100" dirty="0" err="1">
                <a:latin typeface="Aptos" panose="020B0004020202020204" pitchFamily="34" charset="0"/>
                <a:ea typeface="Aptos" panose="020B0004020202020204" pitchFamily="34" charset="0"/>
                <a:cs typeface="Times New Roman" panose="02020603050405020304" pitchFamily="18" charset="0"/>
              </a:rPr>
              <a:t>reqired</a:t>
            </a:r>
            <a:r>
              <a:rPr lang="en-IN" sz="2000" kern="100" dirty="0">
                <a:latin typeface="Aptos" panose="020B0004020202020204" pitchFamily="34" charset="0"/>
                <a:ea typeface="Aptos" panose="020B0004020202020204" pitchFamily="34" charset="0"/>
                <a:cs typeface="Times New Roman" panose="02020603050405020304" pitchFamily="18" charset="0"/>
              </a:rPr>
              <a:t> for scheduled day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91055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077F9-3A1B-61E9-91AC-65DCCF3F5A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F13E56-40B2-6915-EE7E-61A3EDCAC648}"/>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51AD1-138C-223E-88E5-75F12F4BA433}"/>
              </a:ext>
            </a:extLst>
          </p:cNvPr>
          <p:cNvSpPr>
            <a:spLocks noGrp="1"/>
          </p:cNvSpPr>
          <p:nvPr>
            <p:ph idx="1"/>
          </p:nvPr>
        </p:nvSpPr>
        <p:spPr>
          <a:xfrm>
            <a:off x="395112" y="1859492"/>
            <a:ext cx="8722762" cy="4724188"/>
          </a:xfrm>
        </p:spPr>
        <p:txBody>
          <a:bodyPr>
            <a:normAutofit/>
          </a:bodyPr>
          <a:lstStyle/>
          <a:p>
            <a:pPr lvl="0">
              <a:buFont typeface="Wingdings" pitchFamily="2" charset="2"/>
              <a:buChar char="Ø"/>
              <a:tabLst>
                <a:tab pos="457200" algn="l"/>
              </a:tabLst>
            </a:pPr>
            <a:r>
              <a:rPr lang="en-US" sz="2400" kern="100" dirty="0">
                <a:latin typeface="Aptos" panose="020B0004020202020204" pitchFamily="34" charset="0"/>
                <a:ea typeface="Aptos" panose="020B0004020202020204" pitchFamily="34" charset="0"/>
                <a:cs typeface="Times New Roman" panose="02020603050405020304" pitchFamily="18" charset="0"/>
              </a:rPr>
              <a:t>MODULE 3:  DONER MANAGEMENT</a:t>
            </a:r>
          </a:p>
          <a:p>
            <a:pPr lvl="0">
              <a:buFont typeface="Wingdings" pitchFamily="2" charset="2"/>
              <a:buChar char="Ø"/>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US" sz="2000" b="1" kern="100" dirty="0">
                <a:latin typeface="Aptos" panose="020B0004020202020204" pitchFamily="34" charset="0"/>
                <a:ea typeface="Aptos" panose="020B0004020202020204" pitchFamily="34" charset="0"/>
                <a:cs typeface="Times New Roman" panose="02020603050405020304" pitchFamily="18" charset="0"/>
              </a:rPr>
              <a:t>Doner Profiles:- </a:t>
            </a:r>
            <a:r>
              <a:rPr lang="en-US" sz="1800" kern="100" dirty="0">
                <a:latin typeface="Aptos" panose="020B0004020202020204" pitchFamily="34" charset="0"/>
                <a:ea typeface="Aptos" panose="020B0004020202020204" pitchFamily="34" charset="0"/>
                <a:cs typeface="Times New Roman" panose="02020603050405020304" pitchFamily="18" charset="0"/>
              </a:rPr>
              <a:t> Doner will create their valid profiles. </a:t>
            </a:r>
          </a:p>
          <a:p>
            <a:pPr marL="0" lvl="0" indent="0">
              <a:buNone/>
              <a:tabLst>
                <a:tab pos="457200" algn="l"/>
              </a:tabLst>
            </a:pPr>
            <a:r>
              <a:rPr lang="en-US" sz="1800" b="1" kern="100" dirty="0">
                <a:latin typeface="Aptos" panose="020B0004020202020204" pitchFamily="34" charset="0"/>
                <a:ea typeface="Aptos" panose="020B0004020202020204" pitchFamily="34" charset="0"/>
                <a:cs typeface="Times New Roman" panose="02020603050405020304" pitchFamily="18" charset="0"/>
              </a:rPr>
              <a:t>     Type Of Donation</a:t>
            </a:r>
            <a:r>
              <a:rPr lang="en-IN" sz="2000" b="1" kern="100" dirty="0">
                <a:latin typeface="Aptos" panose="020B0004020202020204" pitchFamily="34" charset="0"/>
                <a:ea typeface="Aptos" panose="020B0004020202020204" pitchFamily="34" charset="0"/>
                <a:cs typeface="Times New Roman" panose="02020603050405020304" pitchFamily="18" charset="0"/>
              </a:rPr>
              <a:t>:- </a:t>
            </a:r>
            <a:r>
              <a:rPr lang="en-IN" sz="2000" kern="100" dirty="0">
                <a:latin typeface="Aptos" panose="020B0004020202020204" pitchFamily="34" charset="0"/>
                <a:ea typeface="Aptos" panose="020B0004020202020204" pitchFamily="34" charset="0"/>
                <a:cs typeface="Times New Roman" panose="02020603050405020304" pitchFamily="18" charset="0"/>
              </a:rPr>
              <a:t>what they want to donate</a:t>
            </a:r>
            <a:r>
              <a:rPr lang="en-IN" sz="2000" b="1" kern="100" dirty="0">
                <a:latin typeface="Aptos" panose="020B0004020202020204" pitchFamily="34" charset="0"/>
                <a:ea typeface="Aptos" panose="020B0004020202020204" pitchFamily="34" charset="0"/>
                <a:cs typeface="Times New Roman" panose="02020603050405020304" pitchFamily="18" charset="0"/>
              </a:rPr>
              <a:t>.</a:t>
            </a:r>
          </a:p>
          <a:p>
            <a:pPr marL="0" lvl="0" indent="0">
              <a:buNone/>
              <a:tabLst>
                <a:tab pos="457200" algn="l"/>
              </a:tabLst>
            </a:pP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14144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US" b="1" kern="100" dirty="0">
                <a:latin typeface="Times New Roman" panose="02020603050405020304" pitchFamily="18" charset="0"/>
                <a:ea typeface="Tahoma" panose="020B0604030504040204" pitchFamily="34" charset="0"/>
                <a:cs typeface="Times New Roman" panose="02020603050405020304" pitchFamily="18" charset="0"/>
              </a:rPr>
              <a:t>W</a:t>
            </a:r>
            <a:r>
              <a:rPr lang="en-IN" b="1" kern="100" dirty="0">
                <a:latin typeface="Times New Roman" panose="02020603050405020304" pitchFamily="18" charset="0"/>
                <a:ea typeface="Tahoma" panose="020B0604030504040204" pitchFamily="34" charset="0"/>
                <a:cs typeface="Times New Roman" panose="02020603050405020304" pitchFamily="18" charset="0"/>
              </a:rPr>
              <a:t>ORKFLOW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948EEB51-FA13-9A8B-FF4E-4ED351D51530}"/>
              </a:ext>
            </a:extLst>
          </p:cNvPr>
          <p:cNvPicPr>
            <a:picLocks noGrp="1" noChangeAspect="1"/>
          </p:cNvPicPr>
          <p:nvPr>
            <p:ph idx="1"/>
          </p:nvPr>
        </p:nvPicPr>
        <p:blipFill>
          <a:blip r:embed="rId3"/>
          <a:stretch>
            <a:fillRect/>
          </a:stretch>
        </p:blipFill>
        <p:spPr>
          <a:xfrm>
            <a:off x="2632428" y="1541550"/>
            <a:ext cx="6927143" cy="5051041"/>
          </a:xfrm>
        </p:spPr>
      </p:pic>
    </p:spTree>
    <p:extLst>
      <p:ext uri="{BB962C8B-B14F-4D97-AF65-F5344CB8AC3E}">
        <p14:creationId xmlns:p14="http://schemas.microsoft.com/office/powerpoint/2010/main" val="1329742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a:bodyPr>
          <a:lstStyle/>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Introduction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Modules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Workflow </a:t>
            </a:r>
          </a:p>
          <a:p>
            <a:pPr>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Reports </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a:xfrm>
            <a:off x="6355645" y="1385358"/>
            <a:ext cx="5438422" cy="5376686"/>
          </a:xfrm>
        </p:spPr>
        <p:txBody>
          <a:bodyPr>
            <a:normAutofit/>
          </a:bodyPr>
          <a:lstStyle/>
          <a:p>
            <a:pPr>
              <a:buFont typeface="Wingdings" pitchFamily="2" charset="2"/>
              <a:buChar char="Ø"/>
              <a:tabLst>
                <a:tab pos="457200" algn="l"/>
              </a:tabLst>
            </a:pPr>
            <a:r>
              <a:rPr lang="en-US" sz="2000" b="1" dirty="0"/>
              <a:t>Welcome to </a:t>
            </a:r>
            <a:r>
              <a:rPr lang="en-US" sz="2400" b="1" u="sng" dirty="0"/>
              <a:t>[SUPPORT CIRCLE] </a:t>
            </a:r>
            <a:r>
              <a:rPr lang="en-US" sz="2000" b="1" dirty="0"/>
              <a:t>a dedicated platform committed to providing free educational resources for children supported by NGOs. Our mission is to empower underserved communities by offering high-quality learning materials, interactive courses, and support tailored specifically for the needs of NGO-sponsored children.</a:t>
            </a:r>
          </a:p>
          <a:p>
            <a:pPr marL="0" indent="0">
              <a:buNone/>
              <a:tabLst>
                <a:tab pos="457200" algn="l"/>
              </a:tabLst>
            </a:pPr>
            <a:endParaRPr lang="en-US" sz="1800" b="1" dirty="0"/>
          </a:p>
          <a:p>
            <a:pPr>
              <a:buFont typeface="Wingdings" pitchFamily="2" charset="2"/>
              <a:buChar char="Ø"/>
              <a:tabLst>
                <a:tab pos="457200" algn="l"/>
              </a:tabLst>
            </a:pPr>
            <a:r>
              <a:rPr lang="en-US" sz="2000" b="1" dirty="0"/>
              <a:t>Join us in our mission to break down barriers to education and create a world where every child can thrive. Explore our website to find resources, connect with other NGOs, and contribute to our community-focused initiatives. Together, we can make a difference</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6DB5D90A-A5D6-93CE-A8BE-FF70AA12FE48}"/>
              </a:ext>
            </a:extLst>
          </p:cNvPr>
          <p:cNvPicPr>
            <a:picLocks noChangeAspect="1"/>
          </p:cNvPicPr>
          <p:nvPr/>
        </p:nvPicPr>
        <p:blipFill>
          <a:blip r:embed="rId3"/>
          <a:stretch>
            <a:fillRect/>
          </a:stretch>
        </p:blipFill>
        <p:spPr>
          <a:xfrm>
            <a:off x="488243" y="1385358"/>
            <a:ext cx="5348113" cy="3051175"/>
          </a:xfrm>
          <a:prstGeom prst="rect">
            <a:avLst/>
          </a:prstGeom>
        </p:spPr>
      </p:pic>
      <p:pic>
        <p:nvPicPr>
          <p:cNvPr id="7" name="Picture 6">
            <a:extLst>
              <a:ext uri="{FF2B5EF4-FFF2-40B4-BE49-F238E27FC236}">
                <a16:creationId xmlns:a16="http://schemas.microsoft.com/office/drawing/2014/main" id="{705A4988-08CA-8650-9718-B8CA1E4879FC}"/>
              </a:ext>
            </a:extLst>
          </p:cNvPr>
          <p:cNvPicPr>
            <a:picLocks noChangeAspect="1"/>
          </p:cNvPicPr>
          <p:nvPr/>
        </p:nvPicPr>
        <p:blipFill>
          <a:blip r:embed="rId4"/>
          <a:stretch>
            <a:fillRect/>
          </a:stretch>
        </p:blipFill>
        <p:spPr>
          <a:xfrm>
            <a:off x="488243" y="4621918"/>
            <a:ext cx="5348113" cy="2140126"/>
          </a:xfrm>
          <a:prstGeom prst="rect">
            <a:avLst/>
          </a:prstGeom>
        </p:spPr>
      </p:pic>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p:txBody>
          <a:bodyPr>
            <a:normAutofit/>
          </a:bodyPr>
          <a:lstStyle/>
          <a:p>
            <a:r>
              <a:rPr lang="en-US" sz="2400" b="1" dirty="0"/>
              <a:t>Introduction:-</a:t>
            </a:r>
            <a:r>
              <a:rPr lang="en-US" sz="2400" dirty="0"/>
              <a:t>"Support Circle" is an innovative online platform aimed at enhancing the effectiveness of non-governmental organizations (NGOs) by providing resources, volunteer opportunities, and community support.</a:t>
            </a:r>
          </a:p>
          <a:p>
            <a:r>
              <a:rPr lang="en-US" sz="2400" b="1" dirty="0"/>
              <a:t>The Role of Digital Platforms in NGO Support :-</a:t>
            </a:r>
            <a:r>
              <a:rPr lang="en-US" sz="2400" dirty="0"/>
              <a:t> Digital platforms have revolutionized the way NGOs operate, significantly improving their outreach operational efficiency                  </a:t>
            </a:r>
          </a:p>
          <a:p>
            <a:r>
              <a:rPr lang="en-US" sz="2400" b="1" dirty="0"/>
              <a:t>Community Engagement and Collaboration:-</a:t>
            </a:r>
            <a:r>
              <a:rPr lang="en-US" sz="2400" dirty="0"/>
              <a:t>Community engagement is crucial for the success of NGOs, and digital platforms play a significant role in fostering this engagement. Research by S. M. R. and P. S. (2017)</a:t>
            </a:r>
          </a:p>
          <a:p>
            <a:r>
              <a:rPr lang="en-US" sz="2400" b="1" dirty="0"/>
              <a:t>Impact on NGO Operations:-</a:t>
            </a:r>
            <a:r>
              <a:rPr lang="en-US" sz="2400" dirty="0"/>
              <a:t>The integration of technology into NGO operations has led to improved efficiency and transparency</a:t>
            </a:r>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7A07D-3EFC-2A4C-0461-98F29B710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FD491-CAD3-3CB4-E699-C19EBBF7D99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6A676C2-8498-1A7F-0D2D-8EF4ED2CB30A}"/>
              </a:ext>
            </a:extLst>
          </p:cNvPr>
          <p:cNvSpPr>
            <a:spLocks noGrp="1"/>
          </p:cNvSpPr>
          <p:nvPr>
            <p:ph idx="1"/>
          </p:nvPr>
        </p:nvSpPr>
        <p:spPr/>
        <p:txBody>
          <a:bodyPr>
            <a:normAutofit/>
          </a:bodyPr>
          <a:lstStyle/>
          <a:p>
            <a:r>
              <a:rPr lang="en-US" sz="2400" b="1" dirty="0"/>
              <a:t>Challenges and Limitations</a:t>
            </a:r>
          </a:p>
          <a:p>
            <a:r>
              <a:rPr lang="en-US" sz="2400" dirty="0"/>
              <a:t>Despite the potential benefits of digital platforms, several challenges must be addressed. </a:t>
            </a:r>
            <a:r>
              <a:rPr lang="en-US" sz="2400" dirty="0" err="1"/>
              <a:t>Warschauer</a:t>
            </a:r>
            <a:r>
              <a:rPr lang="en-US" sz="2400" dirty="0"/>
              <a:t>  (2003) highlights the digital divide, noting that not all NGOs have equal access to technology, particularly those operating in low-resource environments.</a:t>
            </a:r>
          </a:p>
          <a:p>
            <a:r>
              <a:rPr lang="en-US" sz="2400" b="1" dirty="0"/>
              <a:t>Conclusion</a:t>
            </a:r>
          </a:p>
          <a:p>
            <a:r>
              <a:rPr lang="en-US" sz="2400" dirty="0"/>
              <a:t>This literature review underscores the transformative potential of the "Support Circle" website project in supporting NGOs. By leveraging digital tools for fundraising, volunteer engagement, and community collaboration, "Support Circle" can significantly enhance the effectiveness of non-profit organizations</a:t>
            </a:r>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4217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71D3FF4-855C-A317-936E-1CA113829547}"/>
              </a:ext>
            </a:extLst>
          </p:cNvPr>
          <p:cNvSpPr>
            <a:spLocks noGrp="1"/>
          </p:cNvSpPr>
          <p:nvPr>
            <p:ph idx="1"/>
          </p:nvPr>
        </p:nvSpPr>
        <p:spPr>
          <a:xfrm>
            <a:off x="838200" y="1825624"/>
            <a:ext cx="10597444" cy="4778375"/>
          </a:xfrm>
        </p:spPr>
        <p:txBody>
          <a:bodyPr>
            <a:noAutofit/>
          </a:bodyPr>
          <a:lstStyle/>
          <a:p>
            <a:pPr>
              <a:buFont typeface="Wingdings" pitchFamily="2" charset="2"/>
              <a:buChar char="Ø"/>
              <a:tabLst>
                <a:tab pos="457200" algn="l"/>
              </a:tabLst>
            </a:pPr>
            <a:r>
              <a:rPr lang="en-US" sz="2000" b="1" dirty="0"/>
              <a:t>Enhance NGO Visibility</a:t>
            </a:r>
            <a:r>
              <a:rPr lang="en-US" sz="2000" dirty="0"/>
              <a:t>: To create a platform that increases the visibility of NGO.</a:t>
            </a:r>
          </a:p>
          <a:p>
            <a:pPr>
              <a:buFont typeface="Wingdings" pitchFamily="2" charset="2"/>
              <a:buChar char="Ø"/>
              <a:tabLst>
                <a:tab pos="457200" algn="l"/>
              </a:tabLst>
            </a:pPr>
            <a:r>
              <a:rPr lang="en-US" sz="2000" b="1" dirty="0"/>
              <a:t>Facilitate Volunteer Engagement</a:t>
            </a:r>
            <a:r>
              <a:rPr lang="en-US" sz="2000" dirty="0"/>
              <a:t>: To connect volunteers with NGOs by providing an accessible interface for individuals to find and engage in meaningful volunteer opportunities that match their skills and interests</a:t>
            </a:r>
          </a:p>
          <a:p>
            <a:pPr>
              <a:buFont typeface="Wingdings" pitchFamily="2" charset="2"/>
              <a:buChar char="Ø"/>
              <a:tabLst>
                <a:tab pos="457200" algn="l"/>
              </a:tabLst>
            </a:pPr>
            <a:r>
              <a:rPr lang="en-US" sz="2000" b="1" dirty="0"/>
              <a:t>Foster Community Engagement</a:t>
            </a:r>
            <a:r>
              <a:rPr lang="en-US" sz="2000" dirty="0"/>
              <a:t>: To build a community of supporters, volunteers, and NGOs that encourages collaboration, feedback, and mutual support, strengthening social ties and engagement.</a:t>
            </a:r>
          </a:p>
          <a:p>
            <a:pPr>
              <a:buFont typeface="Wingdings" pitchFamily="2" charset="2"/>
              <a:buChar char="Ø"/>
              <a:tabLst>
                <a:tab pos="457200" algn="l"/>
              </a:tabLst>
            </a:pPr>
            <a:r>
              <a:rPr lang="en-US" sz="2000" b="1" dirty="0"/>
              <a:t>Address Challenges Faced by NGOs</a:t>
            </a:r>
            <a:r>
              <a:rPr lang="en-US" sz="2000" dirty="0"/>
              <a:t>: To identify and provide solutions for common challenges faced by NGOs, such as sustainability, resource limitations, and technology access</a:t>
            </a:r>
          </a:p>
          <a:p>
            <a:pPr>
              <a:buFont typeface="Wingdings" pitchFamily="2" charset="2"/>
              <a:buChar char="Ø"/>
              <a:tabLst>
                <a:tab pos="457200" algn="l"/>
              </a:tabLst>
            </a:pPr>
            <a:r>
              <a:rPr lang="en-US" sz="2000" b="1" dirty="0"/>
              <a:t>Promote Awareness of Social Issues</a:t>
            </a:r>
            <a:r>
              <a:rPr lang="en-US" sz="2000" dirty="0"/>
              <a:t>: To raise awareness about critical social issues addressed by NGOs, encouraging public involvement and support</a:t>
            </a:r>
          </a:p>
          <a:p>
            <a:pPr>
              <a:buFont typeface="Wingdings" pitchFamily="2" charset="2"/>
              <a:buChar char="Ø"/>
              <a:tabLst>
                <a:tab pos="457200" algn="l"/>
              </a:tabLst>
            </a:pPr>
            <a:r>
              <a:rPr lang="en-US" sz="2000" b="1" dirty="0"/>
              <a:t>Promote Awareness of Social Issues</a:t>
            </a:r>
            <a:r>
              <a:rPr lang="en-US" sz="2000" dirty="0"/>
              <a:t>: To raise awareness about critical social issues addressed by NGOs, encouraging public involvement and support</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424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6AAE4A4-CE61-7351-07DD-D94DCFBC67C0}"/>
              </a:ext>
            </a:extLst>
          </p:cNvPr>
          <p:cNvSpPr>
            <a:spLocks noGrp="1"/>
          </p:cNvSpPr>
          <p:nvPr>
            <p:ph idx="1"/>
          </p:nvPr>
        </p:nvSpPr>
        <p:spPr>
          <a:xfrm>
            <a:off x="815622" y="1862668"/>
            <a:ext cx="4557889" cy="4549422"/>
          </a:xfrm>
        </p:spPr>
        <p:txBody>
          <a:bodyPr>
            <a:normAutofit/>
          </a:bodyPr>
          <a:lstStyle/>
          <a:p>
            <a:pPr lvl="0">
              <a:buFont typeface="Wingdings" pitchFamily="2" charset="2"/>
              <a:buChar char="Ø"/>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Processor (CPU)-: Multi core Processor(Intel Xeon or AMD EPYC for larger sites).</a:t>
            </a:r>
          </a:p>
          <a:p>
            <a:pPr lvl="0">
              <a:buFont typeface="Wingdings" pitchFamily="2" charset="2"/>
              <a:buChar char="Ø"/>
              <a:tabLst>
                <a:tab pos="457200" algn="l"/>
              </a:tabLst>
            </a:pPr>
            <a:r>
              <a:rPr lang="en-US" sz="2400" kern="100" dirty="0">
                <a:latin typeface="Aptos" panose="020B0004020202020204" pitchFamily="34" charset="0"/>
                <a:ea typeface="Aptos" panose="020B0004020202020204" pitchFamily="34" charset="0"/>
                <a:cs typeface="Times New Roman" panose="02020603050405020304" pitchFamily="18" charset="0"/>
              </a:rPr>
              <a:t>RAM-: Small sites 4GB RAM minimum.</a:t>
            </a:r>
          </a:p>
          <a:p>
            <a:pPr lvl="0">
              <a:buFont typeface="Wingdings" pitchFamily="2" charset="2"/>
              <a:buChar char="Ø"/>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STORAGE -: SSD</a:t>
            </a:r>
            <a:r>
              <a:rPr lang="en-US" sz="2400" kern="100" dirty="0">
                <a:latin typeface="Aptos" panose="020B0004020202020204" pitchFamily="34" charset="0"/>
                <a:ea typeface="Aptos" panose="020B0004020202020204" pitchFamily="34" charset="0"/>
                <a:cs typeface="Times New Roman" panose="02020603050405020304" pitchFamily="18" charset="0"/>
              </a:rPr>
              <a:t>s are preferred for faster data access.</a:t>
            </a:r>
          </a:p>
          <a:p>
            <a:pPr lvl="0">
              <a:buFont typeface="Wingdings" pitchFamily="2" charset="2"/>
              <a:buChar char="Ø"/>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Internet Connection -: High-speed connection with a static IP for consistent performance.</a:t>
            </a:r>
          </a:p>
          <a:p>
            <a:pPr lvl="0">
              <a:buFont typeface="Wingdings" pitchFamily="2" charset="2"/>
              <a:buChar char="Ø"/>
              <a:tabLst>
                <a:tab pos="457200" algn="l"/>
              </a:tabLst>
            </a:pPr>
            <a:r>
              <a:rPr lang="en-US" sz="2400" kern="100" dirty="0">
                <a:latin typeface="Aptos" panose="020B0004020202020204" pitchFamily="34" charset="0"/>
                <a:ea typeface="Aptos" panose="020B0004020202020204" pitchFamily="34" charset="0"/>
                <a:cs typeface="Times New Roman" panose="02020603050405020304" pitchFamily="18" charset="0"/>
              </a:rPr>
              <a:t>Network Bandwidth</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9739D5F4-74B4-B690-1D39-DB967A2BAC24}"/>
              </a:ext>
            </a:extLst>
          </p:cNvPr>
          <p:cNvPicPr>
            <a:picLocks noChangeAspect="1"/>
          </p:cNvPicPr>
          <p:nvPr/>
        </p:nvPicPr>
        <p:blipFill>
          <a:blip r:embed="rId3"/>
          <a:stretch>
            <a:fillRect/>
          </a:stretch>
        </p:blipFill>
        <p:spPr>
          <a:xfrm>
            <a:off x="6818491" y="1614313"/>
            <a:ext cx="4651021" cy="4459110"/>
          </a:xfrm>
          <a:prstGeom prst="rect">
            <a:avLst/>
          </a:prstGeom>
        </p:spPr>
      </p:pic>
    </p:spTree>
    <p:extLst>
      <p:ext uri="{BB962C8B-B14F-4D97-AF65-F5344CB8AC3E}">
        <p14:creationId xmlns:p14="http://schemas.microsoft.com/office/powerpoint/2010/main" val="266499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70424C3-10EB-A72A-5C5E-D564495E9114}"/>
              </a:ext>
            </a:extLst>
          </p:cNvPr>
          <p:cNvSpPr>
            <a:spLocks noGrp="1"/>
          </p:cNvSpPr>
          <p:nvPr>
            <p:ph idx="1"/>
          </p:nvPr>
        </p:nvSpPr>
        <p:spPr>
          <a:xfrm>
            <a:off x="838200" y="1825625"/>
            <a:ext cx="5506156" cy="4351338"/>
          </a:xfrm>
        </p:spPr>
        <p:txBody>
          <a:bodyPr>
            <a:normAutofit lnSpcReduction="10000"/>
          </a:bodyPr>
          <a:lstStyle/>
          <a:p>
            <a:pPr>
              <a:buFont typeface="Arial" panose="020B0604020202020204" pitchFamily="34" charset="0"/>
              <a:buChar char="•"/>
            </a:pPr>
            <a:r>
              <a:rPr lang="en-IN" sz="2000" dirty="0"/>
              <a:t>Language used: </a:t>
            </a:r>
            <a:r>
              <a:rPr lang="en-IN" sz="2000" dirty="0" err="1"/>
              <a:t>html,css,java,bootstrap,mern</a:t>
            </a:r>
            <a:r>
              <a:rPr lang="en-IN" sz="2000" dirty="0"/>
              <a:t> technology.</a:t>
            </a:r>
          </a:p>
          <a:p>
            <a:pPr>
              <a:buFont typeface="Arial" panose="020B0604020202020204" pitchFamily="34" charset="0"/>
              <a:buChar char="•"/>
            </a:pPr>
            <a:r>
              <a:rPr lang="en-IN" sz="2000" dirty="0"/>
              <a:t>Database management (e.g., MySQL, PostgreSQL).</a:t>
            </a:r>
          </a:p>
          <a:p>
            <a:pPr>
              <a:buFont typeface="Arial" panose="020B0604020202020204" pitchFamily="34" charset="0"/>
              <a:buChar char="•"/>
            </a:pPr>
            <a:r>
              <a:rPr lang="en-IN" sz="2000" dirty="0"/>
              <a:t>A hosting control panel (e.g., cPanel or Plesk) for managing the server.</a:t>
            </a:r>
          </a:p>
          <a:p>
            <a:r>
              <a:rPr lang="en-IN" sz="2000" dirty="0"/>
              <a:t>Tools/Software:</a:t>
            </a:r>
          </a:p>
          <a:p>
            <a:pPr>
              <a:buFont typeface="Arial" panose="020B0604020202020204" pitchFamily="34" charset="0"/>
              <a:buChar char="•"/>
            </a:pPr>
            <a:r>
              <a:rPr lang="en-IN" sz="2000" dirty="0"/>
              <a:t>Code editors like Visual Studio Code, Sublime Text, or Atom.</a:t>
            </a:r>
          </a:p>
          <a:p>
            <a:pPr>
              <a:buFont typeface="Arial" panose="020B0604020202020204" pitchFamily="34" charset="0"/>
              <a:buChar char="•"/>
            </a:pPr>
            <a:r>
              <a:rPr lang="en-IN" sz="2000" dirty="0"/>
              <a:t>Web browsers for testing (Chrome, Firefox, etc.).</a:t>
            </a:r>
          </a:p>
          <a:p>
            <a:pPr>
              <a:buFont typeface="Arial" panose="020B0604020202020204" pitchFamily="34" charset="0"/>
              <a:buChar char="•"/>
            </a:pPr>
            <a:r>
              <a:rPr lang="en-IN" sz="2000" dirty="0"/>
              <a:t>Local web servers (e.g., XAMPP, WAMP, MAMP for testing PHP-based sites).</a:t>
            </a:r>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2A72438-2015-2B4C-16C9-5DEDAEDD7B84}"/>
              </a:ext>
            </a:extLst>
          </p:cNvPr>
          <p:cNvPicPr>
            <a:picLocks noChangeAspect="1"/>
          </p:cNvPicPr>
          <p:nvPr/>
        </p:nvPicPr>
        <p:blipFill>
          <a:blip r:embed="rId3"/>
          <a:stretch>
            <a:fillRect/>
          </a:stretch>
        </p:blipFill>
        <p:spPr>
          <a:xfrm>
            <a:off x="6829778" y="1520824"/>
            <a:ext cx="4786488" cy="4351337"/>
          </a:xfrm>
          <a:prstGeom prst="rect">
            <a:avLst/>
          </a:prstGeom>
        </p:spPr>
      </p:pic>
    </p:spTree>
    <p:extLst>
      <p:ext uri="{BB962C8B-B14F-4D97-AF65-F5344CB8AC3E}">
        <p14:creationId xmlns:p14="http://schemas.microsoft.com/office/powerpoint/2010/main" val="151472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32FF72-3A95-498C-753E-27CA2AED6BE5}"/>
              </a:ext>
            </a:extLst>
          </p:cNvPr>
          <p:cNvSpPr>
            <a:spLocks noGrp="1"/>
          </p:cNvSpPr>
          <p:nvPr>
            <p:ph idx="1"/>
          </p:nvPr>
        </p:nvSpPr>
        <p:spPr>
          <a:xfrm>
            <a:off x="927100" y="1794934"/>
            <a:ext cx="10337800" cy="3725332"/>
          </a:xfrm>
        </p:spPr>
        <p:txBody>
          <a:bodyPr>
            <a:normAutofit/>
          </a:bodyPr>
          <a:lstStyle/>
          <a:p>
            <a:pPr>
              <a:buFont typeface="Wingdings" pitchFamily="2" charset="2"/>
              <a:buChar char="Ø"/>
              <a:tabLst>
                <a:tab pos="457200" algn="l"/>
              </a:tabLst>
            </a:pPr>
            <a:r>
              <a:rPr lang="en-US" sz="2400" b="1" dirty="0">
                <a:latin typeface="Prata" pitchFamily="34" charset="0"/>
                <a:ea typeface="Prata" pitchFamily="34" charset="-122"/>
                <a:cs typeface="Prata" pitchFamily="34" charset="-120"/>
              </a:rPr>
              <a:t>Module 1: TEACHER REGISTRATION</a:t>
            </a:r>
          </a:p>
          <a:p>
            <a:pPr marL="0" indent="0">
              <a:buNone/>
              <a:tabLst>
                <a:tab pos="457200" algn="l"/>
              </a:tabLst>
            </a:pPr>
            <a:endParaRPr lang="en-US" sz="2000" b="1" dirty="0">
              <a:solidFill>
                <a:srgbClr val="FF0000"/>
              </a:solidFill>
            </a:endParaRPr>
          </a:p>
          <a:p>
            <a:pPr>
              <a:buFont typeface="Wingdings" pitchFamily="2" charset="2"/>
              <a:buChar char="Ø"/>
              <a:tabLst>
                <a:tab pos="457200" algn="l"/>
              </a:tabLst>
            </a:pPr>
            <a:r>
              <a:rPr lang="en-IN" sz="2400" b="1" kern="100" dirty="0">
                <a:effectLst/>
                <a:latin typeface="Aptos" panose="020B0004020202020204" pitchFamily="34" charset="0"/>
                <a:ea typeface="Aptos" panose="020B0004020202020204" pitchFamily="34" charset="0"/>
                <a:cs typeface="Times New Roman" panose="02020603050405020304" pitchFamily="18" charset="0"/>
              </a:rPr>
              <a:t>Account Setup</a:t>
            </a:r>
            <a:r>
              <a:rPr lang="en-IN" sz="2400" kern="100" dirty="0">
                <a:effectLst/>
                <a:latin typeface="Aptos" panose="020B0004020202020204" pitchFamily="34" charset="0"/>
                <a:ea typeface="Aptos" panose="020B0004020202020204" pitchFamily="34" charset="0"/>
                <a:cs typeface="Times New Roman" panose="02020603050405020304" pitchFamily="18" charset="0"/>
              </a:rPr>
              <a:t>:- Helper</a:t>
            </a:r>
            <a:r>
              <a:rPr lang="en-US" sz="2400" dirty="0">
                <a:latin typeface="Raleway" pitchFamily="34" charset="0"/>
                <a:ea typeface="Raleway" pitchFamily="34" charset="-122"/>
                <a:cs typeface="Raleway" pitchFamily="34" charset="-120"/>
              </a:rPr>
              <a:t> create profiles, provide details about their professional, and area they belonging.</a:t>
            </a:r>
          </a:p>
          <a:p>
            <a:pPr>
              <a:buFont typeface="Wingdings" pitchFamily="2" charset="2"/>
              <a:buChar char="Ø"/>
              <a:tabLst>
                <a:tab pos="457200" algn="l"/>
              </a:tabLst>
            </a:pPr>
            <a:r>
              <a:rPr lang="en-US" sz="2000" b="1" dirty="0">
                <a:latin typeface="Raleway" pitchFamily="34" charset="0"/>
                <a:ea typeface="Raleway" pitchFamily="34" charset="-122"/>
                <a:cs typeface="Raleway" pitchFamily="34" charset="-120"/>
              </a:rPr>
              <a:t>Time </a:t>
            </a:r>
            <a:r>
              <a:rPr lang="en-US" sz="2000" b="1" dirty="0" err="1">
                <a:latin typeface="Raleway" pitchFamily="34" charset="0"/>
                <a:ea typeface="Raleway" pitchFamily="34" charset="-122"/>
                <a:cs typeface="Raleway" pitchFamily="34" charset="-120"/>
              </a:rPr>
              <a:t>Sceduling</a:t>
            </a:r>
            <a:r>
              <a:rPr lang="en-US" sz="2000" b="1" dirty="0">
                <a:latin typeface="Raleway" pitchFamily="34" charset="0"/>
                <a:ea typeface="Raleway" pitchFamily="34" charset="-122"/>
                <a:cs typeface="Raleway" pitchFamily="34" charset="-120"/>
              </a:rPr>
              <a:t>-</a:t>
            </a:r>
            <a:r>
              <a:rPr lang="en-US" sz="2400" b="1" dirty="0">
                <a:latin typeface="Raleway" pitchFamily="34" charset="0"/>
                <a:ea typeface="Raleway" pitchFamily="34" charset="-122"/>
                <a:cs typeface="Raleway" pitchFamily="34" charset="-120"/>
              </a:rPr>
              <a:t>: </a:t>
            </a:r>
            <a:r>
              <a:rPr lang="en-US" sz="2400" dirty="0">
                <a:latin typeface="Raleway" pitchFamily="34" charset="0"/>
                <a:ea typeface="Raleway" pitchFamily="34" charset="-122"/>
                <a:cs typeface="Raleway" pitchFamily="34" charset="-120"/>
              </a:rPr>
              <a:t>Schedule their time by they will comfort.</a:t>
            </a:r>
          </a:p>
          <a:p>
            <a:pPr>
              <a:buFont typeface="Wingdings" pitchFamily="2" charset="2"/>
              <a:buChar char="Ø"/>
              <a:tabLst>
                <a:tab pos="457200" algn="l"/>
              </a:tabLst>
            </a:pPr>
            <a:r>
              <a:rPr lang="en-US" sz="2400" b="1" dirty="0"/>
              <a:t>Proficiency:- </a:t>
            </a:r>
            <a:r>
              <a:rPr lang="en-US" sz="2400" dirty="0"/>
              <a:t>what they want to teach .</a:t>
            </a:r>
          </a:p>
        </p:txBody>
      </p:sp>
    </p:spTree>
    <p:extLst>
      <p:ext uri="{BB962C8B-B14F-4D97-AF65-F5344CB8AC3E}">
        <p14:creationId xmlns:p14="http://schemas.microsoft.com/office/powerpoint/2010/main" val="3998786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Support circle</Template>
  <TotalTime>139</TotalTime>
  <Words>917</Words>
  <Application>Microsoft Office PowerPoint</Application>
  <PresentationFormat>Widescreen</PresentationFormat>
  <Paragraphs>91</Paragraphs>
  <Slides>12</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Aptos</vt:lpstr>
      <vt:lpstr>Aptos Display</vt:lpstr>
      <vt:lpstr>Arial</vt:lpstr>
      <vt:lpstr>Prata</vt:lpstr>
      <vt:lpstr>Raleway</vt:lpstr>
      <vt:lpstr>Symbol</vt:lpstr>
      <vt:lpstr>Times New Roman</vt:lpstr>
      <vt:lpstr>Wingdings</vt:lpstr>
      <vt:lpstr>Office Theme</vt:lpstr>
      <vt:lpstr>Mini Project-I (K24MCA18P) Ist Semester Session 2024-25</vt:lpstr>
      <vt:lpstr>Content</vt:lpstr>
      <vt:lpstr>Introduction</vt:lpstr>
      <vt:lpstr>Literature Review</vt:lpstr>
      <vt:lpstr>Literature Review (Contd.)</vt:lpstr>
      <vt:lpstr>Objective of the Project</vt:lpstr>
      <vt:lpstr>Technology (Hardware Requirements)</vt:lpstr>
      <vt:lpstr>Technology (Software Requirements)</vt:lpstr>
      <vt:lpstr>Modules</vt:lpstr>
      <vt:lpstr>Modules (Contd.)</vt:lpstr>
      <vt:lpstr>Modules (Contd.)</vt:lpstr>
      <vt:lpstr>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subu prince</dc:creator>
  <cp:lastModifiedBy>UDIT RANJAN</cp:lastModifiedBy>
  <cp:revision>4</cp:revision>
  <dcterms:created xsi:type="dcterms:W3CDTF">2024-10-14T16:30:39Z</dcterms:created>
  <dcterms:modified xsi:type="dcterms:W3CDTF">2024-11-29T09:47:02Z</dcterms:modified>
</cp:coreProperties>
</file>