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59" r:id="rId4"/>
    <p:sldId id="260" r:id="rId5"/>
    <p:sldId id="263" r:id="rId6"/>
    <p:sldId id="261" r:id="rId7"/>
    <p:sldId id="262" r:id="rId8"/>
    <p:sldId id="264" r:id="rId9"/>
    <p:sldId id="266" r:id="rId10"/>
    <p:sldId id="270" r:id="rId11"/>
    <p:sldId id="267" r:id="rId12"/>
    <p:sldId id="269" r:id="rId13"/>
    <p:sldId id="268"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000" autoAdjust="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14</a:t>
            </a:fld>
            <a:endParaRPr lang="en-IN"/>
          </a:p>
        </p:txBody>
      </p:sp>
    </p:spTree>
    <p:extLst>
      <p:ext uri="{BB962C8B-B14F-4D97-AF65-F5344CB8AC3E}">
        <p14:creationId xmlns:p14="http://schemas.microsoft.com/office/powerpoint/2010/main" val="270132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10/15/2024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51891"/>
            <a:ext cx="9144000" cy="2065095"/>
          </a:xfrm>
        </p:spPr>
        <p:txBody>
          <a:bodyPr>
            <a:normAutofit fontScale="90000"/>
          </a:bodyPr>
          <a:lstStyle/>
          <a:p>
            <a:pPr>
              <a:lnSpc>
                <a:spcPct val="150000"/>
              </a:lnSpc>
            </a:pPr>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2279650" y="4471946"/>
            <a:ext cx="7632700" cy="1916438"/>
          </a:xfrm>
        </p:spPr>
        <p:txBody>
          <a:bodyPr>
            <a:normAutofit/>
          </a:bodyPr>
          <a:lstStyle/>
          <a:p>
            <a:r>
              <a:rPr lang="en-US" sz="2600" b="1" dirty="0">
                <a:latin typeface="Times New Roman" panose="02020603050405020304" pitchFamily="18" charset="0"/>
                <a:cs typeface="Times New Roman" panose="02020603050405020304" pitchFamily="18" charset="0"/>
              </a:rPr>
              <a:t>Media Hub: The All-in-One Multimedia Platform</a:t>
            </a:r>
          </a:p>
          <a:p>
            <a:endParaRPr lang="en-US" dirty="0"/>
          </a:p>
          <a:p>
            <a:r>
              <a:rPr lang="en-US" dirty="0">
                <a:latin typeface="Times New Roman" panose="02020603050405020304" pitchFamily="18" charset="0"/>
                <a:cs typeface="Times New Roman" panose="02020603050405020304" pitchFamily="18" charset="0"/>
              </a:rPr>
              <a:t>Devansh Batta	     - 2426MCA182</a:t>
            </a: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Ms. Divya Singhal</a:t>
            </a:r>
          </a:p>
          <a:p>
            <a:pPr algn="just"/>
            <a:r>
              <a:rPr lang="en-IN" dirty="0">
                <a:solidFill>
                  <a:srgbClr val="FF0000"/>
                </a:solidFill>
                <a:latin typeface="Times New Roman" panose="02020603050405020304" pitchFamily="18" charset="0"/>
                <a:cs typeface="Times New Roman" panose="02020603050405020304" pitchFamily="18" charset="0"/>
              </a:rPr>
              <a:t>Assistant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a:xfrm>
            <a:off x="838200" y="2020833"/>
            <a:ext cx="10515600" cy="4136899"/>
          </a:xfrm>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News Feed Module</a:t>
            </a:r>
            <a:r>
              <a:rPr lang="en-US" sz="2400" dirty="0">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Displays the latest news articles fetched from an external API.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Organizes news articles in a user-friendly format, such as cards or lists.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buFont typeface="Wingdings" panose="05000000000000000000" pitchFamily="2" charset="2"/>
              <a:buChar char="Ø"/>
              <a:tabLst>
                <a:tab pos="457200" algn="l"/>
              </a:tabLst>
            </a:pPr>
            <a:r>
              <a:rPr lang="en-IN" sz="2400" b="1" dirty="0">
                <a:latin typeface="Times New Roman" panose="02020603050405020304" pitchFamily="18" charset="0"/>
                <a:cs typeface="Times New Roman" panose="02020603050405020304" pitchFamily="18" charset="0"/>
              </a:rPr>
              <a:t>Music Player Module:</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users to stream music from online sources or local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controls for playing, pausing, skipping tracks, and adjusting volume. </a:t>
            </a:r>
          </a:p>
          <a:p>
            <a:pPr marL="0" indent="0">
              <a:buNone/>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Rectangle 4">
            <a:extLst>
              <a:ext uri="{FF2B5EF4-FFF2-40B4-BE49-F238E27FC236}">
                <a16:creationId xmlns:a16="http://schemas.microsoft.com/office/drawing/2014/main" id="{FCD262D8-AAA3-0AD4-90C1-FEDF8A475020}"/>
              </a:ext>
            </a:extLst>
          </p:cNvPr>
          <p:cNvSpPr>
            <a:spLocks noGrp="1" noChangeArrowheads="1"/>
          </p:cNvSpPr>
          <p:nvPr>
            <p:ph idx="1"/>
          </p:nvPr>
        </p:nvSpPr>
        <p:spPr bwMode="auto">
          <a:xfrm>
            <a:off x="684835" y="1255776"/>
            <a:ext cx="1082233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Registration/Login: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visit the registration page, fill out the form, and verify their accounts via email to gain access to the platform.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Music Player Access: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logging in, users can browse available music tracks, play songs, and manage playlists.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Chat System Interaction: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access the chat interface to send and receive messages in real time with other users.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News Feed Access: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browse the latest articles fetched from the news API and view detailed content.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Profile Management:</a:t>
            </a:r>
          </a:p>
          <a:p>
            <a:pPr marL="0" indent="0" eaLnBrk="0" fontAlgn="base" hangingPunct="0">
              <a:lnSpc>
                <a:spcPct val="100000"/>
              </a:lnSpc>
              <a:spcBef>
                <a:spcPct val="0"/>
              </a:spcBef>
              <a:spcAft>
                <a:spcPct val="0"/>
              </a:spcAft>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update personal information and manage their music preferences and playlists.</a:t>
            </a: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and Support: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submit feedback or request support through a dedicated section of the platform.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66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4FCC1E7A-EE03-3DF6-7558-A53B72B7522E}"/>
              </a:ext>
            </a:extLst>
          </p:cNvPr>
          <p:cNvSpPr>
            <a:spLocks noGrp="1" noChangeArrowheads="1"/>
          </p:cNvSpPr>
          <p:nvPr>
            <p:ph idx="1"/>
          </p:nvPr>
        </p:nvSpPr>
        <p:spPr bwMode="auto">
          <a:xfrm>
            <a:off x="311785" y="1298017"/>
            <a:ext cx="11621714" cy="5573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User Reports: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User Activity</a:t>
            </a:r>
            <a:r>
              <a:rPr lang="en-US" sz="1800" dirty="0">
                <a:latin typeface="Times New Roman" panose="02020603050405020304" pitchFamily="18" charset="0"/>
                <a:cs typeface="Times New Roman" panose="02020603050405020304" pitchFamily="18" charset="0"/>
              </a:rPr>
              <a:t>: Track the number of active users, their engagement levels, and frequency of visits.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Music Interactions</a:t>
            </a:r>
            <a:r>
              <a:rPr lang="en-US" sz="1800" dirty="0">
                <a:latin typeface="Times New Roman" panose="02020603050405020304" pitchFamily="18" charset="0"/>
                <a:cs typeface="Times New Roman" panose="02020603050405020304" pitchFamily="18" charset="0"/>
              </a:rPr>
              <a:t>: Monitor the number of songs played, playlists created, and user interactions with the music player.</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Chat Engagement</a:t>
            </a:r>
            <a:r>
              <a:rPr lang="en-US" sz="1800" dirty="0">
                <a:latin typeface="Times New Roman" panose="02020603050405020304" pitchFamily="18" charset="0"/>
                <a:cs typeface="Times New Roman" panose="02020603050405020304" pitchFamily="18" charset="0"/>
              </a:rPr>
              <a:t>: Analyze the volume of messages sent and received, active chat sessions, and user participation rates.</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Music Player Reports: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Popular Tracks</a:t>
            </a:r>
            <a:r>
              <a:rPr lang="en-US" sz="1800" dirty="0">
                <a:latin typeface="Times New Roman" panose="02020603050405020304" pitchFamily="18" charset="0"/>
                <a:cs typeface="Times New Roman" panose="02020603050405020304" pitchFamily="18" charset="0"/>
              </a:rPr>
              <a:t>: Identify the most played songs and artists within the application.</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User Playlists</a:t>
            </a:r>
            <a:r>
              <a:rPr lang="en-US" sz="1800" dirty="0">
                <a:latin typeface="Times New Roman" panose="02020603050405020304" pitchFamily="18" charset="0"/>
                <a:cs typeface="Times New Roman" panose="02020603050405020304" pitchFamily="18" charset="0"/>
              </a:rPr>
              <a:t>: Report on the number of playlists created and the average number of songs per playlist.</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News Feed Reports: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Article Views</a:t>
            </a:r>
            <a:r>
              <a:rPr lang="en-US" sz="1800" dirty="0">
                <a:latin typeface="Times New Roman" panose="02020603050405020304" pitchFamily="18" charset="0"/>
                <a:cs typeface="Times New Roman" panose="02020603050405020304" pitchFamily="18" charset="0"/>
              </a:rPr>
              <a:t>: Track the number of views for each news article and overall engagement with the news feed.</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Trending Topics</a:t>
            </a:r>
            <a:r>
              <a:rPr lang="en-US" sz="1800" dirty="0">
                <a:latin typeface="Times New Roman" panose="02020603050405020304" pitchFamily="18" charset="0"/>
                <a:cs typeface="Times New Roman" panose="02020603050405020304" pitchFamily="18" charset="0"/>
              </a:rPr>
              <a:t>: Analyze which topics generate the most interest among users based on article clicks and shares.</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Admin Reports: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User Statistics</a:t>
            </a:r>
            <a:r>
              <a:rPr lang="en-US" sz="1800" dirty="0">
                <a:latin typeface="Times New Roman" panose="02020603050405020304" pitchFamily="18" charset="0"/>
                <a:cs typeface="Times New Roman" panose="02020603050405020304" pitchFamily="18" charset="0"/>
              </a:rPr>
              <a:t>: Overview of total registered users, active users, and growth trends over time.</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Content Monitoring</a:t>
            </a:r>
            <a:r>
              <a:rPr lang="en-US" sz="1800" dirty="0">
                <a:latin typeface="Times New Roman" panose="02020603050405020304" pitchFamily="18" charset="0"/>
                <a:cs typeface="Times New Roman" panose="02020603050405020304" pitchFamily="18" charset="0"/>
              </a:rPr>
              <a:t>: Monitor user reports of issues, track resolutions, and ensure compliance with platform standards.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157EB868-3DF0-D3C2-210D-A1592F214F30}"/>
              </a:ext>
            </a:extLst>
          </p:cNvPr>
          <p:cNvSpPr>
            <a:spLocks noGrp="1" noChangeArrowheads="1"/>
          </p:cNvSpPr>
          <p:nvPr>
            <p:ph idx="1"/>
          </p:nvPr>
        </p:nvSpPr>
        <p:spPr bwMode="auto">
          <a:xfrm>
            <a:off x="783220" y="1481129"/>
            <a:ext cx="10625559"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NewsAPI Documentation</a:t>
            </a:r>
            <a:r>
              <a:rPr lang="en-US"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Documentation for NewsAPI, a service that provides access to news articles from various sources, allowing you to integrate news content into your application.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W3Schools</a:t>
            </a:r>
            <a:r>
              <a:rPr lang="en-US"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Online tutorials and references covering a wide range of web development topics, including HTML, CSS, JavaScript, and API integration.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Python Flask Documentation</a:t>
            </a:r>
            <a:r>
              <a:rPr lang="en-US"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Official documentation for Flask, a lightweight web framework for Python that is useful for building web applications.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MDN Web Docs</a:t>
            </a:r>
            <a:r>
              <a:rPr lang="en-IN"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Comprehensive documentation for HTML, CSS, and JavaScript. A valuable resource for understanding web development fundamentals.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400" b="1" dirty="0">
                <a:latin typeface="Times New Roman" panose="02020603050405020304" pitchFamily="18" charset="0"/>
                <a:cs typeface="Times New Roman" panose="02020603050405020304" pitchFamily="18" charset="0"/>
              </a:rPr>
              <a:t>GitHub</a:t>
            </a:r>
            <a:r>
              <a:rPr lang="en-IN" sz="2400" dirty="0">
                <a:latin typeface="Times New Roman" panose="02020603050405020304" pitchFamily="18" charset="0"/>
                <a:cs typeface="Times New Roman" panose="02020603050405020304" pitchFamily="18" charset="0"/>
              </a:rPr>
              <a:t>: </a:t>
            </a:r>
          </a:p>
          <a:p>
            <a:pPr marL="0" indent="0" eaLnBrk="0" fontAlgn="base" hangingPunct="0">
              <a:lnSpc>
                <a:spcPct val="100000"/>
              </a:lnSpc>
              <a:spcBef>
                <a:spcPct val="0"/>
              </a:spcBef>
              <a:spcAft>
                <a:spcPct val="0"/>
              </a:spcAft>
              <a:buNone/>
            </a:pPr>
            <a:r>
              <a:rPr lang="en-US" sz="1800" dirty="0">
                <a:latin typeface="Times New Roman" panose="02020603050405020304" pitchFamily="18" charset="0"/>
                <a:cs typeface="Times New Roman" panose="02020603050405020304" pitchFamily="18" charset="0"/>
              </a:rPr>
              <a:t>A platform for version control and collaboration that allows you to manage your code repositories and collaborate with others</a:t>
            </a:r>
            <a:r>
              <a:rPr lang="en-US" sz="1600" dirty="0">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5FE357E-ABBA-8D3F-2BDA-8248DB9E831C}"/>
              </a:ext>
            </a:extLst>
          </p:cNvPr>
          <p:cNvSpPr>
            <a:spLocks noGrp="1"/>
          </p:cNvSpPr>
          <p:nvPr>
            <p:ph type="title"/>
          </p:nvPr>
        </p:nvSpPr>
        <p:spPr>
          <a:xfrm>
            <a:off x="2721805" y="2766218"/>
            <a:ext cx="6748389" cy="1325563"/>
          </a:xfrm>
        </p:spPr>
        <p:txBody>
          <a:bodyPr>
            <a:noAutofit/>
          </a:bodyPr>
          <a:lstStyle/>
          <a:p>
            <a:r>
              <a:rPr lang="en-US" sz="9600" b="1" dirty="0"/>
              <a:t>THANK YOU</a:t>
            </a:r>
          </a:p>
        </p:txBody>
      </p:sp>
    </p:spTree>
    <p:extLst>
      <p:ext uri="{BB962C8B-B14F-4D97-AF65-F5344CB8AC3E}">
        <p14:creationId xmlns:p14="http://schemas.microsoft.com/office/powerpoint/2010/main" val="39027567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a:xfrm>
            <a:off x="500576" y="1267968"/>
            <a:ext cx="10515600" cy="5032375"/>
          </a:xfrm>
        </p:spPr>
        <p:txBody>
          <a:bodyPr>
            <a:noAutofit/>
          </a:bodyPr>
          <a:lstStyle/>
          <a:p>
            <a:pPr lvl="0">
              <a:buFont typeface="Wingdings" pitchFamily="2" charset="2"/>
              <a:buChar char="Ø"/>
              <a:tabLst>
                <a:tab pos="457200" algn="l"/>
              </a:tabLst>
            </a:pPr>
            <a:r>
              <a:rPr lang="en-IN" sz="2200"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22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22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22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p>
          <a:p>
            <a:pPr marL="342900" lvl="0" indent="-342900">
              <a:buFont typeface="Symbol" pitchFamily="2" charset="2"/>
              <a:buChar char=""/>
            </a:pPr>
            <a:r>
              <a:rPr lang="en-IN" sz="22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p>
          <a:p>
            <a:pPr marL="342900" lvl="0" indent="-342900">
              <a:buFont typeface="Symbol" pitchFamily="2" charset="2"/>
              <a:buChar char=""/>
            </a:pPr>
            <a:r>
              <a:rPr lang="en-IN" sz="22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22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22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22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2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2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22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2200" kern="100" dirty="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p>
          <a:p>
            <a:pPr lvl="0">
              <a:buFont typeface="Wingdings" pitchFamily="2" charset="2"/>
              <a:buChar char="Ø"/>
              <a:tabLst>
                <a:tab pos="457200" algn="l"/>
              </a:tabLst>
            </a:pPr>
            <a:r>
              <a:rPr lang="en-IN" sz="22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838200" y="1825625"/>
            <a:ext cx="10515600" cy="4859260"/>
          </a:xfrm>
        </p:spPr>
        <p:txBody>
          <a:bodyPr>
            <a:norm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Project Title</a:t>
            </a:r>
            <a:r>
              <a:rPr lang="en-US" sz="24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Media Hub: The All-in-One Multimedia Platform</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Objective</a:t>
            </a:r>
            <a:r>
              <a:rPr lang="en-US" sz="24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provide users with a unified platform for accessing media content, where they can play music, engage in basic chat conversations, and stay informed through a static news feed—all within a responsive and user-friendly web application.</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Problem Statement</a:t>
            </a:r>
            <a:r>
              <a:rPr lang="en-US" sz="24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today's digital landscape, users require a simplified platform that integrates various forms of entertainment and communication.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There's a need for an easy-to-use application that combines music playback, a chat interface, and news updates in one place.</a:t>
            </a: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751840" y="1930400"/>
            <a:ext cx="10688320" cy="4094480"/>
          </a:xfrm>
        </p:spPr>
        <p:txBody>
          <a:bodyPr>
            <a:normAutofit/>
          </a:bodyPr>
          <a:lstStyle/>
          <a:p>
            <a:pPr marL="457200" indent="-457200">
              <a:buFont typeface="Arial" panose="020B0604020202020204" pitchFamily="34" charset="0"/>
              <a:buAutoNum type="arabicPeriod"/>
              <a:tabLst>
                <a:tab pos="457200" algn="l"/>
              </a:tabLst>
            </a:pPr>
            <a:r>
              <a:rPr lang="en-IN" b="1" u="sng" dirty="0">
                <a:latin typeface="Times New Roman" panose="02020603050405020304" pitchFamily="18" charset="0"/>
                <a:cs typeface="Times New Roman" panose="02020603050405020304" pitchFamily="18" charset="0"/>
              </a:rPr>
              <a:t>Multimedia Integration in Web Applications</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0" indent="0">
              <a:buNone/>
              <a:tabLst>
                <a:tab pos="457200" algn="l"/>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HTML5 introduced the &lt;audio&gt; and &lt;video&gt; elements, making it easier to integrate multimedia into web applications without external plugins. This has significantly improved user experience by enhancing cross-browser compatibility and performance. Studies show that the seamless embedding of media content directly in browsers has made applications more accessible and engaging. </a:t>
            </a:r>
            <a:endParaRPr kumimoji="0" lang="en-US" altLang="en-US" sz="2400" b="0" i="0" u="none" strike="noStrike" kern="100" cap="none" normalizeH="0" baseline="0" dirty="0">
              <a:ln>
                <a:noFill/>
              </a:ln>
              <a:solidFill>
                <a:schemeClr val="tx1"/>
              </a:solidFill>
              <a:latin typeface="Times New Roman" panose="02020603050405020304" pitchFamily="18" charset="0"/>
              <a:cs typeface="Times New Roman" panose="02020603050405020304" pitchFamily="18" charset="0"/>
            </a:endParaRPr>
          </a:p>
          <a:p>
            <a:pPr marL="0" indent="0">
              <a:buNone/>
              <a:tabLst>
                <a:tab pos="457200" algn="l"/>
              </a:tabLst>
            </a:pP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lvl="0" indent="0">
              <a:buNone/>
              <a:tabLst>
                <a:tab pos="457200" algn="l"/>
              </a:tabLst>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2. </a:t>
            </a:r>
            <a:r>
              <a:rPr lang="en-US" b="1" u="sng" dirty="0">
                <a:latin typeface="Times New Roman" panose="02020603050405020304" pitchFamily="18" charset="0"/>
                <a:cs typeface="Times New Roman" panose="02020603050405020304" pitchFamily="18" charset="0"/>
              </a:rPr>
              <a:t>User Experience (UX) in Web-Based Media Players:</a:t>
            </a:r>
            <a:br>
              <a:rPr lang="en-US" sz="16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Research highlights the importance of minimalist and intuitive designs in web-based media players. Studies by Nielsen Norman Group emphasize that easy-to-navigate controls like play, pause, and volume sliders contribute to a positive user experience. Implementing responsive design also ensures that applications like Media Hub perform well across mobile and desktop devices, increasing overall usability.</a:t>
            </a: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p:txBody>
          <a:bodyPr>
            <a:normAutofit/>
          </a:bodyPr>
          <a:lstStyle/>
          <a:p>
            <a:pPr marL="0" indent="0">
              <a:buNone/>
              <a:tabLst>
                <a:tab pos="457200" algn="l"/>
              </a:tabLst>
            </a:pPr>
            <a:r>
              <a:rPr lang="en-US" kern="100" dirty="0">
                <a:latin typeface="Times New Roman" panose="02020603050405020304" pitchFamily="18" charset="0"/>
                <a:ea typeface="Aptos" panose="020B0004020202020204" pitchFamily="34" charset="0"/>
                <a:cs typeface="Times New Roman" panose="02020603050405020304" pitchFamily="18" charset="0"/>
              </a:rPr>
              <a:t>3. </a:t>
            </a:r>
            <a:r>
              <a:rPr lang="en-US" b="1" u="sng" dirty="0">
                <a:latin typeface="Times New Roman" panose="02020603050405020304" pitchFamily="18" charset="0"/>
                <a:cs typeface="Times New Roman" panose="02020603050405020304" pitchFamily="18" charset="0"/>
              </a:rPr>
              <a:t>Static and Dynamic News Feeds:</a:t>
            </a:r>
          </a:p>
          <a:p>
            <a:pPr marL="0" indent="0">
              <a:buNone/>
              <a:tabLst>
                <a:tab pos="457200" algn="l"/>
              </a:tabLst>
            </a:pPr>
            <a:r>
              <a:rPr lang="en-US" sz="2000" dirty="0">
                <a:latin typeface="Times New Roman" panose="02020603050405020304" pitchFamily="18" charset="0"/>
                <a:cs typeface="Times New Roman" panose="02020603050405020304" pitchFamily="18" charset="0"/>
              </a:rPr>
              <a:t>News feeds, both static and dynamic, have been widely researched in terms of content delivery. APIs and third-party services provide dynamic, real-time content, enhancing user engagement. Studies show that personalized and real-time news updates improve user satisfaction, which could be a potential upgrade for Media Hub, currently utilizing static or dummy news content.</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50041EA3-F80D-FAE5-4024-1A0897D5B986}"/>
              </a:ext>
            </a:extLst>
          </p:cNvPr>
          <p:cNvSpPr>
            <a:spLocks noGrp="1" noChangeArrowheads="1"/>
          </p:cNvSpPr>
          <p:nvPr>
            <p:ph idx="1"/>
          </p:nvPr>
        </p:nvSpPr>
        <p:spPr bwMode="auto">
          <a:xfrm>
            <a:off x="230852" y="1767929"/>
            <a:ext cx="11730296"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 Goal:</a:t>
            </a:r>
            <a:r>
              <a:rPr kumimoji="0" lang="en-US" altLang="en-US" sz="24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create a responsive, user-friendly platform where users can enjoy music playback, engage in conversations through a chat interface, and access a news feed, all while learning about web development fundamentals.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Specific Objectives</a:t>
            </a:r>
            <a:r>
              <a:rPr kumimoji="0" lang="en-US" altLang="en-US" sz="24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User Interaction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music player with detailed controls and a visually appealing interface to enhance user engagement and enjoyment.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Encourage Communication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chat interface that facilitates easy interaction among users, promoting community engagement and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Informative Content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a news feed that educates users on relevant topics such as music trends, tech updates, and web development, fostering awareness and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 Responsiveness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the platform is fully responsive, allowing users to access music, chat, and news seamlessly across various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 Accessibility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features that improve accessibility for all users, ensuring the platform is usable by individuals with different abilities.</a:t>
            </a: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1A1AB3A7-0FDA-812B-3D34-0EF800433380}"/>
              </a:ext>
            </a:extLst>
          </p:cNvPr>
          <p:cNvSpPr>
            <a:spLocks noGrp="1" noChangeArrowheads="1"/>
          </p:cNvSpPr>
          <p:nvPr>
            <p:ph idx="1"/>
          </p:nvPr>
        </p:nvSpPr>
        <p:spPr bwMode="auto">
          <a:xfrm>
            <a:off x="365761" y="1752686"/>
            <a:ext cx="11563642" cy="480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sym typeface="+mn-ea"/>
              </a:rPr>
              <a:t>Hardware Requirements</a:t>
            </a:r>
            <a:endParaRPr lang="en-GB" sz="2000" b="1" dirty="0">
              <a:latin typeface="Times New Roman" panose="02020603050405020304" pitchFamily="18" charset="0"/>
              <a:cs typeface="Times New Roman" panose="02020603050405020304" pitchFamily="18" charset="0"/>
            </a:endParaRPr>
          </a:p>
          <a:p>
            <a:pPr lvl="1"/>
            <a:r>
              <a:rPr lang="en-GB" sz="2000" b="1" dirty="0">
                <a:latin typeface="Times New Roman" panose="02020603050405020304" pitchFamily="18" charset="0"/>
                <a:cs typeface="Times New Roman" panose="02020603050405020304" pitchFamily="18" charset="0"/>
                <a:sym typeface="+mn-ea"/>
              </a:rPr>
              <a:t>Processor</a:t>
            </a:r>
            <a:r>
              <a:rPr lang="en-GB" sz="2000" dirty="0">
                <a:latin typeface="Times New Roman" panose="02020603050405020304" pitchFamily="18" charset="0"/>
                <a:cs typeface="Times New Roman" panose="02020603050405020304" pitchFamily="18" charset="0"/>
                <a:sym typeface="+mn-ea"/>
              </a:rPr>
              <a:t>: A dual-core processor or higher to handle the demands of running the application smoothly.</a:t>
            </a:r>
            <a:endParaRPr lang="en-GB" sz="2000" dirty="0">
              <a:latin typeface="Times New Roman" panose="02020603050405020304" pitchFamily="18" charset="0"/>
              <a:cs typeface="Times New Roman" panose="02020603050405020304" pitchFamily="18" charset="0"/>
            </a:endParaRPr>
          </a:p>
          <a:p>
            <a:pPr lvl="1"/>
            <a:r>
              <a:rPr lang="en-GB" sz="2000" b="1" dirty="0">
                <a:latin typeface="Times New Roman" panose="02020603050405020304" pitchFamily="18" charset="0"/>
                <a:cs typeface="Times New Roman" panose="02020603050405020304" pitchFamily="18" charset="0"/>
                <a:sym typeface="+mn-ea"/>
              </a:rPr>
              <a:t>RAM</a:t>
            </a:r>
            <a:r>
              <a:rPr lang="en-GB" sz="2000" dirty="0">
                <a:latin typeface="Times New Roman" panose="02020603050405020304" pitchFamily="18" charset="0"/>
                <a:cs typeface="Times New Roman" panose="02020603050405020304" pitchFamily="18" charset="0"/>
                <a:sym typeface="+mn-ea"/>
              </a:rPr>
              <a:t>: At least 4GB of RAM for optimal performance, particularly when generating images or handling multiple notes.</a:t>
            </a:r>
            <a:endParaRPr lang="en-GB" sz="2000" dirty="0">
              <a:latin typeface="Times New Roman" panose="02020603050405020304" pitchFamily="18" charset="0"/>
              <a:cs typeface="Times New Roman" panose="02020603050405020304" pitchFamily="18" charset="0"/>
            </a:endParaRPr>
          </a:p>
          <a:p>
            <a:pPr lvl="1"/>
            <a:r>
              <a:rPr lang="en-GB" sz="2000" b="1" dirty="0">
                <a:latin typeface="Times New Roman" panose="02020603050405020304" pitchFamily="18" charset="0"/>
                <a:cs typeface="Times New Roman" panose="02020603050405020304" pitchFamily="18" charset="0"/>
                <a:sym typeface="+mn-ea"/>
              </a:rPr>
              <a:t>Storage</a:t>
            </a:r>
            <a:r>
              <a:rPr lang="en-GB" sz="2000" dirty="0">
                <a:latin typeface="Times New Roman" panose="02020603050405020304" pitchFamily="18" charset="0"/>
                <a:cs typeface="Times New Roman" panose="02020603050405020304" pitchFamily="18" charset="0"/>
                <a:sym typeface="+mn-ea"/>
              </a:rPr>
              <a:t>: Sufficient local storage for users to save their notes, images, and application data securely.</a:t>
            </a:r>
            <a:endParaRPr lang="en-GB" sz="2000" dirty="0">
              <a:latin typeface="Times New Roman" panose="02020603050405020304" pitchFamily="18" charset="0"/>
              <a:cs typeface="Times New Roman" panose="02020603050405020304" pitchFamily="18" charset="0"/>
            </a:endParaRPr>
          </a:p>
          <a:p>
            <a:pPr lvl="1"/>
            <a:r>
              <a:rPr lang="en-GB" sz="2000" b="1" dirty="0">
                <a:latin typeface="Times New Roman" panose="02020603050405020304" pitchFamily="18" charset="0"/>
                <a:cs typeface="Times New Roman" panose="02020603050405020304" pitchFamily="18" charset="0"/>
                <a:sym typeface="+mn-ea"/>
              </a:rPr>
              <a:t>Server-Side (if applicable for any backend services):</a:t>
            </a:r>
            <a:endParaRPr lang="en-GB" sz="2000" dirty="0">
              <a:latin typeface="Times New Roman" panose="02020603050405020304" pitchFamily="18" charset="0"/>
              <a:cs typeface="Times New Roman" panose="02020603050405020304" pitchFamily="18" charset="0"/>
            </a:endParaRPr>
          </a:p>
          <a:p>
            <a:pPr lvl="1"/>
            <a:r>
              <a:rPr lang="en-GB" sz="2000" b="1" dirty="0">
                <a:latin typeface="Times New Roman" panose="02020603050405020304" pitchFamily="18" charset="0"/>
                <a:cs typeface="Times New Roman" panose="02020603050405020304" pitchFamily="18" charset="0"/>
                <a:sym typeface="+mn-ea"/>
              </a:rPr>
              <a:t>Processor</a:t>
            </a:r>
            <a:r>
              <a:rPr lang="en-GB" sz="2000" dirty="0">
                <a:latin typeface="Times New Roman" panose="02020603050405020304" pitchFamily="18" charset="0"/>
                <a:cs typeface="Times New Roman" panose="02020603050405020304" pitchFamily="18" charset="0"/>
                <a:sym typeface="+mn-ea"/>
              </a:rPr>
              <a:t>: Quad-core processor to efficiently handle incoming requests and manage application logic.</a:t>
            </a:r>
            <a:endParaRPr lang="en-GB" sz="2000" dirty="0">
              <a:latin typeface="Times New Roman" panose="02020603050405020304" pitchFamily="18" charset="0"/>
              <a:cs typeface="Times New Roman" panose="02020603050405020304" pitchFamily="18" charset="0"/>
            </a:endParaRPr>
          </a:p>
          <a:p>
            <a:pPr lvl="1"/>
            <a:r>
              <a:rPr lang="en-GB" sz="2000" b="1" dirty="0">
                <a:latin typeface="Times New Roman" panose="02020603050405020304" pitchFamily="18" charset="0"/>
                <a:cs typeface="Times New Roman" panose="02020603050405020304" pitchFamily="18" charset="0"/>
                <a:sym typeface="+mn-ea"/>
              </a:rPr>
              <a:t>RAM</a:t>
            </a:r>
            <a:r>
              <a:rPr lang="en-GB" sz="2000" dirty="0">
                <a:latin typeface="Times New Roman" panose="02020603050405020304" pitchFamily="18" charset="0"/>
                <a:cs typeface="Times New Roman" panose="02020603050405020304" pitchFamily="18" charset="0"/>
                <a:sym typeface="+mn-ea"/>
              </a:rPr>
              <a:t>: Minimum of 8GB for smooth server operation and to support concurrent users.</a:t>
            </a:r>
            <a:endParaRPr lang="en-GB" sz="2000" dirty="0">
              <a:latin typeface="Times New Roman" panose="02020603050405020304" pitchFamily="18" charset="0"/>
              <a:cs typeface="Times New Roman" panose="02020603050405020304" pitchFamily="18" charset="0"/>
            </a:endParaRPr>
          </a:p>
          <a:p>
            <a:pPr lvl="1"/>
            <a:r>
              <a:rPr lang="en-GB" sz="2000" b="1" dirty="0">
                <a:latin typeface="Times New Roman" panose="02020603050405020304" pitchFamily="18" charset="0"/>
                <a:cs typeface="Times New Roman" panose="02020603050405020304" pitchFamily="18" charset="0"/>
                <a:sym typeface="+mn-ea"/>
              </a:rPr>
              <a:t>Storage</a:t>
            </a:r>
            <a:r>
              <a:rPr lang="en-GB" sz="2000" dirty="0">
                <a:latin typeface="Times New Roman" panose="02020603050405020304" pitchFamily="18" charset="0"/>
                <a:cs typeface="Times New Roman" panose="02020603050405020304" pitchFamily="18" charset="0"/>
                <a:sym typeface="+mn-ea"/>
              </a:rPr>
              <a:t>: SSD storage for faster data retrieval and application performance.</a:t>
            </a:r>
            <a:endParaRPr lang="en-GB"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sym typeface="+mn-ea"/>
              </a:rPr>
              <a:t>Client Requirements</a:t>
            </a:r>
            <a:endParaRPr lang="en-GB" sz="2000" b="1" dirty="0">
              <a:latin typeface="Times New Roman" panose="02020603050405020304" pitchFamily="18" charset="0"/>
              <a:cs typeface="Times New Roman" panose="02020603050405020304" pitchFamily="18" charset="0"/>
            </a:endParaRPr>
          </a:p>
          <a:p>
            <a:pPr lvl="1"/>
            <a:r>
              <a:rPr lang="en-GB" sz="2000" dirty="0">
                <a:latin typeface="Times New Roman" panose="02020603050405020304" pitchFamily="18" charset="0"/>
                <a:cs typeface="Times New Roman" panose="02020603050405020304" pitchFamily="18" charset="0"/>
                <a:sym typeface="+mn-ea"/>
              </a:rPr>
              <a:t>To use </a:t>
            </a:r>
            <a:r>
              <a:rPr lang="en-US" altLang="en-GB" sz="2000" dirty="0">
                <a:latin typeface="Times New Roman" panose="02020603050405020304" pitchFamily="18" charset="0"/>
                <a:cs typeface="Times New Roman" panose="02020603050405020304" pitchFamily="18" charset="0"/>
                <a:sym typeface="+mn-ea"/>
              </a:rPr>
              <a:t>Our Software</a:t>
            </a:r>
            <a:r>
              <a:rPr lang="en-GB" sz="2000" dirty="0">
                <a:latin typeface="Times New Roman" panose="02020603050405020304" pitchFamily="18" charset="0"/>
                <a:cs typeface="Times New Roman" panose="02020603050405020304" pitchFamily="18" charset="0"/>
                <a:sym typeface="+mn-ea"/>
              </a:rPr>
              <a:t>, users will need:</a:t>
            </a:r>
            <a:endParaRPr lang="en-GB" sz="2000" dirty="0">
              <a:latin typeface="Times New Roman" panose="02020603050405020304" pitchFamily="18" charset="0"/>
              <a:cs typeface="Times New Roman" panose="02020603050405020304" pitchFamily="18" charset="0"/>
            </a:endParaRPr>
          </a:p>
          <a:p>
            <a:pPr lvl="1"/>
            <a:r>
              <a:rPr lang="en-GB" sz="2000" dirty="0">
                <a:latin typeface="Times New Roman" panose="02020603050405020304" pitchFamily="18" charset="0"/>
                <a:cs typeface="Times New Roman" panose="02020603050405020304" pitchFamily="18" charset="0"/>
                <a:sym typeface="+mn-ea"/>
              </a:rPr>
              <a:t>A modern web browser (Chrome, Firefox, Safari, or Edge) to access the application.</a:t>
            </a:r>
            <a:endParaRPr lang="en-GB" sz="2000" dirty="0">
              <a:latin typeface="Times New Roman" panose="02020603050405020304" pitchFamily="18" charset="0"/>
              <a:cs typeface="Times New Roman" panose="02020603050405020304" pitchFamily="18" charset="0"/>
            </a:endParaRPr>
          </a:p>
          <a:p>
            <a:pPr lvl="1"/>
            <a:r>
              <a:rPr lang="en-GB" sz="2000" dirty="0">
                <a:latin typeface="Times New Roman" panose="02020603050405020304" pitchFamily="18" charset="0"/>
                <a:cs typeface="Times New Roman" panose="02020603050405020304" pitchFamily="18" charset="0"/>
                <a:sym typeface="+mn-ea"/>
              </a:rPr>
              <a:t>An internet connection for initial setup and to utilize AI generation features (if applicable).</a:t>
            </a:r>
            <a:endParaRPr lang="en-GB" sz="2000" dirty="0">
              <a:latin typeface="Times New Roman" panose="02020603050405020304" pitchFamily="18" charset="0"/>
              <a:cs typeface="Times New Roman" panose="02020603050405020304" pitchFamily="18" charset="0"/>
            </a:endParaRPr>
          </a:p>
          <a:p>
            <a:pPr lvl="1"/>
            <a:r>
              <a:rPr lang="en-GB" sz="2000" dirty="0">
                <a:latin typeface="Times New Roman" panose="02020603050405020304" pitchFamily="18" charset="0"/>
                <a:cs typeface="Times New Roman" panose="02020603050405020304" pitchFamily="18" charset="0"/>
                <a:sym typeface="+mn-ea"/>
              </a:rPr>
              <a:t>Compatible operating system: Windows, macOS, or Linux, as the app is designed to be cross-platform.</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30AE6E3A-9AE9-CFFD-A9E0-29EB7BAE5A37}"/>
              </a:ext>
            </a:extLst>
          </p:cNvPr>
          <p:cNvSpPr>
            <a:spLocks noGrp="1" noChangeArrowheads="1"/>
          </p:cNvSpPr>
          <p:nvPr>
            <p:ph idx="1"/>
          </p:nvPr>
        </p:nvSpPr>
        <p:spPr bwMode="auto">
          <a:xfrm>
            <a:off x="0" y="1586467"/>
            <a:ext cx="12192000" cy="4940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Font typeface="Wingdings" panose="05000000000000000000" pitchFamily="2" charset="2"/>
              <a:buChar char="Ø"/>
              <a:tabLst>
                <a:tab pos="457200" algn="l"/>
              </a:tabLst>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F</a:t>
            </a:r>
            <a:r>
              <a:rPr lang="en-US" alt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ront</a:t>
            </a:r>
            <a:r>
              <a:rPr lang="en-US" altLang="en-IN" sz="2000" b="1" kern="100" dirty="0">
                <a:effectLst/>
                <a:latin typeface="Times New Roman" panose="02020603050405020304" pitchFamily="18" charset="0"/>
                <a:ea typeface="Aptos" panose="020B0004020202020204" pitchFamily="34" charset="0"/>
                <a:cs typeface="Times New Roman" panose="02020603050405020304" pitchFamily="18" charset="0"/>
              </a:rPr>
              <a:t>-end Technologies:</a:t>
            </a:r>
            <a:endParaRPr lang="en-IN" sz="20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HTML:</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standard markup language used to create the structure of web pages. HTML allows for embedding multimedia elements such as audio and video players, providing a foundation for interactive content.</a:t>
            </a:r>
          </a:p>
          <a:p>
            <a:pPr>
              <a:buFont typeface="+mj-lt"/>
              <a:buAutoNum type="arabicPeriod"/>
            </a:pPr>
            <a:r>
              <a:rPr lang="en-US" sz="1800" b="1" dirty="0">
                <a:latin typeface="Times New Roman" panose="02020603050405020304" pitchFamily="18" charset="0"/>
                <a:cs typeface="Times New Roman" panose="02020603050405020304" pitchFamily="18" charset="0"/>
              </a:rPr>
              <a:t>CSS</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stylesheet language used to style HTML elements. CSS controls the layout, colors, fonts, and overall visual aesthetics, ensuring that the multimedia components are engaging and responsive across devices.</a:t>
            </a:r>
          </a:p>
          <a:p>
            <a:pPr>
              <a:buFont typeface="+mj-lt"/>
              <a:buAutoNum type="arabicPeriod"/>
            </a:pPr>
            <a:r>
              <a:rPr lang="en-US" sz="1800" b="1" dirty="0">
                <a:latin typeface="Times New Roman" panose="02020603050405020304" pitchFamily="18" charset="0"/>
                <a:cs typeface="Times New Roman" panose="02020603050405020304" pitchFamily="18" charset="0"/>
              </a:rPr>
              <a:t>JavaScript</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programming language that adds interactivity to web pages. JavaScript enables functionalities such as controlling the audio player, managing user interactions in the chat interface, and dynamically loading content for the news feed.</a:t>
            </a:r>
          </a:p>
          <a:p>
            <a:pPr lvl="0">
              <a:buFont typeface="Wingdings" panose="05000000000000000000" charset="0"/>
              <a:buChar char="Ø"/>
              <a:tabLst>
                <a:tab pos="457200" algn="l"/>
              </a:tabLst>
            </a:pPr>
            <a:r>
              <a:rPr lang="en-US" altLang="en-IN" sz="2000" b="1" kern="100" dirty="0">
                <a:effectLst/>
                <a:latin typeface="Times New Roman" panose="02020603050405020304" pitchFamily="18" charset="0"/>
                <a:ea typeface="Aptos" panose="020B0004020202020204" pitchFamily="34" charset="0"/>
                <a:cs typeface="Times New Roman" panose="02020603050405020304" pitchFamily="18" charset="0"/>
              </a:rPr>
              <a:t>Backend technologies:</a:t>
            </a:r>
          </a:p>
          <a:p>
            <a:r>
              <a:rPr lang="en-IN" sz="1800" b="1" dirty="0">
                <a:latin typeface="Times New Roman" panose="02020603050405020304" pitchFamily="18" charset="0"/>
                <a:cs typeface="Times New Roman" panose="02020603050405020304" pitchFamily="18" charset="0"/>
              </a:rPr>
              <a:t>Python: </a:t>
            </a:r>
            <a:r>
              <a:rPr lang="en-IN" sz="1800" dirty="0">
                <a:latin typeface="Times New Roman" panose="02020603050405020304" pitchFamily="18" charset="0"/>
                <a:cs typeface="Times New Roman" panose="02020603050405020304" pitchFamily="18" charset="0"/>
              </a:rPr>
              <a:t>Versatile programming language for server-side development, suitable for building robust backends.</a:t>
            </a:r>
          </a:p>
          <a:p>
            <a:r>
              <a:rPr lang="en-IN" sz="1800" b="1" dirty="0">
                <a:latin typeface="Times New Roman" panose="02020603050405020304" pitchFamily="18" charset="0"/>
                <a:cs typeface="Times New Roman" panose="02020603050405020304" pitchFamily="18" charset="0"/>
              </a:rPr>
              <a:t>Flask : </a:t>
            </a:r>
            <a:r>
              <a:rPr lang="en-IN" sz="1800" dirty="0">
                <a:latin typeface="Times New Roman" panose="02020603050405020304" pitchFamily="18" charset="0"/>
                <a:cs typeface="Times New Roman" panose="02020603050405020304" pitchFamily="18" charset="0"/>
              </a:rPr>
              <a:t>Lightweight web framework for developing APIs and handling server-side logic efficiently.</a:t>
            </a:r>
          </a:p>
          <a:p>
            <a:pPr>
              <a:buFont typeface="Wingdings" panose="05000000000000000000" pitchFamily="2" charset="2"/>
              <a:buChar char="Ø"/>
            </a:pPr>
            <a:r>
              <a:rPr lang="en-US" altLang="en-GB" sz="2000" b="1" dirty="0">
                <a:latin typeface="Times New Roman" panose="02020603050405020304" pitchFamily="18" charset="0"/>
                <a:cs typeface="Times New Roman" panose="02020603050405020304" pitchFamily="18" charset="0"/>
                <a:sym typeface="+mn-ea"/>
              </a:rPr>
              <a:t>Database:</a:t>
            </a:r>
          </a:p>
          <a:p>
            <a:pPr marL="0" indent="0">
              <a:buNone/>
            </a:pPr>
            <a:r>
              <a:rPr lang="en-US" sz="1800" b="1" dirty="0">
                <a:latin typeface="Times New Roman" panose="02020603050405020304" pitchFamily="18" charset="0"/>
                <a:cs typeface="Times New Roman" panose="02020603050405020304" pitchFamily="18" charset="0"/>
              </a:rPr>
              <a:t>    MySQL: </a:t>
            </a:r>
            <a:r>
              <a:rPr lang="en-US" sz="1800" dirty="0">
                <a:latin typeface="Times New Roman" panose="02020603050405020304" pitchFamily="18" charset="0"/>
                <a:cs typeface="Times New Roman" panose="02020603050405020304" pitchFamily="18" charset="0"/>
              </a:rPr>
              <a:t>A widely-used relational database management system, providing structured storage for user data and messages.</a:t>
            </a: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48B4C1E1-4FE9-2CD7-400D-AB0A75294B2E}"/>
              </a:ext>
            </a:extLst>
          </p:cNvPr>
          <p:cNvSpPr>
            <a:spLocks noGrp="1" noChangeArrowheads="1"/>
          </p:cNvSpPr>
          <p:nvPr>
            <p:ph idx="1"/>
          </p:nvPr>
        </p:nvSpPr>
        <p:spPr bwMode="auto">
          <a:xfrm>
            <a:off x="591622" y="2328864"/>
            <a:ext cx="11168970" cy="3793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Authentication Module:</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Secures user accounts and sensitive data to protect against unauthorized access.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Implements user registration, login, and password recovery processes, allowing for user identification and management.</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Chat System Module: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Enables real-time chat functionality for users to communicate.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Handles sending and receiving messages, displaying chat history, and managing user interactions.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447</TotalTime>
  <Words>1709</Words>
  <Application>Microsoft Office PowerPoint</Application>
  <PresentationFormat>Widescreen</PresentationFormat>
  <Paragraphs>148</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Symbol</vt:lpstr>
      <vt:lpstr>Times New Roman</vt:lpstr>
      <vt:lpstr>Wingdings</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 (Contd.)</vt:lpstr>
      <vt:lpstr>Workflow/Gantt Chart</vt:lpstr>
      <vt:lpstr>Reports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Aguilar Blaze</cp:lastModifiedBy>
  <cp:revision>12</cp:revision>
  <dcterms:created xsi:type="dcterms:W3CDTF">2024-09-12T08:34:15Z</dcterms:created>
  <dcterms:modified xsi:type="dcterms:W3CDTF">2024-10-15T04:50:17Z</dcterms:modified>
</cp:coreProperties>
</file>