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94" r:id="rId14"/>
    <p:sldId id="287" r:id="rId15"/>
    <p:sldId id="288" r:id="rId16"/>
    <p:sldId id="289" r:id="rId17"/>
    <p:sldId id="286" r:id="rId18"/>
    <p:sldId id="295" r:id="rId19"/>
  </p:sldIdLst>
  <p:sldSz cx="7569200" cy="10693400"/>
  <p:notesSz cx="75692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3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4954"/>
            <a:ext cx="6433820"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88304"/>
            <a:ext cx="529844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460" y="2459482"/>
            <a:ext cx="329260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59482"/>
            <a:ext cx="3292602"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59856" y="881459"/>
            <a:ext cx="3649486" cy="391159"/>
          </a:xfrm>
          <a:prstGeom prst="rect">
            <a:avLst/>
          </a:prstGeom>
        </p:spPr>
        <p:txBody>
          <a:bodyPr wrap="square" lIns="0" tIns="0" rIns="0" bIns="0">
            <a:spAutoFit/>
          </a:bodyPr>
          <a:lstStyle>
            <a:lvl1pPr>
              <a:defRPr sz="2400" b="1"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4500" y="2691048"/>
            <a:ext cx="6680200" cy="552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73528" y="9944862"/>
            <a:ext cx="2422144"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460" y="9944862"/>
            <a:ext cx="1740916"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7/3/2023</a:t>
            </a:fld>
            <a:endParaRPr lang="en-US"/>
          </a:p>
        </p:txBody>
      </p:sp>
      <p:sp>
        <p:nvSpPr>
          <p:cNvPr id="6" name="Holder 6"/>
          <p:cNvSpPr>
            <a:spLocks noGrp="1"/>
          </p:cNvSpPr>
          <p:nvPr>
            <p:ph type="sldNum" sz="quarter" idx="7"/>
          </p:nvPr>
        </p:nvSpPr>
        <p:spPr>
          <a:xfrm>
            <a:off x="5449824" y="9944862"/>
            <a:ext cx="1740916"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10500" y="333805"/>
            <a:ext cx="4547870" cy="1428596"/>
          </a:xfrm>
          <a:prstGeom prst="rect">
            <a:avLst/>
          </a:prstGeom>
        </p:spPr>
        <p:txBody>
          <a:bodyPr vert="horz" wrap="square" lIns="0" tIns="12700" rIns="0" bIns="0" rtlCol="0">
            <a:spAutoFit/>
          </a:bodyPr>
          <a:lstStyle/>
          <a:p>
            <a:pPr marR="5080" algn="r">
              <a:lnSpc>
                <a:spcPct val="100000"/>
              </a:lnSpc>
              <a:spcBef>
                <a:spcPts val="100"/>
              </a:spcBef>
            </a:pPr>
            <a:r>
              <a:rPr sz="1600" b="1" dirty="0">
                <a:latin typeface="Times New Roman"/>
                <a:cs typeface="Times New Roman"/>
              </a:rPr>
              <a:t>1</a:t>
            </a:r>
            <a:endParaRPr sz="1600" dirty="0">
              <a:latin typeface="Times New Roman"/>
              <a:cs typeface="Times New Roman"/>
            </a:endParaRPr>
          </a:p>
          <a:p>
            <a:pPr>
              <a:lnSpc>
                <a:spcPct val="100000"/>
              </a:lnSpc>
            </a:pPr>
            <a:endParaRPr sz="2300" dirty="0">
              <a:latin typeface="Times New Roman"/>
              <a:cs typeface="Times New Roman"/>
            </a:endParaRPr>
          </a:p>
          <a:p>
            <a:pPr marL="12700">
              <a:lnSpc>
                <a:spcPct val="100000"/>
              </a:lnSpc>
            </a:pPr>
            <a:r>
              <a:rPr lang="en-IN" sz="1400" b="1" u="heavy" spc="-5" dirty="0">
                <a:solidFill>
                  <a:srgbClr val="341B74"/>
                </a:solidFill>
                <a:uFill>
                  <a:solidFill>
                    <a:srgbClr val="341B74"/>
                  </a:solidFill>
                </a:uFill>
                <a:latin typeface="Times New Roman"/>
                <a:cs typeface="Times New Roman"/>
              </a:rPr>
              <a:t>SELLER</a:t>
            </a:r>
            <a:r>
              <a:rPr sz="1400" b="1" u="heavy" spc="-55" dirty="0">
                <a:solidFill>
                  <a:srgbClr val="341B74"/>
                </a:solidFill>
                <a:uFill>
                  <a:solidFill>
                    <a:srgbClr val="341B74"/>
                  </a:solidFill>
                </a:uFill>
                <a:latin typeface="Times New Roman"/>
                <a:cs typeface="Times New Roman"/>
              </a:rPr>
              <a:t> </a:t>
            </a:r>
            <a:r>
              <a:rPr sz="1400" b="1" u="heavy" spc="-5" dirty="0">
                <a:solidFill>
                  <a:srgbClr val="341B74"/>
                </a:solidFill>
                <a:uFill>
                  <a:solidFill>
                    <a:srgbClr val="341B74"/>
                  </a:solidFill>
                </a:uFill>
                <a:latin typeface="Times New Roman"/>
                <a:cs typeface="Times New Roman"/>
              </a:rPr>
              <a:t>D</a:t>
            </a:r>
            <a:r>
              <a:rPr sz="1400" b="1" u="heavy" spc="-105" dirty="0">
                <a:solidFill>
                  <a:srgbClr val="341B74"/>
                </a:solidFill>
                <a:uFill>
                  <a:solidFill>
                    <a:srgbClr val="341B74"/>
                  </a:solidFill>
                </a:uFill>
                <a:latin typeface="Times New Roman"/>
                <a:cs typeface="Times New Roman"/>
              </a:rPr>
              <a:t>AT</a:t>
            </a:r>
            <a:r>
              <a:rPr sz="1400" b="1" u="heavy" spc="-5" dirty="0">
                <a:solidFill>
                  <a:srgbClr val="341B74"/>
                </a:solidFill>
                <a:uFill>
                  <a:solidFill>
                    <a:srgbClr val="341B74"/>
                  </a:solidFill>
                </a:uFill>
                <a:latin typeface="Times New Roman"/>
                <a:cs typeface="Times New Roman"/>
              </a:rPr>
              <a:t>ABAS</a:t>
            </a:r>
            <a:r>
              <a:rPr sz="1400" b="1" u="heavy" dirty="0">
                <a:solidFill>
                  <a:srgbClr val="341B74"/>
                </a:solidFill>
                <a:uFill>
                  <a:solidFill>
                    <a:srgbClr val="341B74"/>
                  </a:solidFill>
                </a:uFill>
                <a:latin typeface="Times New Roman"/>
                <a:cs typeface="Times New Roman"/>
              </a:rPr>
              <a:t>E</a:t>
            </a:r>
            <a:r>
              <a:rPr sz="1400" b="1" u="heavy" spc="-5" dirty="0">
                <a:solidFill>
                  <a:srgbClr val="341B74"/>
                </a:solidFill>
                <a:uFill>
                  <a:solidFill>
                    <a:srgbClr val="341B74"/>
                  </a:solidFill>
                </a:uFill>
                <a:latin typeface="Times New Roman"/>
                <a:cs typeface="Times New Roman"/>
              </a:rPr>
              <a:t> MANAGEMEN</a:t>
            </a:r>
            <a:r>
              <a:rPr sz="1400" b="1" u="heavy" dirty="0">
                <a:solidFill>
                  <a:srgbClr val="341B74"/>
                </a:solidFill>
                <a:uFill>
                  <a:solidFill>
                    <a:srgbClr val="341B74"/>
                  </a:solidFill>
                </a:uFill>
                <a:latin typeface="Times New Roman"/>
                <a:cs typeface="Times New Roman"/>
              </a:rPr>
              <a:t>T</a:t>
            </a:r>
            <a:r>
              <a:rPr sz="1400" b="1" u="heavy" spc="50" dirty="0">
                <a:solidFill>
                  <a:srgbClr val="341B74"/>
                </a:solidFill>
                <a:uFill>
                  <a:solidFill>
                    <a:srgbClr val="341B74"/>
                  </a:solidFill>
                </a:uFill>
                <a:latin typeface="Times New Roman"/>
                <a:cs typeface="Times New Roman"/>
              </a:rPr>
              <a:t> </a:t>
            </a:r>
            <a:r>
              <a:rPr sz="1400" b="1" u="heavy" spc="-5" dirty="0">
                <a:solidFill>
                  <a:srgbClr val="341B74"/>
                </a:solidFill>
                <a:uFill>
                  <a:solidFill>
                    <a:srgbClr val="341B74"/>
                  </a:solidFill>
                </a:uFill>
                <a:latin typeface="Times New Roman"/>
                <a:cs typeface="Times New Roman"/>
              </a:rPr>
              <a:t>SYSTE</a:t>
            </a:r>
            <a:r>
              <a:rPr sz="1400" b="1" u="heavy" dirty="0">
                <a:solidFill>
                  <a:srgbClr val="341B74"/>
                </a:solidFill>
                <a:uFill>
                  <a:solidFill>
                    <a:srgbClr val="341B74"/>
                  </a:solidFill>
                </a:uFill>
                <a:latin typeface="Times New Roman"/>
                <a:cs typeface="Times New Roman"/>
              </a:rPr>
              <a:t>M</a:t>
            </a:r>
            <a:endParaRPr sz="1400" dirty="0">
              <a:latin typeface="Times New Roman"/>
              <a:cs typeface="Times New Roman"/>
            </a:endParaRPr>
          </a:p>
          <a:p>
            <a:pPr>
              <a:lnSpc>
                <a:spcPct val="100000"/>
              </a:lnSpc>
            </a:pPr>
            <a:endParaRPr sz="1500" dirty="0">
              <a:latin typeface="Times New Roman"/>
              <a:cs typeface="Times New Roman"/>
            </a:endParaRPr>
          </a:p>
          <a:p>
            <a:pPr marL="479425">
              <a:lnSpc>
                <a:spcPct val="100000"/>
              </a:lnSpc>
              <a:spcBef>
                <a:spcPts val="1210"/>
              </a:spcBef>
            </a:pPr>
            <a:r>
              <a:rPr sz="1400" spc="-40" dirty="0">
                <a:latin typeface="Times New Roman"/>
                <a:cs typeface="Times New Roman"/>
              </a:rPr>
              <a:t>DATABASE</a:t>
            </a:r>
            <a:r>
              <a:rPr sz="1400" spc="-25" dirty="0">
                <a:latin typeface="Times New Roman"/>
                <a:cs typeface="Times New Roman"/>
              </a:rPr>
              <a:t> </a:t>
            </a:r>
            <a:r>
              <a:rPr sz="1400" spc="-5" dirty="0">
                <a:latin typeface="Times New Roman"/>
                <a:cs typeface="Times New Roman"/>
              </a:rPr>
              <a:t>PROJECT</a:t>
            </a:r>
            <a:r>
              <a:rPr sz="1400" spc="-50" dirty="0">
                <a:latin typeface="Times New Roman"/>
                <a:cs typeface="Times New Roman"/>
              </a:rPr>
              <a:t> </a:t>
            </a:r>
            <a:r>
              <a:rPr sz="1400" spc="-20" dirty="0">
                <a:latin typeface="Times New Roman"/>
                <a:cs typeface="Times New Roman"/>
              </a:rPr>
              <a:t>REPORT</a:t>
            </a:r>
            <a:endParaRPr sz="1400" dirty="0">
              <a:latin typeface="Times New Roman"/>
              <a:cs typeface="Times New Roman"/>
            </a:endParaRPr>
          </a:p>
        </p:txBody>
      </p:sp>
      <p:sp>
        <p:nvSpPr>
          <p:cNvPr id="3" name="object 3"/>
          <p:cNvSpPr txBox="1"/>
          <p:nvPr/>
        </p:nvSpPr>
        <p:spPr>
          <a:xfrm>
            <a:off x="1240755" y="2223735"/>
            <a:ext cx="3231515" cy="601345"/>
          </a:xfrm>
          <a:prstGeom prst="rect">
            <a:avLst/>
          </a:prstGeom>
        </p:spPr>
        <p:txBody>
          <a:bodyPr vert="horz" wrap="square" lIns="0" tIns="12700" rIns="0" bIns="0" rtlCol="0">
            <a:spAutoFit/>
          </a:bodyPr>
          <a:lstStyle/>
          <a:p>
            <a:pPr marL="1859914">
              <a:lnSpc>
                <a:spcPct val="100000"/>
              </a:lnSpc>
              <a:spcBef>
                <a:spcPts val="100"/>
              </a:spcBef>
            </a:pPr>
            <a:r>
              <a:rPr sz="1400" b="1" spc="-5" dirty="0">
                <a:latin typeface="Times New Roman"/>
                <a:cs typeface="Times New Roman"/>
              </a:rPr>
              <a:t>SUBMITTED</a:t>
            </a:r>
            <a:r>
              <a:rPr sz="1400" b="1" spc="-70" dirty="0">
                <a:latin typeface="Times New Roman"/>
                <a:cs typeface="Times New Roman"/>
              </a:rPr>
              <a:t> </a:t>
            </a:r>
            <a:r>
              <a:rPr sz="1400" b="1" spc="-5" dirty="0">
                <a:latin typeface="Times New Roman"/>
                <a:cs typeface="Times New Roman"/>
              </a:rPr>
              <a:t>BY</a:t>
            </a:r>
            <a:endParaRPr sz="1400" dirty="0">
              <a:latin typeface="Times New Roman"/>
              <a:cs typeface="Times New Roman"/>
            </a:endParaRPr>
          </a:p>
          <a:p>
            <a:pPr marL="12700">
              <a:lnSpc>
                <a:spcPct val="100000"/>
              </a:lnSpc>
              <a:spcBef>
                <a:spcPts val="1170"/>
              </a:spcBef>
            </a:pPr>
            <a:r>
              <a:rPr sz="1400" b="1" spc="-5" dirty="0">
                <a:latin typeface="Times New Roman"/>
                <a:cs typeface="Times New Roman"/>
              </a:rPr>
              <a:t>Name:</a:t>
            </a:r>
            <a:r>
              <a:rPr sz="1400" b="1" spc="-35" dirty="0">
                <a:latin typeface="Times New Roman"/>
                <a:cs typeface="Times New Roman"/>
              </a:rPr>
              <a:t> </a:t>
            </a:r>
            <a:r>
              <a:rPr lang="en-IN" sz="1400" b="1" spc="-5" dirty="0" smtClean="0">
                <a:latin typeface="Times New Roman"/>
                <a:cs typeface="Times New Roman"/>
              </a:rPr>
              <a:t>Priyanshu Kumar</a:t>
            </a:r>
            <a:endParaRPr sz="1400" dirty="0">
              <a:latin typeface="Times New Roman"/>
              <a:cs typeface="Times New Roman"/>
            </a:endParaRPr>
          </a:p>
        </p:txBody>
      </p:sp>
      <p:sp>
        <p:nvSpPr>
          <p:cNvPr id="4" name="object 4"/>
          <p:cNvSpPr txBox="1"/>
          <p:nvPr/>
        </p:nvSpPr>
        <p:spPr>
          <a:xfrm>
            <a:off x="4507604" y="2585856"/>
            <a:ext cx="1471930" cy="212879"/>
          </a:xfrm>
          <a:prstGeom prst="rect">
            <a:avLst/>
          </a:prstGeom>
        </p:spPr>
        <p:txBody>
          <a:bodyPr vert="horz" wrap="square" lIns="0" tIns="12700" rIns="0" bIns="0" rtlCol="0">
            <a:spAutoFit/>
          </a:bodyPr>
          <a:lstStyle/>
          <a:p>
            <a:pPr marL="12700">
              <a:lnSpc>
                <a:spcPct val="100000"/>
              </a:lnSpc>
              <a:spcBef>
                <a:spcPts val="100"/>
              </a:spcBef>
            </a:pPr>
            <a:r>
              <a:rPr sz="1300" b="1" spc="-5" dirty="0">
                <a:latin typeface="Times New Roman"/>
                <a:cs typeface="Times New Roman"/>
              </a:rPr>
              <a:t>USN:</a:t>
            </a:r>
            <a:r>
              <a:rPr sz="1300" b="1" spc="-50" dirty="0">
                <a:latin typeface="Times New Roman"/>
                <a:cs typeface="Times New Roman"/>
              </a:rPr>
              <a:t> </a:t>
            </a:r>
            <a:r>
              <a:rPr sz="1300" b="1" spc="-15" dirty="0" smtClean="0">
                <a:latin typeface="Times New Roman"/>
                <a:cs typeface="Times New Roman"/>
              </a:rPr>
              <a:t>1MS2</a:t>
            </a:r>
            <a:r>
              <a:rPr lang="en-IN" sz="1300" b="1" spc="-15" dirty="0" smtClean="0">
                <a:latin typeface="Times New Roman"/>
                <a:cs typeface="Times New Roman"/>
              </a:rPr>
              <a:t>1IS077</a:t>
            </a:r>
            <a:endParaRPr sz="1300" dirty="0">
              <a:latin typeface="Times New Roman"/>
              <a:cs typeface="Times New Roman"/>
            </a:endParaRPr>
          </a:p>
        </p:txBody>
      </p:sp>
      <p:sp>
        <p:nvSpPr>
          <p:cNvPr id="5" name="object 5"/>
          <p:cNvSpPr txBox="1"/>
          <p:nvPr/>
        </p:nvSpPr>
        <p:spPr>
          <a:xfrm>
            <a:off x="1257101" y="2947976"/>
            <a:ext cx="2070299" cy="228268"/>
          </a:xfrm>
          <a:prstGeom prst="rect">
            <a:avLst/>
          </a:prstGeom>
        </p:spPr>
        <p:txBody>
          <a:bodyPr vert="horz" wrap="square" lIns="0" tIns="12700" rIns="0" bIns="0" rtlCol="0">
            <a:spAutoFit/>
          </a:bodyPr>
          <a:lstStyle/>
          <a:p>
            <a:pPr marL="12700">
              <a:lnSpc>
                <a:spcPct val="100000"/>
              </a:lnSpc>
              <a:spcBef>
                <a:spcPts val="100"/>
              </a:spcBef>
            </a:pPr>
            <a:r>
              <a:rPr sz="1400" b="1" spc="-5" dirty="0" smtClean="0">
                <a:latin typeface="Times New Roman"/>
                <a:cs typeface="Times New Roman"/>
              </a:rPr>
              <a:t>Name:</a:t>
            </a:r>
            <a:r>
              <a:rPr lang="en-IN" sz="1400" b="1" spc="-5" dirty="0" smtClean="0">
                <a:latin typeface="Times New Roman"/>
                <a:cs typeface="Times New Roman"/>
              </a:rPr>
              <a:t> </a:t>
            </a:r>
            <a:r>
              <a:rPr lang="en-IN" sz="1400" b="1" spc="-5" dirty="0" err="1" smtClean="0">
                <a:latin typeface="Times New Roman"/>
                <a:cs typeface="Times New Roman"/>
              </a:rPr>
              <a:t>Ritesh</a:t>
            </a:r>
            <a:r>
              <a:rPr lang="en-IN" sz="1400" b="1" spc="-5" dirty="0" smtClean="0">
                <a:latin typeface="Times New Roman"/>
                <a:cs typeface="Times New Roman"/>
              </a:rPr>
              <a:t> </a:t>
            </a:r>
            <a:r>
              <a:rPr lang="en-IN" sz="1400" b="1" spc="-5" dirty="0" err="1" smtClean="0">
                <a:latin typeface="Times New Roman"/>
                <a:cs typeface="Times New Roman"/>
              </a:rPr>
              <a:t>S</a:t>
            </a:r>
            <a:r>
              <a:rPr lang="en-IN" sz="1400" b="1" spc="-5" dirty="0" err="1" smtClean="0">
                <a:latin typeface="Times New Roman"/>
                <a:cs typeface="Times New Roman"/>
              </a:rPr>
              <a:t>aykar</a:t>
            </a:r>
            <a:endParaRPr sz="1400" dirty="0">
              <a:latin typeface="Times New Roman"/>
              <a:cs typeface="Times New Roman"/>
            </a:endParaRPr>
          </a:p>
        </p:txBody>
      </p:sp>
      <p:sp>
        <p:nvSpPr>
          <p:cNvPr id="6" name="object 6"/>
          <p:cNvSpPr txBox="1"/>
          <p:nvPr/>
        </p:nvSpPr>
        <p:spPr>
          <a:xfrm>
            <a:off x="4502699" y="2947976"/>
            <a:ext cx="1482090" cy="212879"/>
          </a:xfrm>
          <a:prstGeom prst="rect">
            <a:avLst/>
          </a:prstGeom>
        </p:spPr>
        <p:txBody>
          <a:bodyPr vert="horz" wrap="square" lIns="0" tIns="12700" rIns="0" bIns="0" rtlCol="0">
            <a:spAutoFit/>
          </a:bodyPr>
          <a:lstStyle/>
          <a:p>
            <a:pPr marL="12700">
              <a:lnSpc>
                <a:spcPct val="100000"/>
              </a:lnSpc>
              <a:spcBef>
                <a:spcPts val="100"/>
              </a:spcBef>
            </a:pPr>
            <a:r>
              <a:rPr sz="1300" b="1" spc="-5" dirty="0">
                <a:latin typeface="Times New Roman"/>
                <a:cs typeface="Times New Roman"/>
              </a:rPr>
              <a:t>USN</a:t>
            </a:r>
            <a:r>
              <a:rPr sz="1300" b="1" dirty="0">
                <a:latin typeface="Times New Roman"/>
                <a:cs typeface="Times New Roman"/>
              </a:rPr>
              <a:t>:</a:t>
            </a:r>
            <a:r>
              <a:rPr sz="1300" b="1" spc="-5" dirty="0">
                <a:latin typeface="Times New Roman"/>
                <a:cs typeface="Times New Roman"/>
              </a:rPr>
              <a:t> </a:t>
            </a:r>
            <a:r>
              <a:rPr sz="1300" b="1" spc="-5" dirty="0" smtClean="0">
                <a:latin typeface="Times New Roman"/>
                <a:cs typeface="Times New Roman"/>
              </a:rPr>
              <a:t>1MS21</a:t>
            </a:r>
            <a:r>
              <a:rPr lang="en-IN" sz="1300" b="1" spc="-5" dirty="0" smtClean="0">
                <a:latin typeface="Times New Roman"/>
                <a:cs typeface="Times New Roman"/>
              </a:rPr>
              <a:t>IS083</a:t>
            </a:r>
            <a:endParaRPr sz="1300" dirty="0" smtClean="0">
              <a:latin typeface="Times New Roman"/>
              <a:cs typeface="Times New Roman"/>
            </a:endParaRPr>
          </a:p>
        </p:txBody>
      </p:sp>
      <p:sp>
        <p:nvSpPr>
          <p:cNvPr id="9" name="object 9"/>
          <p:cNvSpPr txBox="1"/>
          <p:nvPr/>
        </p:nvSpPr>
        <p:spPr>
          <a:xfrm>
            <a:off x="2052157" y="5120699"/>
            <a:ext cx="3446145"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imes New Roman"/>
                <a:cs typeface="Times New Roman"/>
              </a:rPr>
              <a:t>A</a:t>
            </a:r>
            <a:r>
              <a:rPr sz="1400" dirty="0">
                <a:latin typeface="Times New Roman"/>
                <a:cs typeface="Times New Roman"/>
              </a:rPr>
              <a:t>s</a:t>
            </a:r>
            <a:r>
              <a:rPr sz="1400" spc="-5" dirty="0">
                <a:latin typeface="Times New Roman"/>
                <a:cs typeface="Times New Roman"/>
              </a:rPr>
              <a:t> par</a:t>
            </a:r>
            <a:r>
              <a:rPr sz="1400" dirty="0">
                <a:latin typeface="Times New Roman"/>
                <a:cs typeface="Times New Roman"/>
              </a:rPr>
              <a:t>t</a:t>
            </a:r>
            <a:r>
              <a:rPr sz="1400" spc="-5" dirty="0">
                <a:latin typeface="Times New Roman"/>
                <a:cs typeface="Times New Roman"/>
              </a:rPr>
              <a:t> o</a:t>
            </a:r>
            <a:r>
              <a:rPr sz="1400" dirty="0">
                <a:latin typeface="Times New Roman"/>
                <a:cs typeface="Times New Roman"/>
              </a:rPr>
              <a:t>f</a:t>
            </a:r>
            <a:r>
              <a:rPr sz="1400" spc="-5" dirty="0">
                <a:latin typeface="Times New Roman"/>
                <a:cs typeface="Times New Roman"/>
              </a:rPr>
              <a:t> th</a:t>
            </a:r>
            <a:r>
              <a:rPr sz="1400" dirty="0">
                <a:latin typeface="Times New Roman"/>
                <a:cs typeface="Times New Roman"/>
              </a:rPr>
              <a:t>e</a:t>
            </a:r>
            <a:r>
              <a:rPr sz="1400" spc="-5" dirty="0">
                <a:latin typeface="Times New Roman"/>
                <a:cs typeface="Times New Roman"/>
              </a:rPr>
              <a:t> Cours</a:t>
            </a:r>
            <a:r>
              <a:rPr sz="1400" dirty="0">
                <a:latin typeface="Times New Roman"/>
                <a:cs typeface="Times New Roman"/>
              </a:rPr>
              <a:t>e</a:t>
            </a:r>
            <a:r>
              <a:rPr sz="1400" spc="-5" dirty="0">
                <a:latin typeface="Times New Roman"/>
                <a:cs typeface="Times New Roman"/>
              </a:rPr>
              <a:t> </a:t>
            </a:r>
            <a:r>
              <a:rPr sz="1300" b="1" spc="-5" dirty="0">
                <a:latin typeface="Times New Roman"/>
                <a:cs typeface="Times New Roman"/>
              </a:rPr>
              <a:t>Databas</a:t>
            </a:r>
            <a:r>
              <a:rPr sz="1300" b="1" dirty="0">
                <a:latin typeface="Times New Roman"/>
                <a:cs typeface="Times New Roman"/>
              </a:rPr>
              <a:t>e</a:t>
            </a:r>
            <a:r>
              <a:rPr sz="1300" b="1" spc="-5" dirty="0">
                <a:latin typeface="Times New Roman"/>
                <a:cs typeface="Times New Roman"/>
              </a:rPr>
              <a:t> Systems</a:t>
            </a:r>
            <a:r>
              <a:rPr sz="1300" b="1" dirty="0">
                <a:latin typeface="Times New Roman"/>
                <a:cs typeface="Times New Roman"/>
              </a:rPr>
              <a:t>–</a:t>
            </a:r>
            <a:r>
              <a:rPr sz="1300" b="1" spc="-80" dirty="0">
                <a:latin typeface="Times New Roman"/>
                <a:cs typeface="Times New Roman"/>
              </a:rPr>
              <a:t> </a:t>
            </a:r>
            <a:r>
              <a:rPr lang="en-IN" sz="1300" b="1" spc="-5" dirty="0" smtClean="0">
                <a:latin typeface="Times New Roman"/>
                <a:cs typeface="Times New Roman"/>
              </a:rPr>
              <a:t>IS45</a:t>
            </a:r>
            <a:endParaRPr sz="1300" dirty="0">
              <a:latin typeface="Times New Roman"/>
              <a:cs typeface="Times New Roman"/>
            </a:endParaRPr>
          </a:p>
        </p:txBody>
      </p:sp>
      <p:sp>
        <p:nvSpPr>
          <p:cNvPr id="10" name="object 10"/>
          <p:cNvSpPr txBox="1"/>
          <p:nvPr/>
        </p:nvSpPr>
        <p:spPr>
          <a:xfrm>
            <a:off x="2052157" y="6268060"/>
            <a:ext cx="2991252" cy="2085186"/>
          </a:xfrm>
          <a:prstGeom prst="rect">
            <a:avLst/>
          </a:prstGeom>
        </p:spPr>
        <p:txBody>
          <a:bodyPr vert="horz" wrap="square" lIns="0" tIns="12700" rIns="0" bIns="0" rtlCol="0">
            <a:spAutoFit/>
          </a:bodyPr>
          <a:lstStyle/>
          <a:p>
            <a:pPr marL="3175" algn="ctr">
              <a:lnSpc>
                <a:spcPct val="100000"/>
              </a:lnSpc>
              <a:spcBef>
                <a:spcPts val="100"/>
              </a:spcBef>
            </a:pPr>
            <a:r>
              <a:rPr sz="1400" spc="-20" dirty="0">
                <a:latin typeface="Times New Roman"/>
                <a:cs typeface="Times New Roman"/>
              </a:rPr>
              <a:t>SUPERVISE</a:t>
            </a:r>
            <a:r>
              <a:rPr lang="en-IN" sz="1400" spc="-20" dirty="0">
                <a:latin typeface="Times New Roman"/>
                <a:cs typeface="Times New Roman"/>
              </a:rPr>
              <a:t>D</a:t>
            </a:r>
            <a:r>
              <a:rPr sz="1400" spc="-30" dirty="0">
                <a:latin typeface="Times New Roman"/>
                <a:cs typeface="Times New Roman"/>
              </a:rPr>
              <a:t> </a:t>
            </a:r>
            <a:r>
              <a:rPr sz="1400" spc="-5" dirty="0">
                <a:latin typeface="Times New Roman"/>
                <a:cs typeface="Times New Roman"/>
              </a:rPr>
              <a:t>BY</a:t>
            </a:r>
            <a:endParaRPr sz="1400" dirty="0">
              <a:latin typeface="Times New Roman"/>
              <a:cs typeface="Times New Roman"/>
            </a:endParaRPr>
          </a:p>
          <a:p>
            <a:pPr marL="3175" algn="ctr">
              <a:lnSpc>
                <a:spcPct val="100000"/>
              </a:lnSpc>
              <a:spcBef>
                <a:spcPts val="1170"/>
              </a:spcBef>
            </a:pPr>
            <a:r>
              <a:rPr sz="1400" spc="-5" dirty="0">
                <a:latin typeface="Times New Roman"/>
                <a:cs typeface="Times New Roman"/>
              </a:rPr>
              <a:t>Faculty</a:t>
            </a:r>
            <a:endParaRPr sz="1400" dirty="0">
              <a:latin typeface="Times New Roman"/>
              <a:cs typeface="Times New Roman"/>
            </a:endParaRPr>
          </a:p>
          <a:p>
            <a:pPr marL="12700" marR="5080" indent="580390">
              <a:lnSpc>
                <a:spcPts val="1610"/>
              </a:lnSpc>
              <a:spcBef>
                <a:spcPts val="1285"/>
              </a:spcBef>
            </a:pPr>
            <a:r>
              <a:rPr lang="en-IN" sz="1400" b="1" i="0" dirty="0">
                <a:solidFill>
                  <a:srgbClr val="333333"/>
                </a:solidFill>
                <a:effectLst/>
                <a:latin typeface="Raleway" panose="020B0604020202020204" pitchFamily="2" charset="0"/>
              </a:rPr>
              <a:t>        </a:t>
            </a:r>
            <a:r>
              <a:rPr lang="en-IN" sz="1600" b="1" i="0" dirty="0" err="1" smtClean="0">
                <a:solidFill>
                  <a:srgbClr val="333333"/>
                </a:solidFill>
                <a:effectLst/>
                <a:latin typeface="Raleway" panose="020B0604020202020204" pitchFamily="2" charset="0"/>
              </a:rPr>
              <a:t>Mushtaq</a:t>
            </a:r>
            <a:r>
              <a:rPr lang="en-IN" sz="1600" b="1" i="0" dirty="0" smtClean="0">
                <a:solidFill>
                  <a:srgbClr val="333333"/>
                </a:solidFill>
                <a:effectLst/>
                <a:latin typeface="Raleway" panose="020B0604020202020204" pitchFamily="2" charset="0"/>
              </a:rPr>
              <a:t> Ahmed</a:t>
            </a:r>
            <a:endParaRPr lang="en-IN" sz="1600" b="1" i="0" dirty="0">
              <a:solidFill>
                <a:srgbClr val="333333"/>
              </a:solidFill>
              <a:effectLst/>
              <a:latin typeface="Raleway" panose="020B0604020202020204" pitchFamily="2" charset="0"/>
            </a:endParaRPr>
          </a:p>
          <a:p>
            <a:pPr marL="12700" marR="5080" indent="580390">
              <a:lnSpc>
                <a:spcPts val="1610"/>
              </a:lnSpc>
              <a:spcBef>
                <a:spcPts val="1285"/>
              </a:spcBef>
            </a:pPr>
            <a:r>
              <a:rPr lang="en-IN" sz="1400" dirty="0">
                <a:solidFill>
                  <a:srgbClr val="333333"/>
                </a:solidFill>
                <a:latin typeface="Raleway" panose="020B0604020202020204" pitchFamily="2" charset="0"/>
              </a:rPr>
              <a:t>ASSISTANT PROFESSOR</a:t>
            </a:r>
          </a:p>
          <a:p>
            <a:pPr marL="12700" marR="5080" indent="580390">
              <a:lnSpc>
                <a:spcPts val="1610"/>
              </a:lnSpc>
              <a:spcBef>
                <a:spcPts val="1285"/>
              </a:spcBef>
            </a:pPr>
            <a:r>
              <a:rPr lang="en-IN" sz="1400" i="0" dirty="0">
                <a:solidFill>
                  <a:srgbClr val="333333"/>
                </a:solidFill>
                <a:effectLst/>
                <a:latin typeface="Raleway" panose="020B0604020202020204" pitchFamily="2" charset="0"/>
              </a:rPr>
              <a:t>DEPARTMENT OF </a:t>
            </a:r>
            <a:r>
              <a:rPr lang="en-IN" sz="1400" dirty="0" smtClean="0">
                <a:solidFill>
                  <a:srgbClr val="333333"/>
                </a:solidFill>
                <a:latin typeface="Raleway" panose="020B0604020202020204" pitchFamily="2" charset="0"/>
              </a:rPr>
              <a:t>ISE</a:t>
            </a:r>
            <a:endParaRPr lang="en-IN" sz="1400" i="0" dirty="0">
              <a:solidFill>
                <a:srgbClr val="333333"/>
              </a:solidFill>
              <a:effectLst/>
              <a:latin typeface="Raleway" panose="020B0604020202020204" pitchFamily="2" charset="0"/>
            </a:endParaRPr>
          </a:p>
          <a:p>
            <a:pPr marL="12700" marR="5080" indent="580390">
              <a:lnSpc>
                <a:spcPts val="1610"/>
              </a:lnSpc>
              <a:spcBef>
                <a:spcPts val="1285"/>
              </a:spcBef>
            </a:pPr>
            <a:endParaRPr lang="en-IN" sz="1400" b="1" i="0" dirty="0">
              <a:solidFill>
                <a:srgbClr val="333333"/>
              </a:solidFill>
              <a:effectLst/>
              <a:latin typeface="Raleway" panose="020B0604020202020204" pitchFamily="2" charset="0"/>
            </a:endParaRPr>
          </a:p>
        </p:txBody>
      </p:sp>
      <p:sp>
        <p:nvSpPr>
          <p:cNvPr id="11" name="object 11"/>
          <p:cNvSpPr txBox="1"/>
          <p:nvPr/>
        </p:nvSpPr>
        <p:spPr>
          <a:xfrm>
            <a:off x="1180183" y="9533686"/>
            <a:ext cx="5174615" cy="197490"/>
          </a:xfrm>
          <a:prstGeom prst="rect">
            <a:avLst/>
          </a:prstGeom>
        </p:spPr>
        <p:txBody>
          <a:bodyPr vert="horz" wrap="square" lIns="0" tIns="12700" rIns="0" bIns="0" rtlCol="0">
            <a:spAutoFit/>
          </a:bodyPr>
          <a:lstStyle/>
          <a:p>
            <a:pPr marL="12700" algn="ctr">
              <a:lnSpc>
                <a:spcPct val="100000"/>
              </a:lnSpc>
              <a:spcBef>
                <a:spcPts val="100"/>
              </a:spcBef>
            </a:pPr>
            <a:r>
              <a:rPr sz="1200" dirty="0">
                <a:latin typeface="Times New Roman"/>
                <a:cs typeface="Times New Roman"/>
              </a:rPr>
              <a:t>DE</a:t>
            </a:r>
            <a:r>
              <a:rPr sz="1200" spc="-114" dirty="0">
                <a:latin typeface="Times New Roman"/>
                <a:cs typeface="Times New Roman"/>
              </a:rPr>
              <a:t>P</a:t>
            </a:r>
            <a:r>
              <a:rPr sz="1200" dirty="0">
                <a:latin typeface="Times New Roman"/>
                <a:cs typeface="Times New Roman"/>
              </a:rPr>
              <a:t>A</a:t>
            </a:r>
            <a:r>
              <a:rPr sz="1200" spc="-75" dirty="0">
                <a:latin typeface="Times New Roman"/>
                <a:cs typeface="Times New Roman"/>
              </a:rPr>
              <a:t>R</a:t>
            </a:r>
            <a:r>
              <a:rPr sz="1200" dirty="0">
                <a:latin typeface="Times New Roman"/>
                <a:cs typeface="Times New Roman"/>
              </a:rPr>
              <a:t>TMENT</a:t>
            </a:r>
            <a:r>
              <a:rPr sz="1200" spc="-25" dirty="0">
                <a:latin typeface="Times New Roman"/>
                <a:cs typeface="Times New Roman"/>
              </a:rPr>
              <a:t> </a:t>
            </a:r>
            <a:r>
              <a:rPr sz="1200" dirty="0">
                <a:latin typeface="Times New Roman"/>
                <a:cs typeface="Times New Roman"/>
              </a:rPr>
              <a:t>OF</a:t>
            </a:r>
            <a:r>
              <a:rPr sz="1200" spc="-70" dirty="0">
                <a:latin typeface="Times New Roman"/>
                <a:cs typeface="Times New Roman"/>
              </a:rPr>
              <a:t> </a:t>
            </a:r>
            <a:r>
              <a:rPr lang="en-IN" sz="1200" dirty="0" smtClean="0">
                <a:latin typeface="Times New Roman"/>
                <a:cs typeface="Times New Roman"/>
              </a:rPr>
              <a:t>INFORMATION SCIENCE &amp; </a:t>
            </a:r>
            <a:r>
              <a:rPr lang="en-IN" sz="1200" dirty="0">
                <a:latin typeface="Times New Roman"/>
                <a:cs typeface="Times New Roman"/>
              </a:rPr>
              <a:t>E</a:t>
            </a:r>
            <a:r>
              <a:rPr lang="en-IN" sz="1200" dirty="0" smtClean="0">
                <a:latin typeface="Times New Roman"/>
                <a:cs typeface="Times New Roman"/>
              </a:rPr>
              <a:t>NGINEERING</a:t>
            </a:r>
            <a:endParaRPr sz="1200" dirty="0">
              <a:latin typeface="Times New Roman"/>
              <a:cs typeface="Times New Roman"/>
            </a:endParaRPr>
          </a:p>
        </p:txBody>
      </p:sp>
      <p:pic>
        <p:nvPicPr>
          <p:cNvPr id="12" name="object 12"/>
          <p:cNvPicPr/>
          <p:nvPr/>
        </p:nvPicPr>
        <p:blipFill>
          <a:blip r:embed="rId2" cstate="print"/>
          <a:stretch>
            <a:fillRect/>
          </a:stretch>
        </p:blipFill>
        <p:spPr>
          <a:xfrm>
            <a:off x="2684625" y="8674579"/>
            <a:ext cx="2190750" cy="685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9749" y="333802"/>
            <a:ext cx="22860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a:cs typeface="Times New Roman"/>
              </a:rPr>
              <a:t>1</a:t>
            </a:r>
            <a:r>
              <a:rPr sz="1600" b="1" dirty="0">
                <a:latin typeface="Times New Roman"/>
                <a:cs typeface="Times New Roman"/>
              </a:rPr>
              <a:t>0</a:t>
            </a:r>
            <a:endParaRPr sz="1600">
              <a:latin typeface="Times New Roman"/>
              <a:cs typeface="Times New Roman"/>
            </a:endParaRPr>
          </a:p>
        </p:txBody>
      </p:sp>
      <p:sp>
        <p:nvSpPr>
          <p:cNvPr id="3" name="object 3"/>
          <p:cNvSpPr txBox="1">
            <a:spLocks noGrp="1"/>
          </p:cNvSpPr>
          <p:nvPr>
            <p:ph type="title"/>
          </p:nvPr>
        </p:nvSpPr>
        <p:spPr>
          <a:xfrm>
            <a:off x="2590097" y="875555"/>
            <a:ext cx="2379980" cy="497840"/>
          </a:xfrm>
          <a:prstGeom prst="rect">
            <a:avLst/>
          </a:prstGeom>
        </p:spPr>
        <p:txBody>
          <a:bodyPr vert="horz" wrap="square" lIns="0" tIns="12700" rIns="0" bIns="0" rtlCol="0">
            <a:spAutoFit/>
          </a:bodyPr>
          <a:lstStyle/>
          <a:p>
            <a:pPr marL="12700">
              <a:lnSpc>
                <a:spcPct val="100000"/>
              </a:lnSpc>
              <a:spcBef>
                <a:spcPts val="100"/>
              </a:spcBef>
            </a:pPr>
            <a:r>
              <a:rPr sz="3100" u="none" spc="-10" dirty="0"/>
              <a:t>Requirements</a:t>
            </a:r>
            <a:endParaRPr sz="3100" u="none" dirty="0"/>
          </a:p>
        </p:txBody>
      </p:sp>
      <p:sp>
        <p:nvSpPr>
          <p:cNvPr id="4" name="object 4"/>
          <p:cNvSpPr txBox="1"/>
          <p:nvPr/>
        </p:nvSpPr>
        <p:spPr>
          <a:xfrm>
            <a:off x="1130300" y="1920744"/>
            <a:ext cx="2792730" cy="85664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1700" b="1" spc="-5" dirty="0">
                <a:latin typeface="Times New Roman"/>
                <a:cs typeface="Times New Roman"/>
              </a:rPr>
              <a:t>MySQ</a:t>
            </a:r>
            <a:r>
              <a:rPr sz="1700" b="1" dirty="0">
                <a:latin typeface="Times New Roman"/>
                <a:cs typeface="Times New Roman"/>
              </a:rPr>
              <a:t>L</a:t>
            </a:r>
            <a:r>
              <a:rPr sz="1700" b="1" spc="-95" dirty="0">
                <a:latin typeface="Times New Roman"/>
                <a:cs typeface="Times New Roman"/>
              </a:rPr>
              <a:t> </a:t>
            </a:r>
            <a:r>
              <a:rPr sz="1700" b="1" spc="-5" dirty="0">
                <a:latin typeface="Times New Roman"/>
                <a:cs typeface="Times New Roman"/>
              </a:rPr>
              <a:t>8.</a:t>
            </a:r>
            <a:r>
              <a:rPr sz="1700" b="1" dirty="0">
                <a:latin typeface="Times New Roman"/>
                <a:cs typeface="Times New Roman"/>
              </a:rPr>
              <a:t>0</a:t>
            </a:r>
            <a:endParaRPr lang="en-IN" sz="1700" b="1" dirty="0">
              <a:latin typeface="Times New Roman"/>
              <a:cs typeface="Times New Roman"/>
            </a:endParaRPr>
          </a:p>
          <a:p>
            <a:pPr marL="241300" indent="-228600">
              <a:spcBef>
                <a:spcPts val="100"/>
              </a:spcBef>
              <a:buFont typeface="Arial"/>
              <a:buChar char="●"/>
              <a:tabLst>
                <a:tab pos="241300" algn="l"/>
              </a:tabLst>
            </a:pPr>
            <a:r>
              <a:rPr lang="en-IN" sz="1700" b="1" spc="-5" dirty="0">
                <a:latin typeface="Times New Roman"/>
                <a:cs typeface="Times New Roman"/>
              </a:rPr>
              <a:t>MySQ</a:t>
            </a:r>
            <a:r>
              <a:rPr lang="en-IN" sz="1700" b="1" dirty="0">
                <a:latin typeface="Times New Roman"/>
                <a:cs typeface="Times New Roman"/>
              </a:rPr>
              <a:t>L</a:t>
            </a:r>
            <a:r>
              <a:rPr lang="en-IN" sz="1700" b="1" spc="-130" dirty="0">
                <a:latin typeface="Times New Roman"/>
                <a:cs typeface="Times New Roman"/>
              </a:rPr>
              <a:t> </a:t>
            </a:r>
            <a:r>
              <a:rPr lang="en-IN" sz="1700" b="1" spc="-95" dirty="0">
                <a:latin typeface="Times New Roman"/>
                <a:cs typeface="Times New Roman"/>
              </a:rPr>
              <a:t>W</a:t>
            </a:r>
            <a:r>
              <a:rPr lang="en-IN" sz="1700" b="1" spc="-5" dirty="0">
                <a:latin typeface="Times New Roman"/>
                <a:cs typeface="Times New Roman"/>
              </a:rPr>
              <a:t>orkbenc</a:t>
            </a:r>
            <a:r>
              <a:rPr lang="en-IN" sz="1700" b="1" dirty="0">
                <a:latin typeface="Times New Roman"/>
                <a:cs typeface="Times New Roman"/>
              </a:rPr>
              <a:t>h</a:t>
            </a:r>
            <a:r>
              <a:rPr lang="en-IN" sz="1700" b="1" spc="-5" dirty="0">
                <a:latin typeface="Times New Roman"/>
                <a:cs typeface="Times New Roman"/>
              </a:rPr>
              <a:t> 8.</a:t>
            </a:r>
            <a:r>
              <a:rPr lang="en-IN" sz="1700" b="1" dirty="0">
                <a:latin typeface="Times New Roman"/>
                <a:cs typeface="Times New Roman"/>
              </a:rPr>
              <a:t>0</a:t>
            </a:r>
            <a:r>
              <a:rPr lang="en-IN" sz="1700" b="1" spc="-5" dirty="0">
                <a:latin typeface="Times New Roman"/>
                <a:cs typeface="Times New Roman"/>
              </a:rPr>
              <a:t> C</a:t>
            </a:r>
            <a:r>
              <a:rPr lang="en-IN" sz="1700" b="1" dirty="0">
                <a:latin typeface="Times New Roman"/>
                <a:cs typeface="Times New Roman"/>
              </a:rPr>
              <a:t>E</a:t>
            </a:r>
            <a:endParaRPr sz="1700" dirty="0">
              <a:latin typeface="Times New Roman"/>
              <a:cs typeface="Times New Roman"/>
            </a:endParaRPr>
          </a:p>
          <a:p>
            <a:pPr>
              <a:lnSpc>
                <a:spcPct val="100000"/>
              </a:lnSpc>
              <a:spcBef>
                <a:spcPts val="40"/>
              </a:spcBef>
              <a:buFont typeface="Arial"/>
              <a:buChar char="●"/>
            </a:pPr>
            <a:r>
              <a:rPr lang="en-IN" b="1" dirty="0">
                <a:latin typeface="Times New Roman"/>
                <a:cs typeface="Times New Roman"/>
              </a:rPr>
              <a:t>  </a:t>
            </a:r>
            <a:r>
              <a:rPr lang="en-IN" sz="2000" b="1" dirty="0">
                <a:latin typeface="Times New Roman"/>
                <a:cs typeface="Times New Roman"/>
              </a:rPr>
              <a:t>tkinter</a:t>
            </a:r>
            <a:endParaRPr sz="2000" b="1"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9749" y="431006"/>
            <a:ext cx="22860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Times New Roman"/>
                <a:cs typeface="Times New Roman"/>
              </a:rPr>
              <a:t>1</a:t>
            </a:r>
            <a:r>
              <a:rPr lang="en-IN" sz="1600" b="1" spc="-5" dirty="0">
                <a:latin typeface="Times New Roman"/>
                <a:cs typeface="Times New Roman"/>
              </a:rPr>
              <a:t>1</a:t>
            </a:r>
            <a:endParaRPr sz="1600" dirty="0">
              <a:latin typeface="Times New Roman"/>
              <a:cs typeface="Times New Roman"/>
            </a:endParaRPr>
          </a:p>
        </p:txBody>
      </p:sp>
      <p:sp>
        <p:nvSpPr>
          <p:cNvPr id="3" name="object 3"/>
          <p:cNvSpPr txBox="1">
            <a:spLocks noGrp="1"/>
          </p:cNvSpPr>
          <p:nvPr>
            <p:ph type="title"/>
          </p:nvPr>
        </p:nvSpPr>
        <p:spPr>
          <a:xfrm>
            <a:off x="1454788" y="878085"/>
            <a:ext cx="4193540" cy="452120"/>
          </a:xfrm>
          <a:prstGeom prst="rect">
            <a:avLst/>
          </a:prstGeom>
        </p:spPr>
        <p:txBody>
          <a:bodyPr vert="horz" wrap="square" lIns="0" tIns="12700" rIns="0" bIns="0" rtlCol="0">
            <a:spAutoFit/>
          </a:bodyPr>
          <a:lstStyle/>
          <a:p>
            <a:pPr marL="12700">
              <a:lnSpc>
                <a:spcPct val="100000"/>
              </a:lnSpc>
              <a:spcBef>
                <a:spcPts val="100"/>
              </a:spcBef>
            </a:pPr>
            <a:r>
              <a:rPr sz="2800" u="none" spc="-5" dirty="0"/>
              <a:t>Relational</a:t>
            </a:r>
            <a:r>
              <a:rPr sz="2800" u="none" spc="-45" dirty="0"/>
              <a:t> </a:t>
            </a:r>
            <a:r>
              <a:rPr sz="2800" u="none" spc="-5" dirty="0"/>
              <a:t>Database</a:t>
            </a:r>
            <a:r>
              <a:rPr sz="2800" u="none" spc="-40" dirty="0"/>
              <a:t> </a:t>
            </a:r>
            <a:r>
              <a:rPr sz="2800" u="none" spc="-5" dirty="0"/>
              <a:t>Design</a:t>
            </a:r>
            <a:endParaRPr sz="2800"/>
          </a:p>
        </p:txBody>
      </p:sp>
      <p:sp>
        <p:nvSpPr>
          <p:cNvPr id="4" name="object 4"/>
          <p:cNvSpPr txBox="1"/>
          <p:nvPr/>
        </p:nvSpPr>
        <p:spPr>
          <a:xfrm>
            <a:off x="444500" y="1825426"/>
            <a:ext cx="4962525" cy="406400"/>
          </a:xfrm>
          <a:prstGeom prst="rect">
            <a:avLst/>
          </a:prstGeom>
        </p:spPr>
        <p:txBody>
          <a:bodyPr vert="horz" wrap="square" lIns="0" tIns="12700" rIns="0" bIns="0" rtlCol="0">
            <a:spAutoFit/>
          </a:bodyPr>
          <a:lstStyle/>
          <a:p>
            <a:pPr marL="12700">
              <a:lnSpc>
                <a:spcPct val="100000"/>
              </a:lnSpc>
              <a:spcBef>
                <a:spcPts val="100"/>
              </a:spcBef>
            </a:pPr>
            <a:r>
              <a:rPr sz="2500" spc="-5" dirty="0">
                <a:latin typeface="Times New Roman"/>
                <a:cs typeface="Times New Roman"/>
              </a:rPr>
              <a:t>Below</a:t>
            </a:r>
            <a:r>
              <a:rPr sz="2500" spc="-20"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spc="-5" dirty="0">
                <a:latin typeface="Times New Roman"/>
                <a:cs typeface="Times New Roman"/>
              </a:rPr>
              <a:t>tables</a:t>
            </a:r>
            <a:r>
              <a:rPr sz="2500" spc="-15" dirty="0">
                <a:latin typeface="Times New Roman"/>
                <a:cs typeface="Times New Roman"/>
              </a:rPr>
              <a:t> </a:t>
            </a:r>
            <a:r>
              <a:rPr sz="2500" spc="-5" dirty="0">
                <a:latin typeface="Times New Roman"/>
                <a:cs typeface="Times New Roman"/>
              </a:rPr>
              <a:t>used</a:t>
            </a:r>
            <a:r>
              <a:rPr sz="2500" spc="-15" dirty="0">
                <a:latin typeface="Times New Roman"/>
                <a:cs typeface="Times New Roman"/>
              </a:rPr>
              <a:t> </a:t>
            </a:r>
            <a:r>
              <a:rPr sz="2500" spc="-5" dirty="0">
                <a:latin typeface="Times New Roman"/>
                <a:cs typeface="Times New Roman"/>
              </a:rPr>
              <a:t>in</a:t>
            </a:r>
            <a:r>
              <a:rPr sz="2500" spc="-15" dirty="0">
                <a:latin typeface="Times New Roman"/>
                <a:cs typeface="Times New Roman"/>
              </a:rPr>
              <a:t> </a:t>
            </a:r>
            <a:r>
              <a:rPr sz="2500" spc="-5" dirty="0">
                <a:latin typeface="Times New Roman"/>
                <a:cs typeface="Times New Roman"/>
              </a:rPr>
              <a:t>the</a:t>
            </a:r>
            <a:r>
              <a:rPr sz="2500" spc="-15" dirty="0">
                <a:latin typeface="Times New Roman"/>
                <a:cs typeface="Times New Roman"/>
              </a:rPr>
              <a:t> </a:t>
            </a:r>
            <a:r>
              <a:rPr sz="2500" spc="-5" dirty="0">
                <a:latin typeface="Times New Roman"/>
                <a:cs typeface="Times New Roman"/>
              </a:rPr>
              <a:t>database:-</a:t>
            </a:r>
            <a:endParaRPr sz="2500">
              <a:latin typeface="Times New Roman"/>
              <a:cs typeface="Times New Roman"/>
            </a:endParaRPr>
          </a:p>
        </p:txBody>
      </p:sp>
      <p:sp>
        <p:nvSpPr>
          <p:cNvPr id="5" name="object 5"/>
          <p:cNvSpPr txBox="1"/>
          <p:nvPr/>
        </p:nvSpPr>
        <p:spPr>
          <a:xfrm>
            <a:off x="444500" y="2691048"/>
            <a:ext cx="5628005" cy="2225674"/>
          </a:xfrm>
          <a:prstGeom prst="rect">
            <a:avLst/>
          </a:prstGeom>
        </p:spPr>
        <p:txBody>
          <a:bodyPr vert="horz" wrap="square" lIns="0" tIns="12700" rIns="0" bIns="0" rtlCol="0">
            <a:spAutoFit/>
          </a:bodyPr>
          <a:lstStyle/>
          <a:p>
            <a:pPr marL="12700">
              <a:lnSpc>
                <a:spcPct val="100000"/>
              </a:lnSpc>
              <a:spcBef>
                <a:spcPts val="100"/>
              </a:spcBef>
            </a:pPr>
            <a:r>
              <a:rPr sz="1500" dirty="0">
                <a:latin typeface="Times New Roman"/>
                <a:cs typeface="Times New Roman"/>
              </a:rPr>
              <a:t>seller(seller_id(PK),</a:t>
            </a:r>
            <a:r>
              <a:rPr sz="1500" spc="-25" dirty="0">
                <a:latin typeface="Times New Roman"/>
                <a:cs typeface="Times New Roman"/>
              </a:rPr>
              <a:t> </a:t>
            </a:r>
            <a:r>
              <a:rPr lang="en-IN" sz="1500" dirty="0">
                <a:latin typeface="Times New Roman"/>
                <a:cs typeface="Times New Roman"/>
              </a:rPr>
              <a:t>company</a:t>
            </a:r>
            <a:r>
              <a:rPr sz="1500" dirty="0">
                <a:latin typeface="Times New Roman"/>
                <a:cs typeface="Times New Roman"/>
              </a:rPr>
              <a:t>_name,</a:t>
            </a:r>
            <a:r>
              <a:rPr sz="1500" spc="-25" dirty="0">
                <a:latin typeface="Times New Roman"/>
                <a:cs typeface="Times New Roman"/>
              </a:rPr>
              <a:t> </a:t>
            </a:r>
            <a:r>
              <a:rPr sz="1500" dirty="0">
                <a:latin typeface="Times New Roman"/>
                <a:cs typeface="Times New Roman"/>
              </a:rPr>
              <a:t>url,</a:t>
            </a:r>
            <a:r>
              <a:rPr sz="1500" spc="-20" dirty="0">
                <a:latin typeface="Times New Roman"/>
                <a:cs typeface="Times New Roman"/>
              </a:rPr>
              <a:t> </a:t>
            </a:r>
            <a:r>
              <a:rPr sz="1500" dirty="0">
                <a:latin typeface="Times New Roman"/>
                <a:cs typeface="Times New Roman"/>
              </a:rPr>
              <a:t>location)</a:t>
            </a:r>
          </a:p>
          <a:p>
            <a:pPr marL="12700" marR="469900">
              <a:lnSpc>
                <a:spcPct val="191700"/>
              </a:lnSpc>
              <a:spcBef>
                <a:spcPts val="1000"/>
              </a:spcBef>
            </a:pPr>
            <a:r>
              <a:rPr sz="1500" dirty="0">
                <a:latin typeface="Times New Roman"/>
                <a:cs typeface="Times New Roman"/>
              </a:rPr>
              <a:t>products(product_id(PK),</a:t>
            </a:r>
            <a:r>
              <a:rPr sz="1500" spc="-25" dirty="0">
                <a:latin typeface="Times New Roman"/>
                <a:cs typeface="Times New Roman"/>
              </a:rPr>
              <a:t> </a:t>
            </a:r>
            <a:r>
              <a:rPr sz="1500" dirty="0">
                <a:latin typeface="Times New Roman"/>
                <a:cs typeface="Times New Roman"/>
              </a:rPr>
              <a:t>brand_name,</a:t>
            </a:r>
            <a:r>
              <a:rPr sz="1500" spc="-25" dirty="0">
                <a:latin typeface="Times New Roman"/>
                <a:cs typeface="Times New Roman"/>
              </a:rPr>
              <a:t> </a:t>
            </a:r>
            <a:r>
              <a:rPr sz="1500" dirty="0">
                <a:latin typeface="Times New Roman"/>
                <a:cs typeface="Times New Roman"/>
              </a:rPr>
              <a:t>seller_id(FK),</a:t>
            </a:r>
            <a:r>
              <a:rPr sz="1500" spc="-25" dirty="0">
                <a:latin typeface="Times New Roman"/>
                <a:cs typeface="Times New Roman"/>
              </a:rPr>
              <a:t> </a:t>
            </a:r>
            <a:r>
              <a:rPr sz="1500" dirty="0">
                <a:latin typeface="Times New Roman"/>
                <a:cs typeface="Times New Roman"/>
              </a:rPr>
              <a:t>price,</a:t>
            </a:r>
            <a:r>
              <a:rPr sz="1500" spc="-25" dirty="0">
                <a:latin typeface="Times New Roman"/>
                <a:cs typeface="Times New Roman"/>
              </a:rPr>
              <a:t> </a:t>
            </a:r>
            <a:r>
              <a:rPr sz="1500" dirty="0">
                <a:latin typeface="Times New Roman"/>
                <a:cs typeface="Times New Roman"/>
              </a:rPr>
              <a:t>rating, </a:t>
            </a:r>
            <a:r>
              <a:rPr sz="1500" spc="-15" dirty="0">
                <a:latin typeface="Times New Roman"/>
                <a:cs typeface="Times New Roman"/>
              </a:rPr>
              <a:t>color</a:t>
            </a:r>
            <a:r>
              <a:rPr sz="1500" dirty="0">
                <a:latin typeface="Times New Roman"/>
                <a:cs typeface="Times New Roman"/>
              </a:rPr>
              <a:t>)</a:t>
            </a:r>
          </a:p>
          <a:p>
            <a:pPr marL="12700">
              <a:lnSpc>
                <a:spcPct val="100000"/>
              </a:lnSpc>
            </a:pPr>
            <a:r>
              <a:rPr sz="1500" dirty="0" err="1">
                <a:latin typeface="Times New Roman"/>
                <a:cs typeface="Times New Roman"/>
              </a:rPr>
              <a:t>p_user</a:t>
            </a:r>
            <a:r>
              <a:rPr sz="1500" dirty="0">
                <a:latin typeface="Times New Roman"/>
                <a:cs typeface="Times New Roman"/>
              </a:rPr>
              <a:t>(email,</a:t>
            </a:r>
            <a:r>
              <a:rPr sz="1500" spc="-20" dirty="0">
                <a:latin typeface="Times New Roman"/>
                <a:cs typeface="Times New Roman"/>
              </a:rPr>
              <a:t> </a:t>
            </a:r>
            <a:r>
              <a:rPr sz="1500" dirty="0" err="1">
                <a:latin typeface="Times New Roman"/>
                <a:cs typeface="Times New Roman"/>
              </a:rPr>
              <a:t>fname</a:t>
            </a:r>
            <a:r>
              <a:rPr sz="1500" dirty="0">
                <a:latin typeface="Times New Roman"/>
                <a:cs typeface="Times New Roman"/>
              </a:rPr>
              <a:t>,</a:t>
            </a:r>
            <a:r>
              <a:rPr sz="1500" spc="-15" dirty="0">
                <a:latin typeface="Times New Roman"/>
                <a:cs typeface="Times New Roman"/>
              </a:rPr>
              <a:t> </a:t>
            </a:r>
            <a:r>
              <a:rPr sz="1500" dirty="0" err="1">
                <a:latin typeface="Times New Roman"/>
                <a:cs typeface="Times New Roman"/>
              </a:rPr>
              <a:t>lname</a:t>
            </a:r>
            <a:r>
              <a:rPr sz="1500" dirty="0">
                <a:latin typeface="Times New Roman"/>
                <a:cs typeface="Times New Roman"/>
              </a:rPr>
              <a:t>,</a:t>
            </a:r>
            <a:r>
              <a:rPr sz="1500" spc="-15" dirty="0">
                <a:latin typeface="Times New Roman"/>
                <a:cs typeface="Times New Roman"/>
              </a:rPr>
              <a:t> </a:t>
            </a:r>
            <a:r>
              <a:rPr sz="1500" dirty="0">
                <a:latin typeface="Times New Roman"/>
                <a:cs typeface="Times New Roman"/>
              </a:rPr>
              <a:t>user_id(PK)</a:t>
            </a:r>
            <a:r>
              <a:rPr lang="en-IN" sz="1500" dirty="0">
                <a:latin typeface="Times New Roman"/>
                <a:cs typeface="Times New Roman"/>
              </a:rPr>
              <a:t>, seller_id(FK), address, city, </a:t>
            </a:r>
            <a:r>
              <a:rPr lang="en-IN" sz="1500" dirty="0" err="1">
                <a:latin typeface="Times New Roman"/>
                <a:cs typeface="Times New Roman"/>
              </a:rPr>
              <a:t>zipcode</a:t>
            </a:r>
            <a:r>
              <a:rPr lang="en-IN" sz="1500" dirty="0">
                <a:latin typeface="Times New Roman"/>
                <a:cs typeface="Times New Roman"/>
              </a:rPr>
              <a:t>, phone</a:t>
            </a:r>
            <a:r>
              <a:rPr sz="1500" dirty="0">
                <a:latin typeface="Times New Roman"/>
                <a:cs typeface="Times New Roman"/>
              </a:rPr>
              <a:t>)</a:t>
            </a:r>
          </a:p>
          <a:p>
            <a:pPr marL="12700" marR="5080">
              <a:lnSpc>
                <a:spcPct val="191700"/>
              </a:lnSpc>
              <a:spcBef>
                <a:spcPts val="1000"/>
              </a:spcBef>
            </a:pPr>
            <a:r>
              <a:rPr sz="1500" dirty="0" err="1">
                <a:latin typeface="Times New Roman"/>
                <a:cs typeface="Times New Roman"/>
              </a:rPr>
              <a:t>p_order</a:t>
            </a:r>
            <a:r>
              <a:rPr sz="1500" dirty="0">
                <a:latin typeface="Times New Roman"/>
                <a:cs typeface="Times New Roman"/>
              </a:rPr>
              <a:t>(order_id(PK),</a:t>
            </a:r>
            <a:r>
              <a:rPr sz="1500" spc="-25" dirty="0">
                <a:latin typeface="Times New Roman"/>
                <a:cs typeface="Times New Roman"/>
              </a:rPr>
              <a:t> </a:t>
            </a:r>
            <a:r>
              <a:rPr sz="1500" dirty="0">
                <a:latin typeface="Times New Roman"/>
                <a:cs typeface="Times New Roman"/>
              </a:rPr>
              <a:t>user_id(FK),</a:t>
            </a:r>
            <a:r>
              <a:rPr sz="1500" spc="-5" dirty="0">
                <a:latin typeface="Times New Roman"/>
                <a:cs typeface="Times New Roman"/>
              </a:rPr>
              <a:t> </a:t>
            </a:r>
            <a:r>
              <a:rPr sz="1500" dirty="0">
                <a:latin typeface="Times New Roman"/>
                <a:cs typeface="Times New Roman"/>
              </a:rPr>
              <a:t>quantity</a:t>
            </a:r>
            <a:r>
              <a:rPr lang="en-IN" sz="1500" dirty="0">
                <a:latin typeface="Times New Roman"/>
                <a:cs typeface="Times New Roman"/>
              </a:rPr>
              <a:t>, price</a:t>
            </a:r>
            <a:r>
              <a:rPr sz="1500" dirty="0">
                <a:latin typeface="Times New Roman"/>
                <a:cs typeface="Times New Roman"/>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40961" y="333796"/>
            <a:ext cx="217804" cy="269240"/>
          </a:xfrm>
          <a:prstGeom prst="rect">
            <a:avLst/>
          </a:prstGeom>
        </p:spPr>
        <p:txBody>
          <a:bodyPr vert="horz" wrap="square" lIns="0" tIns="12700" rIns="0" bIns="0" rtlCol="0">
            <a:spAutoFit/>
          </a:bodyPr>
          <a:lstStyle/>
          <a:p>
            <a:pPr marL="12700">
              <a:lnSpc>
                <a:spcPct val="100000"/>
              </a:lnSpc>
              <a:spcBef>
                <a:spcPts val="100"/>
              </a:spcBef>
            </a:pPr>
            <a:r>
              <a:rPr sz="1600" b="1" spc="-90" dirty="0">
                <a:latin typeface="Times New Roman"/>
                <a:cs typeface="Times New Roman"/>
              </a:rPr>
              <a:t>1</a:t>
            </a:r>
            <a:r>
              <a:rPr lang="en-IN" sz="1600" b="1" spc="-90" dirty="0">
                <a:latin typeface="Times New Roman"/>
                <a:cs typeface="Times New Roman"/>
              </a:rPr>
              <a:t>2</a:t>
            </a:r>
            <a:endParaRPr sz="1600" dirty="0">
              <a:latin typeface="Times New Roman"/>
              <a:cs typeface="Times New Roman"/>
            </a:endParaRPr>
          </a:p>
        </p:txBody>
      </p:sp>
      <p:sp>
        <p:nvSpPr>
          <p:cNvPr id="3" name="object 3"/>
          <p:cNvSpPr txBox="1"/>
          <p:nvPr/>
        </p:nvSpPr>
        <p:spPr>
          <a:xfrm>
            <a:off x="3217166" y="1833016"/>
            <a:ext cx="1125855" cy="269240"/>
          </a:xfrm>
          <a:prstGeom prst="rect">
            <a:avLst/>
          </a:prstGeom>
        </p:spPr>
        <p:txBody>
          <a:bodyPr vert="horz" wrap="square" lIns="0" tIns="12700" rIns="0" bIns="0" rtlCol="0">
            <a:spAutoFit/>
          </a:bodyPr>
          <a:lstStyle/>
          <a:p>
            <a:pPr marL="12700">
              <a:lnSpc>
                <a:spcPct val="100000"/>
              </a:lnSpc>
              <a:spcBef>
                <a:spcPts val="100"/>
              </a:spcBef>
            </a:pPr>
            <a:r>
              <a:rPr sz="1600" b="1" u="heavy" spc="-5" dirty="0">
                <a:uFill>
                  <a:solidFill>
                    <a:srgbClr val="000000"/>
                  </a:solidFill>
                </a:uFill>
                <a:latin typeface="Times New Roman"/>
                <a:cs typeface="Times New Roman"/>
              </a:rPr>
              <a:t>ER</a:t>
            </a:r>
            <a:r>
              <a:rPr sz="1600" b="1" u="heavy" spc="-75"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Diagram</a:t>
            </a:r>
            <a:endParaRPr sz="1600">
              <a:latin typeface="Times New Roman"/>
              <a:cs typeface="Times New Roman"/>
            </a:endParaRPr>
          </a:p>
        </p:txBody>
      </p:sp>
      <p:pic>
        <p:nvPicPr>
          <p:cNvPr id="6" name="Picture 5">
            <a:extLst>
              <a:ext uri="{FF2B5EF4-FFF2-40B4-BE49-F238E27FC236}">
                <a16:creationId xmlns:a16="http://schemas.microsoft.com/office/drawing/2014/main" id="{98675DAA-E2D2-7235-837B-4C01C7646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2679700"/>
            <a:ext cx="5201046" cy="6996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DD9F55-3F5B-E8CF-1B0D-E797011D07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65300"/>
            <a:ext cx="7569200" cy="6400800"/>
          </a:xfrm>
          <a:prstGeom prst="rect">
            <a:avLst/>
          </a:prstGeom>
        </p:spPr>
      </p:pic>
      <p:sp>
        <p:nvSpPr>
          <p:cNvPr id="5" name="TextBox 4">
            <a:extLst>
              <a:ext uri="{FF2B5EF4-FFF2-40B4-BE49-F238E27FC236}">
                <a16:creationId xmlns:a16="http://schemas.microsoft.com/office/drawing/2014/main" id="{4EA2B935-9924-9ED1-9AFB-84F5A1E47EB4}"/>
              </a:ext>
            </a:extLst>
          </p:cNvPr>
          <p:cNvSpPr txBox="1"/>
          <p:nvPr/>
        </p:nvSpPr>
        <p:spPr>
          <a:xfrm>
            <a:off x="50800" y="317500"/>
            <a:ext cx="4008119" cy="369332"/>
          </a:xfrm>
          <a:prstGeom prst="rect">
            <a:avLst/>
          </a:prstGeom>
          <a:noFill/>
        </p:spPr>
        <p:txBody>
          <a:bodyPr wrap="square" rtlCol="0">
            <a:spAutoFit/>
          </a:bodyPr>
          <a:lstStyle/>
          <a:p>
            <a:r>
              <a:rPr lang="en-IN" dirty="0"/>
              <a:t>ER DIAGRAM Contd.</a:t>
            </a:r>
          </a:p>
        </p:txBody>
      </p:sp>
    </p:spTree>
    <p:extLst>
      <p:ext uri="{BB962C8B-B14F-4D97-AF65-F5344CB8AC3E}">
        <p14:creationId xmlns:p14="http://schemas.microsoft.com/office/powerpoint/2010/main" val="179036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58AC48-FBD9-9BF4-6F2C-B3FD8D3D2B52}"/>
              </a:ext>
            </a:extLst>
          </p:cNvPr>
          <p:cNvSpPr txBox="1"/>
          <p:nvPr/>
        </p:nvSpPr>
        <p:spPr>
          <a:xfrm>
            <a:off x="653716" y="420803"/>
            <a:ext cx="3573414" cy="342401"/>
          </a:xfrm>
          <a:prstGeom prst="rect">
            <a:avLst/>
          </a:prstGeom>
          <a:noFill/>
        </p:spPr>
        <p:txBody>
          <a:bodyPr wrap="none" rtlCol="0">
            <a:spAutoFit/>
          </a:bodyPr>
          <a:lstStyle/>
          <a:p>
            <a:pPr marL="63500" marR="0" lvl="0" indent="0" defTabSz="914400" eaLnBrk="1" fontAlgn="auto" latinLnBrk="0" hangingPunct="1">
              <a:lnSpc>
                <a:spcPts val="1555"/>
              </a:lnSpc>
              <a:spcBef>
                <a:spcPts val="1240"/>
              </a:spcBef>
              <a:spcAft>
                <a:spcPts val="0"/>
              </a:spcAft>
              <a:buClrTx/>
              <a:buSzTx/>
              <a:buFontTx/>
              <a:buNone/>
              <a:tabLst/>
              <a:defRPr/>
            </a:pPr>
            <a:r>
              <a:rPr lang="en-IN" sz="3200" b="1" spc="-5" dirty="0">
                <a:latin typeface="Times New Roman"/>
                <a:cs typeface="Times New Roman"/>
              </a:rPr>
              <a:t>Queries</a:t>
            </a:r>
            <a:r>
              <a:rPr lang="en-IN" sz="3200" b="1" spc="-45" dirty="0">
                <a:latin typeface="Times New Roman"/>
                <a:cs typeface="Times New Roman"/>
              </a:rPr>
              <a:t> </a:t>
            </a:r>
            <a:r>
              <a:rPr lang="en-IN" sz="3200" b="1" spc="-5" dirty="0">
                <a:latin typeface="Times New Roman"/>
                <a:cs typeface="Times New Roman"/>
              </a:rPr>
              <a:t>performed</a:t>
            </a:r>
            <a:endParaRPr lang="en-IN" sz="3200" dirty="0">
              <a:latin typeface="Times New Roman"/>
              <a:cs typeface="Times New Roman"/>
            </a:endParaRPr>
          </a:p>
        </p:txBody>
      </p:sp>
      <p:pic>
        <p:nvPicPr>
          <p:cNvPr id="6" name="Picture 5">
            <a:extLst>
              <a:ext uri="{FF2B5EF4-FFF2-40B4-BE49-F238E27FC236}">
                <a16:creationId xmlns:a16="http://schemas.microsoft.com/office/drawing/2014/main" id="{C97ACEEB-7551-1A16-1BE0-8B6EF0050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8200" y="803614"/>
            <a:ext cx="3016802" cy="1392370"/>
          </a:xfrm>
          <a:prstGeom prst="rect">
            <a:avLst/>
          </a:prstGeom>
        </p:spPr>
      </p:pic>
      <p:sp>
        <p:nvSpPr>
          <p:cNvPr id="7" name="TextBox 6">
            <a:extLst>
              <a:ext uri="{FF2B5EF4-FFF2-40B4-BE49-F238E27FC236}">
                <a16:creationId xmlns:a16="http://schemas.microsoft.com/office/drawing/2014/main" id="{2FA59567-EE24-566D-D2EF-3B6601775B1A}"/>
              </a:ext>
            </a:extLst>
          </p:cNvPr>
          <p:cNvSpPr txBox="1"/>
          <p:nvPr/>
        </p:nvSpPr>
        <p:spPr>
          <a:xfrm>
            <a:off x="2440423" y="2197099"/>
            <a:ext cx="2286000" cy="261610"/>
          </a:xfrm>
          <a:prstGeom prst="rect">
            <a:avLst/>
          </a:prstGeom>
          <a:noFill/>
        </p:spPr>
        <p:txBody>
          <a:bodyPr wrap="square" rtlCol="0">
            <a:spAutoFit/>
          </a:bodyPr>
          <a:lstStyle/>
          <a:p>
            <a:r>
              <a:rPr lang="en-IN" sz="1100" dirty="0"/>
              <a:t>Display Of Respective No. Of Entries</a:t>
            </a:r>
          </a:p>
        </p:txBody>
      </p:sp>
      <p:pic>
        <p:nvPicPr>
          <p:cNvPr id="9" name="Picture 8">
            <a:extLst>
              <a:ext uri="{FF2B5EF4-FFF2-40B4-BE49-F238E27FC236}">
                <a16:creationId xmlns:a16="http://schemas.microsoft.com/office/drawing/2014/main" id="{6CC30301-0102-90DD-595C-5E1E62ECBF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9" y="2875289"/>
            <a:ext cx="3573414" cy="1893397"/>
          </a:xfrm>
          <a:prstGeom prst="rect">
            <a:avLst/>
          </a:prstGeom>
        </p:spPr>
      </p:pic>
      <p:sp>
        <p:nvSpPr>
          <p:cNvPr id="10" name="TextBox 9">
            <a:extLst>
              <a:ext uri="{FF2B5EF4-FFF2-40B4-BE49-F238E27FC236}">
                <a16:creationId xmlns:a16="http://schemas.microsoft.com/office/drawing/2014/main" id="{9B93048F-32F6-A810-2823-CF3BAE9BC686}"/>
              </a:ext>
            </a:extLst>
          </p:cNvPr>
          <p:cNvSpPr txBox="1"/>
          <p:nvPr/>
        </p:nvSpPr>
        <p:spPr>
          <a:xfrm>
            <a:off x="812800" y="4789407"/>
            <a:ext cx="1539268" cy="276999"/>
          </a:xfrm>
          <a:prstGeom prst="rect">
            <a:avLst/>
          </a:prstGeom>
          <a:noFill/>
        </p:spPr>
        <p:txBody>
          <a:bodyPr wrap="none" rtlCol="0">
            <a:spAutoFit/>
          </a:bodyPr>
          <a:lstStyle/>
          <a:p>
            <a:r>
              <a:rPr lang="en-IN" sz="1200" dirty="0"/>
              <a:t>Display Of seller table</a:t>
            </a:r>
          </a:p>
        </p:txBody>
      </p:sp>
      <p:sp>
        <p:nvSpPr>
          <p:cNvPr id="12" name="object 2">
            <a:extLst>
              <a:ext uri="{FF2B5EF4-FFF2-40B4-BE49-F238E27FC236}">
                <a16:creationId xmlns:a16="http://schemas.microsoft.com/office/drawing/2014/main" id="{F0D7FD49-5375-45EE-65B5-75D8B78F24BB}"/>
              </a:ext>
            </a:extLst>
          </p:cNvPr>
          <p:cNvSpPr txBox="1"/>
          <p:nvPr/>
        </p:nvSpPr>
        <p:spPr>
          <a:xfrm>
            <a:off x="6690408" y="165100"/>
            <a:ext cx="225076" cy="259045"/>
          </a:xfrm>
          <a:prstGeom prst="rect">
            <a:avLst/>
          </a:prstGeom>
        </p:spPr>
        <p:txBody>
          <a:bodyPr vert="horz" wrap="square" lIns="0" tIns="12700" rIns="0" bIns="0" rtlCol="0">
            <a:spAutoFit/>
          </a:bodyPr>
          <a:lstStyle/>
          <a:p>
            <a:pPr marL="12700">
              <a:lnSpc>
                <a:spcPct val="100000"/>
              </a:lnSpc>
              <a:spcBef>
                <a:spcPts val="100"/>
              </a:spcBef>
            </a:pPr>
            <a:r>
              <a:rPr lang="en-IN" sz="1600" b="1" dirty="0">
                <a:latin typeface="Times New Roman"/>
                <a:cs typeface="Times New Roman"/>
              </a:rPr>
              <a:t>13</a:t>
            </a:r>
            <a:endParaRPr sz="1600" dirty="0">
              <a:latin typeface="Times New Roman"/>
              <a:cs typeface="Times New Roman"/>
            </a:endParaRPr>
          </a:p>
        </p:txBody>
      </p:sp>
      <p:pic>
        <p:nvPicPr>
          <p:cNvPr id="13" name="Picture 12">
            <a:extLst>
              <a:ext uri="{FF2B5EF4-FFF2-40B4-BE49-F238E27FC236}">
                <a16:creationId xmlns:a16="http://schemas.microsoft.com/office/drawing/2014/main" id="{977FD1D9-8B84-24D5-6408-0D116EDDE3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4600" y="2875290"/>
            <a:ext cx="3789437" cy="1893396"/>
          </a:xfrm>
          <a:prstGeom prst="rect">
            <a:avLst/>
          </a:prstGeom>
        </p:spPr>
      </p:pic>
      <p:sp>
        <p:nvSpPr>
          <p:cNvPr id="14" name="TextBox 13">
            <a:extLst>
              <a:ext uri="{FF2B5EF4-FFF2-40B4-BE49-F238E27FC236}">
                <a16:creationId xmlns:a16="http://schemas.microsoft.com/office/drawing/2014/main" id="{30EF8F52-752E-D95A-C5B2-608931DDF46F}"/>
              </a:ext>
            </a:extLst>
          </p:cNvPr>
          <p:cNvSpPr txBox="1"/>
          <p:nvPr/>
        </p:nvSpPr>
        <p:spPr>
          <a:xfrm>
            <a:off x="4726423" y="4789407"/>
            <a:ext cx="1751570" cy="276999"/>
          </a:xfrm>
          <a:prstGeom prst="rect">
            <a:avLst/>
          </a:prstGeom>
          <a:noFill/>
        </p:spPr>
        <p:txBody>
          <a:bodyPr wrap="none" rtlCol="0">
            <a:spAutoFit/>
          </a:bodyPr>
          <a:lstStyle/>
          <a:p>
            <a:r>
              <a:rPr lang="en-IN" sz="1200" dirty="0"/>
              <a:t>Display Of products table</a:t>
            </a:r>
          </a:p>
        </p:txBody>
      </p:sp>
      <p:pic>
        <p:nvPicPr>
          <p:cNvPr id="15" name="Picture 14">
            <a:extLst>
              <a:ext uri="{FF2B5EF4-FFF2-40B4-BE49-F238E27FC236}">
                <a16:creationId xmlns:a16="http://schemas.microsoft.com/office/drawing/2014/main" id="{E4A57ED1-8668-B886-F1DF-9019BECE93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579" y="6337300"/>
            <a:ext cx="3573414" cy="2362200"/>
          </a:xfrm>
          <a:prstGeom prst="rect">
            <a:avLst/>
          </a:prstGeom>
        </p:spPr>
      </p:pic>
      <p:sp>
        <p:nvSpPr>
          <p:cNvPr id="16" name="TextBox 15">
            <a:extLst>
              <a:ext uri="{FF2B5EF4-FFF2-40B4-BE49-F238E27FC236}">
                <a16:creationId xmlns:a16="http://schemas.microsoft.com/office/drawing/2014/main" id="{3913D5EA-31CD-1C59-457D-31CD7F6FDCFF}"/>
              </a:ext>
            </a:extLst>
          </p:cNvPr>
          <p:cNvSpPr txBox="1"/>
          <p:nvPr/>
        </p:nvSpPr>
        <p:spPr>
          <a:xfrm>
            <a:off x="965200" y="8699500"/>
            <a:ext cx="1629036" cy="276999"/>
          </a:xfrm>
          <a:prstGeom prst="rect">
            <a:avLst/>
          </a:prstGeom>
          <a:noFill/>
        </p:spPr>
        <p:txBody>
          <a:bodyPr wrap="none" rtlCol="0">
            <a:spAutoFit/>
          </a:bodyPr>
          <a:lstStyle/>
          <a:p>
            <a:r>
              <a:rPr lang="en-IN" sz="1200" dirty="0"/>
              <a:t>Display Of p_user table</a:t>
            </a:r>
          </a:p>
        </p:txBody>
      </p:sp>
      <p:pic>
        <p:nvPicPr>
          <p:cNvPr id="17" name="Picture 16">
            <a:extLst>
              <a:ext uri="{FF2B5EF4-FFF2-40B4-BE49-F238E27FC236}">
                <a16:creationId xmlns:a16="http://schemas.microsoft.com/office/drawing/2014/main" id="{87142DB5-7C37-BFFC-CE16-A24EE6CA6D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84600" y="6269936"/>
            <a:ext cx="3784600" cy="2429564"/>
          </a:xfrm>
          <a:prstGeom prst="rect">
            <a:avLst/>
          </a:prstGeom>
        </p:spPr>
      </p:pic>
      <p:sp>
        <p:nvSpPr>
          <p:cNvPr id="18" name="TextBox 17">
            <a:extLst>
              <a:ext uri="{FF2B5EF4-FFF2-40B4-BE49-F238E27FC236}">
                <a16:creationId xmlns:a16="http://schemas.microsoft.com/office/drawing/2014/main" id="{DCB29F1F-DD54-64B3-30D5-1287266AF8CC}"/>
              </a:ext>
            </a:extLst>
          </p:cNvPr>
          <p:cNvSpPr txBox="1"/>
          <p:nvPr/>
        </p:nvSpPr>
        <p:spPr>
          <a:xfrm>
            <a:off x="4777335" y="8699499"/>
            <a:ext cx="1700658" cy="276999"/>
          </a:xfrm>
          <a:prstGeom prst="rect">
            <a:avLst/>
          </a:prstGeom>
          <a:noFill/>
        </p:spPr>
        <p:txBody>
          <a:bodyPr wrap="none" rtlCol="0">
            <a:spAutoFit/>
          </a:bodyPr>
          <a:lstStyle/>
          <a:p>
            <a:r>
              <a:rPr lang="en-IN" sz="1200" dirty="0"/>
              <a:t>Display Of </a:t>
            </a:r>
            <a:r>
              <a:rPr lang="en-IN" sz="1200" dirty="0" err="1"/>
              <a:t>p_order</a:t>
            </a:r>
            <a:r>
              <a:rPr lang="en-IN" sz="1200" dirty="0"/>
              <a:t> table</a:t>
            </a:r>
          </a:p>
        </p:txBody>
      </p:sp>
    </p:spTree>
    <p:extLst>
      <p:ext uri="{BB962C8B-B14F-4D97-AF65-F5344CB8AC3E}">
        <p14:creationId xmlns:p14="http://schemas.microsoft.com/office/powerpoint/2010/main" val="697405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80DA70BD-7977-EB0D-CC22-BE9990300A31}"/>
              </a:ext>
            </a:extLst>
          </p:cNvPr>
          <p:cNvSpPr txBox="1"/>
          <p:nvPr/>
        </p:nvSpPr>
        <p:spPr>
          <a:xfrm>
            <a:off x="6531324" y="333805"/>
            <a:ext cx="225076" cy="259045"/>
          </a:xfrm>
          <a:prstGeom prst="rect">
            <a:avLst/>
          </a:prstGeom>
        </p:spPr>
        <p:txBody>
          <a:bodyPr vert="horz" wrap="square" lIns="0" tIns="12700" rIns="0" bIns="0" rtlCol="0">
            <a:spAutoFit/>
          </a:bodyPr>
          <a:lstStyle/>
          <a:p>
            <a:pPr marL="12700">
              <a:lnSpc>
                <a:spcPct val="100000"/>
              </a:lnSpc>
              <a:spcBef>
                <a:spcPts val="100"/>
              </a:spcBef>
            </a:pPr>
            <a:r>
              <a:rPr lang="en-IN" sz="1600" b="1" dirty="0">
                <a:latin typeface="Times New Roman"/>
                <a:cs typeface="Times New Roman"/>
              </a:rPr>
              <a:t>14</a:t>
            </a:r>
            <a:endParaRPr sz="1600" dirty="0">
              <a:latin typeface="Times New Roman"/>
              <a:cs typeface="Times New Roman"/>
            </a:endParaRPr>
          </a:p>
        </p:txBody>
      </p:sp>
      <p:pic>
        <p:nvPicPr>
          <p:cNvPr id="10" name="Picture 9">
            <a:extLst>
              <a:ext uri="{FF2B5EF4-FFF2-40B4-BE49-F238E27FC236}">
                <a16:creationId xmlns:a16="http://schemas.microsoft.com/office/drawing/2014/main" id="{61B11A98-3224-DF0A-6A60-9BFB2397D7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84300"/>
            <a:ext cx="3858846" cy="2743200"/>
          </a:xfrm>
          <a:prstGeom prst="rect">
            <a:avLst/>
          </a:prstGeom>
        </p:spPr>
      </p:pic>
      <p:pic>
        <p:nvPicPr>
          <p:cNvPr id="11" name="Picture 10">
            <a:extLst>
              <a:ext uri="{FF2B5EF4-FFF2-40B4-BE49-F238E27FC236}">
                <a16:creationId xmlns:a16="http://schemas.microsoft.com/office/drawing/2014/main" id="{6DEE6D93-F828-F4C3-3A32-A952652F15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8846" y="1384300"/>
            <a:ext cx="3710354" cy="2743200"/>
          </a:xfrm>
          <a:prstGeom prst="rect">
            <a:avLst/>
          </a:prstGeom>
        </p:spPr>
      </p:pic>
      <p:sp>
        <p:nvSpPr>
          <p:cNvPr id="12" name="TextBox 11">
            <a:extLst>
              <a:ext uri="{FF2B5EF4-FFF2-40B4-BE49-F238E27FC236}">
                <a16:creationId xmlns:a16="http://schemas.microsoft.com/office/drawing/2014/main" id="{30B72421-E99B-DAF5-2CB4-BCFA6AFFFB72}"/>
              </a:ext>
            </a:extLst>
          </p:cNvPr>
          <p:cNvSpPr txBox="1"/>
          <p:nvPr/>
        </p:nvSpPr>
        <p:spPr>
          <a:xfrm>
            <a:off x="1041400" y="4127500"/>
            <a:ext cx="1553695" cy="276999"/>
          </a:xfrm>
          <a:prstGeom prst="rect">
            <a:avLst/>
          </a:prstGeom>
          <a:noFill/>
        </p:spPr>
        <p:txBody>
          <a:bodyPr wrap="none" rtlCol="0">
            <a:spAutoFit/>
          </a:bodyPr>
          <a:lstStyle/>
          <a:p>
            <a:r>
              <a:rPr lang="en-IN" sz="1200" dirty="0"/>
              <a:t>Insert Into seller table</a:t>
            </a:r>
          </a:p>
        </p:txBody>
      </p:sp>
      <p:sp>
        <p:nvSpPr>
          <p:cNvPr id="13" name="TextBox 12">
            <a:extLst>
              <a:ext uri="{FF2B5EF4-FFF2-40B4-BE49-F238E27FC236}">
                <a16:creationId xmlns:a16="http://schemas.microsoft.com/office/drawing/2014/main" id="{EF65F67D-0493-B292-005C-5C1084E83B32}"/>
              </a:ext>
            </a:extLst>
          </p:cNvPr>
          <p:cNvSpPr txBox="1"/>
          <p:nvPr/>
        </p:nvSpPr>
        <p:spPr>
          <a:xfrm>
            <a:off x="4761804" y="4132179"/>
            <a:ext cx="1765996" cy="276999"/>
          </a:xfrm>
          <a:prstGeom prst="rect">
            <a:avLst/>
          </a:prstGeom>
          <a:noFill/>
        </p:spPr>
        <p:txBody>
          <a:bodyPr wrap="none" rtlCol="0">
            <a:spAutoFit/>
          </a:bodyPr>
          <a:lstStyle/>
          <a:p>
            <a:r>
              <a:rPr lang="en-IN" sz="1200" dirty="0"/>
              <a:t>Insert Into products table</a:t>
            </a:r>
          </a:p>
        </p:txBody>
      </p:sp>
      <p:pic>
        <p:nvPicPr>
          <p:cNvPr id="14" name="Picture 13">
            <a:extLst>
              <a:ext uri="{FF2B5EF4-FFF2-40B4-BE49-F238E27FC236}">
                <a16:creationId xmlns:a16="http://schemas.microsoft.com/office/drawing/2014/main" id="{33AE8586-900D-77B3-AD03-8ED149DAAB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9600" y="4737100"/>
            <a:ext cx="4630000" cy="2264528"/>
          </a:xfrm>
          <a:prstGeom prst="rect">
            <a:avLst/>
          </a:prstGeom>
        </p:spPr>
      </p:pic>
      <p:sp>
        <p:nvSpPr>
          <p:cNvPr id="15" name="TextBox 14">
            <a:extLst>
              <a:ext uri="{FF2B5EF4-FFF2-40B4-BE49-F238E27FC236}">
                <a16:creationId xmlns:a16="http://schemas.microsoft.com/office/drawing/2014/main" id="{B5432319-9AAF-6B9C-49D9-4B12D39C806F}"/>
              </a:ext>
            </a:extLst>
          </p:cNvPr>
          <p:cNvSpPr txBox="1"/>
          <p:nvPr/>
        </p:nvSpPr>
        <p:spPr>
          <a:xfrm>
            <a:off x="3037114" y="7052551"/>
            <a:ext cx="1643463" cy="276999"/>
          </a:xfrm>
          <a:prstGeom prst="rect">
            <a:avLst/>
          </a:prstGeom>
          <a:noFill/>
        </p:spPr>
        <p:txBody>
          <a:bodyPr wrap="none" rtlCol="0">
            <a:spAutoFit/>
          </a:bodyPr>
          <a:lstStyle/>
          <a:p>
            <a:r>
              <a:rPr lang="en-IN" sz="1200" dirty="0"/>
              <a:t>Insert Into p_user table</a:t>
            </a:r>
          </a:p>
        </p:txBody>
      </p:sp>
      <p:pic>
        <p:nvPicPr>
          <p:cNvPr id="16" name="Picture 15">
            <a:extLst>
              <a:ext uri="{FF2B5EF4-FFF2-40B4-BE49-F238E27FC236}">
                <a16:creationId xmlns:a16="http://schemas.microsoft.com/office/drawing/2014/main" id="{4FE252EF-0017-0134-C1FF-EBB90413EA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2274" y="7611228"/>
            <a:ext cx="4627326" cy="2459872"/>
          </a:xfrm>
          <a:prstGeom prst="rect">
            <a:avLst/>
          </a:prstGeom>
        </p:spPr>
      </p:pic>
      <p:sp>
        <p:nvSpPr>
          <p:cNvPr id="17" name="TextBox 16">
            <a:extLst>
              <a:ext uri="{FF2B5EF4-FFF2-40B4-BE49-F238E27FC236}">
                <a16:creationId xmlns:a16="http://schemas.microsoft.com/office/drawing/2014/main" id="{7265F93B-7114-DB6A-35C6-736F7BF53784}"/>
              </a:ext>
            </a:extLst>
          </p:cNvPr>
          <p:cNvSpPr txBox="1"/>
          <p:nvPr/>
        </p:nvSpPr>
        <p:spPr>
          <a:xfrm>
            <a:off x="3001302" y="10071100"/>
            <a:ext cx="1715085" cy="276999"/>
          </a:xfrm>
          <a:prstGeom prst="rect">
            <a:avLst/>
          </a:prstGeom>
          <a:noFill/>
        </p:spPr>
        <p:txBody>
          <a:bodyPr wrap="none" rtlCol="0">
            <a:spAutoFit/>
          </a:bodyPr>
          <a:lstStyle/>
          <a:p>
            <a:r>
              <a:rPr lang="en-IN" sz="1200" dirty="0"/>
              <a:t>Insert Into </a:t>
            </a:r>
            <a:r>
              <a:rPr lang="en-IN" sz="1200" dirty="0" err="1"/>
              <a:t>p_order</a:t>
            </a:r>
            <a:r>
              <a:rPr lang="en-IN" sz="1200" dirty="0"/>
              <a:t> table</a:t>
            </a:r>
          </a:p>
        </p:txBody>
      </p:sp>
    </p:spTree>
    <p:extLst>
      <p:ext uri="{BB962C8B-B14F-4D97-AF65-F5344CB8AC3E}">
        <p14:creationId xmlns:p14="http://schemas.microsoft.com/office/powerpoint/2010/main" val="137157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7969C545-5402-D0A5-5F20-97B9E62D9332}"/>
              </a:ext>
            </a:extLst>
          </p:cNvPr>
          <p:cNvSpPr txBox="1"/>
          <p:nvPr/>
        </p:nvSpPr>
        <p:spPr>
          <a:xfrm>
            <a:off x="6643862" y="165100"/>
            <a:ext cx="225076" cy="259045"/>
          </a:xfrm>
          <a:prstGeom prst="rect">
            <a:avLst/>
          </a:prstGeom>
        </p:spPr>
        <p:txBody>
          <a:bodyPr vert="horz" wrap="square" lIns="0" tIns="12700" rIns="0" bIns="0" rtlCol="0">
            <a:spAutoFit/>
          </a:bodyPr>
          <a:lstStyle/>
          <a:p>
            <a:pPr marL="12700">
              <a:lnSpc>
                <a:spcPct val="100000"/>
              </a:lnSpc>
              <a:spcBef>
                <a:spcPts val="100"/>
              </a:spcBef>
            </a:pPr>
            <a:r>
              <a:rPr lang="en-IN" sz="1600" b="1" dirty="0">
                <a:latin typeface="Times New Roman"/>
                <a:cs typeface="Times New Roman"/>
              </a:rPr>
              <a:t>15</a:t>
            </a:r>
            <a:endParaRPr sz="1600" dirty="0">
              <a:latin typeface="Times New Roman"/>
              <a:cs typeface="Times New Roman"/>
            </a:endParaRPr>
          </a:p>
        </p:txBody>
      </p:sp>
      <p:pic>
        <p:nvPicPr>
          <p:cNvPr id="11" name="Picture 10">
            <a:extLst>
              <a:ext uri="{FF2B5EF4-FFF2-40B4-BE49-F238E27FC236}">
                <a16:creationId xmlns:a16="http://schemas.microsoft.com/office/drawing/2014/main" id="{ACA6D056-55EA-49F8-4A42-883379739C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199" y="774700"/>
            <a:ext cx="4095465" cy="1981200"/>
          </a:xfrm>
          <a:prstGeom prst="rect">
            <a:avLst/>
          </a:prstGeom>
        </p:spPr>
      </p:pic>
      <p:pic>
        <p:nvPicPr>
          <p:cNvPr id="12" name="Picture 11">
            <a:extLst>
              <a:ext uri="{FF2B5EF4-FFF2-40B4-BE49-F238E27FC236}">
                <a16:creationId xmlns:a16="http://schemas.microsoft.com/office/drawing/2014/main" id="{1C464AAC-B7CC-A928-71E7-767935AD2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3481" y="3009127"/>
            <a:ext cx="4080329" cy="1981200"/>
          </a:xfrm>
          <a:prstGeom prst="rect">
            <a:avLst/>
          </a:prstGeom>
        </p:spPr>
      </p:pic>
      <p:pic>
        <p:nvPicPr>
          <p:cNvPr id="13" name="Picture 12">
            <a:extLst>
              <a:ext uri="{FF2B5EF4-FFF2-40B4-BE49-F238E27FC236}">
                <a16:creationId xmlns:a16="http://schemas.microsoft.com/office/drawing/2014/main" id="{06B77049-D80F-902F-34B2-B9E0B9560B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199" y="5243554"/>
            <a:ext cx="4270128" cy="2080796"/>
          </a:xfrm>
          <a:prstGeom prst="rect">
            <a:avLst/>
          </a:prstGeom>
        </p:spPr>
      </p:pic>
      <p:pic>
        <p:nvPicPr>
          <p:cNvPr id="14" name="Picture 13">
            <a:extLst>
              <a:ext uri="{FF2B5EF4-FFF2-40B4-BE49-F238E27FC236}">
                <a16:creationId xmlns:a16="http://schemas.microsoft.com/office/drawing/2014/main" id="{2C6ECD7C-0C20-BC01-D17D-775E84DF2C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3682" y="7861300"/>
            <a:ext cx="4270128" cy="2113299"/>
          </a:xfrm>
          <a:prstGeom prst="rect">
            <a:avLst/>
          </a:prstGeom>
        </p:spPr>
      </p:pic>
      <p:sp>
        <p:nvSpPr>
          <p:cNvPr id="15" name="TextBox 14">
            <a:extLst>
              <a:ext uri="{FF2B5EF4-FFF2-40B4-BE49-F238E27FC236}">
                <a16:creationId xmlns:a16="http://schemas.microsoft.com/office/drawing/2014/main" id="{1DF6B7B5-2D33-2457-7091-2B902392889E}"/>
              </a:ext>
            </a:extLst>
          </p:cNvPr>
          <p:cNvSpPr txBox="1"/>
          <p:nvPr/>
        </p:nvSpPr>
        <p:spPr>
          <a:xfrm>
            <a:off x="4328171" y="1079500"/>
            <a:ext cx="2428229" cy="369332"/>
          </a:xfrm>
          <a:prstGeom prst="rect">
            <a:avLst/>
          </a:prstGeom>
          <a:noFill/>
        </p:spPr>
        <p:txBody>
          <a:bodyPr wrap="none" rtlCol="0">
            <a:spAutoFit/>
          </a:bodyPr>
          <a:lstStyle/>
          <a:p>
            <a:r>
              <a:rPr lang="en-IN" dirty="0"/>
              <a:t>Delete From seller table</a:t>
            </a:r>
          </a:p>
        </p:txBody>
      </p:sp>
      <p:sp>
        <p:nvSpPr>
          <p:cNvPr id="16" name="TextBox 15">
            <a:extLst>
              <a:ext uri="{FF2B5EF4-FFF2-40B4-BE49-F238E27FC236}">
                <a16:creationId xmlns:a16="http://schemas.microsoft.com/office/drawing/2014/main" id="{9295E364-F59F-3C09-7426-D1E270CE3DEF}"/>
              </a:ext>
            </a:extLst>
          </p:cNvPr>
          <p:cNvSpPr txBox="1"/>
          <p:nvPr/>
        </p:nvSpPr>
        <p:spPr>
          <a:xfrm>
            <a:off x="584200" y="3623402"/>
            <a:ext cx="2749920" cy="369332"/>
          </a:xfrm>
          <a:prstGeom prst="rect">
            <a:avLst/>
          </a:prstGeom>
          <a:noFill/>
        </p:spPr>
        <p:txBody>
          <a:bodyPr wrap="none" rtlCol="0">
            <a:spAutoFit/>
          </a:bodyPr>
          <a:lstStyle/>
          <a:p>
            <a:r>
              <a:rPr lang="en-IN" dirty="0"/>
              <a:t>Delete From products table</a:t>
            </a:r>
          </a:p>
        </p:txBody>
      </p:sp>
      <p:sp>
        <p:nvSpPr>
          <p:cNvPr id="17" name="TextBox 16">
            <a:extLst>
              <a:ext uri="{FF2B5EF4-FFF2-40B4-BE49-F238E27FC236}">
                <a16:creationId xmlns:a16="http://schemas.microsoft.com/office/drawing/2014/main" id="{44173A57-DF92-A7B3-55DD-0D71D8B23500}"/>
              </a:ext>
            </a:extLst>
          </p:cNvPr>
          <p:cNvSpPr txBox="1"/>
          <p:nvPr/>
        </p:nvSpPr>
        <p:spPr>
          <a:xfrm>
            <a:off x="4699000" y="5907267"/>
            <a:ext cx="2566087" cy="369332"/>
          </a:xfrm>
          <a:prstGeom prst="rect">
            <a:avLst/>
          </a:prstGeom>
          <a:noFill/>
        </p:spPr>
        <p:txBody>
          <a:bodyPr wrap="none" rtlCol="0">
            <a:spAutoFit/>
          </a:bodyPr>
          <a:lstStyle/>
          <a:p>
            <a:r>
              <a:rPr lang="en-IN" dirty="0"/>
              <a:t>Delete From p_user table</a:t>
            </a:r>
          </a:p>
        </p:txBody>
      </p:sp>
      <p:sp>
        <p:nvSpPr>
          <p:cNvPr id="18" name="TextBox 17">
            <a:extLst>
              <a:ext uri="{FF2B5EF4-FFF2-40B4-BE49-F238E27FC236}">
                <a16:creationId xmlns:a16="http://schemas.microsoft.com/office/drawing/2014/main" id="{1A89A23A-3185-BEA7-4120-CD8B9A2B5B13}"/>
              </a:ext>
            </a:extLst>
          </p:cNvPr>
          <p:cNvSpPr txBox="1"/>
          <p:nvPr/>
        </p:nvSpPr>
        <p:spPr>
          <a:xfrm>
            <a:off x="355600" y="8545275"/>
            <a:ext cx="2675156" cy="369332"/>
          </a:xfrm>
          <a:prstGeom prst="rect">
            <a:avLst/>
          </a:prstGeom>
          <a:noFill/>
        </p:spPr>
        <p:txBody>
          <a:bodyPr wrap="none" rtlCol="0">
            <a:spAutoFit/>
          </a:bodyPr>
          <a:lstStyle/>
          <a:p>
            <a:r>
              <a:rPr lang="en-IN" dirty="0"/>
              <a:t>Delete From </a:t>
            </a:r>
            <a:r>
              <a:rPr lang="en-IN" dirty="0" err="1"/>
              <a:t>p_order</a:t>
            </a:r>
            <a:r>
              <a:rPr lang="en-IN" dirty="0"/>
              <a:t> table</a:t>
            </a:r>
          </a:p>
        </p:txBody>
      </p:sp>
    </p:spTree>
    <p:extLst>
      <p:ext uri="{BB962C8B-B14F-4D97-AF65-F5344CB8AC3E}">
        <p14:creationId xmlns:p14="http://schemas.microsoft.com/office/powerpoint/2010/main" val="372758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9749" y="431006"/>
            <a:ext cx="228600" cy="269240"/>
          </a:xfrm>
          <a:prstGeom prst="rect">
            <a:avLst/>
          </a:prstGeom>
        </p:spPr>
        <p:txBody>
          <a:bodyPr vert="horz" wrap="square" lIns="0" tIns="12700" rIns="0" bIns="0" rtlCol="0">
            <a:spAutoFit/>
          </a:bodyPr>
          <a:lstStyle/>
          <a:p>
            <a:pPr marL="12700">
              <a:lnSpc>
                <a:spcPct val="100000"/>
              </a:lnSpc>
              <a:spcBef>
                <a:spcPts val="100"/>
              </a:spcBef>
            </a:pPr>
            <a:r>
              <a:rPr lang="en-IN" sz="1600" b="1" spc="-5" dirty="0">
                <a:latin typeface="Times New Roman"/>
                <a:cs typeface="Times New Roman"/>
              </a:rPr>
              <a:t>16</a:t>
            </a:r>
            <a:endParaRPr sz="1600" dirty="0">
              <a:latin typeface="Times New Roman"/>
              <a:cs typeface="Times New Roman"/>
            </a:endParaRPr>
          </a:p>
        </p:txBody>
      </p:sp>
      <p:sp>
        <p:nvSpPr>
          <p:cNvPr id="3" name="object 3"/>
          <p:cNvSpPr txBox="1"/>
          <p:nvPr/>
        </p:nvSpPr>
        <p:spPr>
          <a:xfrm>
            <a:off x="0" y="662057"/>
            <a:ext cx="7569200" cy="9938618"/>
          </a:xfrm>
          <a:prstGeom prst="rect">
            <a:avLst/>
          </a:prstGeom>
        </p:spPr>
        <p:txBody>
          <a:bodyPr vert="horz" wrap="square" lIns="0" tIns="12700" rIns="0" bIns="0" rtlCol="0">
            <a:spAutoFit/>
          </a:bodyPr>
          <a:lstStyle/>
          <a:p>
            <a:pPr marL="649605" algn="ctr">
              <a:lnSpc>
                <a:spcPct val="100000"/>
              </a:lnSpc>
              <a:spcBef>
                <a:spcPts val="100"/>
              </a:spcBef>
            </a:pPr>
            <a:r>
              <a:rPr sz="2400" b="1" spc="-5" dirty="0">
                <a:uFill>
                  <a:solidFill>
                    <a:srgbClr val="000000"/>
                  </a:solidFill>
                </a:uFill>
                <a:latin typeface="Times New Roman"/>
                <a:cs typeface="Times New Roman"/>
              </a:rPr>
              <a:t>Conclusion</a:t>
            </a:r>
            <a:endParaRPr lang="en-IN" sz="2400" b="1" spc="-5" dirty="0">
              <a:uFill>
                <a:solidFill>
                  <a:srgbClr val="000000"/>
                </a:solidFill>
              </a:uFill>
              <a:latin typeface="Times New Roman"/>
              <a:cs typeface="Times New Roman"/>
            </a:endParaRPr>
          </a:p>
          <a:p>
            <a:pPr marL="649605">
              <a:lnSpc>
                <a:spcPct val="100000"/>
              </a:lnSpc>
              <a:spcBef>
                <a:spcPts val="100"/>
              </a:spcBef>
            </a:pPr>
            <a:endParaRPr lang="en-US" dirty="0"/>
          </a:p>
          <a:p>
            <a:pPr marL="649605">
              <a:lnSpc>
                <a:spcPct val="100000"/>
              </a:lnSpc>
              <a:spcBef>
                <a:spcPts val="100"/>
              </a:spcBef>
            </a:pPr>
            <a:r>
              <a:rPr lang="en-US" dirty="0"/>
              <a:t>At last through this Company Database we have established a way of entering all product details like price, </a:t>
            </a:r>
            <a:r>
              <a:rPr lang="en-US" dirty="0" err="1"/>
              <a:t>brand_name</a:t>
            </a:r>
            <a:r>
              <a:rPr lang="en-US" dirty="0"/>
              <a:t>, ratings and much more. And then using queries we have tried to alter the details and get only relevant details according to user needs in which we have used logical operators, modulo functions and various keywords.</a:t>
            </a:r>
          </a:p>
          <a:p>
            <a:pPr marL="649605">
              <a:lnSpc>
                <a:spcPct val="100000"/>
              </a:lnSpc>
              <a:spcBef>
                <a:spcPts val="100"/>
              </a:spcBef>
            </a:pPr>
            <a:r>
              <a:rPr lang="en-US" sz="1600" dirty="0"/>
              <a:t> </a:t>
            </a:r>
          </a:p>
          <a:p>
            <a:pPr marL="649605">
              <a:lnSpc>
                <a:spcPct val="100000"/>
              </a:lnSpc>
              <a:spcBef>
                <a:spcPts val="100"/>
              </a:spcBef>
            </a:pPr>
            <a:r>
              <a:rPr lang="en-US" b="1" dirty="0"/>
              <a:t>We learnt the followings things from this project- </a:t>
            </a:r>
          </a:p>
          <a:p>
            <a:pPr marL="992505" indent="-342900">
              <a:lnSpc>
                <a:spcPct val="100000"/>
              </a:lnSpc>
              <a:spcBef>
                <a:spcPts val="100"/>
              </a:spcBef>
              <a:buAutoNum type="arabicParenBoth"/>
            </a:pPr>
            <a:r>
              <a:rPr lang="en-US" dirty="0"/>
              <a:t>Creation of a database.</a:t>
            </a:r>
          </a:p>
          <a:p>
            <a:pPr marL="649605">
              <a:lnSpc>
                <a:spcPct val="100000"/>
              </a:lnSpc>
              <a:spcBef>
                <a:spcPts val="100"/>
              </a:spcBef>
            </a:pPr>
            <a:r>
              <a:rPr lang="en-US" dirty="0"/>
              <a:t>(2) Retrieval of information from the database. </a:t>
            </a:r>
          </a:p>
          <a:p>
            <a:pPr marL="649605">
              <a:lnSpc>
                <a:spcPct val="100000"/>
              </a:lnSpc>
              <a:spcBef>
                <a:spcPts val="100"/>
              </a:spcBef>
            </a:pPr>
            <a:r>
              <a:rPr lang="en-US" dirty="0"/>
              <a:t>(3) Updating the database. </a:t>
            </a:r>
          </a:p>
          <a:p>
            <a:pPr marL="649605">
              <a:lnSpc>
                <a:spcPct val="100000"/>
              </a:lnSpc>
              <a:spcBef>
                <a:spcPts val="100"/>
              </a:spcBef>
            </a:pPr>
            <a:r>
              <a:rPr lang="en-US" dirty="0"/>
              <a:t>(4) Managing a database. </a:t>
            </a:r>
          </a:p>
          <a:p>
            <a:pPr marL="649605">
              <a:lnSpc>
                <a:spcPct val="100000"/>
              </a:lnSpc>
              <a:spcBef>
                <a:spcPts val="100"/>
              </a:spcBef>
            </a:pPr>
            <a:endParaRPr lang="en-US" dirty="0"/>
          </a:p>
          <a:p>
            <a:pPr marL="649605">
              <a:lnSpc>
                <a:spcPct val="100000"/>
              </a:lnSpc>
              <a:spcBef>
                <a:spcPts val="100"/>
              </a:spcBef>
            </a:pPr>
            <a:r>
              <a:rPr lang="en-US" dirty="0"/>
              <a:t>It provides us with the many functionalities and is more advantageous than the traditional file system in many ways listed below: </a:t>
            </a:r>
          </a:p>
          <a:p>
            <a:pPr marL="649605">
              <a:lnSpc>
                <a:spcPct val="100000"/>
              </a:lnSpc>
              <a:spcBef>
                <a:spcPts val="100"/>
              </a:spcBef>
            </a:pPr>
            <a:endParaRPr lang="en-US" dirty="0"/>
          </a:p>
          <a:p>
            <a:pPr marL="992505" indent="-342900">
              <a:lnSpc>
                <a:spcPct val="100000"/>
              </a:lnSpc>
              <a:spcBef>
                <a:spcPts val="100"/>
              </a:spcBef>
              <a:buAutoNum type="arabicParenR"/>
            </a:pPr>
            <a:r>
              <a:rPr lang="en-US" b="1" dirty="0"/>
              <a:t>Processing Queries and Object Management:</a:t>
            </a:r>
          </a:p>
          <a:p>
            <a:pPr marL="649605">
              <a:lnSpc>
                <a:spcPct val="100000"/>
              </a:lnSpc>
              <a:spcBef>
                <a:spcPts val="100"/>
              </a:spcBef>
            </a:pPr>
            <a:endParaRPr lang="en-US" dirty="0"/>
          </a:p>
          <a:p>
            <a:pPr marL="649605">
              <a:lnSpc>
                <a:spcPct val="100000"/>
              </a:lnSpc>
              <a:spcBef>
                <a:spcPts val="100"/>
              </a:spcBef>
            </a:pPr>
            <a:r>
              <a:rPr lang="en-US" dirty="0"/>
              <a:t> In traditional file systems, we cannot store data in the form of objects. In practical-world applications, data is stored in objects and not files. So in a file system, some application software maps the data stored in files to objects so that can be used further. We can directly store data in the form of objects in a database management system. Application level code needs to be written to handle, store and scan through the data in a file system whereas a DBMS gives us the ability to query the database.</a:t>
            </a:r>
          </a:p>
          <a:p>
            <a:pPr marL="649605">
              <a:lnSpc>
                <a:spcPct val="100000"/>
              </a:lnSpc>
              <a:spcBef>
                <a:spcPts val="100"/>
              </a:spcBef>
            </a:pPr>
            <a:r>
              <a:rPr lang="en-US" dirty="0"/>
              <a:t> </a:t>
            </a:r>
            <a:endParaRPr lang="en-US" b="1" dirty="0"/>
          </a:p>
          <a:p>
            <a:pPr marL="649605">
              <a:lnSpc>
                <a:spcPct val="100000"/>
              </a:lnSpc>
              <a:spcBef>
                <a:spcPts val="100"/>
              </a:spcBef>
            </a:pPr>
            <a:r>
              <a:rPr lang="en-US" b="1" dirty="0"/>
              <a:t>2) Efficient memory management and indexing:</a:t>
            </a:r>
          </a:p>
          <a:p>
            <a:pPr marL="649605">
              <a:lnSpc>
                <a:spcPct val="100000"/>
              </a:lnSpc>
              <a:spcBef>
                <a:spcPts val="100"/>
              </a:spcBef>
            </a:pPr>
            <a:r>
              <a:rPr lang="en-US" dirty="0"/>
              <a:t> </a:t>
            </a:r>
          </a:p>
          <a:p>
            <a:pPr marL="649605">
              <a:lnSpc>
                <a:spcPct val="100000"/>
              </a:lnSpc>
              <a:spcBef>
                <a:spcPts val="100"/>
              </a:spcBef>
            </a:pPr>
            <a:r>
              <a:rPr lang="en-US" dirty="0"/>
              <a:t>DBMS makes complex memory management easy to handle. In file systems, files are indexed in place of objects so query operations require entire file scans whereas in a DBMS , object indexing takes place efficiently through database schema based on any attribute of the data or a data-property. This helps in fast retrieval of data based on the indexed attribute.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65042-F127-D6F9-5B77-5528BFB90A4D}"/>
              </a:ext>
            </a:extLst>
          </p:cNvPr>
          <p:cNvSpPr txBox="1"/>
          <p:nvPr/>
        </p:nvSpPr>
        <p:spPr>
          <a:xfrm>
            <a:off x="-177800" y="850900"/>
            <a:ext cx="7569200" cy="4980851"/>
          </a:xfrm>
          <a:prstGeom prst="rect">
            <a:avLst/>
          </a:prstGeom>
          <a:noFill/>
        </p:spPr>
        <p:txBody>
          <a:bodyPr wrap="square" rtlCol="0">
            <a:spAutoFit/>
          </a:bodyPr>
          <a:lstStyle/>
          <a:p>
            <a:pPr marL="649605">
              <a:lnSpc>
                <a:spcPct val="100000"/>
              </a:lnSpc>
              <a:spcBef>
                <a:spcPts val="100"/>
              </a:spcBef>
            </a:pPr>
            <a:r>
              <a:rPr lang="en-US" sz="1800" b="1" dirty="0"/>
              <a:t>3) Access Control and ease in accessing data: </a:t>
            </a:r>
          </a:p>
          <a:p>
            <a:pPr marL="649605">
              <a:lnSpc>
                <a:spcPct val="100000"/>
              </a:lnSpc>
              <a:spcBef>
                <a:spcPts val="100"/>
              </a:spcBef>
            </a:pPr>
            <a:endParaRPr lang="en-US" sz="1800" dirty="0"/>
          </a:p>
          <a:p>
            <a:pPr marL="649605">
              <a:lnSpc>
                <a:spcPct val="100000"/>
              </a:lnSpc>
              <a:spcBef>
                <a:spcPts val="100"/>
              </a:spcBef>
            </a:pPr>
            <a:r>
              <a:rPr lang="en-US" sz="1800" dirty="0"/>
              <a:t>A DBMS can grant access to various users and determine which part and </a:t>
            </a:r>
          </a:p>
          <a:p>
            <a:pPr marL="649605">
              <a:lnSpc>
                <a:spcPct val="100000"/>
              </a:lnSpc>
              <a:spcBef>
                <a:spcPts val="100"/>
              </a:spcBef>
            </a:pPr>
            <a:r>
              <a:rPr lang="en-US" sz="1800" dirty="0"/>
              <a:t>how much of the data can they access from the database thus removing </a:t>
            </a:r>
          </a:p>
          <a:p>
            <a:pPr marL="649605">
              <a:lnSpc>
                <a:spcPct val="100000"/>
              </a:lnSpc>
              <a:spcBef>
                <a:spcPts val="100"/>
              </a:spcBef>
            </a:pPr>
            <a:r>
              <a:rPr lang="en-US" sz="1800" dirty="0"/>
              <a:t>redundancy. Otherwise in file system, separate files have to be created </a:t>
            </a:r>
          </a:p>
          <a:p>
            <a:pPr marL="649605">
              <a:lnSpc>
                <a:spcPct val="100000"/>
              </a:lnSpc>
              <a:spcBef>
                <a:spcPts val="100"/>
              </a:spcBef>
            </a:pPr>
            <a:r>
              <a:rPr lang="en-US" sz="1800" dirty="0"/>
              <a:t>for each user containing the amount of data that they can access. </a:t>
            </a:r>
          </a:p>
          <a:p>
            <a:pPr marL="649605">
              <a:lnSpc>
                <a:spcPct val="100000"/>
              </a:lnSpc>
              <a:spcBef>
                <a:spcPts val="100"/>
              </a:spcBef>
            </a:pPr>
            <a:endParaRPr lang="en-US" sz="1800" b="1" dirty="0"/>
          </a:p>
          <a:p>
            <a:pPr marL="649605">
              <a:lnSpc>
                <a:spcPct val="100000"/>
              </a:lnSpc>
              <a:spcBef>
                <a:spcPts val="100"/>
              </a:spcBef>
            </a:pPr>
            <a:r>
              <a:rPr lang="en-US" sz="1800" b="1" dirty="0"/>
              <a:t>Apart from the above mentioned features a database management also provides the following:</a:t>
            </a:r>
          </a:p>
          <a:p>
            <a:pPr marL="649605">
              <a:lnSpc>
                <a:spcPct val="100000"/>
              </a:lnSpc>
              <a:spcBef>
                <a:spcPts val="100"/>
              </a:spcBef>
            </a:pPr>
            <a:r>
              <a:rPr lang="en-US" sz="1800" dirty="0"/>
              <a:t> </a:t>
            </a:r>
          </a:p>
          <a:p>
            <a:pPr marL="649605">
              <a:lnSpc>
                <a:spcPct val="100000"/>
              </a:lnSpc>
              <a:spcBef>
                <a:spcPts val="100"/>
              </a:spcBef>
            </a:pPr>
            <a:r>
              <a:rPr lang="en-US" sz="1800" dirty="0"/>
              <a:t>-Multiple User Interface </a:t>
            </a:r>
          </a:p>
          <a:p>
            <a:pPr marL="649605">
              <a:lnSpc>
                <a:spcPct val="100000"/>
              </a:lnSpc>
              <a:spcBef>
                <a:spcPts val="100"/>
              </a:spcBef>
            </a:pPr>
            <a:r>
              <a:rPr lang="en-US" sz="1800" dirty="0"/>
              <a:t>-Data scalability, expandability and flexibility: We can change schema </a:t>
            </a:r>
          </a:p>
          <a:p>
            <a:pPr marL="649605">
              <a:lnSpc>
                <a:spcPct val="100000"/>
              </a:lnSpc>
              <a:spcBef>
                <a:spcPts val="100"/>
              </a:spcBef>
            </a:pPr>
            <a:r>
              <a:rPr lang="en-US" sz="1800" dirty="0"/>
              <a:t>of the database, all schema will be updated according to it. </a:t>
            </a:r>
          </a:p>
          <a:p>
            <a:pPr marL="649605">
              <a:lnSpc>
                <a:spcPct val="100000"/>
              </a:lnSpc>
              <a:spcBef>
                <a:spcPts val="100"/>
              </a:spcBef>
            </a:pPr>
            <a:r>
              <a:rPr lang="en-US" sz="1800" dirty="0"/>
              <a:t>-Overall the time for developing an application is reduced. </a:t>
            </a:r>
          </a:p>
          <a:p>
            <a:pPr marL="649605">
              <a:lnSpc>
                <a:spcPct val="100000"/>
              </a:lnSpc>
              <a:spcBef>
                <a:spcPts val="100"/>
              </a:spcBef>
            </a:pPr>
            <a:r>
              <a:rPr lang="en-US" sz="1800" dirty="0"/>
              <a:t>-Security: Simplifies data storage as it is possible to assign security </a:t>
            </a:r>
          </a:p>
          <a:p>
            <a:pPr marL="649605">
              <a:lnSpc>
                <a:spcPct val="100000"/>
              </a:lnSpc>
              <a:spcBef>
                <a:spcPts val="100"/>
              </a:spcBef>
            </a:pPr>
            <a:r>
              <a:rPr lang="en-US" sz="1800" dirty="0"/>
              <a:t>permissions allowing restricted access to data.</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194110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5"/>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2</a:t>
            </a:r>
            <a:endParaRPr sz="1600" dirty="0">
              <a:latin typeface="Times New Roman"/>
              <a:cs typeface="Times New Roman"/>
            </a:endParaRPr>
          </a:p>
        </p:txBody>
      </p:sp>
      <p:sp>
        <p:nvSpPr>
          <p:cNvPr id="3" name="object 3"/>
          <p:cNvSpPr txBox="1"/>
          <p:nvPr/>
        </p:nvSpPr>
        <p:spPr>
          <a:xfrm>
            <a:off x="2338661" y="891579"/>
            <a:ext cx="2880360" cy="537210"/>
          </a:xfrm>
          <a:prstGeom prst="rect">
            <a:avLst/>
          </a:prstGeom>
        </p:spPr>
        <p:txBody>
          <a:bodyPr vert="horz" wrap="square" lIns="0" tIns="12700" rIns="0" bIns="0" rtlCol="0">
            <a:spAutoFit/>
          </a:bodyPr>
          <a:lstStyle/>
          <a:p>
            <a:pPr algn="ctr">
              <a:lnSpc>
                <a:spcPct val="100000"/>
              </a:lnSpc>
              <a:spcBef>
                <a:spcPts val="100"/>
              </a:spcBef>
            </a:pPr>
            <a:r>
              <a:rPr sz="1200" dirty="0">
                <a:latin typeface="Times New Roman"/>
                <a:cs typeface="Times New Roman"/>
              </a:rPr>
              <a:t>RAMAIAH</a:t>
            </a:r>
            <a:r>
              <a:rPr sz="1200" spc="-30" dirty="0">
                <a:latin typeface="Times New Roman"/>
                <a:cs typeface="Times New Roman"/>
              </a:rPr>
              <a:t> </a:t>
            </a:r>
            <a:r>
              <a:rPr sz="1200" dirty="0">
                <a:latin typeface="Times New Roman"/>
                <a:cs typeface="Times New Roman"/>
              </a:rPr>
              <a:t>INSTITUTE</a:t>
            </a:r>
            <a:r>
              <a:rPr sz="1200" spc="-30" dirty="0">
                <a:latin typeface="Times New Roman"/>
                <a:cs typeface="Times New Roman"/>
              </a:rPr>
              <a:t> </a:t>
            </a:r>
            <a:r>
              <a:rPr sz="1200" dirty="0">
                <a:latin typeface="Times New Roman"/>
                <a:cs typeface="Times New Roman"/>
              </a:rPr>
              <a:t>OF</a:t>
            </a:r>
            <a:r>
              <a:rPr sz="1200" spc="-50" dirty="0">
                <a:latin typeface="Times New Roman"/>
                <a:cs typeface="Times New Roman"/>
              </a:rPr>
              <a:t> </a:t>
            </a:r>
            <a:r>
              <a:rPr sz="1200" dirty="0">
                <a:latin typeface="Times New Roman"/>
                <a:cs typeface="Times New Roman"/>
              </a:rPr>
              <a:t>TECHNOLOGY</a:t>
            </a:r>
            <a:endParaRPr sz="1200">
              <a:latin typeface="Times New Roman"/>
              <a:cs typeface="Times New Roman"/>
            </a:endParaRPr>
          </a:p>
          <a:p>
            <a:pPr algn="ctr">
              <a:lnSpc>
                <a:spcPct val="100000"/>
              </a:lnSpc>
              <a:spcBef>
                <a:spcPts val="1145"/>
              </a:spcBef>
            </a:pPr>
            <a:r>
              <a:rPr sz="1200" dirty="0">
                <a:latin typeface="Times New Roman"/>
                <a:cs typeface="Times New Roman"/>
              </a:rPr>
              <a:t>NOV</a:t>
            </a:r>
            <a:r>
              <a:rPr sz="1200" spc="-45" dirty="0">
                <a:latin typeface="Times New Roman"/>
                <a:cs typeface="Times New Roman"/>
              </a:rPr>
              <a:t> </a:t>
            </a:r>
            <a:r>
              <a:rPr sz="1200" dirty="0">
                <a:latin typeface="Times New Roman"/>
                <a:cs typeface="Times New Roman"/>
              </a:rPr>
              <a:t>2022</a:t>
            </a:r>
            <a:r>
              <a:rPr sz="1200" spc="-20" dirty="0">
                <a:latin typeface="Times New Roman"/>
                <a:cs typeface="Times New Roman"/>
              </a:rPr>
              <a:t> </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JAN</a:t>
            </a:r>
            <a:r>
              <a:rPr sz="1200" spc="-15" dirty="0">
                <a:latin typeface="Times New Roman"/>
                <a:cs typeface="Times New Roman"/>
              </a:rPr>
              <a:t> </a:t>
            </a:r>
            <a:r>
              <a:rPr sz="1200" dirty="0">
                <a:latin typeface="Times New Roman"/>
                <a:cs typeface="Times New Roman"/>
              </a:rPr>
              <a:t>2023</a:t>
            </a:r>
            <a:endParaRPr sz="1200">
              <a:latin typeface="Times New Roman"/>
              <a:cs typeface="Times New Roman"/>
            </a:endParaRPr>
          </a:p>
        </p:txBody>
      </p:sp>
      <p:sp>
        <p:nvSpPr>
          <p:cNvPr id="4" name="object 4"/>
          <p:cNvSpPr txBox="1"/>
          <p:nvPr/>
        </p:nvSpPr>
        <p:spPr>
          <a:xfrm>
            <a:off x="1971923" y="2347367"/>
            <a:ext cx="3873500" cy="1981200"/>
          </a:xfrm>
          <a:prstGeom prst="rect">
            <a:avLst/>
          </a:prstGeom>
        </p:spPr>
        <p:txBody>
          <a:bodyPr vert="horz" wrap="square" lIns="0" tIns="130175" rIns="0" bIns="0" rtlCol="0">
            <a:spAutoFit/>
          </a:bodyPr>
          <a:lstStyle/>
          <a:p>
            <a:pPr algn="ctr">
              <a:lnSpc>
                <a:spcPct val="100000"/>
              </a:lnSpc>
              <a:spcBef>
                <a:spcPts val="1025"/>
              </a:spcBef>
            </a:pPr>
            <a:r>
              <a:rPr sz="1450" spc="-5" dirty="0">
                <a:latin typeface="Times New Roman"/>
                <a:cs typeface="Times New Roman"/>
              </a:rPr>
              <a:t>Department</a:t>
            </a:r>
            <a:r>
              <a:rPr sz="1450" spc="-20" dirty="0">
                <a:latin typeface="Times New Roman"/>
                <a:cs typeface="Times New Roman"/>
              </a:rPr>
              <a:t> </a:t>
            </a:r>
            <a:r>
              <a:rPr sz="1450" spc="-5" dirty="0">
                <a:latin typeface="Times New Roman"/>
                <a:cs typeface="Times New Roman"/>
              </a:rPr>
              <a:t>of</a:t>
            </a:r>
            <a:r>
              <a:rPr sz="1450" spc="-20" dirty="0">
                <a:latin typeface="Times New Roman"/>
                <a:cs typeface="Times New Roman"/>
              </a:rPr>
              <a:t> </a:t>
            </a:r>
            <a:r>
              <a:rPr sz="1200" dirty="0">
                <a:latin typeface="Times New Roman"/>
                <a:cs typeface="Times New Roman"/>
              </a:rPr>
              <a:t>Artificial</a:t>
            </a:r>
            <a:r>
              <a:rPr sz="1200" spc="-15" dirty="0">
                <a:latin typeface="Times New Roman"/>
                <a:cs typeface="Times New Roman"/>
              </a:rPr>
              <a:t> </a:t>
            </a:r>
            <a:r>
              <a:rPr sz="1200" dirty="0">
                <a:latin typeface="Times New Roman"/>
                <a:cs typeface="Times New Roman"/>
              </a:rPr>
              <a:t>Intelligence</a:t>
            </a:r>
            <a:r>
              <a:rPr sz="1200" spc="-10"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lang="en-IN" sz="1200" spc="-15" dirty="0">
                <a:latin typeface="Times New Roman"/>
                <a:cs typeface="Times New Roman"/>
              </a:rPr>
              <a:t>Data Science</a:t>
            </a:r>
            <a:endParaRPr sz="1200" dirty="0">
              <a:latin typeface="Times New Roman"/>
              <a:cs typeface="Times New Roman"/>
            </a:endParaRPr>
          </a:p>
          <a:p>
            <a:pPr algn="ctr">
              <a:lnSpc>
                <a:spcPct val="100000"/>
              </a:lnSpc>
              <a:spcBef>
                <a:spcPts val="930"/>
              </a:spcBef>
            </a:pPr>
            <a:r>
              <a:rPr sz="1450" spc="-5" dirty="0">
                <a:latin typeface="Times New Roman"/>
                <a:cs typeface="Times New Roman"/>
              </a:rPr>
              <a:t>Ramaiah</a:t>
            </a:r>
            <a:r>
              <a:rPr sz="1450" spc="-35" dirty="0">
                <a:latin typeface="Times New Roman"/>
                <a:cs typeface="Times New Roman"/>
              </a:rPr>
              <a:t> </a:t>
            </a:r>
            <a:r>
              <a:rPr sz="1450" spc="-5" dirty="0">
                <a:latin typeface="Times New Roman"/>
                <a:cs typeface="Times New Roman"/>
              </a:rPr>
              <a:t>Institute</a:t>
            </a:r>
            <a:r>
              <a:rPr sz="1450" spc="-30" dirty="0">
                <a:latin typeface="Times New Roman"/>
                <a:cs typeface="Times New Roman"/>
              </a:rPr>
              <a:t> </a:t>
            </a:r>
            <a:r>
              <a:rPr sz="1450" spc="-5" dirty="0">
                <a:latin typeface="Times New Roman"/>
                <a:cs typeface="Times New Roman"/>
              </a:rPr>
              <a:t>of</a:t>
            </a:r>
            <a:r>
              <a:rPr sz="1450" spc="-55" dirty="0">
                <a:latin typeface="Times New Roman"/>
                <a:cs typeface="Times New Roman"/>
              </a:rPr>
              <a:t> </a:t>
            </a:r>
            <a:r>
              <a:rPr sz="1450" spc="-15" dirty="0">
                <a:latin typeface="Times New Roman"/>
                <a:cs typeface="Times New Roman"/>
              </a:rPr>
              <a:t>Technology</a:t>
            </a:r>
            <a:endParaRPr sz="1450" dirty="0">
              <a:latin typeface="Times New Roman"/>
              <a:cs typeface="Times New Roman"/>
            </a:endParaRPr>
          </a:p>
          <a:p>
            <a:pPr marR="146050" algn="ctr">
              <a:lnSpc>
                <a:spcPct val="100000"/>
              </a:lnSpc>
              <a:spcBef>
                <a:spcPts val="940"/>
              </a:spcBef>
            </a:pPr>
            <a:r>
              <a:rPr sz="1200" dirty="0">
                <a:latin typeface="Times New Roman"/>
                <a:cs typeface="Times New Roman"/>
              </a:rPr>
              <a:t>(Autonomous Institute,</a:t>
            </a:r>
            <a:r>
              <a:rPr sz="1200" spc="-70" dirty="0">
                <a:latin typeface="Times New Roman"/>
                <a:cs typeface="Times New Roman"/>
              </a:rPr>
              <a:t> </a:t>
            </a:r>
            <a:r>
              <a:rPr sz="1200" dirty="0">
                <a:latin typeface="Times New Roman"/>
                <a:cs typeface="Times New Roman"/>
              </a:rPr>
              <a:t>A</a:t>
            </a:r>
            <a:r>
              <a:rPr sz="1200" spc="-25" dirty="0">
                <a:latin typeface="Times New Roman"/>
                <a:cs typeface="Times New Roman"/>
              </a:rPr>
              <a:t>f</a:t>
            </a:r>
            <a:r>
              <a:rPr sz="1200" dirty="0">
                <a:latin typeface="Times New Roman"/>
                <a:cs typeface="Times New Roman"/>
              </a:rPr>
              <a:t>filiated to</a:t>
            </a:r>
            <a:r>
              <a:rPr sz="1200" spc="-25" dirty="0">
                <a:latin typeface="Times New Roman"/>
                <a:cs typeface="Times New Roman"/>
              </a:rPr>
              <a:t> </a:t>
            </a:r>
            <a:r>
              <a:rPr sz="1200" dirty="0">
                <a:latin typeface="Times New Roman"/>
                <a:cs typeface="Times New Roman"/>
              </a:rPr>
              <a:t>VTU)</a:t>
            </a:r>
          </a:p>
          <a:p>
            <a:pPr>
              <a:lnSpc>
                <a:spcPct val="100000"/>
              </a:lnSpc>
              <a:spcBef>
                <a:spcPts val="40"/>
              </a:spcBef>
            </a:pPr>
            <a:endParaRPr sz="1000" dirty="0">
              <a:latin typeface="Times New Roman"/>
              <a:cs typeface="Times New Roman"/>
            </a:endParaRPr>
          </a:p>
          <a:p>
            <a:pPr marR="248920" algn="ctr">
              <a:lnSpc>
                <a:spcPct val="100000"/>
              </a:lnSpc>
            </a:pPr>
            <a:r>
              <a:rPr sz="1450" spc="-5" dirty="0">
                <a:latin typeface="Times New Roman"/>
                <a:cs typeface="Times New Roman"/>
              </a:rPr>
              <a:t>Bangalore</a:t>
            </a:r>
            <a:r>
              <a:rPr sz="1450" spc="-35" dirty="0">
                <a:latin typeface="Times New Roman"/>
                <a:cs typeface="Times New Roman"/>
              </a:rPr>
              <a:t> </a:t>
            </a:r>
            <a:r>
              <a:rPr sz="1450" dirty="0">
                <a:latin typeface="Times New Roman"/>
                <a:cs typeface="Times New Roman"/>
              </a:rPr>
              <a:t>–</a:t>
            </a:r>
            <a:r>
              <a:rPr sz="1450" spc="-30" dirty="0">
                <a:latin typeface="Times New Roman"/>
                <a:cs typeface="Times New Roman"/>
              </a:rPr>
              <a:t> </a:t>
            </a:r>
            <a:r>
              <a:rPr sz="1450" spc="-5" dirty="0">
                <a:latin typeface="Times New Roman"/>
                <a:cs typeface="Times New Roman"/>
              </a:rPr>
              <a:t>54</a:t>
            </a:r>
            <a:endParaRPr sz="1450" dirty="0">
              <a:latin typeface="Times New Roman"/>
              <a:cs typeface="Times New Roman"/>
            </a:endParaRPr>
          </a:p>
          <a:p>
            <a:pPr>
              <a:lnSpc>
                <a:spcPct val="100000"/>
              </a:lnSpc>
            </a:pPr>
            <a:endParaRPr sz="1600" dirty="0">
              <a:latin typeface="Times New Roman"/>
              <a:cs typeface="Times New Roman"/>
            </a:endParaRPr>
          </a:p>
          <a:p>
            <a:pPr marR="248920" algn="ctr">
              <a:lnSpc>
                <a:spcPct val="100000"/>
              </a:lnSpc>
              <a:spcBef>
                <a:spcPts val="990"/>
              </a:spcBef>
            </a:pPr>
            <a:r>
              <a:rPr sz="1600" b="1" spc="-20" dirty="0">
                <a:latin typeface="Times New Roman"/>
                <a:cs typeface="Times New Roman"/>
              </a:rPr>
              <a:t>CERTIFICATE</a:t>
            </a:r>
            <a:endParaRPr sz="1600" dirty="0">
              <a:latin typeface="Times New Roman"/>
              <a:cs typeface="Times New Roman"/>
            </a:endParaRPr>
          </a:p>
        </p:txBody>
      </p:sp>
      <p:sp>
        <p:nvSpPr>
          <p:cNvPr id="5" name="object 5"/>
          <p:cNvSpPr txBox="1"/>
          <p:nvPr/>
        </p:nvSpPr>
        <p:spPr>
          <a:xfrm>
            <a:off x="876300" y="4759954"/>
            <a:ext cx="5805805" cy="842090"/>
          </a:xfrm>
          <a:prstGeom prst="rect">
            <a:avLst/>
          </a:prstGeom>
        </p:spPr>
        <p:txBody>
          <a:bodyPr vert="horz" wrap="square" lIns="0" tIns="12700" rIns="0" bIns="0" rtlCol="0">
            <a:spAutoFit/>
          </a:bodyPr>
          <a:lstStyle/>
          <a:p>
            <a:pPr marL="38100" marR="30480" algn="just">
              <a:lnSpc>
                <a:spcPct val="110000"/>
              </a:lnSpc>
              <a:spcBef>
                <a:spcPts val="100"/>
              </a:spcBef>
            </a:pPr>
            <a:r>
              <a:rPr sz="1200" dirty="0">
                <a:latin typeface="Times New Roman"/>
                <a:cs typeface="Times New Roman"/>
              </a:rPr>
              <a:t>This</a:t>
            </a:r>
            <a:r>
              <a:rPr sz="1200" spc="5" dirty="0">
                <a:latin typeface="Times New Roman"/>
                <a:cs typeface="Times New Roman"/>
              </a:rPr>
              <a:t> </a:t>
            </a:r>
            <a:r>
              <a:rPr sz="1200" dirty="0">
                <a:latin typeface="Times New Roman"/>
                <a:cs typeface="Times New Roman"/>
              </a:rPr>
              <a:t>is to certify that </a:t>
            </a:r>
            <a:r>
              <a:rPr sz="1200" b="1" dirty="0">
                <a:latin typeface="Times New Roman"/>
                <a:cs typeface="Times New Roman"/>
              </a:rPr>
              <a:t>Name: </a:t>
            </a:r>
            <a:r>
              <a:rPr lang="en-IN" sz="1200" b="1" dirty="0">
                <a:latin typeface="Times New Roman"/>
                <a:cs typeface="Times New Roman"/>
              </a:rPr>
              <a:t>Deepak Dhakad</a:t>
            </a:r>
            <a:r>
              <a:rPr sz="1200" b="1" dirty="0">
                <a:latin typeface="Times New Roman"/>
                <a:cs typeface="Times New Roman"/>
              </a:rPr>
              <a:t>(USN: </a:t>
            </a:r>
            <a:r>
              <a:rPr sz="1200" b="1" spc="-10" dirty="0">
                <a:latin typeface="Times New Roman"/>
                <a:cs typeface="Times New Roman"/>
              </a:rPr>
              <a:t>1MS21A</a:t>
            </a:r>
            <a:r>
              <a:rPr lang="en-IN" sz="1200" b="1" spc="-10" dirty="0">
                <a:latin typeface="Times New Roman"/>
                <a:cs typeface="Times New Roman"/>
              </a:rPr>
              <a:t>D020</a:t>
            </a:r>
            <a:r>
              <a:rPr sz="1200" b="1" spc="-10" dirty="0">
                <a:latin typeface="Times New Roman"/>
                <a:cs typeface="Times New Roman"/>
              </a:rPr>
              <a:t>)</a:t>
            </a:r>
            <a:r>
              <a:rPr sz="1200" spc="-10" dirty="0">
                <a:latin typeface="Times New Roman"/>
                <a:cs typeface="Times New Roman"/>
              </a:rPr>
              <a:t>, </a:t>
            </a:r>
            <a:r>
              <a:rPr sz="1200" b="1" spc="-10" dirty="0">
                <a:latin typeface="Times New Roman"/>
                <a:cs typeface="Times New Roman"/>
              </a:rPr>
              <a:t>Name: </a:t>
            </a:r>
            <a:r>
              <a:rPr lang="en-IN" sz="1200" b="1" spc="-10" dirty="0">
                <a:latin typeface="Times New Roman"/>
                <a:cs typeface="Times New Roman"/>
              </a:rPr>
              <a:t>Deepak Kumar Singh</a:t>
            </a:r>
            <a:r>
              <a:rPr sz="1200" b="1" dirty="0">
                <a:latin typeface="Times New Roman"/>
                <a:cs typeface="Times New Roman"/>
              </a:rPr>
              <a:t>(USN:1MS21A</a:t>
            </a:r>
            <a:r>
              <a:rPr lang="en-IN" sz="1200" b="1" dirty="0">
                <a:latin typeface="Times New Roman"/>
                <a:cs typeface="Times New Roman"/>
              </a:rPr>
              <a:t>D021</a:t>
            </a:r>
            <a:r>
              <a:rPr sz="1200" b="1" dirty="0">
                <a:latin typeface="Times New Roman"/>
                <a:cs typeface="Times New Roman"/>
              </a:rPr>
              <a:t>)</a:t>
            </a:r>
            <a:r>
              <a:rPr sz="1200" dirty="0">
                <a:latin typeface="Times New Roman"/>
                <a:cs typeface="Times New Roman"/>
              </a:rPr>
              <a:t>,</a:t>
            </a:r>
            <a:r>
              <a:rPr sz="1200" b="1" dirty="0">
                <a:latin typeface="Times New Roman"/>
                <a:cs typeface="Times New Roman"/>
              </a:rPr>
              <a:t>Name:</a:t>
            </a:r>
            <a:r>
              <a:rPr lang="en-IN" sz="1200" b="1" dirty="0" err="1">
                <a:latin typeface="Times New Roman"/>
                <a:cs typeface="Times New Roman"/>
              </a:rPr>
              <a:t>VibhaShree</a:t>
            </a:r>
            <a:r>
              <a:rPr lang="en-IN" sz="1200" b="1" dirty="0">
                <a:latin typeface="Times New Roman"/>
                <a:cs typeface="Times New Roman"/>
              </a:rPr>
              <a:t> H S(1MS21AD057)</a:t>
            </a:r>
            <a:r>
              <a:rPr sz="1200" b="1" spc="5" dirty="0">
                <a:latin typeface="Times New Roman"/>
                <a:cs typeface="Times New Roman"/>
              </a:rPr>
              <a:t> </a:t>
            </a:r>
            <a:r>
              <a:rPr sz="1200" dirty="0">
                <a:latin typeface="Times New Roman"/>
                <a:cs typeface="Times New Roman"/>
              </a:rPr>
              <a:t>have</a:t>
            </a:r>
            <a:r>
              <a:rPr lang="en-IN" sz="1200" dirty="0">
                <a:latin typeface="Times New Roman"/>
                <a:cs typeface="Times New Roman"/>
              </a:rPr>
              <a:t> </a:t>
            </a:r>
            <a:r>
              <a:rPr sz="1200" dirty="0">
                <a:latin typeface="Times New Roman"/>
                <a:cs typeface="Times New Roman"/>
              </a:rPr>
              <a:t>completed the </a:t>
            </a:r>
            <a:r>
              <a:rPr sz="1200" b="1" dirty="0">
                <a:latin typeface="Times New Roman"/>
                <a:cs typeface="Times New Roman"/>
              </a:rPr>
              <a:t>“Company Database” </a:t>
            </a:r>
            <a:r>
              <a:rPr sz="1200" dirty="0">
                <a:latin typeface="Times New Roman"/>
                <a:cs typeface="Times New Roman"/>
              </a:rPr>
              <a:t>as part of Database Project. </a:t>
            </a:r>
            <a:r>
              <a:rPr sz="1200" spc="-50" dirty="0">
                <a:latin typeface="Times New Roman"/>
                <a:cs typeface="Times New Roman"/>
              </a:rPr>
              <a:t>We </a:t>
            </a:r>
            <a:r>
              <a:rPr sz="1200" dirty="0">
                <a:latin typeface="Times New Roman"/>
                <a:cs typeface="Times New Roman"/>
              </a:rPr>
              <a:t>declare that the entire </a:t>
            </a:r>
            <a:r>
              <a:rPr sz="1200" spc="5" dirty="0">
                <a:latin typeface="Times New Roman"/>
                <a:cs typeface="Times New Roman"/>
              </a:rPr>
              <a:t> </a:t>
            </a:r>
            <a:r>
              <a:rPr sz="1200" dirty="0">
                <a:latin typeface="Times New Roman"/>
                <a:cs typeface="Times New Roman"/>
              </a:rPr>
              <a:t>content</a:t>
            </a:r>
            <a:r>
              <a:rPr sz="1200" spc="-5" dirty="0">
                <a:latin typeface="Times New Roman"/>
                <a:cs typeface="Times New Roman"/>
              </a:rPr>
              <a:t> </a:t>
            </a:r>
            <a:r>
              <a:rPr sz="1200" dirty="0">
                <a:latin typeface="Times New Roman"/>
                <a:cs typeface="Times New Roman"/>
              </a:rPr>
              <a:t>embodied in</a:t>
            </a:r>
            <a:r>
              <a:rPr sz="1200" spc="-5" dirty="0">
                <a:latin typeface="Times New Roman"/>
                <a:cs typeface="Times New Roman"/>
              </a:rPr>
              <a:t> </a:t>
            </a:r>
            <a:r>
              <a:rPr sz="1200" dirty="0">
                <a:latin typeface="Times New Roman"/>
                <a:cs typeface="Times New Roman"/>
              </a:rPr>
              <a:t>this B.E.</a:t>
            </a:r>
            <a:r>
              <a:rPr sz="1200" spc="-5" dirty="0">
                <a:latin typeface="Times New Roman"/>
                <a:cs typeface="Times New Roman"/>
              </a:rPr>
              <a:t> </a:t>
            </a:r>
            <a:r>
              <a:rPr sz="1200" dirty="0">
                <a:latin typeface="Times New Roman"/>
                <a:cs typeface="Times New Roman"/>
              </a:rPr>
              <a:t>3</a:t>
            </a:r>
            <a:r>
              <a:rPr sz="1050" baseline="35714" dirty="0">
                <a:latin typeface="Times New Roman"/>
                <a:cs typeface="Times New Roman"/>
              </a:rPr>
              <a:t>rd</a:t>
            </a:r>
            <a:r>
              <a:rPr sz="1050" spc="179" baseline="35714" dirty="0">
                <a:latin typeface="Times New Roman"/>
                <a:cs typeface="Times New Roman"/>
              </a:rPr>
              <a:t> </a:t>
            </a:r>
            <a:r>
              <a:rPr sz="1200" dirty="0">
                <a:latin typeface="Times New Roman"/>
                <a:cs typeface="Times New Roman"/>
              </a:rPr>
              <a:t>Semester</a:t>
            </a:r>
            <a:r>
              <a:rPr sz="1200" spc="-5" dirty="0">
                <a:latin typeface="Times New Roman"/>
                <a:cs typeface="Times New Roman"/>
              </a:rPr>
              <a:t> </a:t>
            </a:r>
            <a:r>
              <a:rPr sz="1200" dirty="0">
                <a:latin typeface="Times New Roman"/>
                <a:cs typeface="Times New Roman"/>
              </a:rPr>
              <a:t>report contents</a:t>
            </a:r>
            <a:r>
              <a:rPr sz="1200" spc="-5" dirty="0">
                <a:latin typeface="Times New Roman"/>
                <a:cs typeface="Times New Roman"/>
              </a:rPr>
              <a:t> </a:t>
            </a:r>
            <a:r>
              <a:rPr sz="1200" dirty="0">
                <a:latin typeface="Times New Roman"/>
                <a:cs typeface="Times New Roman"/>
              </a:rPr>
              <a:t>are not</a:t>
            </a:r>
            <a:r>
              <a:rPr sz="1200" spc="-5" dirty="0">
                <a:latin typeface="Times New Roman"/>
                <a:cs typeface="Times New Roman"/>
              </a:rPr>
              <a:t> </a:t>
            </a:r>
            <a:r>
              <a:rPr sz="1200" dirty="0">
                <a:latin typeface="Times New Roman"/>
                <a:cs typeface="Times New Roman"/>
              </a:rPr>
              <a:t>plagiarized</a:t>
            </a:r>
            <a:r>
              <a:rPr sz="1400" dirty="0">
                <a:latin typeface="Times New Roman"/>
                <a:cs typeface="Times New Roman"/>
              </a:rPr>
              <a:t>.</a:t>
            </a:r>
          </a:p>
        </p:txBody>
      </p:sp>
      <p:sp>
        <p:nvSpPr>
          <p:cNvPr id="6" name="object 6"/>
          <p:cNvSpPr txBox="1"/>
          <p:nvPr/>
        </p:nvSpPr>
        <p:spPr>
          <a:xfrm>
            <a:off x="1587500" y="6293545"/>
            <a:ext cx="1692910" cy="526415"/>
          </a:xfrm>
          <a:prstGeom prst="rect">
            <a:avLst/>
          </a:prstGeom>
        </p:spPr>
        <p:txBody>
          <a:bodyPr vert="horz" wrap="square" lIns="0" tIns="12700" rIns="0" bIns="0" rtlCol="0">
            <a:spAutoFit/>
          </a:bodyPr>
          <a:lstStyle/>
          <a:p>
            <a:pPr marL="31115">
              <a:lnSpc>
                <a:spcPct val="100000"/>
              </a:lnSpc>
              <a:spcBef>
                <a:spcPts val="100"/>
              </a:spcBef>
            </a:pPr>
            <a:r>
              <a:rPr sz="1300" b="1" u="heavy" spc="-5" dirty="0">
                <a:uFill>
                  <a:solidFill>
                    <a:srgbClr val="000000"/>
                  </a:solidFill>
                </a:uFill>
                <a:latin typeface="Times New Roman"/>
                <a:cs typeface="Times New Roman"/>
              </a:rPr>
              <a:t>Submitted</a:t>
            </a:r>
            <a:r>
              <a:rPr sz="1300" b="1" u="heavy" spc="-45" dirty="0">
                <a:uFill>
                  <a:solidFill>
                    <a:srgbClr val="000000"/>
                  </a:solidFill>
                </a:uFill>
                <a:latin typeface="Times New Roman"/>
                <a:cs typeface="Times New Roman"/>
              </a:rPr>
              <a:t> </a:t>
            </a:r>
            <a:r>
              <a:rPr sz="1300" b="1" u="heavy" spc="-5" dirty="0">
                <a:uFill>
                  <a:solidFill>
                    <a:srgbClr val="000000"/>
                  </a:solidFill>
                </a:uFill>
                <a:latin typeface="Times New Roman"/>
                <a:cs typeface="Times New Roman"/>
              </a:rPr>
              <a:t>by:</a:t>
            </a:r>
            <a:endParaRPr sz="1300" dirty="0">
              <a:latin typeface="Times New Roman"/>
              <a:cs typeface="Times New Roman"/>
            </a:endParaRPr>
          </a:p>
          <a:p>
            <a:pPr marL="12700">
              <a:lnSpc>
                <a:spcPct val="100000"/>
              </a:lnSpc>
              <a:spcBef>
                <a:spcPts val="940"/>
              </a:spcBef>
            </a:pPr>
            <a:r>
              <a:rPr sz="1200" dirty="0">
                <a:latin typeface="Times New Roman"/>
                <a:cs typeface="Times New Roman"/>
              </a:rPr>
              <a:t>Name:</a:t>
            </a:r>
            <a:r>
              <a:rPr sz="1200" spc="-45" dirty="0">
                <a:latin typeface="Times New Roman"/>
                <a:cs typeface="Times New Roman"/>
              </a:rPr>
              <a:t> </a:t>
            </a:r>
            <a:r>
              <a:rPr lang="en-IN" sz="1200" spc="-45" dirty="0">
                <a:latin typeface="Times New Roman"/>
                <a:cs typeface="Times New Roman"/>
              </a:rPr>
              <a:t>Deepak Dhakad</a:t>
            </a:r>
            <a:endParaRPr sz="1200" dirty="0">
              <a:latin typeface="Times New Roman"/>
              <a:cs typeface="Times New Roman"/>
            </a:endParaRPr>
          </a:p>
        </p:txBody>
      </p:sp>
      <p:sp>
        <p:nvSpPr>
          <p:cNvPr id="7" name="object 7"/>
          <p:cNvSpPr txBox="1"/>
          <p:nvPr/>
        </p:nvSpPr>
        <p:spPr>
          <a:xfrm>
            <a:off x="4350382" y="6611087"/>
            <a:ext cx="1339218"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USN:</a:t>
            </a:r>
            <a:r>
              <a:rPr sz="1200" spc="-75" dirty="0">
                <a:latin typeface="Times New Roman"/>
                <a:cs typeface="Times New Roman"/>
              </a:rPr>
              <a:t> </a:t>
            </a:r>
            <a:r>
              <a:rPr sz="1200" spc="-5" dirty="0">
                <a:latin typeface="Times New Roman"/>
                <a:cs typeface="Times New Roman"/>
              </a:rPr>
              <a:t>1MS21A</a:t>
            </a:r>
            <a:r>
              <a:rPr lang="en-IN" sz="1200" spc="-5" dirty="0">
                <a:latin typeface="Times New Roman"/>
                <a:cs typeface="Times New Roman"/>
              </a:rPr>
              <a:t>D020</a:t>
            </a:r>
            <a:endParaRPr sz="1200" dirty="0">
              <a:latin typeface="Times New Roman"/>
              <a:cs typeface="Times New Roman"/>
            </a:endParaRPr>
          </a:p>
        </p:txBody>
      </p:sp>
      <p:sp>
        <p:nvSpPr>
          <p:cNvPr id="8" name="object 8"/>
          <p:cNvSpPr txBox="1"/>
          <p:nvPr/>
        </p:nvSpPr>
        <p:spPr>
          <a:xfrm>
            <a:off x="1587498" y="6939621"/>
            <a:ext cx="1816101"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Name:</a:t>
            </a:r>
            <a:r>
              <a:rPr sz="1200" spc="-55" dirty="0">
                <a:latin typeface="Times New Roman"/>
                <a:cs typeface="Times New Roman"/>
              </a:rPr>
              <a:t> </a:t>
            </a:r>
            <a:r>
              <a:rPr lang="en-IN" sz="1200" spc="-15" dirty="0">
                <a:latin typeface="Times New Roman"/>
                <a:cs typeface="Times New Roman"/>
              </a:rPr>
              <a:t>Deepak Kumar Singh</a:t>
            </a:r>
            <a:endParaRPr sz="1200" dirty="0">
              <a:latin typeface="Times New Roman"/>
              <a:cs typeface="Times New Roman"/>
            </a:endParaRPr>
          </a:p>
        </p:txBody>
      </p:sp>
      <p:sp>
        <p:nvSpPr>
          <p:cNvPr id="9" name="object 9"/>
          <p:cNvSpPr txBox="1"/>
          <p:nvPr/>
        </p:nvSpPr>
        <p:spPr>
          <a:xfrm>
            <a:off x="4347554" y="6939621"/>
            <a:ext cx="1392555"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USN:</a:t>
            </a:r>
            <a:r>
              <a:rPr sz="1200" spc="-75" dirty="0">
                <a:latin typeface="Times New Roman"/>
                <a:cs typeface="Times New Roman"/>
              </a:rPr>
              <a:t> </a:t>
            </a:r>
            <a:r>
              <a:rPr sz="1200" dirty="0">
                <a:latin typeface="Times New Roman"/>
                <a:cs typeface="Times New Roman"/>
              </a:rPr>
              <a:t>1MS21A</a:t>
            </a:r>
            <a:r>
              <a:rPr lang="en-IN" sz="1200" dirty="0">
                <a:latin typeface="Times New Roman"/>
                <a:cs typeface="Times New Roman"/>
              </a:rPr>
              <a:t>D021</a:t>
            </a:r>
            <a:endParaRPr sz="1200" dirty="0">
              <a:latin typeface="Times New Roman"/>
              <a:cs typeface="Times New Roman"/>
            </a:endParaRPr>
          </a:p>
        </p:txBody>
      </p:sp>
      <p:sp>
        <p:nvSpPr>
          <p:cNvPr id="10" name="object 10"/>
          <p:cNvSpPr txBox="1"/>
          <p:nvPr/>
        </p:nvSpPr>
        <p:spPr>
          <a:xfrm>
            <a:off x="1587500" y="7268153"/>
            <a:ext cx="153670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Name:</a:t>
            </a:r>
            <a:r>
              <a:rPr lang="en-IN" sz="1200" dirty="0" err="1">
                <a:latin typeface="Times New Roman"/>
                <a:cs typeface="Times New Roman"/>
              </a:rPr>
              <a:t>VibhaShree</a:t>
            </a:r>
            <a:r>
              <a:rPr lang="en-IN" sz="1200" dirty="0">
                <a:latin typeface="Times New Roman"/>
                <a:cs typeface="Times New Roman"/>
              </a:rPr>
              <a:t> H S</a:t>
            </a:r>
            <a:endParaRPr sz="1200" dirty="0">
              <a:latin typeface="Times New Roman"/>
              <a:cs typeface="Times New Roman"/>
            </a:endParaRPr>
          </a:p>
        </p:txBody>
      </p:sp>
      <p:sp>
        <p:nvSpPr>
          <p:cNvPr id="11" name="object 11"/>
          <p:cNvSpPr txBox="1"/>
          <p:nvPr/>
        </p:nvSpPr>
        <p:spPr>
          <a:xfrm>
            <a:off x="4349750" y="7268153"/>
            <a:ext cx="133985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USN:1MS21A</a:t>
            </a:r>
            <a:r>
              <a:rPr lang="en-IN" sz="1200" dirty="0">
                <a:latin typeface="Times New Roman"/>
                <a:cs typeface="Times New Roman"/>
              </a:rPr>
              <a:t>D057</a:t>
            </a:r>
            <a:endParaRPr sz="1200" dirty="0">
              <a:latin typeface="Times New Roman"/>
              <a:cs typeface="Times New Roman"/>
            </a:endParaRPr>
          </a:p>
        </p:txBody>
      </p:sp>
      <p:sp>
        <p:nvSpPr>
          <p:cNvPr id="16" name="object 16"/>
          <p:cNvSpPr txBox="1"/>
          <p:nvPr/>
        </p:nvSpPr>
        <p:spPr>
          <a:xfrm>
            <a:off x="1587500" y="8647970"/>
            <a:ext cx="763905" cy="223520"/>
          </a:xfrm>
          <a:prstGeom prst="rect">
            <a:avLst/>
          </a:prstGeom>
        </p:spPr>
        <p:txBody>
          <a:bodyPr vert="horz" wrap="square" lIns="0" tIns="12700" rIns="0" bIns="0" rtlCol="0">
            <a:spAutoFit/>
          </a:bodyPr>
          <a:lstStyle/>
          <a:p>
            <a:pPr marL="12700">
              <a:lnSpc>
                <a:spcPct val="100000"/>
              </a:lnSpc>
              <a:spcBef>
                <a:spcPts val="100"/>
              </a:spcBef>
            </a:pPr>
            <a:r>
              <a:rPr sz="1300" b="1" u="heavy" spc="-5" dirty="0">
                <a:uFill>
                  <a:solidFill>
                    <a:srgbClr val="000000"/>
                  </a:solidFill>
                </a:uFill>
                <a:latin typeface="Times New Roman"/>
                <a:cs typeface="Times New Roman"/>
              </a:rPr>
              <a:t>Guided</a:t>
            </a:r>
            <a:r>
              <a:rPr sz="1300" b="1" u="heavy" spc="-70" dirty="0">
                <a:uFill>
                  <a:solidFill>
                    <a:srgbClr val="000000"/>
                  </a:solidFill>
                </a:uFill>
                <a:latin typeface="Times New Roman"/>
                <a:cs typeface="Times New Roman"/>
              </a:rPr>
              <a:t> </a:t>
            </a:r>
            <a:r>
              <a:rPr sz="1300" b="1" u="heavy" spc="-5" dirty="0">
                <a:uFill>
                  <a:solidFill>
                    <a:srgbClr val="000000"/>
                  </a:solidFill>
                </a:uFill>
                <a:latin typeface="Times New Roman"/>
                <a:cs typeface="Times New Roman"/>
              </a:rPr>
              <a:t>by</a:t>
            </a:r>
            <a:endParaRPr sz="1300">
              <a:latin typeface="Times New Roman"/>
              <a:cs typeface="Times New Roman"/>
            </a:endParaRPr>
          </a:p>
        </p:txBody>
      </p:sp>
      <p:pic>
        <p:nvPicPr>
          <p:cNvPr id="17" name="object 17"/>
          <p:cNvPicPr/>
          <p:nvPr/>
        </p:nvPicPr>
        <p:blipFill>
          <a:blip r:embed="rId2" cstate="print"/>
          <a:stretch>
            <a:fillRect/>
          </a:stretch>
        </p:blipFill>
        <p:spPr>
          <a:xfrm>
            <a:off x="933450" y="1612472"/>
            <a:ext cx="2190750" cy="685800"/>
          </a:xfrm>
          <a:prstGeom prst="rect">
            <a:avLst/>
          </a:prstGeom>
        </p:spPr>
      </p:pic>
      <p:sp>
        <p:nvSpPr>
          <p:cNvPr id="19" name="TextBox 18">
            <a:extLst>
              <a:ext uri="{FF2B5EF4-FFF2-40B4-BE49-F238E27FC236}">
                <a16:creationId xmlns:a16="http://schemas.microsoft.com/office/drawing/2014/main" id="{D47E8E79-67C1-6F2B-860F-CBDD1ED4DF07}"/>
              </a:ext>
            </a:extLst>
          </p:cNvPr>
          <p:cNvSpPr txBox="1"/>
          <p:nvPr/>
        </p:nvSpPr>
        <p:spPr>
          <a:xfrm>
            <a:off x="1595771" y="9097639"/>
            <a:ext cx="3156313" cy="1043042"/>
          </a:xfrm>
          <a:prstGeom prst="rect">
            <a:avLst/>
          </a:prstGeom>
          <a:noFill/>
        </p:spPr>
        <p:txBody>
          <a:bodyPr wrap="none" rtlCol="0">
            <a:spAutoFit/>
          </a:bodyPr>
          <a:lstStyle/>
          <a:p>
            <a:pPr marL="12700" marR="5080" indent="580390">
              <a:lnSpc>
                <a:spcPts val="1610"/>
              </a:lnSpc>
              <a:spcBef>
                <a:spcPts val="1285"/>
              </a:spcBef>
            </a:pPr>
            <a:r>
              <a:rPr lang="en-IN" sz="1800" b="1" i="0" dirty="0">
                <a:solidFill>
                  <a:srgbClr val="333333"/>
                </a:solidFill>
                <a:effectLst/>
                <a:latin typeface="Raleway" panose="020B0604020202020204" pitchFamily="2" charset="0"/>
              </a:rPr>
              <a:t> </a:t>
            </a:r>
            <a:r>
              <a:rPr lang="en-IN" sz="1600" b="1" i="0" dirty="0">
                <a:solidFill>
                  <a:srgbClr val="333333"/>
                </a:solidFill>
                <a:effectLst/>
                <a:latin typeface="Raleway" panose="020B0604020202020204" pitchFamily="2" charset="0"/>
              </a:rPr>
              <a:t>VINAY T R</a:t>
            </a:r>
          </a:p>
          <a:p>
            <a:pPr marL="12700" marR="5080" indent="580390">
              <a:lnSpc>
                <a:spcPts val="1610"/>
              </a:lnSpc>
              <a:spcBef>
                <a:spcPts val="1285"/>
              </a:spcBef>
            </a:pPr>
            <a:r>
              <a:rPr lang="en-IN" sz="1600" dirty="0">
                <a:solidFill>
                  <a:srgbClr val="333333"/>
                </a:solidFill>
                <a:latin typeface="Raleway" panose="020B0604020202020204" pitchFamily="2" charset="0"/>
              </a:rPr>
              <a:t>ASSISTANT PROFESSOR</a:t>
            </a:r>
          </a:p>
          <a:p>
            <a:pPr marL="12700" marR="5080" indent="580390">
              <a:lnSpc>
                <a:spcPts val="1610"/>
              </a:lnSpc>
              <a:spcBef>
                <a:spcPts val="1285"/>
              </a:spcBef>
            </a:pPr>
            <a:r>
              <a:rPr lang="en-IN" sz="1600" i="0" dirty="0">
                <a:solidFill>
                  <a:srgbClr val="333333"/>
                </a:solidFill>
                <a:effectLst/>
                <a:latin typeface="Raleway" panose="020B0604020202020204" pitchFamily="2" charset="0"/>
              </a:rPr>
              <a:t>DEPARTMENT OF AI&amp;DS</a:t>
            </a: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49179863"/>
              </p:ext>
            </p:extLst>
          </p:nvPr>
        </p:nvGraphicFramePr>
        <p:xfrm>
          <a:off x="1042904" y="5727700"/>
          <a:ext cx="5713495" cy="2295760"/>
        </p:xfrm>
        <a:graphic>
          <a:graphicData uri="http://schemas.openxmlformats.org/drawingml/2006/table">
            <a:tbl>
              <a:tblPr firstRow="1" bandRow="1">
                <a:tableStyleId>{2D5ABB26-0587-4C30-8999-92F81FD0307C}</a:tableStyleId>
              </a:tblPr>
              <a:tblGrid>
                <a:gridCol w="313785">
                  <a:extLst>
                    <a:ext uri="{9D8B030D-6E8A-4147-A177-3AD203B41FA5}">
                      <a16:colId xmlns:a16="http://schemas.microsoft.com/office/drawing/2014/main" val="20000"/>
                    </a:ext>
                  </a:extLst>
                </a:gridCol>
                <a:gridCol w="1019800">
                  <a:extLst>
                    <a:ext uri="{9D8B030D-6E8A-4147-A177-3AD203B41FA5}">
                      <a16:colId xmlns:a16="http://schemas.microsoft.com/office/drawing/2014/main" val="20001"/>
                    </a:ext>
                  </a:extLst>
                </a:gridCol>
                <a:gridCol w="1865311">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817983">
                  <a:extLst>
                    <a:ext uri="{9D8B030D-6E8A-4147-A177-3AD203B41FA5}">
                      <a16:colId xmlns:a16="http://schemas.microsoft.com/office/drawing/2014/main" val="20004"/>
                    </a:ext>
                  </a:extLst>
                </a:gridCol>
                <a:gridCol w="706016">
                  <a:extLst>
                    <a:ext uri="{9D8B030D-6E8A-4147-A177-3AD203B41FA5}">
                      <a16:colId xmlns:a16="http://schemas.microsoft.com/office/drawing/2014/main" val="20005"/>
                    </a:ext>
                  </a:extLst>
                </a:gridCol>
              </a:tblGrid>
              <a:tr h="1155649">
                <a:tc>
                  <a:txBody>
                    <a:bodyPr/>
                    <a:lstStyle/>
                    <a:p>
                      <a:pPr marL="81915" marR="77470" algn="ctr">
                        <a:lnSpc>
                          <a:spcPts val="1150"/>
                        </a:lnSpc>
                        <a:spcBef>
                          <a:spcPts val="95"/>
                        </a:spcBef>
                      </a:pPr>
                      <a:r>
                        <a:rPr sz="1000" b="1" spc="-5" dirty="0">
                          <a:latin typeface="Times New Roman"/>
                          <a:cs typeface="Times New Roman"/>
                        </a:rPr>
                        <a:t>Sl</a:t>
                      </a:r>
                      <a:r>
                        <a:rPr sz="1000" b="1" dirty="0">
                          <a:latin typeface="Times New Roman"/>
                          <a:cs typeface="Times New Roman"/>
                        </a:rPr>
                        <a:t>.  N</a:t>
                      </a:r>
                      <a:endParaRPr sz="1000">
                        <a:latin typeface="Times New Roman"/>
                        <a:cs typeface="Times New Roman"/>
                      </a:endParaRPr>
                    </a:p>
                    <a:p>
                      <a:pPr algn="ctr">
                        <a:lnSpc>
                          <a:spcPts val="1120"/>
                        </a:lnSpc>
                      </a:pPr>
                      <a:r>
                        <a:rPr sz="1000" b="1" dirty="0">
                          <a:latin typeface="Times New Roman"/>
                          <a:cs typeface="Times New Roman"/>
                        </a:rPr>
                        <a:t>o</a:t>
                      </a:r>
                      <a:endParaRPr sz="1000">
                        <a:latin typeface="Times New Roman"/>
                        <a:cs typeface="Times New Roman"/>
                      </a:endParaRPr>
                    </a:p>
                  </a:txBody>
                  <a:tcPr marL="0" marR="0" marT="12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4445" algn="ctr">
                        <a:lnSpc>
                          <a:spcPct val="100000"/>
                        </a:lnSpc>
                        <a:spcBef>
                          <a:spcPts val="15"/>
                        </a:spcBef>
                      </a:pPr>
                      <a:r>
                        <a:rPr sz="1000" b="1" spc="-5" dirty="0">
                          <a:latin typeface="Times New Roman"/>
                          <a:cs typeface="Times New Roman"/>
                        </a:rPr>
                        <a:t>USN</a:t>
                      </a:r>
                      <a:endParaRPr sz="1000" dirty="0">
                        <a:latin typeface="Times New Roman"/>
                        <a:cs typeface="Times New Roman"/>
                      </a:endParaRPr>
                    </a:p>
                  </a:txBody>
                  <a:tcPr marL="0" marR="0" marT="19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270" algn="ctr">
                        <a:lnSpc>
                          <a:spcPct val="100000"/>
                        </a:lnSpc>
                        <a:spcBef>
                          <a:spcPts val="15"/>
                        </a:spcBef>
                      </a:pPr>
                      <a:r>
                        <a:rPr sz="1000" b="1" spc="-5" dirty="0">
                          <a:latin typeface="Times New Roman"/>
                          <a:cs typeface="Times New Roman"/>
                        </a:rPr>
                        <a:t>Name</a:t>
                      </a:r>
                      <a:endParaRPr sz="1000">
                        <a:latin typeface="Times New Roman"/>
                        <a:cs typeface="Times New Roman"/>
                      </a:endParaRPr>
                    </a:p>
                  </a:txBody>
                  <a:tcPr marL="0" marR="0" marT="19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250" marR="97155" algn="ctr">
                        <a:lnSpc>
                          <a:spcPts val="1150"/>
                        </a:lnSpc>
                        <a:spcBef>
                          <a:spcPts val="95"/>
                        </a:spcBef>
                      </a:pPr>
                      <a:r>
                        <a:rPr sz="1000" b="1" spc="-10" dirty="0">
                          <a:latin typeface="Times New Roman"/>
                          <a:cs typeface="Times New Roman"/>
                        </a:rPr>
                        <a:t>Research </a:t>
                      </a:r>
                      <a:r>
                        <a:rPr sz="1000" b="1" spc="-5" dirty="0">
                          <a:latin typeface="Times New Roman"/>
                          <a:cs typeface="Times New Roman"/>
                        </a:rPr>
                        <a:t> Content </a:t>
                      </a:r>
                      <a:r>
                        <a:rPr sz="1000" b="1" dirty="0">
                          <a:latin typeface="Times New Roman"/>
                          <a:cs typeface="Times New Roman"/>
                        </a:rPr>
                        <a:t> </a:t>
                      </a:r>
                      <a:r>
                        <a:rPr sz="1000" b="1" spc="-5" dirty="0">
                          <a:latin typeface="Times New Roman"/>
                          <a:cs typeface="Times New Roman"/>
                        </a:rPr>
                        <a:t>understandi</a:t>
                      </a:r>
                      <a:r>
                        <a:rPr sz="1000" b="1" dirty="0">
                          <a:latin typeface="Times New Roman"/>
                          <a:cs typeface="Times New Roman"/>
                        </a:rPr>
                        <a:t>ng</a:t>
                      </a:r>
                      <a:endParaRPr sz="1000" dirty="0">
                        <a:latin typeface="Times New Roman"/>
                        <a:cs typeface="Times New Roman"/>
                      </a:endParaRPr>
                    </a:p>
                    <a:p>
                      <a:pPr marL="142875" marR="144780" algn="ctr">
                        <a:lnSpc>
                          <a:spcPts val="1150"/>
                        </a:lnSpc>
                      </a:pPr>
                      <a:r>
                        <a:rPr sz="1000" b="1" spc="-5" dirty="0">
                          <a:latin typeface="Times New Roman"/>
                          <a:cs typeface="Times New Roman"/>
                        </a:rPr>
                        <a:t>an</a:t>
                      </a:r>
                      <a:r>
                        <a:rPr sz="1000" b="1" dirty="0">
                          <a:latin typeface="Times New Roman"/>
                          <a:cs typeface="Times New Roman"/>
                        </a:rPr>
                        <a:t>d</a:t>
                      </a:r>
                      <a:r>
                        <a:rPr sz="1000" b="1" spc="-5" dirty="0">
                          <a:latin typeface="Times New Roman"/>
                          <a:cs typeface="Times New Roman"/>
                        </a:rPr>
                        <a:t> Codin</a:t>
                      </a:r>
                      <a:r>
                        <a:rPr sz="1000" b="1" dirty="0">
                          <a:latin typeface="Times New Roman"/>
                          <a:cs typeface="Times New Roman"/>
                        </a:rPr>
                        <a:t>g  </a:t>
                      </a:r>
                      <a:r>
                        <a:rPr sz="1000" b="1" spc="-5" dirty="0">
                          <a:latin typeface="Times New Roman"/>
                          <a:cs typeface="Times New Roman"/>
                        </a:rPr>
                        <a:t>(10)</a:t>
                      </a:r>
                      <a:endParaRPr sz="1000" dirty="0">
                        <a:latin typeface="Times New Roman"/>
                        <a:cs typeface="Times New Roman"/>
                      </a:endParaRPr>
                    </a:p>
                  </a:txBody>
                  <a:tcPr marL="0" marR="0" marT="12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88900" marR="90805" algn="ctr">
                        <a:lnSpc>
                          <a:spcPts val="1150"/>
                        </a:lnSpc>
                        <a:spcBef>
                          <a:spcPts val="95"/>
                        </a:spcBef>
                      </a:pPr>
                      <a:r>
                        <a:rPr sz="1000" b="1" spc="-5" dirty="0">
                          <a:latin typeface="Times New Roman"/>
                          <a:cs typeface="Times New Roman"/>
                        </a:rPr>
                        <a:t>Demo </a:t>
                      </a:r>
                      <a:r>
                        <a:rPr sz="1000" b="1" dirty="0">
                          <a:latin typeface="Times New Roman"/>
                          <a:cs typeface="Times New Roman"/>
                        </a:rPr>
                        <a:t>&amp; </a:t>
                      </a:r>
                      <a:r>
                        <a:rPr sz="1000" b="1" spc="5" dirty="0">
                          <a:latin typeface="Times New Roman"/>
                          <a:cs typeface="Times New Roman"/>
                        </a:rPr>
                        <a:t> </a:t>
                      </a:r>
                      <a:r>
                        <a:rPr sz="1000" b="1" spc="-5" dirty="0">
                          <a:latin typeface="Times New Roman"/>
                          <a:cs typeface="Times New Roman"/>
                        </a:rPr>
                        <a:t>Report </a:t>
                      </a:r>
                      <a:r>
                        <a:rPr sz="1000" b="1" dirty="0">
                          <a:latin typeface="Times New Roman"/>
                          <a:cs typeface="Times New Roman"/>
                        </a:rPr>
                        <a:t> </a:t>
                      </a:r>
                      <a:r>
                        <a:rPr sz="1000" b="1" spc="-5" dirty="0">
                          <a:latin typeface="Times New Roman"/>
                          <a:cs typeface="Times New Roman"/>
                        </a:rPr>
                        <a:t>submissio</a:t>
                      </a:r>
                      <a:r>
                        <a:rPr sz="1000" b="1" dirty="0">
                          <a:latin typeface="Times New Roman"/>
                          <a:cs typeface="Times New Roman"/>
                        </a:rPr>
                        <a:t>n  </a:t>
                      </a:r>
                      <a:r>
                        <a:rPr sz="1000" b="1" spc="-5" dirty="0">
                          <a:latin typeface="Times New Roman"/>
                          <a:cs typeface="Times New Roman"/>
                        </a:rPr>
                        <a:t>(10)</a:t>
                      </a:r>
                      <a:endParaRPr sz="1000" dirty="0">
                        <a:latin typeface="Times New Roman"/>
                        <a:cs typeface="Times New Roman"/>
                      </a:endParaRPr>
                    </a:p>
                  </a:txBody>
                  <a:tcPr marL="0" marR="0" marT="1206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0"/>
                        </a:spcBef>
                      </a:pPr>
                      <a:r>
                        <a:rPr sz="1100" b="1" spc="-25" dirty="0">
                          <a:latin typeface="Times New Roman"/>
                          <a:cs typeface="Times New Roman"/>
                        </a:rPr>
                        <a:t>Total</a:t>
                      </a:r>
                      <a:endParaRPr sz="1100">
                        <a:latin typeface="Times New Roman"/>
                        <a:cs typeface="Times New Roman"/>
                      </a:endParaRPr>
                    </a:p>
                    <a:p>
                      <a:pPr algn="ctr">
                        <a:lnSpc>
                          <a:spcPct val="100000"/>
                        </a:lnSpc>
                        <a:spcBef>
                          <a:spcPts val="135"/>
                        </a:spcBef>
                      </a:pPr>
                      <a:r>
                        <a:rPr sz="1100" b="1" spc="-5" dirty="0">
                          <a:latin typeface="Times New Roman"/>
                          <a:cs typeface="Times New Roman"/>
                        </a:rPr>
                        <a:t>Marks</a:t>
                      </a:r>
                      <a:endParaRPr sz="11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gn="ctr">
                        <a:lnSpc>
                          <a:spcPct val="100000"/>
                        </a:lnSpc>
                        <a:spcBef>
                          <a:spcPts val="830"/>
                        </a:spcBef>
                      </a:pPr>
                      <a:r>
                        <a:rPr sz="1100" b="1" spc="-5" dirty="0">
                          <a:latin typeface="Times New Roman"/>
                          <a:cs typeface="Times New Roman"/>
                        </a:rPr>
                        <a:t>(20)</a:t>
                      </a:r>
                      <a:endParaRPr sz="11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FFCC"/>
                    </a:solidFill>
                  </a:tcPr>
                </a:tc>
                <a:extLst>
                  <a:ext uri="{0D108BD9-81ED-4DB2-BD59-A6C34878D82A}">
                    <a16:rowId xmlns:a16="http://schemas.microsoft.com/office/drawing/2014/main" val="10000"/>
                  </a:ext>
                </a:extLst>
              </a:tr>
              <a:tr h="411381">
                <a:tc>
                  <a:txBody>
                    <a:bodyPr/>
                    <a:lstStyle/>
                    <a:p>
                      <a:pPr>
                        <a:lnSpc>
                          <a:spcPct val="100000"/>
                        </a:lnSpc>
                        <a:spcBef>
                          <a:spcPts val="5"/>
                        </a:spcBef>
                      </a:pPr>
                      <a:endParaRPr sz="1100">
                        <a:latin typeface="Times New Roman"/>
                        <a:cs typeface="Times New Roman"/>
                      </a:endParaRPr>
                    </a:p>
                    <a:p>
                      <a:pPr marL="78740">
                        <a:lnSpc>
                          <a:spcPct val="100000"/>
                        </a:lnSpc>
                      </a:pPr>
                      <a:r>
                        <a:rPr sz="1100" b="1" spc="-5" dirty="0">
                          <a:latin typeface="Times New Roman"/>
                          <a:cs typeface="Times New Roman"/>
                        </a:rPr>
                        <a:t>1.</a:t>
                      </a:r>
                      <a:endParaRPr sz="110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4445" algn="ctr">
                        <a:lnSpc>
                          <a:spcPct val="100000"/>
                        </a:lnSpc>
                        <a:spcBef>
                          <a:spcPts val="5"/>
                        </a:spcBef>
                      </a:pPr>
                      <a:r>
                        <a:rPr sz="1100" b="1" spc="-5" dirty="0">
                          <a:latin typeface="Times New Roman"/>
                          <a:cs typeface="Times New Roman"/>
                        </a:rPr>
                        <a:t>1MS21A</a:t>
                      </a:r>
                      <a:r>
                        <a:rPr lang="en-IN" sz="1100" b="1" spc="-5" dirty="0">
                          <a:latin typeface="Times New Roman"/>
                          <a:cs typeface="Times New Roman"/>
                        </a:rPr>
                        <a:t>D020</a:t>
                      </a:r>
                      <a:endParaRPr sz="1100" dirty="0">
                        <a:latin typeface="Times New Roman"/>
                        <a:cs typeface="Times New Roman"/>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393065">
                        <a:lnSpc>
                          <a:spcPts val="1664"/>
                        </a:lnSpc>
                      </a:pPr>
                      <a:r>
                        <a:rPr lang="en-IN" sz="1400" spc="-20" dirty="0">
                          <a:latin typeface="Times New Roman"/>
                          <a:cs typeface="Times New Roman"/>
                        </a:rPr>
                        <a:t>Deepak Dhakad</a:t>
                      </a:r>
                      <a:endParaRPr sz="1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FFCC"/>
                    </a:solidFill>
                  </a:tcPr>
                </a:tc>
                <a:extLst>
                  <a:ext uri="{0D108BD9-81ED-4DB2-BD59-A6C34878D82A}">
                    <a16:rowId xmlns:a16="http://schemas.microsoft.com/office/drawing/2014/main" val="10001"/>
                  </a:ext>
                </a:extLst>
              </a:tr>
              <a:tr h="364365">
                <a:tc>
                  <a:txBody>
                    <a:bodyPr/>
                    <a:lstStyle/>
                    <a:p>
                      <a:pPr>
                        <a:lnSpc>
                          <a:spcPct val="100000"/>
                        </a:lnSpc>
                        <a:spcBef>
                          <a:spcPts val="25"/>
                        </a:spcBef>
                      </a:pPr>
                      <a:endParaRPr sz="1100" dirty="0">
                        <a:latin typeface="Times New Roman"/>
                        <a:cs typeface="Times New Roman"/>
                      </a:endParaRPr>
                    </a:p>
                    <a:p>
                      <a:pPr marL="78740">
                        <a:lnSpc>
                          <a:spcPct val="100000"/>
                        </a:lnSpc>
                        <a:spcBef>
                          <a:spcPts val="5"/>
                        </a:spcBef>
                      </a:pPr>
                      <a:r>
                        <a:rPr sz="1100" b="1" spc="-5" dirty="0">
                          <a:latin typeface="Times New Roman"/>
                          <a:cs typeface="Times New Roman"/>
                        </a:rPr>
                        <a:t>2.</a:t>
                      </a:r>
                      <a:endParaRPr sz="1100" dirty="0">
                        <a:latin typeface="Times New Roman"/>
                        <a:cs typeface="Times New Roman"/>
                      </a:endParaRPr>
                    </a:p>
                  </a:txBody>
                  <a:tcPr marL="0" marR="0" marT="317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59690" algn="ctr">
                        <a:lnSpc>
                          <a:spcPct val="100000"/>
                        </a:lnSpc>
                        <a:spcBef>
                          <a:spcPts val="30"/>
                        </a:spcBef>
                      </a:pPr>
                      <a:r>
                        <a:rPr sz="1100" b="1" spc="-5" dirty="0">
                          <a:latin typeface="Times New Roman"/>
                          <a:cs typeface="Times New Roman"/>
                        </a:rPr>
                        <a:t>1MS21A</a:t>
                      </a:r>
                      <a:r>
                        <a:rPr lang="en-IN" sz="1100" b="1" spc="-5" dirty="0">
                          <a:latin typeface="Times New Roman"/>
                          <a:cs typeface="Times New Roman"/>
                        </a:rPr>
                        <a:t>D021</a:t>
                      </a:r>
                      <a:endParaRPr sz="1100" dirty="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275590">
                        <a:lnSpc>
                          <a:spcPct val="100000"/>
                        </a:lnSpc>
                        <a:spcBef>
                          <a:spcPts val="15"/>
                        </a:spcBef>
                      </a:pPr>
                      <a:r>
                        <a:rPr lang="en-IN" sz="1300" dirty="0">
                          <a:latin typeface="Times New Roman"/>
                          <a:cs typeface="Times New Roman"/>
                        </a:rPr>
                        <a:t>   Deepak Kumar Singh</a:t>
                      </a:r>
                      <a:endParaRPr sz="1300" dirty="0">
                        <a:latin typeface="Times New Roman"/>
                        <a:cs typeface="Times New Roman"/>
                      </a:endParaRPr>
                    </a:p>
                  </a:txBody>
                  <a:tcPr marL="0" marR="0" marT="19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FFCC"/>
                    </a:solidFill>
                  </a:tcPr>
                </a:tc>
                <a:extLst>
                  <a:ext uri="{0D108BD9-81ED-4DB2-BD59-A6C34878D82A}">
                    <a16:rowId xmlns:a16="http://schemas.microsoft.com/office/drawing/2014/main" val="10002"/>
                  </a:ext>
                </a:extLst>
              </a:tr>
              <a:tr h="364365">
                <a:tc>
                  <a:txBody>
                    <a:bodyPr/>
                    <a:lstStyle/>
                    <a:p>
                      <a:pPr marL="78740">
                        <a:lnSpc>
                          <a:spcPts val="1315"/>
                        </a:lnSpc>
                      </a:pPr>
                      <a:r>
                        <a:rPr sz="1100" b="1" spc="-5" dirty="0">
                          <a:latin typeface="Times New Roman"/>
                          <a:cs typeface="Times New Roman"/>
                        </a:rPr>
                        <a:t>3.</a:t>
                      </a: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59690" algn="ctr">
                        <a:lnSpc>
                          <a:spcPts val="1315"/>
                        </a:lnSpc>
                      </a:pPr>
                      <a:r>
                        <a:rPr sz="1100" b="1" spc="-5" dirty="0">
                          <a:latin typeface="Times New Roman"/>
                          <a:cs typeface="Times New Roman"/>
                        </a:rPr>
                        <a:t>1MS21A</a:t>
                      </a:r>
                      <a:r>
                        <a:rPr lang="en-IN" sz="1100" b="1" spc="-5" dirty="0">
                          <a:latin typeface="Times New Roman"/>
                          <a:cs typeface="Times New Roman"/>
                        </a:rPr>
                        <a:t>D057</a:t>
                      </a: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9215">
                        <a:lnSpc>
                          <a:spcPts val="1540"/>
                        </a:lnSpc>
                      </a:pPr>
                      <a:r>
                        <a:rPr lang="en-IN" sz="1300" spc="-5" dirty="0">
                          <a:latin typeface="Times New Roman"/>
                          <a:cs typeface="Times New Roman"/>
                        </a:rPr>
                        <a:t>        </a:t>
                      </a:r>
                      <a:r>
                        <a:rPr lang="en-IN" sz="1300" spc="-5" dirty="0" err="1">
                          <a:latin typeface="Times New Roman"/>
                          <a:cs typeface="Times New Roman"/>
                        </a:rPr>
                        <a:t>VibhaShree</a:t>
                      </a:r>
                      <a:r>
                        <a:rPr lang="en-IN" sz="1300" spc="-5" dirty="0">
                          <a:latin typeface="Times New Roman"/>
                          <a:cs typeface="Times New Roman"/>
                        </a:rPr>
                        <a:t> H S</a:t>
                      </a:r>
                      <a:endParaRPr sz="13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CCFFCC"/>
                    </a:solidFill>
                  </a:tcPr>
                </a:tc>
                <a:extLst>
                  <a:ext uri="{0D108BD9-81ED-4DB2-BD59-A6C34878D82A}">
                    <a16:rowId xmlns:a16="http://schemas.microsoft.com/office/drawing/2014/main" val="10003"/>
                  </a:ext>
                </a:extLst>
              </a:tr>
            </a:tbl>
          </a:graphicData>
        </a:graphic>
      </p:graphicFrame>
      <p:sp>
        <p:nvSpPr>
          <p:cNvPr id="3" name="object 3"/>
          <p:cNvSpPr txBox="1"/>
          <p:nvPr/>
        </p:nvSpPr>
        <p:spPr>
          <a:xfrm>
            <a:off x="6531324" y="333805"/>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3</a:t>
            </a:r>
            <a:endParaRPr sz="1600">
              <a:latin typeface="Times New Roman"/>
              <a:cs typeface="Times New Roman"/>
            </a:endParaRPr>
          </a:p>
        </p:txBody>
      </p:sp>
      <p:sp>
        <p:nvSpPr>
          <p:cNvPr id="4" name="object 4"/>
          <p:cNvSpPr txBox="1"/>
          <p:nvPr/>
        </p:nvSpPr>
        <p:spPr>
          <a:xfrm>
            <a:off x="2106607" y="2261320"/>
            <a:ext cx="3604260" cy="920750"/>
          </a:xfrm>
          <a:prstGeom prst="rect">
            <a:avLst/>
          </a:prstGeom>
        </p:spPr>
        <p:txBody>
          <a:bodyPr vert="horz" wrap="square" lIns="0" tIns="104140" rIns="0" bIns="0" rtlCol="0">
            <a:spAutoFit/>
          </a:bodyPr>
          <a:lstStyle/>
          <a:p>
            <a:pPr marL="12700">
              <a:lnSpc>
                <a:spcPct val="100000"/>
              </a:lnSpc>
              <a:spcBef>
                <a:spcPts val="820"/>
              </a:spcBef>
            </a:pPr>
            <a:r>
              <a:rPr sz="1100" spc="-5" dirty="0">
                <a:latin typeface="Times New Roman"/>
                <a:cs typeface="Times New Roman"/>
              </a:rPr>
              <a:t>Department</a:t>
            </a:r>
            <a:r>
              <a:rPr sz="1100" spc="-20" dirty="0">
                <a:latin typeface="Times New Roman"/>
                <a:cs typeface="Times New Roman"/>
              </a:rPr>
              <a:t> </a:t>
            </a:r>
            <a:r>
              <a:rPr sz="1100" spc="-5" dirty="0">
                <a:latin typeface="Times New Roman"/>
                <a:cs typeface="Times New Roman"/>
              </a:rPr>
              <a:t>of</a:t>
            </a:r>
            <a:r>
              <a:rPr sz="1100" spc="-20" dirty="0">
                <a:latin typeface="Times New Roman"/>
                <a:cs typeface="Times New Roman"/>
              </a:rPr>
              <a:t> </a:t>
            </a:r>
            <a:r>
              <a:rPr sz="1200" dirty="0">
                <a:latin typeface="Times New Roman"/>
                <a:cs typeface="Times New Roman"/>
              </a:rPr>
              <a:t>Artificial</a:t>
            </a:r>
            <a:r>
              <a:rPr sz="1200" spc="-10" dirty="0">
                <a:latin typeface="Times New Roman"/>
                <a:cs typeface="Times New Roman"/>
              </a:rPr>
              <a:t> </a:t>
            </a:r>
            <a:r>
              <a:rPr sz="1200" dirty="0">
                <a:latin typeface="Times New Roman"/>
                <a:cs typeface="Times New Roman"/>
              </a:rPr>
              <a:t>Intelligence</a:t>
            </a:r>
            <a:r>
              <a:rPr sz="1200" spc="-15"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lang="en-IN" sz="1200" spc="-15" dirty="0">
                <a:latin typeface="Times New Roman"/>
                <a:cs typeface="Times New Roman"/>
              </a:rPr>
              <a:t>Data Science</a:t>
            </a:r>
            <a:endParaRPr sz="1200" dirty="0">
              <a:latin typeface="Times New Roman"/>
              <a:cs typeface="Times New Roman"/>
            </a:endParaRPr>
          </a:p>
          <a:p>
            <a:pPr marL="569595" marR="654685" indent="316230">
              <a:lnSpc>
                <a:spcPct val="110200"/>
              </a:lnSpc>
              <a:spcBef>
                <a:spcPts val="525"/>
              </a:spcBef>
            </a:pPr>
            <a:r>
              <a:rPr sz="1100" spc="-5" dirty="0">
                <a:latin typeface="Times New Roman"/>
                <a:cs typeface="Times New Roman"/>
              </a:rPr>
              <a:t>Ramaiah Institute of </a:t>
            </a:r>
            <a:r>
              <a:rPr sz="1100" spc="-15" dirty="0">
                <a:latin typeface="Times New Roman"/>
                <a:cs typeface="Times New Roman"/>
              </a:rPr>
              <a:t>Technology </a:t>
            </a:r>
            <a:r>
              <a:rPr sz="1100" spc="-10" dirty="0">
                <a:latin typeface="Times New Roman"/>
                <a:cs typeface="Times New Roman"/>
              </a:rPr>
              <a:t> </a:t>
            </a:r>
            <a:r>
              <a:rPr sz="1100" spc="-5" dirty="0">
                <a:latin typeface="Times New Roman"/>
                <a:cs typeface="Times New Roman"/>
              </a:rPr>
              <a:t>(Autonomou</a:t>
            </a:r>
            <a:r>
              <a:rPr sz="1100" dirty="0">
                <a:latin typeface="Times New Roman"/>
                <a:cs typeface="Times New Roman"/>
              </a:rPr>
              <a:t>s</a:t>
            </a:r>
            <a:r>
              <a:rPr sz="1100" spc="-5" dirty="0">
                <a:latin typeface="Times New Roman"/>
                <a:cs typeface="Times New Roman"/>
              </a:rPr>
              <a:t> Institute</a:t>
            </a:r>
            <a:r>
              <a:rPr sz="1100" dirty="0">
                <a:latin typeface="Times New Roman"/>
                <a:cs typeface="Times New Roman"/>
              </a:rPr>
              <a:t>,</a:t>
            </a:r>
            <a:r>
              <a:rPr sz="1100" spc="-65" dirty="0">
                <a:latin typeface="Times New Roman"/>
                <a:cs typeface="Times New Roman"/>
              </a:rPr>
              <a:t> </a:t>
            </a:r>
            <a:r>
              <a:rPr sz="1100" spc="-5" dirty="0">
                <a:latin typeface="Times New Roman"/>
                <a:cs typeface="Times New Roman"/>
              </a:rPr>
              <a:t>A</a:t>
            </a:r>
            <a:r>
              <a:rPr sz="1100" spc="-25" dirty="0">
                <a:latin typeface="Times New Roman"/>
                <a:cs typeface="Times New Roman"/>
              </a:rPr>
              <a:t>f</a:t>
            </a:r>
            <a:r>
              <a:rPr sz="1100" spc="-5" dirty="0">
                <a:latin typeface="Times New Roman"/>
                <a:cs typeface="Times New Roman"/>
              </a:rPr>
              <a:t>filiate</a:t>
            </a:r>
            <a:r>
              <a:rPr sz="1100" dirty="0">
                <a:latin typeface="Times New Roman"/>
                <a:cs typeface="Times New Roman"/>
              </a:rPr>
              <a:t>d</a:t>
            </a:r>
            <a:r>
              <a:rPr sz="1100" spc="-5" dirty="0">
                <a:latin typeface="Times New Roman"/>
                <a:cs typeface="Times New Roman"/>
              </a:rPr>
              <a:t> t</a:t>
            </a:r>
            <a:r>
              <a:rPr sz="1100" dirty="0">
                <a:latin typeface="Times New Roman"/>
                <a:cs typeface="Times New Roman"/>
              </a:rPr>
              <a:t>o</a:t>
            </a:r>
            <a:r>
              <a:rPr sz="1100" spc="-25" dirty="0">
                <a:latin typeface="Times New Roman"/>
                <a:cs typeface="Times New Roman"/>
              </a:rPr>
              <a:t> </a:t>
            </a:r>
            <a:r>
              <a:rPr sz="1100" spc="-5" dirty="0">
                <a:latin typeface="Times New Roman"/>
                <a:cs typeface="Times New Roman"/>
              </a:rPr>
              <a:t>VTU</a:t>
            </a:r>
            <a:r>
              <a:rPr sz="1100" dirty="0">
                <a:latin typeface="Times New Roman"/>
                <a:cs typeface="Times New Roman"/>
              </a:rPr>
              <a:t>)</a:t>
            </a:r>
          </a:p>
          <a:p>
            <a:pPr marL="1246505">
              <a:lnSpc>
                <a:spcPct val="100000"/>
              </a:lnSpc>
              <a:spcBef>
                <a:spcPts val="130"/>
              </a:spcBef>
            </a:pPr>
            <a:r>
              <a:rPr sz="1100" spc="-5" dirty="0">
                <a:latin typeface="Times New Roman"/>
                <a:cs typeface="Times New Roman"/>
              </a:rPr>
              <a:t>Bangalore</a:t>
            </a:r>
            <a:r>
              <a:rPr sz="1100" spc="-35" dirty="0">
                <a:latin typeface="Times New Roman"/>
                <a:cs typeface="Times New Roman"/>
              </a:rPr>
              <a:t> </a:t>
            </a:r>
            <a:r>
              <a:rPr sz="1100" dirty="0">
                <a:latin typeface="Times New Roman"/>
                <a:cs typeface="Times New Roman"/>
              </a:rPr>
              <a:t>–</a:t>
            </a:r>
            <a:r>
              <a:rPr sz="1100" spc="-30" dirty="0">
                <a:latin typeface="Times New Roman"/>
                <a:cs typeface="Times New Roman"/>
              </a:rPr>
              <a:t> </a:t>
            </a:r>
            <a:r>
              <a:rPr sz="1100" spc="-5" dirty="0">
                <a:latin typeface="Times New Roman"/>
                <a:cs typeface="Times New Roman"/>
              </a:rPr>
              <a:t>54</a:t>
            </a:r>
            <a:endParaRPr sz="1100" dirty="0">
              <a:latin typeface="Times New Roman"/>
              <a:cs typeface="Times New Roman"/>
            </a:endParaRPr>
          </a:p>
        </p:txBody>
      </p:sp>
      <p:sp>
        <p:nvSpPr>
          <p:cNvPr id="5" name="object 5"/>
          <p:cNvSpPr txBox="1"/>
          <p:nvPr/>
        </p:nvSpPr>
        <p:spPr>
          <a:xfrm>
            <a:off x="3251635" y="5310528"/>
            <a:ext cx="1314450" cy="238760"/>
          </a:xfrm>
          <a:prstGeom prst="rect">
            <a:avLst/>
          </a:prstGeom>
        </p:spPr>
        <p:txBody>
          <a:bodyPr vert="horz" wrap="square" lIns="0" tIns="12700" rIns="0" bIns="0" rtlCol="0">
            <a:spAutoFit/>
          </a:bodyPr>
          <a:lstStyle/>
          <a:p>
            <a:pPr marL="12700">
              <a:lnSpc>
                <a:spcPct val="100000"/>
              </a:lnSpc>
              <a:spcBef>
                <a:spcPts val="100"/>
              </a:spcBef>
            </a:pPr>
            <a:r>
              <a:rPr sz="1400" b="1" u="heavy" spc="-5" dirty="0">
                <a:uFill>
                  <a:solidFill>
                    <a:srgbClr val="000000"/>
                  </a:solidFill>
                </a:uFill>
                <a:latin typeface="Times New Roman"/>
                <a:cs typeface="Times New Roman"/>
              </a:rPr>
              <a:t>Evaluation</a:t>
            </a:r>
            <a:r>
              <a:rPr sz="1400" b="1" u="heavy" spc="-7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Sheet</a:t>
            </a:r>
            <a:endParaRPr sz="1400">
              <a:latin typeface="Times New Roman"/>
              <a:cs typeface="Times New Roman"/>
            </a:endParaRPr>
          </a:p>
        </p:txBody>
      </p:sp>
      <p:sp>
        <p:nvSpPr>
          <p:cNvPr id="6" name="object 6"/>
          <p:cNvSpPr txBox="1"/>
          <p:nvPr/>
        </p:nvSpPr>
        <p:spPr>
          <a:xfrm>
            <a:off x="812800" y="8851900"/>
            <a:ext cx="2190750" cy="1549142"/>
          </a:xfrm>
          <a:prstGeom prst="rect">
            <a:avLst/>
          </a:prstGeom>
        </p:spPr>
        <p:txBody>
          <a:bodyPr vert="horz" wrap="square" lIns="0" tIns="12700" rIns="0" bIns="0" rtlCol="0">
            <a:spAutoFit/>
          </a:bodyPr>
          <a:lstStyle/>
          <a:p>
            <a:pPr marL="12700">
              <a:spcBef>
                <a:spcPts val="100"/>
              </a:spcBef>
            </a:pPr>
            <a:r>
              <a:rPr sz="1200" dirty="0">
                <a:latin typeface="Times New Roman"/>
                <a:cs typeface="Times New Roman"/>
              </a:rPr>
              <a:t>Evaluated</a:t>
            </a:r>
            <a:r>
              <a:rPr sz="1200" spc="-45" dirty="0">
                <a:latin typeface="Times New Roman"/>
                <a:cs typeface="Times New Roman"/>
              </a:rPr>
              <a:t> </a:t>
            </a:r>
            <a:r>
              <a:rPr sz="1200" dirty="0">
                <a:latin typeface="Times New Roman"/>
                <a:cs typeface="Times New Roman"/>
              </a:rPr>
              <a:t>By</a:t>
            </a:r>
            <a:endParaRPr lang="en-IN" sz="1200" dirty="0">
              <a:latin typeface="Times New Roman"/>
              <a:cs typeface="Times New Roman"/>
            </a:endParaRPr>
          </a:p>
          <a:p>
            <a:pPr marL="12700" marR="5080" indent="580390">
              <a:lnSpc>
                <a:spcPts val="1610"/>
              </a:lnSpc>
              <a:spcBef>
                <a:spcPts val="1285"/>
              </a:spcBef>
            </a:pPr>
            <a:r>
              <a:rPr lang="en-IN" sz="1800" b="1" i="0" dirty="0">
                <a:solidFill>
                  <a:srgbClr val="333333"/>
                </a:solidFill>
                <a:effectLst/>
                <a:latin typeface="Raleway" panose="020B0604020202020204" pitchFamily="2" charset="0"/>
              </a:rPr>
              <a:t> </a:t>
            </a:r>
            <a:r>
              <a:rPr lang="en-IN" sz="1400" b="1" i="0" dirty="0">
                <a:solidFill>
                  <a:srgbClr val="333333"/>
                </a:solidFill>
                <a:effectLst/>
                <a:latin typeface="Raleway" panose="020B0604020202020204" pitchFamily="2" charset="0"/>
              </a:rPr>
              <a:t>VINAY T R</a:t>
            </a:r>
          </a:p>
          <a:p>
            <a:pPr marL="12700" marR="5080" indent="580390">
              <a:lnSpc>
                <a:spcPts val="1610"/>
              </a:lnSpc>
              <a:spcBef>
                <a:spcPts val="1285"/>
              </a:spcBef>
            </a:pPr>
            <a:r>
              <a:rPr lang="en-IN" sz="1000" dirty="0">
                <a:solidFill>
                  <a:srgbClr val="333333"/>
                </a:solidFill>
                <a:latin typeface="Raleway" panose="020B0604020202020204" pitchFamily="2" charset="0"/>
              </a:rPr>
              <a:t>ASSISTANT PROFESSOR</a:t>
            </a:r>
          </a:p>
          <a:p>
            <a:pPr marL="12700" marR="5080" indent="580390">
              <a:lnSpc>
                <a:spcPts val="1610"/>
              </a:lnSpc>
              <a:spcBef>
                <a:spcPts val="1285"/>
              </a:spcBef>
            </a:pPr>
            <a:r>
              <a:rPr lang="en-IN" sz="1000" i="0" dirty="0">
                <a:solidFill>
                  <a:srgbClr val="333333"/>
                </a:solidFill>
                <a:effectLst/>
                <a:latin typeface="Raleway" panose="020B0604020202020204" pitchFamily="2" charset="0"/>
              </a:rPr>
              <a:t>DEPARTMENT OF AI&amp;DS</a:t>
            </a:r>
            <a:endParaRPr lang="en-IN" sz="1000" b="0" i="0" u="none" strike="noStrike" dirty="0">
              <a:effectLst/>
              <a:latin typeface="Arial" panose="020B0604020202020204" pitchFamily="34" charset="0"/>
            </a:endParaRPr>
          </a:p>
          <a:p>
            <a:pPr marL="12700">
              <a:lnSpc>
                <a:spcPct val="100000"/>
              </a:lnSpc>
              <a:spcBef>
                <a:spcPts val="100"/>
              </a:spcBef>
            </a:pPr>
            <a:endParaRPr sz="1200" dirty="0">
              <a:latin typeface="Times New Roman"/>
              <a:cs typeface="Times New Roman"/>
            </a:endParaRPr>
          </a:p>
        </p:txBody>
      </p:sp>
      <p:pic>
        <p:nvPicPr>
          <p:cNvPr id="7" name="object 7"/>
          <p:cNvPicPr/>
          <p:nvPr/>
        </p:nvPicPr>
        <p:blipFill>
          <a:blip r:embed="rId2" cstate="print"/>
          <a:stretch>
            <a:fillRect/>
          </a:stretch>
        </p:blipFill>
        <p:spPr>
          <a:xfrm>
            <a:off x="933450" y="3712077"/>
            <a:ext cx="2190750" cy="685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5"/>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4</a:t>
            </a:r>
            <a:endParaRPr sz="1600">
              <a:latin typeface="Times New Roman"/>
              <a:cs typeface="Times New Roman"/>
            </a:endParaRPr>
          </a:p>
        </p:txBody>
      </p:sp>
      <p:sp>
        <p:nvSpPr>
          <p:cNvPr id="3" name="object 3"/>
          <p:cNvSpPr txBox="1"/>
          <p:nvPr/>
        </p:nvSpPr>
        <p:spPr>
          <a:xfrm>
            <a:off x="1358900" y="891579"/>
            <a:ext cx="2992755" cy="753411"/>
          </a:xfrm>
          <a:prstGeom prst="rect">
            <a:avLst/>
          </a:prstGeom>
        </p:spPr>
        <p:txBody>
          <a:bodyPr vert="horz" wrap="square" lIns="0" tIns="24765" rIns="0" bIns="0" rtlCol="0">
            <a:spAutoFit/>
          </a:bodyPr>
          <a:lstStyle/>
          <a:p>
            <a:pPr>
              <a:lnSpc>
                <a:spcPct val="100000"/>
              </a:lnSpc>
            </a:pPr>
            <a:endParaRPr sz="1300" dirty="0">
              <a:latin typeface="Times New Roman"/>
              <a:cs typeface="Times New Roman"/>
            </a:endParaRPr>
          </a:p>
          <a:p>
            <a:pPr>
              <a:lnSpc>
                <a:spcPct val="100000"/>
              </a:lnSpc>
              <a:spcBef>
                <a:spcPts val="50"/>
              </a:spcBef>
            </a:pPr>
            <a:endParaRPr sz="1750" dirty="0">
              <a:latin typeface="Times New Roman"/>
              <a:cs typeface="Times New Roman"/>
            </a:endParaRPr>
          </a:p>
          <a:p>
            <a:pPr marL="1861820">
              <a:lnSpc>
                <a:spcPct val="100000"/>
              </a:lnSpc>
            </a:pPr>
            <a:r>
              <a:rPr sz="1600" b="1" spc="-5" dirty="0">
                <a:latin typeface="Times New Roman"/>
                <a:cs typeface="Times New Roman"/>
              </a:rPr>
              <a:t>CONTENT</a:t>
            </a:r>
            <a:r>
              <a:rPr sz="1600" b="1" dirty="0">
                <a:latin typeface="Times New Roman"/>
                <a:cs typeface="Times New Roman"/>
              </a:rPr>
              <a:t>S</a:t>
            </a:r>
            <a:endParaRPr sz="160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849970961"/>
              </p:ext>
            </p:extLst>
          </p:nvPr>
        </p:nvGraphicFramePr>
        <p:xfrm>
          <a:off x="520700" y="2311400"/>
          <a:ext cx="6502400" cy="3564885"/>
        </p:xfrm>
        <a:graphic>
          <a:graphicData uri="http://schemas.openxmlformats.org/drawingml/2006/table">
            <a:tbl>
              <a:tblPr firstRow="1" bandRow="1">
                <a:tableStyleId>{2D5ABB26-0587-4C30-8999-92F81FD0307C}</a:tableStyleId>
              </a:tblPr>
              <a:tblGrid>
                <a:gridCol w="723900">
                  <a:extLst>
                    <a:ext uri="{9D8B030D-6E8A-4147-A177-3AD203B41FA5}">
                      <a16:colId xmlns:a16="http://schemas.microsoft.com/office/drawing/2014/main" val="20000"/>
                    </a:ext>
                  </a:extLst>
                </a:gridCol>
                <a:gridCol w="4546600">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tblGrid>
              <a:tr h="292099">
                <a:tc>
                  <a:txBody>
                    <a:bodyPr/>
                    <a:lstStyle/>
                    <a:p>
                      <a:pPr marR="90170" algn="ctr">
                        <a:lnSpc>
                          <a:spcPts val="1605"/>
                        </a:lnSpc>
                        <a:spcBef>
                          <a:spcPts val="590"/>
                        </a:spcBef>
                      </a:pPr>
                      <a:r>
                        <a:rPr sz="1400" b="1" spc="-5" dirty="0">
                          <a:latin typeface="Times New Roman"/>
                          <a:cs typeface="Times New Roman"/>
                        </a:rPr>
                        <a:t>Sl.</a:t>
                      </a:r>
                      <a:r>
                        <a:rPr sz="1400" b="1" spc="-45" dirty="0">
                          <a:latin typeface="Times New Roman"/>
                          <a:cs typeface="Times New Roman"/>
                        </a:rPr>
                        <a:t> </a:t>
                      </a:r>
                      <a:r>
                        <a:rPr sz="1400" b="1" spc="-5" dirty="0">
                          <a:latin typeface="Times New Roman"/>
                          <a:cs typeface="Times New Roman"/>
                        </a:rPr>
                        <a:t>No.</a:t>
                      </a:r>
                      <a:endParaRPr sz="1400">
                        <a:latin typeface="Times New Roman"/>
                        <a:cs typeface="Times New Roman"/>
                      </a:endParaRPr>
                    </a:p>
                  </a:txBody>
                  <a:tcPr marL="0" marR="0" marT="749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1270" algn="ctr">
                        <a:lnSpc>
                          <a:spcPts val="1605"/>
                        </a:lnSpc>
                        <a:spcBef>
                          <a:spcPts val="590"/>
                        </a:spcBef>
                      </a:pPr>
                      <a:r>
                        <a:rPr sz="1400" b="1" spc="-5" dirty="0">
                          <a:latin typeface="Times New Roman"/>
                          <a:cs typeface="Times New Roman"/>
                        </a:rPr>
                        <a:t>TITLE</a:t>
                      </a:r>
                      <a:endParaRPr sz="1400">
                        <a:latin typeface="Times New Roman"/>
                        <a:cs typeface="Times New Roman"/>
                      </a:endParaRPr>
                    </a:p>
                  </a:txBody>
                  <a:tcPr marL="0" marR="0" marT="749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1605"/>
                        </a:lnSpc>
                        <a:spcBef>
                          <a:spcPts val="590"/>
                        </a:spcBef>
                      </a:pPr>
                      <a:r>
                        <a:rPr sz="1400" b="1" spc="-5" dirty="0">
                          <a:latin typeface="Times New Roman"/>
                          <a:cs typeface="Times New Roman"/>
                        </a:rPr>
                        <a:t>Page</a:t>
                      </a:r>
                      <a:r>
                        <a:rPr sz="1400" b="1" spc="-45" dirty="0">
                          <a:latin typeface="Times New Roman"/>
                          <a:cs typeface="Times New Roman"/>
                        </a:rPr>
                        <a:t> </a:t>
                      </a:r>
                      <a:r>
                        <a:rPr sz="1400" b="1" spc="-5" dirty="0">
                          <a:latin typeface="Times New Roman"/>
                          <a:cs typeface="Times New Roman"/>
                        </a:rPr>
                        <a:t>no</a:t>
                      </a:r>
                      <a:endParaRPr sz="1400">
                        <a:latin typeface="Times New Roman"/>
                        <a:cs typeface="Times New Roman"/>
                      </a:endParaRPr>
                    </a:p>
                  </a:txBody>
                  <a:tcPr marL="0" marR="0" marT="749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8299">
                <a:tc>
                  <a:txBody>
                    <a:bodyPr/>
                    <a:lstStyle/>
                    <a:p>
                      <a:pPr>
                        <a:lnSpc>
                          <a:spcPct val="100000"/>
                        </a:lnSpc>
                        <a:spcBef>
                          <a:spcPts val="20"/>
                        </a:spcBef>
                      </a:pPr>
                      <a:endParaRPr sz="1250">
                        <a:latin typeface="Times New Roman"/>
                        <a:cs typeface="Times New Roman"/>
                      </a:endParaRPr>
                    </a:p>
                    <a:p>
                      <a:pPr algn="ctr">
                        <a:lnSpc>
                          <a:spcPts val="1340"/>
                        </a:lnSpc>
                        <a:spcBef>
                          <a:spcPts val="5"/>
                        </a:spcBef>
                      </a:pPr>
                      <a:r>
                        <a:rPr sz="1200" b="1" dirty="0">
                          <a:latin typeface="Times New Roman"/>
                          <a:cs typeface="Times New Roman"/>
                        </a:rPr>
                        <a:t>1.</a:t>
                      </a:r>
                      <a:endParaRPr sz="1200">
                        <a:latin typeface="Times New Roman"/>
                        <a:cs typeface="Times New Roman"/>
                      </a:endParaRPr>
                    </a:p>
                  </a:txBody>
                  <a:tcPr marL="0" marR="0" marT="25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580"/>
                        </a:lnSpc>
                        <a:spcBef>
                          <a:spcPts val="1215"/>
                        </a:spcBef>
                      </a:pPr>
                      <a:r>
                        <a:rPr sz="1400" b="1" spc="-5" dirty="0">
                          <a:latin typeface="Times New Roman"/>
                          <a:cs typeface="Times New Roman"/>
                        </a:rPr>
                        <a:t>Content</a:t>
                      </a:r>
                      <a:r>
                        <a:rPr sz="1400" b="1" spc="-55" dirty="0">
                          <a:latin typeface="Times New Roman"/>
                          <a:cs typeface="Times New Roman"/>
                        </a:rPr>
                        <a:t>’</a:t>
                      </a:r>
                      <a:r>
                        <a:rPr sz="1400" b="1" dirty="0">
                          <a:latin typeface="Times New Roman"/>
                          <a:cs typeface="Times New Roman"/>
                        </a:rPr>
                        <a:t>s</a:t>
                      </a:r>
                      <a:r>
                        <a:rPr sz="1400" b="1" spc="-80" dirty="0">
                          <a:latin typeface="Times New Roman"/>
                          <a:cs typeface="Times New Roman"/>
                        </a:rPr>
                        <a:t> </a:t>
                      </a:r>
                      <a:r>
                        <a:rPr sz="1400" b="1" spc="-5" dirty="0">
                          <a:latin typeface="Times New Roman"/>
                          <a:cs typeface="Times New Roman"/>
                        </a:rPr>
                        <a:t>Abstrac</a:t>
                      </a:r>
                      <a:r>
                        <a:rPr sz="1400" b="1" dirty="0">
                          <a:latin typeface="Times New Roman"/>
                          <a:cs typeface="Times New Roman"/>
                        </a:rPr>
                        <a:t>t</a:t>
                      </a:r>
                      <a:endParaRPr sz="1400">
                        <a:latin typeface="Times New Roman"/>
                        <a:cs typeface="Times New Roman"/>
                      </a:endParaRPr>
                    </a:p>
                  </a:txBody>
                  <a:tcPr marL="0" marR="0" marT="1543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20"/>
                        </a:spcBef>
                      </a:pPr>
                      <a:endParaRPr sz="1250">
                        <a:latin typeface="Times New Roman"/>
                        <a:cs typeface="Times New Roman"/>
                      </a:endParaRPr>
                    </a:p>
                    <a:p>
                      <a:pPr algn="ctr">
                        <a:lnSpc>
                          <a:spcPts val="1340"/>
                        </a:lnSpc>
                        <a:spcBef>
                          <a:spcPts val="5"/>
                        </a:spcBef>
                      </a:pPr>
                      <a:r>
                        <a:rPr sz="1200" dirty="0">
                          <a:latin typeface="Times New Roman"/>
                          <a:cs typeface="Times New Roman"/>
                        </a:rPr>
                        <a:t>5</a:t>
                      </a:r>
                      <a:endParaRPr sz="1200">
                        <a:latin typeface="Times New Roman"/>
                        <a:cs typeface="Times New Roman"/>
                      </a:endParaRPr>
                    </a:p>
                  </a:txBody>
                  <a:tcPr marL="0" marR="0" marT="25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368300">
                <a:tc>
                  <a:txBody>
                    <a:bodyPr/>
                    <a:lstStyle/>
                    <a:p>
                      <a:pPr>
                        <a:lnSpc>
                          <a:spcPct val="100000"/>
                        </a:lnSpc>
                        <a:spcBef>
                          <a:spcPts val="30"/>
                        </a:spcBef>
                      </a:pPr>
                      <a:endParaRPr sz="1200">
                        <a:latin typeface="Times New Roman"/>
                        <a:cs typeface="Times New Roman"/>
                      </a:endParaRPr>
                    </a:p>
                    <a:p>
                      <a:pPr algn="ctr">
                        <a:lnSpc>
                          <a:spcPts val="1390"/>
                        </a:lnSpc>
                      </a:pPr>
                      <a:r>
                        <a:rPr sz="1200" b="1" dirty="0">
                          <a:latin typeface="Times New Roman"/>
                          <a:cs typeface="Times New Roman"/>
                        </a:rPr>
                        <a:t>2.</a:t>
                      </a:r>
                      <a:endParaRPr sz="12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630"/>
                        </a:lnSpc>
                        <a:spcBef>
                          <a:spcPts val="1165"/>
                        </a:spcBef>
                      </a:pPr>
                      <a:r>
                        <a:rPr sz="1400" b="1" spc="-10" dirty="0">
                          <a:latin typeface="Times New Roman"/>
                          <a:cs typeface="Times New Roman"/>
                        </a:rPr>
                        <a:t>Introduction</a:t>
                      </a:r>
                      <a:endParaRPr sz="1400">
                        <a:latin typeface="Times New Roman"/>
                        <a:cs typeface="Times New Roman"/>
                      </a:endParaRPr>
                    </a:p>
                  </a:txBody>
                  <a:tcPr marL="0" marR="0" marT="1479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0"/>
                        </a:spcBef>
                      </a:pPr>
                      <a:endParaRPr sz="1200">
                        <a:latin typeface="Times New Roman"/>
                        <a:cs typeface="Times New Roman"/>
                      </a:endParaRPr>
                    </a:p>
                    <a:p>
                      <a:pPr algn="ctr">
                        <a:lnSpc>
                          <a:spcPts val="1390"/>
                        </a:lnSpc>
                      </a:pPr>
                      <a:r>
                        <a:rPr sz="1200" dirty="0">
                          <a:latin typeface="Times New Roman"/>
                          <a:cs typeface="Times New Roman"/>
                        </a:rPr>
                        <a:t>6</a:t>
                      </a:r>
                      <a:endParaRPr sz="12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355600">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b="1" dirty="0">
                          <a:latin typeface="Times New Roman"/>
                          <a:cs typeface="Times New Roman"/>
                        </a:rPr>
                        <a:t>4.</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580"/>
                        </a:lnSpc>
                        <a:spcBef>
                          <a:spcPts val="1115"/>
                        </a:spcBef>
                      </a:pPr>
                      <a:r>
                        <a:rPr sz="1400" b="1" spc="-10" dirty="0">
                          <a:latin typeface="Times New Roman"/>
                          <a:cs typeface="Times New Roman"/>
                        </a:rPr>
                        <a:t>Background,</a:t>
                      </a:r>
                      <a:r>
                        <a:rPr sz="1400" b="1" spc="-20" dirty="0">
                          <a:latin typeface="Times New Roman"/>
                          <a:cs typeface="Times New Roman"/>
                        </a:rPr>
                        <a:t> </a:t>
                      </a:r>
                      <a:r>
                        <a:rPr sz="1400" b="1" spc="-5" dirty="0">
                          <a:latin typeface="Times New Roman"/>
                          <a:cs typeface="Times New Roman"/>
                        </a:rPr>
                        <a:t>Motivation</a:t>
                      </a:r>
                      <a:r>
                        <a:rPr sz="1400" b="1" spc="-15" dirty="0">
                          <a:latin typeface="Times New Roman"/>
                          <a:cs typeface="Times New Roman"/>
                        </a:rPr>
                        <a:t> </a:t>
                      </a:r>
                      <a:r>
                        <a:rPr sz="1400" b="1" spc="-5" dirty="0">
                          <a:latin typeface="Times New Roman"/>
                          <a:cs typeface="Times New Roman"/>
                        </a:rPr>
                        <a:t>and</a:t>
                      </a:r>
                      <a:r>
                        <a:rPr sz="1400" b="1" spc="-15" dirty="0">
                          <a:latin typeface="Times New Roman"/>
                          <a:cs typeface="Times New Roman"/>
                        </a:rPr>
                        <a:t> </a:t>
                      </a:r>
                      <a:r>
                        <a:rPr sz="1400" b="1" spc="-5" dirty="0">
                          <a:latin typeface="Times New Roman"/>
                          <a:cs typeface="Times New Roman"/>
                        </a:rPr>
                        <a:t>Scope</a:t>
                      </a:r>
                      <a:endParaRPr sz="1400">
                        <a:latin typeface="Times New Roman"/>
                        <a:cs typeface="Times New Roman"/>
                      </a:endParaRPr>
                    </a:p>
                  </a:txBody>
                  <a:tcPr marL="0" marR="0" marT="1416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dirty="0">
                          <a:latin typeface="Times New Roman"/>
                          <a:cs typeface="Times New Roman"/>
                        </a:rPr>
                        <a:t>7-8</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368299">
                <a:tc>
                  <a:txBody>
                    <a:bodyPr/>
                    <a:lstStyle/>
                    <a:p>
                      <a:pPr>
                        <a:lnSpc>
                          <a:spcPct val="100000"/>
                        </a:lnSpc>
                        <a:spcBef>
                          <a:spcPts val="30"/>
                        </a:spcBef>
                      </a:pPr>
                      <a:endParaRPr sz="1200">
                        <a:latin typeface="Times New Roman"/>
                        <a:cs typeface="Times New Roman"/>
                      </a:endParaRPr>
                    </a:p>
                    <a:p>
                      <a:pPr algn="ctr">
                        <a:lnSpc>
                          <a:spcPts val="1390"/>
                        </a:lnSpc>
                      </a:pPr>
                      <a:r>
                        <a:rPr sz="1200" b="1" dirty="0">
                          <a:latin typeface="Times New Roman"/>
                          <a:cs typeface="Times New Roman"/>
                        </a:rPr>
                        <a:t>5.</a:t>
                      </a:r>
                      <a:endParaRPr sz="12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630"/>
                        </a:lnSpc>
                        <a:spcBef>
                          <a:spcPts val="1165"/>
                        </a:spcBef>
                      </a:pPr>
                      <a:r>
                        <a:rPr sz="1400" b="1" spc="-5" dirty="0">
                          <a:latin typeface="Times New Roman"/>
                          <a:cs typeface="Times New Roman"/>
                        </a:rPr>
                        <a:t>Methodology</a:t>
                      </a:r>
                      <a:endParaRPr sz="1400">
                        <a:latin typeface="Times New Roman"/>
                        <a:cs typeface="Times New Roman"/>
                      </a:endParaRPr>
                    </a:p>
                  </a:txBody>
                  <a:tcPr marL="0" marR="0" marT="1479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0"/>
                        </a:spcBef>
                      </a:pPr>
                      <a:endParaRPr sz="1200">
                        <a:latin typeface="Times New Roman"/>
                        <a:cs typeface="Times New Roman"/>
                      </a:endParaRPr>
                    </a:p>
                    <a:p>
                      <a:pPr algn="ctr">
                        <a:lnSpc>
                          <a:spcPts val="1390"/>
                        </a:lnSpc>
                      </a:pPr>
                      <a:r>
                        <a:rPr sz="1200" dirty="0">
                          <a:latin typeface="Times New Roman"/>
                          <a:cs typeface="Times New Roman"/>
                        </a:rPr>
                        <a:t>9</a:t>
                      </a:r>
                      <a:endParaRPr sz="12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355600">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b="1" dirty="0">
                          <a:latin typeface="Times New Roman"/>
                          <a:cs typeface="Times New Roman"/>
                        </a:rPr>
                        <a:t>7.</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580"/>
                        </a:lnSpc>
                        <a:spcBef>
                          <a:spcPts val="1115"/>
                        </a:spcBef>
                      </a:pPr>
                      <a:r>
                        <a:rPr sz="1400" b="1" spc="-10" dirty="0">
                          <a:latin typeface="Times New Roman"/>
                          <a:cs typeface="Times New Roman"/>
                        </a:rPr>
                        <a:t>Requirements</a:t>
                      </a:r>
                      <a:endParaRPr sz="1400">
                        <a:latin typeface="Times New Roman"/>
                        <a:cs typeface="Times New Roman"/>
                      </a:endParaRPr>
                    </a:p>
                  </a:txBody>
                  <a:tcPr marL="0" marR="0" marT="1416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dirty="0">
                          <a:latin typeface="Times New Roman"/>
                          <a:cs typeface="Times New Roman"/>
                        </a:rPr>
                        <a:t>10</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0">
                <a:tc>
                  <a:txBody>
                    <a:bodyPr/>
                    <a:lstStyle/>
                    <a:p>
                      <a:pPr>
                        <a:lnSpc>
                          <a:spcPct val="100000"/>
                        </a:lnSpc>
                        <a:spcBef>
                          <a:spcPts val="30"/>
                        </a:spcBef>
                      </a:pPr>
                      <a:endParaRPr sz="1200" dirty="0">
                        <a:latin typeface="Times New Roman"/>
                        <a:cs typeface="Times New Roman"/>
                      </a:endParaRPr>
                    </a:p>
                    <a:p>
                      <a:pPr algn="ctr">
                        <a:lnSpc>
                          <a:spcPts val="1390"/>
                        </a:lnSpc>
                      </a:pPr>
                      <a:r>
                        <a:rPr sz="1200" b="1" dirty="0">
                          <a:latin typeface="Times New Roman"/>
                          <a:cs typeface="Times New Roman"/>
                        </a:rPr>
                        <a:t>8.</a:t>
                      </a:r>
                      <a:endParaRPr sz="1200" dirty="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marR="0" lvl="0" indent="0" defTabSz="914400" eaLnBrk="1" fontAlgn="auto" latinLnBrk="0" hangingPunct="1">
                        <a:lnSpc>
                          <a:spcPts val="1630"/>
                        </a:lnSpc>
                        <a:spcBef>
                          <a:spcPts val="1165"/>
                        </a:spcBef>
                        <a:spcAft>
                          <a:spcPts val="0"/>
                        </a:spcAft>
                        <a:buClrTx/>
                        <a:buSzTx/>
                        <a:buFontTx/>
                        <a:buNone/>
                        <a:tabLst/>
                        <a:defRPr/>
                      </a:pPr>
                      <a:r>
                        <a:rPr lang="en-IN" sz="1400" b="1" spc="-5" dirty="0">
                          <a:latin typeface="Times New Roman"/>
                          <a:cs typeface="Times New Roman"/>
                        </a:rPr>
                        <a:t>Relational</a:t>
                      </a:r>
                      <a:r>
                        <a:rPr lang="en-IN" sz="1400" b="1" spc="-35" dirty="0">
                          <a:latin typeface="Times New Roman"/>
                          <a:cs typeface="Times New Roman"/>
                        </a:rPr>
                        <a:t> </a:t>
                      </a:r>
                      <a:r>
                        <a:rPr lang="en-IN" sz="1400" b="1" spc="-5" dirty="0">
                          <a:latin typeface="Times New Roman"/>
                          <a:cs typeface="Times New Roman"/>
                        </a:rPr>
                        <a:t>Database</a:t>
                      </a:r>
                      <a:r>
                        <a:rPr lang="en-IN" sz="1400" b="1" spc="-30" dirty="0">
                          <a:latin typeface="Times New Roman"/>
                          <a:cs typeface="Times New Roman"/>
                        </a:rPr>
                        <a:t> </a:t>
                      </a:r>
                      <a:r>
                        <a:rPr lang="en-IN" sz="1400" b="1" spc="-5" dirty="0">
                          <a:latin typeface="Times New Roman"/>
                          <a:cs typeface="Times New Roman"/>
                        </a:rPr>
                        <a:t>Design</a:t>
                      </a:r>
                      <a:endParaRPr lang="en-IN" sz="1400" dirty="0">
                        <a:latin typeface="Times New Roman"/>
                        <a:cs typeface="Times New Roman"/>
                      </a:endParaRPr>
                    </a:p>
                  </a:txBody>
                  <a:tcPr marL="0" marR="0" marT="1479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0"/>
                        </a:spcBef>
                      </a:pPr>
                      <a:endParaRPr sz="1200">
                        <a:latin typeface="Times New Roman"/>
                        <a:cs typeface="Times New Roman"/>
                      </a:endParaRPr>
                    </a:p>
                    <a:p>
                      <a:pPr algn="ctr">
                        <a:lnSpc>
                          <a:spcPts val="1390"/>
                        </a:lnSpc>
                      </a:pPr>
                      <a:r>
                        <a:rPr sz="1200" spc="-25" dirty="0">
                          <a:latin typeface="Times New Roman"/>
                          <a:cs typeface="Times New Roman"/>
                        </a:rPr>
                        <a:t>11</a:t>
                      </a:r>
                      <a:endParaRPr sz="12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6"/>
                  </a:ext>
                </a:extLst>
              </a:tr>
              <a:tr h="355599">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b="1" dirty="0">
                          <a:latin typeface="Times New Roman"/>
                          <a:cs typeface="Times New Roman"/>
                        </a:rPr>
                        <a:t>9.</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a:lnSpc>
                          <a:spcPts val="1580"/>
                        </a:lnSpc>
                        <a:spcBef>
                          <a:spcPts val="1115"/>
                        </a:spcBef>
                      </a:pPr>
                      <a:r>
                        <a:rPr lang="en-IN" sz="1400" b="1" spc="-5" dirty="0">
                          <a:latin typeface="Times New Roman"/>
                          <a:cs typeface="Times New Roman"/>
                        </a:rPr>
                        <a:t>E-R</a:t>
                      </a:r>
                      <a:r>
                        <a:rPr lang="en-IN" sz="1400" b="1" spc="-45" dirty="0">
                          <a:latin typeface="Times New Roman"/>
                          <a:cs typeface="Times New Roman"/>
                        </a:rPr>
                        <a:t> </a:t>
                      </a:r>
                      <a:r>
                        <a:rPr lang="en-IN" sz="1400" b="1" spc="-5" dirty="0">
                          <a:latin typeface="Times New Roman"/>
                          <a:cs typeface="Times New Roman"/>
                        </a:rPr>
                        <a:t>Diagram</a:t>
                      </a:r>
                    </a:p>
                  </a:txBody>
                  <a:tcPr marL="0" marR="0" marT="1416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150">
                        <a:latin typeface="Times New Roman"/>
                        <a:cs typeface="Times New Roman"/>
                      </a:endParaRPr>
                    </a:p>
                    <a:p>
                      <a:pPr algn="ctr">
                        <a:lnSpc>
                          <a:spcPts val="1340"/>
                        </a:lnSpc>
                        <a:spcBef>
                          <a:spcPts val="5"/>
                        </a:spcBef>
                      </a:pPr>
                      <a:r>
                        <a:rPr sz="1200" dirty="0">
                          <a:latin typeface="Times New Roman"/>
                          <a:cs typeface="Times New Roman"/>
                        </a:rPr>
                        <a:t>12</a:t>
                      </a:r>
                      <a:endParaRPr sz="12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7"/>
                  </a:ext>
                </a:extLst>
              </a:tr>
              <a:tr h="368300">
                <a:tc>
                  <a:txBody>
                    <a:bodyPr/>
                    <a:lstStyle/>
                    <a:p>
                      <a:pPr>
                        <a:lnSpc>
                          <a:spcPct val="100000"/>
                        </a:lnSpc>
                        <a:spcBef>
                          <a:spcPts val="45"/>
                        </a:spcBef>
                      </a:pPr>
                      <a:endParaRPr sz="1250">
                        <a:latin typeface="Times New Roman"/>
                        <a:cs typeface="Times New Roman"/>
                      </a:endParaRPr>
                    </a:p>
                    <a:p>
                      <a:pPr algn="ctr">
                        <a:lnSpc>
                          <a:spcPts val="1315"/>
                        </a:lnSpc>
                        <a:spcBef>
                          <a:spcPts val="5"/>
                        </a:spcBef>
                      </a:pPr>
                      <a:r>
                        <a:rPr sz="1200" b="1" dirty="0">
                          <a:latin typeface="Times New Roman"/>
                          <a:cs typeface="Times New Roman"/>
                        </a:rPr>
                        <a:t>10.</a:t>
                      </a:r>
                      <a:endParaRPr sz="1200">
                        <a:latin typeface="Times New Roman"/>
                        <a:cs typeface="Times New Roman"/>
                      </a:endParaRP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00" marR="0" lvl="0" indent="0" defTabSz="914400" eaLnBrk="1" fontAlgn="auto" latinLnBrk="0" hangingPunct="1">
                        <a:lnSpc>
                          <a:spcPts val="1555"/>
                        </a:lnSpc>
                        <a:spcBef>
                          <a:spcPts val="1240"/>
                        </a:spcBef>
                        <a:spcAft>
                          <a:spcPts val="0"/>
                        </a:spcAft>
                        <a:buClrTx/>
                        <a:buSzTx/>
                        <a:buFontTx/>
                        <a:buNone/>
                        <a:tabLst/>
                        <a:defRPr/>
                      </a:pPr>
                      <a:r>
                        <a:rPr lang="en-IN" sz="1400" b="1" spc="-5" dirty="0">
                          <a:latin typeface="Times New Roman"/>
                          <a:cs typeface="Times New Roman"/>
                        </a:rPr>
                        <a:t>Queries</a:t>
                      </a:r>
                      <a:r>
                        <a:rPr lang="en-IN" sz="1400" b="1" spc="-45" dirty="0">
                          <a:latin typeface="Times New Roman"/>
                          <a:cs typeface="Times New Roman"/>
                        </a:rPr>
                        <a:t> </a:t>
                      </a:r>
                      <a:r>
                        <a:rPr lang="en-IN" sz="1400" b="1" spc="-5" dirty="0">
                          <a:latin typeface="Times New Roman"/>
                          <a:cs typeface="Times New Roman"/>
                        </a:rPr>
                        <a:t>performed</a:t>
                      </a:r>
                      <a:endParaRPr lang="en-IN" sz="1400" dirty="0">
                        <a:latin typeface="Times New Roman"/>
                        <a:cs typeface="Times New Roman"/>
                      </a:endParaRPr>
                    </a:p>
                  </a:txBody>
                  <a:tcPr marL="0" marR="0" marT="15748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0" marR="0" lvl="0" indent="0" algn="ctr" defTabSz="914400" eaLnBrk="1" fontAlgn="auto" latinLnBrk="0" hangingPunct="1">
                        <a:lnSpc>
                          <a:spcPct val="100000"/>
                        </a:lnSpc>
                        <a:spcBef>
                          <a:spcPts val="45"/>
                        </a:spcBef>
                        <a:spcAft>
                          <a:spcPts val="0"/>
                        </a:spcAft>
                        <a:buClrTx/>
                        <a:buSzTx/>
                        <a:buFontTx/>
                        <a:buNone/>
                        <a:tabLst/>
                        <a:defRPr/>
                      </a:pPr>
                      <a:r>
                        <a:rPr lang="en-IN" sz="1400" dirty="0">
                          <a:latin typeface="Times New Roman"/>
                          <a:cs typeface="Times New Roman"/>
                        </a:rPr>
                        <a:t>13-15</a:t>
                      </a:r>
                    </a:p>
                  </a:txBody>
                  <a:tcPr marL="0" marR="0" marT="571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8"/>
                  </a:ext>
                </a:extLst>
              </a:tr>
              <a:tr h="368299">
                <a:tc>
                  <a:txBody>
                    <a:bodyPr/>
                    <a:lstStyle/>
                    <a:p>
                      <a:pPr>
                        <a:lnSpc>
                          <a:spcPct val="100000"/>
                        </a:lnSpc>
                        <a:spcBef>
                          <a:spcPts val="55"/>
                        </a:spcBef>
                      </a:pPr>
                      <a:endParaRPr sz="1200">
                        <a:latin typeface="Times New Roman"/>
                        <a:cs typeface="Times New Roman"/>
                      </a:endParaRPr>
                    </a:p>
                    <a:p>
                      <a:pPr algn="ctr">
                        <a:lnSpc>
                          <a:spcPts val="1365"/>
                        </a:lnSpc>
                      </a:pPr>
                      <a:r>
                        <a:rPr sz="1200" b="1" dirty="0">
                          <a:latin typeface="Times New Roman"/>
                          <a:cs typeface="Times New Roman"/>
                        </a:rPr>
                        <a:t>12.</a:t>
                      </a:r>
                      <a:endParaRPr sz="1200">
                        <a:latin typeface="Times New Roman"/>
                        <a:cs typeface="Times New Roman"/>
                      </a:endParaRPr>
                    </a:p>
                  </a:txBody>
                  <a:tcPr marL="0" marR="0" marT="6985" marB="0">
                    <a:lnL w="19050">
                      <a:solidFill>
                        <a:srgbClr val="000000"/>
                      </a:solidFill>
                      <a:prstDash val="soli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marL="63500" marR="0" lvl="0" indent="0" defTabSz="914400" eaLnBrk="1" fontAlgn="auto" latinLnBrk="0" hangingPunct="1">
                        <a:lnSpc>
                          <a:spcPts val="1605"/>
                        </a:lnSpc>
                        <a:spcBef>
                          <a:spcPts val="1190"/>
                        </a:spcBef>
                        <a:spcAft>
                          <a:spcPts val="0"/>
                        </a:spcAft>
                        <a:buClrTx/>
                        <a:buSzTx/>
                        <a:buFontTx/>
                        <a:buNone/>
                        <a:tabLst/>
                        <a:defRPr/>
                      </a:pPr>
                      <a:r>
                        <a:rPr lang="en-IN" sz="1400" b="1" spc="-5" dirty="0">
                          <a:latin typeface="Times New Roman"/>
                          <a:cs typeface="Times New Roman"/>
                        </a:rPr>
                        <a:t>Conclusion</a:t>
                      </a:r>
                      <a:endParaRPr lang="en-IN" sz="1400" dirty="0">
                        <a:latin typeface="Times New Roman"/>
                        <a:cs typeface="Times New Roman"/>
                      </a:endParaRPr>
                    </a:p>
                  </a:txBody>
                  <a:tcPr marL="0" marR="0" marT="15113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a:solidFill>
                        <a:srgbClr val="000000"/>
                      </a:solidFill>
                      <a:prstDash val="solid"/>
                    </a:lnB>
                  </a:tcPr>
                </a:tc>
                <a:tc>
                  <a:txBody>
                    <a:bodyPr/>
                    <a:lstStyle/>
                    <a:p>
                      <a:pPr>
                        <a:lnSpc>
                          <a:spcPct val="100000"/>
                        </a:lnSpc>
                        <a:spcBef>
                          <a:spcPts val="55"/>
                        </a:spcBef>
                      </a:pPr>
                      <a:r>
                        <a:rPr lang="en-IN" sz="1200" dirty="0">
                          <a:latin typeface="Times New Roman"/>
                          <a:cs typeface="Times New Roman"/>
                        </a:rPr>
                        <a:t>              16</a:t>
                      </a:r>
                      <a:endParaRPr sz="1200" dirty="0">
                        <a:latin typeface="Times New Roman"/>
                        <a:cs typeface="Times New Roman"/>
                      </a:endParaRPr>
                    </a:p>
                    <a:p>
                      <a:pPr algn="ctr">
                        <a:lnSpc>
                          <a:spcPts val="1365"/>
                        </a:lnSpc>
                      </a:pPr>
                      <a:endParaRPr sz="1200" dirty="0">
                        <a:latin typeface="Times New Roman"/>
                        <a:cs typeface="Times New Roman"/>
                      </a:endParaRPr>
                    </a:p>
                  </a:txBody>
                  <a:tcPr marL="0" marR="0" marT="6985" marB="0">
                    <a:lnL w="19050" cap="flat" cmpd="sng" algn="ctr">
                      <a:solidFill>
                        <a:srgbClr val="000000"/>
                      </a:solidFill>
                      <a:prstDash val="solid"/>
                      <a:round/>
                      <a:headEnd type="none" w="med" len="med"/>
                      <a:tailEnd type="none" w="med" len="med"/>
                    </a:lnL>
                    <a:lnR w="19050">
                      <a:solidFill>
                        <a:srgbClr val="000000"/>
                      </a:solidFill>
                      <a:prstDash val="solid"/>
                    </a:lnR>
                    <a:lnT w="19050" cap="flat" cmpd="sng" algn="ctr">
                      <a:solidFill>
                        <a:srgbClr val="000000"/>
                      </a:solidFill>
                      <a:prstDash val="solid"/>
                      <a:round/>
                      <a:headEnd type="none" w="med" len="med"/>
                      <a:tailEnd type="none" w="med" len="med"/>
                    </a:lnT>
                    <a:lnB w="19050">
                      <a:solidFill>
                        <a:srgbClr val="000000"/>
                      </a:solidFill>
                      <a:prstDash val="soli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9"/>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5</a:t>
            </a:r>
            <a:endParaRPr sz="1600">
              <a:latin typeface="Times New Roman"/>
              <a:cs typeface="Times New Roman"/>
            </a:endParaRPr>
          </a:p>
        </p:txBody>
      </p:sp>
      <p:sp>
        <p:nvSpPr>
          <p:cNvPr id="3" name="object 3"/>
          <p:cNvSpPr txBox="1"/>
          <p:nvPr/>
        </p:nvSpPr>
        <p:spPr>
          <a:xfrm>
            <a:off x="1358900" y="2076846"/>
            <a:ext cx="5298440" cy="2880917"/>
          </a:xfrm>
          <a:prstGeom prst="rect">
            <a:avLst/>
          </a:prstGeom>
        </p:spPr>
        <p:txBody>
          <a:bodyPr vert="horz" wrap="square" lIns="0" tIns="12700" rIns="0" bIns="0" rtlCol="0">
            <a:spAutoFit/>
          </a:bodyPr>
          <a:lstStyle/>
          <a:p>
            <a:pPr marR="1905" algn="ctr">
              <a:lnSpc>
                <a:spcPct val="100000"/>
              </a:lnSpc>
              <a:spcBef>
                <a:spcPts val="100"/>
              </a:spcBef>
            </a:pPr>
            <a:r>
              <a:rPr sz="1600" b="1" u="heavy" spc="-5" dirty="0">
                <a:uFill>
                  <a:solidFill>
                    <a:srgbClr val="000000"/>
                  </a:solidFill>
                </a:uFill>
                <a:latin typeface="Times New Roman"/>
                <a:cs typeface="Times New Roman"/>
              </a:rPr>
              <a:t>Conten</a:t>
            </a:r>
            <a:r>
              <a:rPr sz="1600" b="1" u="heavy" dirty="0">
                <a:uFill>
                  <a:solidFill>
                    <a:srgbClr val="000000"/>
                  </a:solidFill>
                </a:uFill>
                <a:latin typeface="Times New Roman"/>
                <a:cs typeface="Times New Roman"/>
              </a:rPr>
              <a:t>t</a:t>
            </a:r>
            <a:r>
              <a:rPr sz="1600" b="1" u="heavy" spc="-9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Abstrac</a:t>
            </a:r>
            <a:r>
              <a:rPr sz="1600" b="1" u="heavy" dirty="0">
                <a:uFill>
                  <a:solidFill>
                    <a:srgbClr val="000000"/>
                  </a:solidFill>
                </a:uFill>
                <a:latin typeface="Times New Roman"/>
                <a:cs typeface="Times New Roman"/>
              </a:rPr>
              <a:t>t</a:t>
            </a:r>
            <a:endParaRPr sz="1600" dirty="0">
              <a:latin typeface="Times New Roman"/>
              <a:cs typeface="Times New Roman"/>
            </a:endParaRPr>
          </a:p>
          <a:p>
            <a:pPr marL="12700" marR="5080" algn="just">
              <a:lnSpc>
                <a:spcPct val="191700"/>
              </a:lnSpc>
              <a:spcBef>
                <a:spcPts val="1465"/>
              </a:spcBef>
            </a:pPr>
            <a:r>
              <a:rPr sz="1200" b="1" dirty="0">
                <a:latin typeface="Times New Roman"/>
                <a:cs typeface="Times New Roman"/>
              </a:rPr>
              <a:t>In our </a:t>
            </a:r>
            <a:r>
              <a:rPr sz="1200" b="1" spc="-5" dirty="0">
                <a:latin typeface="Times New Roman"/>
                <a:cs typeface="Times New Roman"/>
              </a:rPr>
              <a:t>project </a:t>
            </a:r>
            <a:r>
              <a:rPr sz="1200" b="1" dirty="0">
                <a:latin typeface="Times New Roman"/>
                <a:cs typeface="Times New Roman"/>
              </a:rPr>
              <a:t>we </a:t>
            </a:r>
            <a:r>
              <a:rPr sz="1200" b="1" spc="-10" dirty="0">
                <a:latin typeface="Times New Roman"/>
                <a:cs typeface="Times New Roman"/>
              </a:rPr>
              <a:t>are </a:t>
            </a:r>
            <a:r>
              <a:rPr sz="1200" b="1" dirty="0">
                <a:latin typeface="Times New Roman"/>
                <a:cs typeface="Times New Roman"/>
              </a:rPr>
              <a:t>making a database which is storing the user details of </a:t>
            </a:r>
            <a:r>
              <a:rPr sz="1200" b="1" spc="5" dirty="0">
                <a:latin typeface="Times New Roman"/>
                <a:cs typeface="Times New Roman"/>
              </a:rPr>
              <a:t> </a:t>
            </a:r>
            <a:r>
              <a:rPr sz="1200" b="1" spc="-5" dirty="0">
                <a:latin typeface="Times New Roman"/>
                <a:cs typeface="Times New Roman"/>
              </a:rPr>
              <a:t>product</a:t>
            </a:r>
            <a:r>
              <a:rPr sz="1200" b="1" dirty="0">
                <a:latin typeface="Times New Roman"/>
                <a:cs typeface="Times New Roman"/>
              </a:rPr>
              <a:t> </a:t>
            </a:r>
            <a:r>
              <a:rPr sz="1200" b="1" spc="-5" dirty="0">
                <a:latin typeface="Times New Roman"/>
                <a:cs typeface="Times New Roman"/>
              </a:rPr>
              <a:t>purchased.</a:t>
            </a:r>
            <a:r>
              <a:rPr sz="1200" b="1" dirty="0">
                <a:latin typeface="Times New Roman"/>
                <a:cs typeface="Times New Roman"/>
              </a:rPr>
              <a:t> </a:t>
            </a:r>
            <a:r>
              <a:rPr sz="1200" b="1" spc="-35" dirty="0">
                <a:latin typeface="Times New Roman"/>
                <a:cs typeface="Times New Roman"/>
              </a:rPr>
              <a:t>We</a:t>
            </a:r>
            <a:r>
              <a:rPr sz="1200" b="1" spc="-30" dirty="0">
                <a:latin typeface="Times New Roman"/>
                <a:cs typeface="Times New Roman"/>
              </a:rPr>
              <a:t> </a:t>
            </a:r>
            <a:r>
              <a:rPr sz="1200" b="1" dirty="0">
                <a:latin typeface="Times New Roman"/>
                <a:cs typeface="Times New Roman"/>
              </a:rPr>
              <a:t>will</a:t>
            </a:r>
            <a:r>
              <a:rPr sz="1200" b="1" spc="5" dirty="0">
                <a:latin typeface="Times New Roman"/>
                <a:cs typeface="Times New Roman"/>
              </a:rPr>
              <a:t> </a:t>
            </a:r>
            <a:r>
              <a:rPr sz="1200" b="1" dirty="0">
                <a:latin typeface="Times New Roman"/>
                <a:cs typeface="Times New Roman"/>
              </a:rPr>
              <a:t>be</a:t>
            </a:r>
            <a:r>
              <a:rPr sz="1200" b="1" spc="5" dirty="0">
                <a:latin typeface="Times New Roman"/>
                <a:cs typeface="Times New Roman"/>
              </a:rPr>
              <a:t> </a:t>
            </a:r>
            <a:r>
              <a:rPr sz="1200" b="1" dirty="0">
                <a:latin typeface="Times New Roman"/>
                <a:cs typeface="Times New Roman"/>
              </a:rPr>
              <a:t>using general Queries to </a:t>
            </a:r>
            <a:r>
              <a:rPr sz="1200" b="1" spc="-5" dirty="0">
                <a:latin typeface="Times New Roman"/>
                <a:cs typeface="Times New Roman"/>
              </a:rPr>
              <a:t>retrieve </a:t>
            </a:r>
            <a:r>
              <a:rPr sz="1200" b="1" dirty="0">
                <a:latin typeface="Times New Roman"/>
                <a:cs typeface="Times New Roman"/>
              </a:rPr>
              <a:t>and update </a:t>
            </a:r>
            <a:r>
              <a:rPr sz="1200" b="1" spc="5" dirty="0">
                <a:latin typeface="Times New Roman"/>
                <a:cs typeface="Times New Roman"/>
              </a:rPr>
              <a:t> </a:t>
            </a:r>
            <a:r>
              <a:rPr sz="1200" b="1" dirty="0">
                <a:latin typeface="Times New Roman"/>
                <a:cs typeface="Times New Roman"/>
              </a:rPr>
              <a:t>various details </a:t>
            </a:r>
            <a:r>
              <a:rPr lang="en-IN" sz="1200" b="1" dirty="0">
                <a:latin typeface="Times New Roman"/>
                <a:cs typeface="Times New Roman"/>
              </a:rPr>
              <a:t>and For GUI we are using tkinter by python. </a:t>
            </a:r>
            <a:r>
              <a:rPr sz="1200" b="1" dirty="0">
                <a:latin typeface="Times New Roman"/>
                <a:cs typeface="Times New Roman"/>
              </a:rPr>
              <a:t>In the </a:t>
            </a:r>
            <a:r>
              <a:rPr sz="1200" b="1" spc="-5" dirty="0">
                <a:latin typeface="Times New Roman"/>
                <a:cs typeface="Times New Roman"/>
              </a:rPr>
              <a:t>project </a:t>
            </a:r>
            <a:r>
              <a:rPr sz="1200" b="1" dirty="0">
                <a:latin typeface="Times New Roman"/>
                <a:cs typeface="Times New Roman"/>
              </a:rPr>
              <a:t>we have used MySql for </a:t>
            </a:r>
            <a:r>
              <a:rPr sz="1200" b="1" spc="-5" dirty="0">
                <a:latin typeface="Times New Roman"/>
                <a:cs typeface="Times New Roman"/>
              </a:rPr>
              <a:t>creating </a:t>
            </a:r>
            <a:r>
              <a:rPr sz="1200" b="1" dirty="0">
                <a:latin typeface="Times New Roman"/>
                <a:cs typeface="Times New Roman"/>
              </a:rPr>
              <a:t>databases and for </a:t>
            </a:r>
            <a:r>
              <a:rPr sz="1200" b="1" spc="-285" dirty="0">
                <a:latin typeface="Times New Roman"/>
                <a:cs typeface="Times New Roman"/>
              </a:rPr>
              <a:t> </a:t>
            </a:r>
            <a:r>
              <a:rPr sz="1200" b="1" dirty="0">
                <a:latin typeface="Times New Roman"/>
                <a:cs typeface="Times New Roman"/>
              </a:rPr>
              <a:t>executing queries. </a:t>
            </a:r>
            <a:r>
              <a:rPr sz="1200" b="1" spc="-35" dirty="0">
                <a:latin typeface="Times New Roman"/>
                <a:cs typeface="Times New Roman"/>
              </a:rPr>
              <a:t>We </a:t>
            </a:r>
            <a:r>
              <a:rPr sz="1200" b="1" dirty="0">
                <a:latin typeface="Times New Roman"/>
                <a:cs typeface="Times New Roman"/>
              </a:rPr>
              <a:t>have a database with various tables in it </a:t>
            </a:r>
            <a:r>
              <a:rPr sz="1200" b="1" spc="-5" dirty="0">
                <a:latin typeface="Times New Roman"/>
                <a:cs typeface="Times New Roman"/>
              </a:rPr>
              <a:t>related </a:t>
            </a:r>
            <a:r>
              <a:rPr sz="1200" b="1" dirty="0">
                <a:latin typeface="Times New Roman"/>
                <a:cs typeface="Times New Roman"/>
              </a:rPr>
              <a:t>to </a:t>
            </a:r>
            <a:r>
              <a:rPr sz="1200" b="1" spc="-5" dirty="0">
                <a:latin typeface="Times New Roman"/>
                <a:cs typeface="Times New Roman"/>
              </a:rPr>
              <a:t>product </a:t>
            </a:r>
            <a:r>
              <a:rPr sz="1200" b="1" spc="-285" dirty="0">
                <a:latin typeface="Times New Roman"/>
                <a:cs typeface="Times New Roman"/>
              </a:rPr>
              <a:t> </a:t>
            </a:r>
            <a:r>
              <a:rPr sz="1200" b="1" dirty="0">
                <a:latin typeface="Times New Roman"/>
                <a:cs typeface="Times New Roman"/>
              </a:rPr>
              <a:t>details and user details </a:t>
            </a:r>
            <a:r>
              <a:rPr sz="1200" b="1" spc="-10" dirty="0">
                <a:latin typeface="Times New Roman"/>
                <a:cs typeface="Times New Roman"/>
              </a:rPr>
              <a:t>from </a:t>
            </a:r>
            <a:r>
              <a:rPr sz="1200" b="1" dirty="0">
                <a:latin typeface="Times New Roman"/>
                <a:cs typeface="Times New Roman"/>
              </a:rPr>
              <a:t>which using </a:t>
            </a:r>
            <a:r>
              <a:rPr sz="1200" b="1" spc="-5" dirty="0">
                <a:latin typeface="Times New Roman"/>
                <a:cs typeface="Times New Roman"/>
              </a:rPr>
              <a:t>relational </a:t>
            </a:r>
            <a:r>
              <a:rPr sz="1200" b="1" dirty="0">
                <a:latin typeface="Times New Roman"/>
                <a:cs typeface="Times New Roman"/>
              </a:rPr>
              <a:t>algebra queries we will be </a:t>
            </a:r>
            <a:r>
              <a:rPr sz="1200" b="1" spc="5" dirty="0">
                <a:latin typeface="Times New Roman"/>
                <a:cs typeface="Times New Roman"/>
              </a:rPr>
              <a:t> </a:t>
            </a:r>
            <a:r>
              <a:rPr sz="1200" b="1" spc="-5" dirty="0">
                <a:latin typeface="Times New Roman"/>
                <a:cs typeface="Times New Roman"/>
              </a:rPr>
              <a:t>retrieving </a:t>
            </a:r>
            <a:r>
              <a:rPr sz="1200" b="1" dirty="0">
                <a:latin typeface="Times New Roman"/>
                <a:cs typeface="Times New Roman"/>
              </a:rPr>
              <a:t>and altering data as</a:t>
            </a:r>
            <a:r>
              <a:rPr sz="1200" b="1" spc="-5" dirty="0">
                <a:latin typeface="Times New Roman"/>
                <a:cs typeface="Times New Roman"/>
              </a:rPr>
              <a:t> </a:t>
            </a:r>
            <a:r>
              <a:rPr sz="1200" b="1" dirty="0">
                <a:latin typeface="Times New Roman"/>
                <a:cs typeface="Times New Roman"/>
              </a:rPr>
              <a:t>per</a:t>
            </a:r>
            <a:r>
              <a:rPr sz="1200" b="1" spc="-25" dirty="0">
                <a:latin typeface="Times New Roman"/>
                <a:cs typeface="Times New Roman"/>
              </a:rPr>
              <a:t> </a:t>
            </a:r>
            <a:r>
              <a:rPr sz="1200" b="1" dirty="0">
                <a:latin typeface="Times New Roman"/>
                <a:cs typeface="Times New Roman"/>
              </a:rPr>
              <a:t>the user</a:t>
            </a:r>
            <a:r>
              <a:rPr sz="1200" b="1" spc="-25" dirty="0">
                <a:latin typeface="Times New Roman"/>
                <a:cs typeface="Times New Roman"/>
              </a:rPr>
              <a:t> </a:t>
            </a:r>
            <a:r>
              <a:rPr sz="1200" b="1" spc="-5" dirty="0">
                <a:latin typeface="Times New Roman"/>
                <a:cs typeface="Times New Roman"/>
              </a:rPr>
              <a:t>request.</a:t>
            </a:r>
            <a:endParaRPr sz="1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9"/>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6</a:t>
            </a:r>
            <a:endParaRPr sz="1600">
              <a:latin typeface="Times New Roman"/>
              <a:cs typeface="Times New Roman"/>
            </a:endParaRPr>
          </a:p>
        </p:txBody>
      </p:sp>
      <p:sp>
        <p:nvSpPr>
          <p:cNvPr id="3" name="object 3"/>
          <p:cNvSpPr txBox="1"/>
          <p:nvPr/>
        </p:nvSpPr>
        <p:spPr>
          <a:xfrm>
            <a:off x="901700" y="2076846"/>
            <a:ext cx="5756910" cy="5485130"/>
          </a:xfrm>
          <a:prstGeom prst="rect">
            <a:avLst/>
          </a:prstGeom>
        </p:spPr>
        <p:txBody>
          <a:bodyPr vert="horz" wrap="square" lIns="0" tIns="12700" rIns="0" bIns="0" rtlCol="0">
            <a:spAutoFit/>
          </a:bodyPr>
          <a:lstStyle/>
          <a:p>
            <a:pPr marL="457200" algn="ctr">
              <a:lnSpc>
                <a:spcPct val="100000"/>
              </a:lnSpc>
              <a:spcBef>
                <a:spcPts val="100"/>
              </a:spcBef>
            </a:pPr>
            <a:r>
              <a:rPr sz="1600" b="1" u="heavy" spc="-10" dirty="0">
                <a:uFill>
                  <a:solidFill>
                    <a:srgbClr val="000000"/>
                  </a:solidFill>
                </a:uFill>
                <a:latin typeface="Times New Roman"/>
                <a:cs typeface="Times New Roman"/>
              </a:rPr>
              <a:t>Introduction</a:t>
            </a:r>
            <a:endParaRPr sz="1600" dirty="0">
              <a:latin typeface="Times New Roman"/>
              <a:cs typeface="Times New Roman"/>
            </a:endParaRPr>
          </a:p>
          <a:p>
            <a:pPr>
              <a:lnSpc>
                <a:spcPct val="100000"/>
              </a:lnSpc>
              <a:spcBef>
                <a:spcPts val="15"/>
              </a:spcBef>
            </a:pPr>
            <a:endParaRPr sz="1500" dirty="0">
              <a:latin typeface="Times New Roman"/>
              <a:cs typeface="Times New Roman"/>
            </a:endParaRPr>
          </a:p>
          <a:p>
            <a:pPr marL="12700" marR="5080" algn="just">
              <a:lnSpc>
                <a:spcPct val="143700"/>
              </a:lnSpc>
            </a:pPr>
            <a:r>
              <a:rPr sz="1900" dirty="0">
                <a:latin typeface="Times New Roman"/>
                <a:cs typeface="Times New Roman"/>
              </a:rPr>
              <a:t>A </a:t>
            </a:r>
            <a:r>
              <a:rPr sz="1900" spc="-5" dirty="0">
                <a:latin typeface="Times New Roman"/>
                <a:cs typeface="Times New Roman"/>
              </a:rPr>
              <a:t>database is </a:t>
            </a:r>
            <a:r>
              <a:rPr sz="1900" dirty="0">
                <a:latin typeface="Times New Roman"/>
                <a:cs typeface="Times New Roman"/>
              </a:rPr>
              <a:t>a </a:t>
            </a:r>
            <a:r>
              <a:rPr sz="1900" spc="-5" dirty="0">
                <a:latin typeface="Times New Roman"/>
                <a:cs typeface="Times New Roman"/>
              </a:rPr>
              <a:t>collection of information that is </a:t>
            </a:r>
            <a:r>
              <a:rPr sz="1900" spc="-10" dirty="0">
                <a:latin typeface="Times New Roman"/>
                <a:cs typeface="Times New Roman"/>
              </a:rPr>
              <a:t>organized </a:t>
            </a:r>
            <a:r>
              <a:rPr sz="1900" spc="-5" dirty="0">
                <a:latin typeface="Times New Roman"/>
                <a:cs typeface="Times New Roman"/>
              </a:rPr>
              <a:t> so</a:t>
            </a:r>
            <a:r>
              <a:rPr sz="1900" spc="285" dirty="0">
                <a:latin typeface="Times New Roman"/>
                <a:cs typeface="Times New Roman"/>
              </a:rPr>
              <a:t> </a:t>
            </a:r>
            <a:r>
              <a:rPr sz="1900" spc="-5" dirty="0">
                <a:latin typeface="Times New Roman"/>
                <a:cs typeface="Times New Roman"/>
              </a:rPr>
              <a:t>that</a:t>
            </a:r>
            <a:r>
              <a:rPr sz="1900" spc="290" dirty="0">
                <a:latin typeface="Times New Roman"/>
                <a:cs typeface="Times New Roman"/>
              </a:rPr>
              <a:t> </a:t>
            </a:r>
            <a:r>
              <a:rPr sz="1900" spc="-5" dirty="0">
                <a:latin typeface="Times New Roman"/>
                <a:cs typeface="Times New Roman"/>
              </a:rPr>
              <a:t>it</a:t>
            </a:r>
            <a:r>
              <a:rPr sz="1900" spc="290" dirty="0">
                <a:latin typeface="Times New Roman"/>
                <a:cs typeface="Times New Roman"/>
              </a:rPr>
              <a:t> </a:t>
            </a:r>
            <a:r>
              <a:rPr sz="1900" spc="-5" dirty="0">
                <a:latin typeface="Times New Roman"/>
                <a:cs typeface="Times New Roman"/>
              </a:rPr>
              <a:t>can</a:t>
            </a:r>
            <a:r>
              <a:rPr sz="1900" spc="290" dirty="0">
                <a:latin typeface="Times New Roman"/>
                <a:cs typeface="Times New Roman"/>
              </a:rPr>
              <a:t> </a:t>
            </a:r>
            <a:r>
              <a:rPr sz="1900" spc="-5" dirty="0">
                <a:latin typeface="Times New Roman"/>
                <a:cs typeface="Times New Roman"/>
              </a:rPr>
              <a:t>easily</a:t>
            </a:r>
            <a:r>
              <a:rPr sz="1900" spc="290" dirty="0">
                <a:latin typeface="Times New Roman"/>
                <a:cs typeface="Times New Roman"/>
              </a:rPr>
              <a:t> </a:t>
            </a:r>
            <a:r>
              <a:rPr sz="1900" spc="-5" dirty="0">
                <a:latin typeface="Times New Roman"/>
                <a:cs typeface="Times New Roman"/>
              </a:rPr>
              <a:t>be</a:t>
            </a:r>
            <a:r>
              <a:rPr sz="1900" spc="290" dirty="0">
                <a:latin typeface="Times New Roman"/>
                <a:cs typeface="Times New Roman"/>
              </a:rPr>
              <a:t> </a:t>
            </a:r>
            <a:r>
              <a:rPr sz="1900" spc="-5" dirty="0">
                <a:latin typeface="Times New Roman"/>
                <a:cs typeface="Times New Roman"/>
              </a:rPr>
              <a:t>accessed,</a:t>
            </a:r>
            <a:r>
              <a:rPr sz="1900" spc="290" dirty="0">
                <a:latin typeface="Times New Roman"/>
                <a:cs typeface="Times New Roman"/>
              </a:rPr>
              <a:t> </a:t>
            </a:r>
            <a:r>
              <a:rPr sz="1900" spc="-5" dirty="0">
                <a:latin typeface="Times New Roman"/>
                <a:cs typeface="Times New Roman"/>
              </a:rPr>
              <a:t>managed,</a:t>
            </a:r>
            <a:r>
              <a:rPr sz="1900" spc="290" dirty="0">
                <a:latin typeface="Times New Roman"/>
                <a:cs typeface="Times New Roman"/>
              </a:rPr>
              <a:t> </a:t>
            </a:r>
            <a:r>
              <a:rPr sz="1900" spc="-5" dirty="0">
                <a:latin typeface="Times New Roman"/>
                <a:cs typeface="Times New Roman"/>
              </a:rPr>
              <a:t>and</a:t>
            </a:r>
            <a:r>
              <a:rPr sz="1900" spc="290" dirty="0">
                <a:latin typeface="Times New Roman"/>
                <a:cs typeface="Times New Roman"/>
              </a:rPr>
              <a:t> </a:t>
            </a:r>
            <a:r>
              <a:rPr sz="1900" spc="-5" dirty="0">
                <a:latin typeface="Times New Roman"/>
                <a:cs typeface="Times New Roman"/>
              </a:rPr>
              <a:t>updated. </a:t>
            </a:r>
            <a:r>
              <a:rPr sz="1900" spc="-465" dirty="0">
                <a:latin typeface="Times New Roman"/>
                <a:cs typeface="Times New Roman"/>
              </a:rPr>
              <a:t> </a:t>
            </a:r>
            <a:r>
              <a:rPr sz="1900" spc="-5" dirty="0">
                <a:latin typeface="Times New Roman"/>
                <a:cs typeface="Times New Roman"/>
              </a:rPr>
              <a:t>Our database project is </a:t>
            </a:r>
            <a:r>
              <a:rPr sz="1900" dirty="0">
                <a:latin typeface="Times New Roman"/>
                <a:cs typeface="Times New Roman"/>
              </a:rPr>
              <a:t>a </a:t>
            </a:r>
            <a:r>
              <a:rPr sz="1900" spc="-5" dirty="0">
                <a:latin typeface="Times New Roman"/>
                <a:cs typeface="Times New Roman"/>
              </a:rPr>
              <a:t>project that involves the creation, </a:t>
            </a:r>
            <a:r>
              <a:rPr sz="1900" dirty="0">
                <a:latin typeface="Times New Roman"/>
                <a:cs typeface="Times New Roman"/>
              </a:rPr>
              <a:t> </a:t>
            </a:r>
            <a:r>
              <a:rPr sz="1900" spc="-5" dirty="0">
                <a:latin typeface="Times New Roman"/>
                <a:cs typeface="Times New Roman"/>
              </a:rPr>
              <a:t>design, and implementation of </a:t>
            </a:r>
            <a:r>
              <a:rPr sz="1900" dirty="0">
                <a:latin typeface="Times New Roman"/>
                <a:cs typeface="Times New Roman"/>
              </a:rPr>
              <a:t>a </a:t>
            </a:r>
            <a:r>
              <a:rPr sz="1900" spc="-5" dirty="0">
                <a:latin typeface="Times New Roman"/>
                <a:cs typeface="Times New Roman"/>
              </a:rPr>
              <a:t>database. This typically </a:t>
            </a:r>
            <a:r>
              <a:rPr sz="1900" dirty="0">
                <a:latin typeface="Times New Roman"/>
                <a:cs typeface="Times New Roman"/>
              </a:rPr>
              <a:t> </a:t>
            </a:r>
            <a:r>
              <a:rPr sz="1900" spc="-5" dirty="0">
                <a:latin typeface="Times New Roman"/>
                <a:cs typeface="Times New Roman"/>
              </a:rPr>
              <a:t>involves creating the database schema, which defines the </a:t>
            </a:r>
            <a:r>
              <a:rPr sz="1900" dirty="0">
                <a:latin typeface="Times New Roman"/>
                <a:cs typeface="Times New Roman"/>
              </a:rPr>
              <a:t> </a:t>
            </a:r>
            <a:r>
              <a:rPr sz="1900" spc="-5" dirty="0">
                <a:latin typeface="Times New Roman"/>
                <a:cs typeface="Times New Roman"/>
              </a:rPr>
              <a:t>structure</a:t>
            </a:r>
            <a:r>
              <a:rPr sz="1900" dirty="0">
                <a:latin typeface="Times New Roman"/>
                <a:cs typeface="Times New Roman"/>
              </a:rPr>
              <a:t> </a:t>
            </a:r>
            <a:r>
              <a:rPr sz="1900" spc="-5" dirty="0">
                <a:latin typeface="Times New Roman"/>
                <a:cs typeface="Times New Roman"/>
              </a:rPr>
              <a:t>of</a:t>
            </a:r>
            <a:r>
              <a:rPr sz="1900" dirty="0">
                <a:latin typeface="Times New Roman"/>
                <a:cs typeface="Times New Roman"/>
              </a:rPr>
              <a:t> </a:t>
            </a:r>
            <a:r>
              <a:rPr sz="1900" spc="-5" dirty="0">
                <a:latin typeface="Times New Roman"/>
                <a:cs typeface="Times New Roman"/>
              </a:rPr>
              <a:t>the</a:t>
            </a:r>
            <a:r>
              <a:rPr sz="1900" dirty="0">
                <a:latin typeface="Times New Roman"/>
                <a:cs typeface="Times New Roman"/>
              </a:rPr>
              <a:t> </a:t>
            </a:r>
            <a:r>
              <a:rPr sz="1900" spc="-5" dirty="0">
                <a:latin typeface="Times New Roman"/>
                <a:cs typeface="Times New Roman"/>
              </a:rPr>
              <a:t>database,</a:t>
            </a:r>
            <a:r>
              <a:rPr sz="1900" dirty="0">
                <a:latin typeface="Times New Roman"/>
                <a:cs typeface="Times New Roman"/>
              </a:rPr>
              <a:t> </a:t>
            </a:r>
            <a:r>
              <a:rPr sz="1900" spc="-5" dirty="0">
                <a:latin typeface="Times New Roman"/>
                <a:cs typeface="Times New Roman"/>
              </a:rPr>
              <a:t>as</a:t>
            </a:r>
            <a:r>
              <a:rPr sz="1900" dirty="0">
                <a:latin typeface="Times New Roman"/>
                <a:cs typeface="Times New Roman"/>
              </a:rPr>
              <a:t> </a:t>
            </a:r>
            <a:r>
              <a:rPr sz="1900" spc="-5" dirty="0">
                <a:latin typeface="Times New Roman"/>
                <a:cs typeface="Times New Roman"/>
              </a:rPr>
              <a:t>well</a:t>
            </a:r>
            <a:r>
              <a:rPr sz="1900" dirty="0">
                <a:latin typeface="Times New Roman"/>
                <a:cs typeface="Times New Roman"/>
              </a:rPr>
              <a:t> </a:t>
            </a:r>
            <a:r>
              <a:rPr sz="1900" spc="-5" dirty="0">
                <a:latin typeface="Times New Roman"/>
                <a:cs typeface="Times New Roman"/>
              </a:rPr>
              <a:t>as</a:t>
            </a:r>
            <a:r>
              <a:rPr sz="1900" spc="470" dirty="0">
                <a:latin typeface="Times New Roman"/>
                <a:cs typeface="Times New Roman"/>
              </a:rPr>
              <a:t> </a:t>
            </a:r>
            <a:r>
              <a:rPr sz="1900" spc="-5" dirty="0">
                <a:latin typeface="Times New Roman"/>
                <a:cs typeface="Times New Roman"/>
              </a:rPr>
              <a:t>creating</a:t>
            </a:r>
            <a:r>
              <a:rPr sz="1900" spc="470" dirty="0">
                <a:latin typeface="Times New Roman"/>
                <a:cs typeface="Times New Roman"/>
              </a:rPr>
              <a:t> </a:t>
            </a:r>
            <a:r>
              <a:rPr sz="1900" spc="-5" dirty="0">
                <a:latin typeface="Times New Roman"/>
                <a:cs typeface="Times New Roman"/>
              </a:rPr>
              <a:t>and </a:t>
            </a:r>
            <a:r>
              <a:rPr sz="1900" dirty="0">
                <a:latin typeface="Times New Roman"/>
                <a:cs typeface="Times New Roman"/>
              </a:rPr>
              <a:t> </a:t>
            </a:r>
            <a:r>
              <a:rPr sz="1900" spc="-5" dirty="0">
                <a:latin typeface="Times New Roman"/>
                <a:cs typeface="Times New Roman"/>
              </a:rPr>
              <a:t>populating</a:t>
            </a:r>
            <a:r>
              <a:rPr sz="1900" spc="210" dirty="0">
                <a:latin typeface="Times New Roman"/>
                <a:cs typeface="Times New Roman"/>
              </a:rPr>
              <a:t> </a:t>
            </a:r>
            <a:r>
              <a:rPr sz="1900" spc="-5" dirty="0">
                <a:latin typeface="Times New Roman"/>
                <a:cs typeface="Times New Roman"/>
              </a:rPr>
              <a:t>the</a:t>
            </a:r>
            <a:r>
              <a:rPr sz="1900" spc="210" dirty="0">
                <a:latin typeface="Times New Roman"/>
                <a:cs typeface="Times New Roman"/>
              </a:rPr>
              <a:t> </a:t>
            </a:r>
            <a:r>
              <a:rPr sz="1900" spc="-5" dirty="0">
                <a:latin typeface="Times New Roman"/>
                <a:cs typeface="Times New Roman"/>
              </a:rPr>
              <a:t>database</a:t>
            </a:r>
            <a:r>
              <a:rPr sz="1900" spc="215" dirty="0">
                <a:latin typeface="Times New Roman"/>
                <a:cs typeface="Times New Roman"/>
              </a:rPr>
              <a:t> </a:t>
            </a:r>
            <a:r>
              <a:rPr sz="1900" spc="-5" dirty="0">
                <a:latin typeface="Times New Roman"/>
                <a:cs typeface="Times New Roman"/>
              </a:rPr>
              <a:t>with</a:t>
            </a:r>
            <a:r>
              <a:rPr sz="1900" spc="210" dirty="0">
                <a:latin typeface="Times New Roman"/>
                <a:cs typeface="Times New Roman"/>
              </a:rPr>
              <a:t> </a:t>
            </a:r>
            <a:r>
              <a:rPr sz="1900" spc="-5" dirty="0">
                <a:latin typeface="Times New Roman"/>
                <a:cs typeface="Times New Roman"/>
              </a:rPr>
              <a:t>data.</a:t>
            </a:r>
            <a:r>
              <a:rPr sz="1900" spc="140" dirty="0">
                <a:latin typeface="Times New Roman"/>
                <a:cs typeface="Times New Roman"/>
              </a:rPr>
              <a:t> </a:t>
            </a:r>
            <a:r>
              <a:rPr sz="1900" dirty="0">
                <a:latin typeface="Times New Roman"/>
                <a:cs typeface="Times New Roman"/>
              </a:rPr>
              <a:t>A</a:t>
            </a:r>
            <a:r>
              <a:rPr sz="1900" spc="140" dirty="0">
                <a:latin typeface="Times New Roman"/>
                <a:cs typeface="Times New Roman"/>
              </a:rPr>
              <a:t> </a:t>
            </a:r>
            <a:r>
              <a:rPr sz="1900" spc="-5" dirty="0">
                <a:latin typeface="Times New Roman"/>
                <a:cs typeface="Times New Roman"/>
              </a:rPr>
              <a:t>database</a:t>
            </a:r>
            <a:r>
              <a:rPr sz="1900" spc="135" dirty="0">
                <a:latin typeface="Times New Roman"/>
                <a:cs typeface="Times New Roman"/>
              </a:rPr>
              <a:t> </a:t>
            </a:r>
            <a:r>
              <a:rPr sz="1900" spc="-5" dirty="0">
                <a:latin typeface="Times New Roman"/>
                <a:cs typeface="Times New Roman"/>
              </a:rPr>
              <a:t>project</a:t>
            </a:r>
            <a:r>
              <a:rPr sz="1900" spc="140" dirty="0">
                <a:latin typeface="Times New Roman"/>
                <a:cs typeface="Times New Roman"/>
              </a:rPr>
              <a:t> </a:t>
            </a:r>
            <a:r>
              <a:rPr sz="1900" spc="-5" dirty="0">
                <a:latin typeface="Times New Roman"/>
                <a:cs typeface="Times New Roman"/>
              </a:rPr>
              <a:t>can </a:t>
            </a:r>
            <a:r>
              <a:rPr sz="1900" spc="-465" dirty="0">
                <a:latin typeface="Times New Roman"/>
                <a:cs typeface="Times New Roman"/>
              </a:rPr>
              <a:t> </a:t>
            </a:r>
            <a:r>
              <a:rPr sz="1900" spc="-5" dirty="0">
                <a:latin typeface="Times New Roman"/>
                <a:cs typeface="Times New Roman"/>
              </a:rPr>
              <a:t>be used to store and manage </a:t>
            </a:r>
            <a:r>
              <a:rPr sz="1900" dirty="0">
                <a:latin typeface="Times New Roman"/>
                <a:cs typeface="Times New Roman"/>
              </a:rPr>
              <a:t>a </a:t>
            </a:r>
            <a:r>
              <a:rPr sz="1900" spc="-5" dirty="0">
                <a:latin typeface="Times New Roman"/>
                <a:cs typeface="Times New Roman"/>
              </a:rPr>
              <a:t>wide variety of data, such as </a:t>
            </a:r>
            <a:r>
              <a:rPr sz="1900" spc="-459" dirty="0">
                <a:latin typeface="Times New Roman"/>
                <a:cs typeface="Times New Roman"/>
              </a:rPr>
              <a:t> </a:t>
            </a:r>
            <a:r>
              <a:rPr sz="1900" spc="-5" dirty="0">
                <a:latin typeface="Times New Roman"/>
                <a:cs typeface="Times New Roman"/>
              </a:rPr>
              <a:t>customer information, product </a:t>
            </a:r>
            <a:r>
              <a:rPr sz="1900" spc="-20" dirty="0">
                <a:latin typeface="Times New Roman"/>
                <a:cs typeface="Times New Roman"/>
              </a:rPr>
              <a:t>inventory, </a:t>
            </a:r>
            <a:r>
              <a:rPr sz="1900" spc="-5" dirty="0">
                <a:latin typeface="Times New Roman"/>
                <a:cs typeface="Times New Roman"/>
              </a:rPr>
              <a:t>financial records, </a:t>
            </a:r>
            <a:r>
              <a:rPr sz="1900" spc="-459" dirty="0">
                <a:latin typeface="Times New Roman"/>
                <a:cs typeface="Times New Roman"/>
              </a:rPr>
              <a:t> </a:t>
            </a:r>
            <a:r>
              <a:rPr sz="1900" spc="-5" dirty="0">
                <a:latin typeface="Times New Roman"/>
                <a:cs typeface="Times New Roman"/>
              </a:rPr>
              <a:t>and</a:t>
            </a:r>
            <a:r>
              <a:rPr sz="1900" dirty="0">
                <a:latin typeface="Times New Roman"/>
                <a:cs typeface="Times New Roman"/>
              </a:rPr>
              <a:t> </a:t>
            </a:r>
            <a:r>
              <a:rPr sz="1900" spc="-5" dirty="0">
                <a:latin typeface="Times New Roman"/>
                <a:cs typeface="Times New Roman"/>
              </a:rPr>
              <a:t>more. The ultimate goal of </a:t>
            </a:r>
            <a:r>
              <a:rPr sz="1900" dirty="0">
                <a:latin typeface="Times New Roman"/>
                <a:cs typeface="Times New Roman"/>
              </a:rPr>
              <a:t>a </a:t>
            </a:r>
            <a:r>
              <a:rPr sz="1900" spc="-5" dirty="0">
                <a:latin typeface="Times New Roman"/>
                <a:cs typeface="Times New Roman"/>
              </a:rPr>
              <a:t>database project is to </a:t>
            </a:r>
            <a:r>
              <a:rPr sz="1900" dirty="0">
                <a:latin typeface="Times New Roman"/>
                <a:cs typeface="Times New Roman"/>
              </a:rPr>
              <a:t> </a:t>
            </a:r>
            <a:r>
              <a:rPr sz="1900" spc="-5" dirty="0">
                <a:latin typeface="Times New Roman"/>
                <a:cs typeface="Times New Roman"/>
              </a:rPr>
              <a:t>create</a:t>
            </a:r>
            <a:r>
              <a:rPr sz="1900" dirty="0">
                <a:latin typeface="Times New Roman"/>
                <a:cs typeface="Times New Roman"/>
              </a:rPr>
              <a:t> a</a:t>
            </a:r>
            <a:r>
              <a:rPr sz="1900" spc="5" dirty="0">
                <a:latin typeface="Times New Roman"/>
                <a:cs typeface="Times New Roman"/>
              </a:rPr>
              <a:t> </a:t>
            </a:r>
            <a:r>
              <a:rPr sz="1900" spc="-5" dirty="0">
                <a:latin typeface="Times New Roman"/>
                <a:cs typeface="Times New Roman"/>
              </a:rPr>
              <a:t>system</a:t>
            </a:r>
            <a:r>
              <a:rPr sz="1900" dirty="0">
                <a:latin typeface="Times New Roman"/>
                <a:cs typeface="Times New Roman"/>
              </a:rPr>
              <a:t> </a:t>
            </a:r>
            <a:r>
              <a:rPr sz="1900" spc="-5" dirty="0">
                <a:latin typeface="Times New Roman"/>
                <a:cs typeface="Times New Roman"/>
              </a:rPr>
              <a:t>that</a:t>
            </a:r>
            <a:r>
              <a:rPr sz="1900" dirty="0">
                <a:latin typeface="Times New Roman"/>
                <a:cs typeface="Times New Roman"/>
              </a:rPr>
              <a:t> </a:t>
            </a:r>
            <a:r>
              <a:rPr sz="1900" spc="-5" dirty="0">
                <a:latin typeface="Times New Roman"/>
                <a:cs typeface="Times New Roman"/>
              </a:rPr>
              <a:t>allows</a:t>
            </a:r>
            <a:r>
              <a:rPr sz="1900" dirty="0">
                <a:latin typeface="Times New Roman"/>
                <a:cs typeface="Times New Roman"/>
              </a:rPr>
              <a:t> </a:t>
            </a:r>
            <a:r>
              <a:rPr sz="1900" spc="-5" dirty="0">
                <a:latin typeface="Times New Roman"/>
                <a:cs typeface="Times New Roman"/>
              </a:rPr>
              <a:t>users</a:t>
            </a:r>
            <a:r>
              <a:rPr sz="1900" dirty="0">
                <a:latin typeface="Times New Roman"/>
                <a:cs typeface="Times New Roman"/>
              </a:rPr>
              <a:t> </a:t>
            </a:r>
            <a:r>
              <a:rPr sz="1900" spc="-5" dirty="0">
                <a:latin typeface="Times New Roman"/>
                <a:cs typeface="Times New Roman"/>
              </a:rPr>
              <a:t>to</a:t>
            </a:r>
            <a:r>
              <a:rPr sz="1900" dirty="0">
                <a:latin typeface="Times New Roman"/>
                <a:cs typeface="Times New Roman"/>
              </a:rPr>
              <a:t> </a:t>
            </a:r>
            <a:r>
              <a:rPr sz="1900" spc="-10" dirty="0">
                <a:latin typeface="Times New Roman"/>
                <a:cs typeface="Times New Roman"/>
              </a:rPr>
              <a:t>efficiently</a:t>
            </a:r>
            <a:r>
              <a:rPr sz="1900" spc="-5" dirty="0">
                <a:latin typeface="Times New Roman"/>
                <a:cs typeface="Times New Roman"/>
              </a:rPr>
              <a:t> store, </a:t>
            </a:r>
            <a:r>
              <a:rPr sz="1900" dirty="0">
                <a:latin typeface="Times New Roman"/>
                <a:cs typeface="Times New Roman"/>
              </a:rPr>
              <a:t> </a:t>
            </a:r>
            <a:r>
              <a:rPr sz="1900" spc="-5" dirty="0">
                <a:latin typeface="Times New Roman"/>
                <a:cs typeface="Times New Roman"/>
              </a:rPr>
              <a:t>retrieve,</a:t>
            </a:r>
            <a:r>
              <a:rPr sz="1900" spc="-10" dirty="0">
                <a:latin typeface="Times New Roman"/>
                <a:cs typeface="Times New Roman"/>
              </a:rPr>
              <a:t> </a:t>
            </a:r>
            <a:r>
              <a:rPr sz="1900" spc="-5" dirty="0">
                <a:latin typeface="Times New Roman"/>
                <a:cs typeface="Times New Roman"/>
              </a:rPr>
              <a:t>and manipulate data.</a:t>
            </a:r>
            <a:endParaRPr sz="19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9"/>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7</a:t>
            </a:r>
            <a:endParaRPr sz="1600">
              <a:latin typeface="Times New Roman"/>
              <a:cs typeface="Times New Roman"/>
            </a:endParaRPr>
          </a:p>
        </p:txBody>
      </p:sp>
      <p:sp>
        <p:nvSpPr>
          <p:cNvPr id="3" name="object 3"/>
          <p:cNvSpPr txBox="1"/>
          <p:nvPr/>
        </p:nvSpPr>
        <p:spPr>
          <a:xfrm>
            <a:off x="901700" y="888206"/>
            <a:ext cx="5700395" cy="7874528"/>
          </a:xfrm>
          <a:prstGeom prst="rect">
            <a:avLst/>
          </a:prstGeom>
        </p:spPr>
        <p:txBody>
          <a:bodyPr vert="horz" wrap="square" lIns="0" tIns="12700" rIns="0" bIns="0" rtlCol="0">
            <a:spAutoFit/>
          </a:bodyPr>
          <a:lstStyle/>
          <a:p>
            <a:pPr marL="1347470">
              <a:lnSpc>
                <a:spcPct val="100000"/>
              </a:lnSpc>
              <a:spcBef>
                <a:spcPts val="100"/>
              </a:spcBef>
            </a:pPr>
            <a:r>
              <a:rPr sz="1600" b="1" u="heavy" spc="-5" dirty="0">
                <a:uFill>
                  <a:solidFill>
                    <a:srgbClr val="000000"/>
                  </a:solidFill>
                </a:uFill>
                <a:latin typeface="Times New Roman"/>
                <a:cs typeface="Times New Roman"/>
              </a:rPr>
              <a:t>Backg</a:t>
            </a:r>
            <a:r>
              <a:rPr sz="1600" b="1" u="heavy" spc="-30" dirty="0">
                <a:uFill>
                  <a:solidFill>
                    <a:srgbClr val="000000"/>
                  </a:solidFill>
                </a:uFill>
                <a:latin typeface="Times New Roman"/>
                <a:cs typeface="Times New Roman"/>
              </a:rPr>
              <a:t>r</a:t>
            </a:r>
            <a:r>
              <a:rPr sz="1600" b="1" u="heavy" spc="-5" dirty="0">
                <a:uFill>
                  <a:solidFill>
                    <a:srgbClr val="000000"/>
                  </a:solidFill>
                </a:uFill>
                <a:latin typeface="Times New Roman"/>
                <a:cs typeface="Times New Roman"/>
              </a:rPr>
              <a:t>oun</a:t>
            </a:r>
            <a:r>
              <a:rPr sz="1600" b="1" u="heavy" dirty="0">
                <a:uFill>
                  <a:solidFill>
                    <a:srgbClr val="000000"/>
                  </a:solidFill>
                </a:uFill>
                <a:latin typeface="Times New Roman"/>
                <a:cs typeface="Times New Roman"/>
              </a:rPr>
              <a:t>d</a:t>
            </a:r>
            <a:r>
              <a:rPr sz="1600" b="1" u="heavy" spc="-5" dirty="0">
                <a:uFill>
                  <a:solidFill>
                    <a:srgbClr val="000000"/>
                  </a:solidFill>
                </a:uFill>
                <a:latin typeface="Times New Roman"/>
                <a:cs typeface="Times New Roman"/>
              </a:rPr>
              <a:t> Motivatio</a:t>
            </a:r>
            <a:r>
              <a:rPr sz="1600" b="1" u="heavy" dirty="0">
                <a:uFill>
                  <a:solidFill>
                    <a:srgbClr val="000000"/>
                  </a:solidFill>
                </a:uFill>
                <a:latin typeface="Times New Roman"/>
                <a:cs typeface="Times New Roman"/>
              </a:rPr>
              <a:t>n</a:t>
            </a:r>
            <a:r>
              <a:rPr sz="1600" b="1" u="heavy" spc="-90" dirty="0">
                <a:uFill>
                  <a:solidFill>
                    <a:srgbClr val="000000"/>
                  </a:solidFill>
                </a:uFill>
                <a:latin typeface="Times New Roman"/>
                <a:cs typeface="Times New Roman"/>
              </a:rPr>
              <a:t> </a:t>
            </a:r>
            <a:r>
              <a:rPr sz="1600" b="1" u="heavy" spc="-5" dirty="0">
                <a:uFill>
                  <a:solidFill>
                    <a:srgbClr val="000000"/>
                  </a:solidFill>
                </a:uFill>
                <a:latin typeface="Times New Roman"/>
                <a:cs typeface="Times New Roman"/>
              </a:rPr>
              <a:t>An</a:t>
            </a:r>
            <a:r>
              <a:rPr sz="1600" b="1" u="heavy" dirty="0">
                <a:uFill>
                  <a:solidFill>
                    <a:srgbClr val="000000"/>
                  </a:solidFill>
                </a:uFill>
                <a:latin typeface="Times New Roman"/>
                <a:cs typeface="Times New Roman"/>
              </a:rPr>
              <a:t>d</a:t>
            </a:r>
            <a:r>
              <a:rPr sz="1600" b="1" u="heavy" spc="-5" dirty="0">
                <a:uFill>
                  <a:solidFill>
                    <a:srgbClr val="000000"/>
                  </a:solidFill>
                </a:uFill>
                <a:latin typeface="Times New Roman"/>
                <a:cs typeface="Times New Roman"/>
              </a:rPr>
              <a:t> Scop</a:t>
            </a:r>
            <a:r>
              <a:rPr sz="1600" b="1" u="heavy" dirty="0">
                <a:uFill>
                  <a:solidFill>
                    <a:srgbClr val="000000"/>
                  </a:solidFill>
                </a:uFill>
                <a:latin typeface="Times New Roman"/>
                <a:cs typeface="Times New Roman"/>
              </a:rPr>
              <a:t>e</a:t>
            </a:r>
            <a:endParaRPr sz="1600" dirty="0">
              <a:latin typeface="Times New Roman"/>
              <a:cs typeface="Times New Roman"/>
            </a:endParaRPr>
          </a:p>
          <a:p>
            <a:pPr marL="12700" marR="38100">
              <a:lnSpc>
                <a:spcPct val="191700"/>
              </a:lnSpc>
              <a:spcBef>
                <a:spcPts val="1000"/>
              </a:spcBef>
            </a:pPr>
            <a:r>
              <a:rPr sz="1600" spc="-5" dirty="0">
                <a:latin typeface="Times New Roman"/>
                <a:cs typeface="Times New Roman"/>
              </a:rPr>
              <a:t>The motivation for building </a:t>
            </a:r>
            <a:r>
              <a:rPr sz="1600" dirty="0">
                <a:latin typeface="Times New Roman"/>
                <a:cs typeface="Times New Roman"/>
              </a:rPr>
              <a:t>a </a:t>
            </a:r>
            <a:r>
              <a:rPr sz="1600" spc="-5" dirty="0">
                <a:latin typeface="Times New Roman"/>
                <a:cs typeface="Times New Roman"/>
              </a:rPr>
              <a:t>mobile selling company database is to </a:t>
            </a:r>
            <a:r>
              <a:rPr sz="1600" dirty="0">
                <a:latin typeface="Times New Roman"/>
                <a:cs typeface="Times New Roman"/>
              </a:rPr>
              <a:t> </a:t>
            </a:r>
            <a:r>
              <a:rPr sz="1600" spc="-10" dirty="0">
                <a:latin typeface="Times New Roman"/>
                <a:cs typeface="Times New Roman"/>
              </a:rPr>
              <a:t>efficiently </a:t>
            </a:r>
            <a:r>
              <a:rPr sz="1600" spc="-5" dirty="0">
                <a:latin typeface="Times New Roman"/>
                <a:cs typeface="Times New Roman"/>
              </a:rPr>
              <a:t>store and manage information about the company's </a:t>
            </a:r>
            <a:r>
              <a:rPr sz="1600" dirty="0">
                <a:latin typeface="Times New Roman"/>
                <a:cs typeface="Times New Roman"/>
              </a:rPr>
              <a:t> </a:t>
            </a:r>
            <a:r>
              <a:rPr sz="1600" spc="-5" dirty="0">
                <a:latin typeface="Times New Roman"/>
                <a:cs typeface="Times New Roman"/>
              </a:rPr>
              <a:t>products</a:t>
            </a:r>
            <a:r>
              <a:rPr sz="1600" dirty="0">
                <a:latin typeface="Times New Roman"/>
                <a:cs typeface="Times New Roman"/>
              </a:rPr>
              <a:t>,</a:t>
            </a:r>
            <a:r>
              <a:rPr sz="1600" spc="-5" dirty="0">
                <a:latin typeface="Times New Roman"/>
                <a:cs typeface="Times New Roman"/>
              </a:rPr>
              <a:t> customers</a:t>
            </a:r>
            <a:r>
              <a:rPr sz="1600" dirty="0">
                <a:latin typeface="Times New Roman"/>
                <a:cs typeface="Times New Roman"/>
              </a:rPr>
              <a:t>,</a:t>
            </a:r>
            <a:r>
              <a:rPr sz="1600" spc="-5" dirty="0">
                <a:latin typeface="Times New Roman"/>
                <a:cs typeface="Times New Roman"/>
              </a:rPr>
              <a:t> orders</a:t>
            </a:r>
            <a:r>
              <a:rPr sz="1600" dirty="0">
                <a:latin typeface="Times New Roman"/>
                <a:cs typeface="Times New Roman"/>
              </a:rPr>
              <a:t>,</a:t>
            </a:r>
            <a:r>
              <a:rPr sz="1600" spc="-5" dirty="0">
                <a:latin typeface="Times New Roman"/>
                <a:cs typeface="Times New Roman"/>
              </a:rPr>
              <a:t> an</a:t>
            </a:r>
            <a:r>
              <a:rPr sz="1600" dirty="0">
                <a:latin typeface="Times New Roman"/>
                <a:cs typeface="Times New Roman"/>
              </a:rPr>
              <a:t>d</a:t>
            </a:r>
            <a:r>
              <a:rPr sz="1600" spc="-5" dirty="0">
                <a:latin typeface="Times New Roman"/>
                <a:cs typeface="Times New Roman"/>
              </a:rPr>
              <a:t> othe</a:t>
            </a:r>
            <a:r>
              <a:rPr sz="1600" dirty="0">
                <a:latin typeface="Times New Roman"/>
                <a:cs typeface="Times New Roman"/>
              </a:rPr>
              <a:t>r</a:t>
            </a:r>
            <a:r>
              <a:rPr sz="1600" spc="-5" dirty="0">
                <a:latin typeface="Times New Roman"/>
                <a:cs typeface="Times New Roman"/>
              </a:rPr>
              <a:t> busines</a:t>
            </a:r>
            <a:r>
              <a:rPr sz="1600" dirty="0">
                <a:latin typeface="Times New Roman"/>
                <a:cs typeface="Times New Roman"/>
              </a:rPr>
              <a:t>s</a:t>
            </a:r>
            <a:r>
              <a:rPr sz="1600" spc="-5" dirty="0">
                <a:latin typeface="Times New Roman"/>
                <a:cs typeface="Times New Roman"/>
              </a:rPr>
              <a:t> data</a:t>
            </a:r>
            <a:r>
              <a:rPr sz="1600" dirty="0">
                <a:latin typeface="Times New Roman"/>
                <a:cs typeface="Times New Roman"/>
              </a:rPr>
              <a:t>.</a:t>
            </a:r>
            <a:r>
              <a:rPr sz="1600" spc="-90" dirty="0">
                <a:latin typeface="Times New Roman"/>
                <a:cs typeface="Times New Roman"/>
              </a:rPr>
              <a:t> </a:t>
            </a:r>
            <a:r>
              <a:rPr sz="1600" dirty="0">
                <a:latin typeface="Times New Roman"/>
                <a:cs typeface="Times New Roman"/>
              </a:rPr>
              <a:t>A</a:t>
            </a:r>
            <a:r>
              <a:rPr sz="1600" spc="-90" dirty="0">
                <a:latin typeface="Times New Roman"/>
                <a:cs typeface="Times New Roman"/>
              </a:rPr>
              <a:t> </a:t>
            </a:r>
            <a:r>
              <a:rPr sz="1600" spc="-5" dirty="0">
                <a:latin typeface="Times New Roman"/>
                <a:cs typeface="Times New Roman"/>
              </a:rPr>
              <a:t>well-designe</a:t>
            </a:r>
            <a:r>
              <a:rPr sz="1600" dirty="0">
                <a:latin typeface="Times New Roman"/>
                <a:cs typeface="Times New Roman"/>
              </a:rPr>
              <a:t>d  </a:t>
            </a:r>
            <a:r>
              <a:rPr sz="1600" spc="-5" dirty="0">
                <a:latin typeface="Times New Roman"/>
                <a:cs typeface="Times New Roman"/>
              </a:rPr>
              <a:t>database</a:t>
            </a:r>
            <a:r>
              <a:rPr sz="1600" spc="-10" dirty="0">
                <a:latin typeface="Times New Roman"/>
                <a:cs typeface="Times New Roman"/>
              </a:rPr>
              <a:t> </a:t>
            </a:r>
            <a:r>
              <a:rPr sz="1600" spc="-5" dirty="0">
                <a:latin typeface="Times New Roman"/>
                <a:cs typeface="Times New Roman"/>
              </a:rPr>
              <a:t>can help the company</a:t>
            </a:r>
            <a:r>
              <a:rPr sz="1600" spc="-10" dirty="0">
                <a:latin typeface="Times New Roman"/>
                <a:cs typeface="Times New Roman"/>
              </a:rPr>
              <a:t> </a:t>
            </a:r>
            <a:r>
              <a:rPr sz="1600" spc="-5" dirty="0">
                <a:latin typeface="Times New Roman"/>
                <a:cs typeface="Times New Roman"/>
              </a:rPr>
              <a:t>to:</a:t>
            </a:r>
            <a:endParaRPr sz="1600" dirty="0">
              <a:latin typeface="Times New Roman"/>
              <a:cs typeface="Times New Roman"/>
            </a:endParaRPr>
          </a:p>
          <a:p>
            <a:pPr marL="469900" marR="715010" indent="-228600">
              <a:lnSpc>
                <a:spcPct val="192000"/>
              </a:lnSpc>
              <a:spcBef>
                <a:spcPts val="1200"/>
              </a:spcBef>
              <a:buFont typeface="Microsoft Sans Serif"/>
              <a:buChar char="●"/>
              <a:tabLst>
                <a:tab pos="469900" algn="l"/>
              </a:tabLst>
            </a:pPr>
            <a:r>
              <a:rPr sz="1600" spc="-5" dirty="0">
                <a:latin typeface="Times New Roman"/>
                <a:cs typeface="Times New Roman"/>
              </a:rPr>
              <a:t>Quickly and easily retrieve information about products, </a:t>
            </a:r>
            <a:r>
              <a:rPr sz="1600" spc="-385" dirty="0">
                <a:latin typeface="Times New Roman"/>
                <a:cs typeface="Times New Roman"/>
              </a:rPr>
              <a:t> </a:t>
            </a:r>
            <a:r>
              <a:rPr sz="1600" spc="-5" dirty="0">
                <a:latin typeface="Times New Roman"/>
                <a:cs typeface="Times New Roman"/>
              </a:rPr>
              <a:t>customers,</a:t>
            </a:r>
            <a:r>
              <a:rPr sz="1600" spc="-10" dirty="0">
                <a:latin typeface="Times New Roman"/>
                <a:cs typeface="Times New Roman"/>
              </a:rPr>
              <a:t> </a:t>
            </a:r>
            <a:r>
              <a:rPr sz="1600" spc="-5" dirty="0">
                <a:latin typeface="Times New Roman"/>
                <a:cs typeface="Times New Roman"/>
              </a:rPr>
              <a:t>and orders</a:t>
            </a:r>
            <a:endParaRPr sz="1600" dirty="0">
              <a:latin typeface="Times New Roman"/>
              <a:cs typeface="Times New Roman"/>
            </a:endParaRPr>
          </a:p>
          <a:p>
            <a:pPr marL="469900" marR="16510" indent="-228600">
              <a:lnSpc>
                <a:spcPct val="192000"/>
              </a:lnSpc>
              <a:buFont typeface="Microsoft Sans Serif"/>
              <a:buChar char="●"/>
              <a:tabLst>
                <a:tab pos="469900" algn="l"/>
              </a:tabLst>
            </a:pPr>
            <a:r>
              <a:rPr sz="1600" spc="-5" dirty="0">
                <a:latin typeface="Times New Roman"/>
                <a:cs typeface="Times New Roman"/>
              </a:rPr>
              <a:t>Analyze sales data and other business metrics to make informed </a:t>
            </a:r>
            <a:r>
              <a:rPr sz="1600" spc="-385" dirty="0">
                <a:latin typeface="Times New Roman"/>
                <a:cs typeface="Times New Roman"/>
              </a:rPr>
              <a:t> </a:t>
            </a:r>
            <a:r>
              <a:rPr sz="1600" spc="-5" dirty="0">
                <a:latin typeface="Times New Roman"/>
                <a:cs typeface="Times New Roman"/>
              </a:rPr>
              <a:t>decisions</a:t>
            </a:r>
            <a:endParaRPr sz="1600" dirty="0">
              <a:latin typeface="Times New Roman"/>
              <a:cs typeface="Times New Roman"/>
            </a:endParaRPr>
          </a:p>
          <a:p>
            <a:pPr marL="469900" marR="269875" indent="-228600">
              <a:lnSpc>
                <a:spcPct val="192000"/>
              </a:lnSpc>
              <a:buFont typeface="Microsoft Sans Serif"/>
              <a:buChar char="●"/>
              <a:tabLst>
                <a:tab pos="469900" algn="l"/>
              </a:tabLst>
            </a:pPr>
            <a:r>
              <a:rPr sz="1600" spc="-5" dirty="0">
                <a:latin typeface="Times New Roman"/>
                <a:cs typeface="Times New Roman"/>
              </a:rPr>
              <a:t>Improve customer service by having easy access to customer </a:t>
            </a:r>
            <a:r>
              <a:rPr sz="1600" spc="-385" dirty="0">
                <a:latin typeface="Times New Roman"/>
                <a:cs typeface="Times New Roman"/>
              </a:rPr>
              <a:t> </a:t>
            </a:r>
            <a:r>
              <a:rPr sz="1600" spc="-5" dirty="0">
                <a:latin typeface="Times New Roman"/>
                <a:cs typeface="Times New Roman"/>
              </a:rPr>
              <a:t>information</a:t>
            </a:r>
            <a:r>
              <a:rPr sz="1600" spc="-10" dirty="0">
                <a:latin typeface="Times New Roman"/>
                <a:cs typeface="Times New Roman"/>
              </a:rPr>
              <a:t> </a:t>
            </a:r>
            <a:r>
              <a:rPr sz="1600" spc="-5" dirty="0">
                <a:latin typeface="Times New Roman"/>
                <a:cs typeface="Times New Roman"/>
              </a:rPr>
              <a:t>and order history</a:t>
            </a:r>
            <a:endParaRPr sz="1600" dirty="0">
              <a:latin typeface="Times New Roman"/>
              <a:cs typeface="Times New Roman"/>
            </a:endParaRPr>
          </a:p>
          <a:p>
            <a:pPr>
              <a:lnSpc>
                <a:spcPct val="100000"/>
              </a:lnSpc>
              <a:spcBef>
                <a:spcPts val="40"/>
              </a:spcBef>
              <a:buFont typeface="Microsoft Sans Serif"/>
              <a:buChar char="●"/>
            </a:pPr>
            <a:endParaRPr sz="1500" dirty="0">
              <a:latin typeface="Times New Roman"/>
              <a:cs typeface="Times New Roman"/>
            </a:endParaRPr>
          </a:p>
          <a:p>
            <a:pPr marL="469900" indent="-228600">
              <a:lnSpc>
                <a:spcPct val="100000"/>
              </a:lnSpc>
              <a:buFont typeface="Microsoft Sans Serif"/>
              <a:buChar char="●"/>
              <a:tabLst>
                <a:tab pos="469900" algn="l"/>
              </a:tabLst>
            </a:pPr>
            <a:r>
              <a:rPr sz="1600" spc="-5" dirty="0">
                <a:latin typeface="Times New Roman"/>
                <a:cs typeface="Times New Roman"/>
              </a:rPr>
              <a:t>Streamline</a:t>
            </a:r>
            <a:r>
              <a:rPr sz="1600" spc="-15" dirty="0">
                <a:latin typeface="Times New Roman"/>
                <a:cs typeface="Times New Roman"/>
              </a:rPr>
              <a:t> </a:t>
            </a:r>
            <a:r>
              <a:rPr sz="1600" spc="-5" dirty="0">
                <a:latin typeface="Times New Roman"/>
                <a:cs typeface="Times New Roman"/>
              </a:rPr>
              <a:t>internal</a:t>
            </a:r>
            <a:r>
              <a:rPr sz="1600" spc="-10" dirty="0">
                <a:latin typeface="Times New Roman"/>
                <a:cs typeface="Times New Roman"/>
              </a:rPr>
              <a:t> </a:t>
            </a:r>
            <a:r>
              <a:rPr sz="1600" spc="-5" dirty="0">
                <a:latin typeface="Times New Roman"/>
                <a:cs typeface="Times New Roman"/>
              </a:rPr>
              <a:t>processes</a:t>
            </a:r>
            <a:r>
              <a:rPr sz="1600" spc="-10"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reduce</a:t>
            </a:r>
            <a:r>
              <a:rPr sz="1600" spc="-10"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risk</a:t>
            </a:r>
            <a:r>
              <a:rPr sz="1600" spc="-10" dirty="0">
                <a:latin typeface="Times New Roman"/>
                <a:cs typeface="Times New Roman"/>
              </a:rPr>
              <a:t> </a:t>
            </a:r>
            <a:r>
              <a:rPr sz="1600" spc="-5" dirty="0">
                <a:latin typeface="Times New Roman"/>
                <a:cs typeface="Times New Roman"/>
              </a:rPr>
              <a:t>of</a:t>
            </a:r>
            <a:r>
              <a:rPr sz="1600" spc="-10" dirty="0">
                <a:latin typeface="Times New Roman"/>
                <a:cs typeface="Times New Roman"/>
              </a:rPr>
              <a:t> </a:t>
            </a:r>
            <a:r>
              <a:rPr sz="1600" spc="-5" dirty="0">
                <a:latin typeface="Times New Roman"/>
                <a:cs typeface="Times New Roman"/>
              </a:rPr>
              <a:t>errors</a:t>
            </a:r>
            <a:endParaRPr sz="1600" dirty="0">
              <a:latin typeface="Times New Roman"/>
              <a:cs typeface="Times New Roman"/>
            </a:endParaRPr>
          </a:p>
          <a:p>
            <a:pPr marL="12700" marR="5080">
              <a:lnSpc>
                <a:spcPct val="191700"/>
              </a:lnSpc>
              <a:spcBef>
                <a:spcPts val="1205"/>
              </a:spcBef>
            </a:pPr>
            <a:r>
              <a:rPr sz="1600" spc="-5" dirty="0">
                <a:latin typeface="Times New Roman"/>
                <a:cs typeface="Times New Roman"/>
              </a:rPr>
              <a:t>The scope of the database will depend on the specific needs and goals </a:t>
            </a:r>
            <a:r>
              <a:rPr sz="1600" spc="-385" dirty="0">
                <a:latin typeface="Times New Roman"/>
                <a:cs typeface="Times New Roman"/>
              </a:rPr>
              <a:t> </a:t>
            </a:r>
            <a:r>
              <a:rPr sz="1600" spc="-5" dirty="0">
                <a:latin typeface="Times New Roman"/>
                <a:cs typeface="Times New Roman"/>
              </a:rPr>
              <a:t>of</a:t>
            </a:r>
            <a:r>
              <a:rPr sz="1600" spc="-10" dirty="0">
                <a:latin typeface="Times New Roman"/>
                <a:cs typeface="Times New Roman"/>
              </a:rPr>
              <a:t> </a:t>
            </a:r>
            <a:r>
              <a:rPr sz="1600" spc="-5" dirty="0">
                <a:latin typeface="Times New Roman"/>
                <a:cs typeface="Times New Roman"/>
              </a:rPr>
              <a:t>the </a:t>
            </a:r>
            <a:r>
              <a:rPr sz="1600" spc="-20" dirty="0">
                <a:latin typeface="Times New Roman"/>
                <a:cs typeface="Times New Roman"/>
              </a:rPr>
              <a:t>company.</a:t>
            </a:r>
            <a:r>
              <a:rPr sz="1600" spc="-5" dirty="0">
                <a:latin typeface="Times New Roman"/>
                <a:cs typeface="Times New Roman"/>
              </a:rPr>
              <a:t> Some possible</a:t>
            </a:r>
            <a:r>
              <a:rPr sz="1600" spc="-10" dirty="0">
                <a:latin typeface="Times New Roman"/>
                <a:cs typeface="Times New Roman"/>
              </a:rPr>
              <a:t> </a:t>
            </a:r>
            <a:r>
              <a:rPr sz="1600" spc="-5" dirty="0">
                <a:latin typeface="Times New Roman"/>
                <a:cs typeface="Times New Roman"/>
              </a:rPr>
              <a:t>things that might be</a:t>
            </a:r>
            <a:r>
              <a:rPr sz="1600" spc="-10" dirty="0">
                <a:latin typeface="Times New Roman"/>
                <a:cs typeface="Times New Roman"/>
              </a:rPr>
              <a:t> </a:t>
            </a:r>
            <a:r>
              <a:rPr sz="1600" spc="-5" dirty="0">
                <a:latin typeface="Times New Roman"/>
                <a:cs typeface="Times New Roman"/>
              </a:rPr>
              <a:t>included in the </a:t>
            </a:r>
            <a:r>
              <a:rPr sz="1600" dirty="0">
                <a:latin typeface="Times New Roman"/>
                <a:cs typeface="Times New Roman"/>
              </a:rPr>
              <a:t> </a:t>
            </a:r>
            <a:r>
              <a:rPr sz="1600" spc="-5" dirty="0">
                <a:latin typeface="Times New Roman"/>
                <a:cs typeface="Times New Roman"/>
              </a:rPr>
              <a:t>database</a:t>
            </a:r>
            <a:r>
              <a:rPr sz="1600" spc="-10" dirty="0">
                <a:latin typeface="Times New Roman"/>
                <a:cs typeface="Times New Roman"/>
              </a:rPr>
              <a:t> </a:t>
            </a:r>
            <a:r>
              <a:rPr sz="1600" spc="-5" dirty="0">
                <a:latin typeface="Times New Roman"/>
                <a:cs typeface="Times New Roman"/>
              </a:rPr>
              <a:t>are:</a:t>
            </a:r>
            <a:endParaRPr sz="1600" dirty="0">
              <a:latin typeface="Times New Roman"/>
              <a:cs typeface="Times New Roman"/>
            </a:endParaRPr>
          </a:p>
          <a:p>
            <a:pPr marL="469900" marR="156210" indent="-228600">
              <a:lnSpc>
                <a:spcPct val="192000"/>
              </a:lnSpc>
              <a:spcBef>
                <a:spcPts val="1200"/>
              </a:spcBef>
              <a:buFont typeface="Microsoft Sans Serif"/>
              <a:buChar char="●"/>
              <a:tabLst>
                <a:tab pos="469900" algn="l"/>
              </a:tabLst>
            </a:pPr>
            <a:r>
              <a:rPr sz="1600" spc="-5" dirty="0">
                <a:latin typeface="Times New Roman"/>
                <a:cs typeface="Times New Roman"/>
              </a:rPr>
              <a:t>Product information (e.g., brand, model, price, </a:t>
            </a:r>
            <a:r>
              <a:rPr lang="en-IN" sz="1600" spc="-5" dirty="0">
                <a:latin typeface="Times New Roman"/>
                <a:cs typeface="Times New Roman"/>
              </a:rPr>
              <a:t>rating</a:t>
            </a:r>
            <a:r>
              <a:rPr sz="1600" spc="-5" dirty="0">
                <a:latin typeface="Times New Roman"/>
                <a:cs typeface="Times New Roman"/>
              </a:rPr>
              <a:t>, </a:t>
            </a:r>
            <a:r>
              <a:rPr sz="1600" spc="-385" dirty="0">
                <a:latin typeface="Times New Roman"/>
                <a:cs typeface="Times New Roman"/>
              </a:rPr>
              <a:t> </a:t>
            </a:r>
            <a:r>
              <a:rPr sz="1600" spc="-5" dirty="0">
                <a:latin typeface="Times New Roman"/>
                <a:cs typeface="Times New Roman"/>
              </a:rPr>
              <a:t>etc.)</a:t>
            </a:r>
            <a:endParaRPr sz="1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333809"/>
            <a:ext cx="5756910" cy="3972754"/>
          </a:xfrm>
          <a:prstGeom prst="rect">
            <a:avLst/>
          </a:prstGeom>
        </p:spPr>
        <p:txBody>
          <a:bodyPr vert="horz" wrap="square" lIns="0" tIns="12700" rIns="0" bIns="0" rtlCol="0">
            <a:spAutoFit/>
          </a:bodyPr>
          <a:lstStyle/>
          <a:p>
            <a:pPr marL="5641975">
              <a:lnSpc>
                <a:spcPct val="100000"/>
              </a:lnSpc>
              <a:spcBef>
                <a:spcPts val="100"/>
              </a:spcBef>
            </a:pPr>
            <a:r>
              <a:rPr sz="1600" b="1" dirty="0">
                <a:latin typeface="Times New Roman"/>
                <a:cs typeface="Times New Roman"/>
              </a:rPr>
              <a:t>8</a:t>
            </a:r>
            <a:endParaRPr sz="1600" dirty="0">
              <a:latin typeface="Times New Roman"/>
              <a:cs typeface="Times New Roman"/>
            </a:endParaRPr>
          </a:p>
          <a:p>
            <a:pPr marL="469900" marR="73660" indent="-228600">
              <a:lnSpc>
                <a:spcPct val="192000"/>
              </a:lnSpc>
              <a:spcBef>
                <a:spcPts val="685"/>
              </a:spcBef>
              <a:buFont typeface="Microsoft Sans Serif"/>
              <a:buChar char="●"/>
              <a:tabLst>
                <a:tab pos="469900" algn="l"/>
              </a:tabLst>
            </a:pPr>
            <a:r>
              <a:rPr sz="1600" spc="-5" dirty="0">
                <a:latin typeface="Times New Roman"/>
                <a:cs typeface="Times New Roman"/>
              </a:rPr>
              <a:t>Customer information (e.g., name, contact details, </a:t>
            </a:r>
            <a:r>
              <a:rPr lang="en-IN" sz="1600" spc="-5" dirty="0">
                <a:latin typeface="Times New Roman"/>
                <a:cs typeface="Times New Roman"/>
              </a:rPr>
              <a:t>E-Mail</a:t>
            </a:r>
            <a:r>
              <a:rPr sz="1600" spc="-20" dirty="0">
                <a:latin typeface="Times New Roman"/>
                <a:cs typeface="Times New Roman"/>
              </a:rPr>
              <a:t>, </a:t>
            </a:r>
            <a:r>
              <a:rPr sz="1600" spc="-385" dirty="0">
                <a:latin typeface="Times New Roman"/>
                <a:cs typeface="Times New Roman"/>
              </a:rPr>
              <a:t> </a:t>
            </a:r>
            <a:r>
              <a:rPr sz="1600" spc="-5" dirty="0">
                <a:latin typeface="Times New Roman"/>
                <a:cs typeface="Times New Roman"/>
              </a:rPr>
              <a:t>etc.)</a:t>
            </a:r>
            <a:endParaRPr sz="1600" dirty="0">
              <a:latin typeface="Times New Roman"/>
              <a:cs typeface="Times New Roman"/>
            </a:endParaRPr>
          </a:p>
          <a:p>
            <a:pPr marL="469900" marR="49530" indent="-228600">
              <a:lnSpc>
                <a:spcPct val="192000"/>
              </a:lnSpc>
              <a:buFont typeface="Microsoft Sans Serif"/>
              <a:buChar char="●"/>
              <a:tabLst>
                <a:tab pos="469900" algn="l"/>
              </a:tabLst>
            </a:pPr>
            <a:r>
              <a:rPr sz="1600" spc="-5" dirty="0">
                <a:latin typeface="Times New Roman"/>
                <a:cs typeface="Times New Roman"/>
              </a:rPr>
              <a:t>Order information (e.g., products ordered, quantities, total price,</a:t>
            </a:r>
            <a:r>
              <a:rPr lang="en-IN" sz="1600" spc="-5" dirty="0">
                <a:latin typeface="Times New Roman"/>
                <a:cs typeface="Times New Roman"/>
              </a:rPr>
              <a:t> seller_id</a:t>
            </a:r>
            <a:r>
              <a:rPr sz="1600" spc="-5" dirty="0">
                <a:latin typeface="Times New Roman"/>
                <a:cs typeface="Times New Roman"/>
              </a:rPr>
              <a:t>, etc.)</a:t>
            </a:r>
            <a:endParaRPr sz="1600" dirty="0">
              <a:latin typeface="Times New Roman"/>
              <a:cs typeface="Times New Roman"/>
            </a:endParaRPr>
          </a:p>
          <a:p>
            <a:pPr>
              <a:lnSpc>
                <a:spcPct val="100000"/>
              </a:lnSpc>
              <a:spcBef>
                <a:spcPts val="40"/>
              </a:spcBef>
              <a:buFont typeface="Microsoft Sans Serif"/>
              <a:buChar char="●"/>
            </a:pPr>
            <a:endParaRPr sz="1500" dirty="0">
              <a:latin typeface="Times New Roman"/>
              <a:cs typeface="Times New Roman"/>
            </a:endParaRPr>
          </a:p>
          <a:p>
            <a:pPr marL="469900" marR="32384" indent="-228600">
              <a:lnSpc>
                <a:spcPct val="192000"/>
              </a:lnSpc>
              <a:spcBef>
                <a:spcPts val="10"/>
              </a:spcBef>
              <a:buFont typeface="Microsoft Sans Serif"/>
              <a:buChar char="●"/>
              <a:tabLst>
                <a:tab pos="469900" algn="l"/>
              </a:tabLst>
            </a:pPr>
            <a:r>
              <a:rPr lang="en-IN" sz="1600" spc="-5" dirty="0">
                <a:latin typeface="Times New Roman"/>
                <a:cs typeface="Times New Roman"/>
              </a:rPr>
              <a:t>Seller</a:t>
            </a:r>
            <a:r>
              <a:rPr sz="1600" spc="-5" dirty="0">
                <a:latin typeface="Times New Roman"/>
                <a:cs typeface="Times New Roman"/>
              </a:rPr>
              <a:t>(e.g. </a:t>
            </a:r>
            <a:r>
              <a:rPr lang="en-IN" sz="1600" spc="-5" dirty="0">
                <a:latin typeface="Times New Roman"/>
                <a:cs typeface="Times New Roman"/>
              </a:rPr>
              <a:t>seller_id</a:t>
            </a:r>
            <a:r>
              <a:rPr sz="1600" spc="-5" dirty="0">
                <a:latin typeface="Times New Roman"/>
                <a:cs typeface="Times New Roman"/>
              </a:rPr>
              <a:t>, </a:t>
            </a:r>
            <a:r>
              <a:rPr lang="en-IN" sz="1600" spc="-5" dirty="0">
                <a:latin typeface="Times New Roman"/>
                <a:cs typeface="Times New Roman"/>
              </a:rPr>
              <a:t>Location</a:t>
            </a:r>
            <a:r>
              <a:rPr sz="1600" spc="-5" dirty="0">
                <a:latin typeface="Times New Roman"/>
                <a:cs typeface="Times New Roman"/>
              </a:rPr>
              <a:t>, </a:t>
            </a:r>
            <a:r>
              <a:rPr sz="1600" spc="-385" dirty="0">
                <a:latin typeface="Times New Roman"/>
                <a:cs typeface="Times New Roman"/>
              </a:rPr>
              <a:t> </a:t>
            </a:r>
            <a:r>
              <a:rPr sz="1600" spc="-5" dirty="0">
                <a:latin typeface="Times New Roman"/>
                <a:cs typeface="Times New Roman"/>
              </a:rPr>
              <a:t>etc.)</a:t>
            </a:r>
            <a:endParaRPr sz="1600" dirty="0">
              <a:latin typeface="Times New Roman"/>
              <a:cs typeface="Times New Roman"/>
            </a:endParaRPr>
          </a:p>
          <a:p>
            <a:pPr marL="12700" marR="20955">
              <a:lnSpc>
                <a:spcPct val="191700"/>
              </a:lnSpc>
              <a:spcBef>
                <a:spcPts val="1200"/>
              </a:spcBef>
            </a:pPr>
            <a:r>
              <a:rPr sz="1600" spc="-5" dirty="0">
                <a:latin typeface="Times New Roman"/>
                <a:cs typeface="Times New Roman"/>
              </a:rPr>
              <a:t>By</a:t>
            </a:r>
            <a:r>
              <a:rPr sz="1600" spc="25" dirty="0">
                <a:latin typeface="Times New Roman"/>
                <a:cs typeface="Times New Roman"/>
              </a:rPr>
              <a:t> </a:t>
            </a:r>
            <a:r>
              <a:rPr sz="1600" spc="-5" dirty="0">
                <a:latin typeface="Times New Roman"/>
                <a:cs typeface="Times New Roman"/>
              </a:rPr>
              <a:t>carefully</a:t>
            </a:r>
            <a:r>
              <a:rPr sz="1600" spc="30" dirty="0">
                <a:latin typeface="Times New Roman"/>
                <a:cs typeface="Times New Roman"/>
              </a:rPr>
              <a:t> </a:t>
            </a:r>
            <a:r>
              <a:rPr sz="1600" spc="-5" dirty="0">
                <a:latin typeface="Times New Roman"/>
                <a:cs typeface="Times New Roman"/>
              </a:rPr>
              <a:t>considering</a:t>
            </a:r>
            <a:r>
              <a:rPr sz="1600" spc="30" dirty="0">
                <a:latin typeface="Times New Roman"/>
                <a:cs typeface="Times New Roman"/>
              </a:rPr>
              <a:t> </a:t>
            </a:r>
            <a:r>
              <a:rPr sz="1600" spc="-5" dirty="0">
                <a:latin typeface="Times New Roman"/>
                <a:cs typeface="Times New Roman"/>
              </a:rPr>
              <a:t>the</a:t>
            </a:r>
            <a:r>
              <a:rPr sz="1600" spc="30" dirty="0">
                <a:latin typeface="Times New Roman"/>
                <a:cs typeface="Times New Roman"/>
              </a:rPr>
              <a:t> </a:t>
            </a:r>
            <a:r>
              <a:rPr sz="1600" spc="-5" dirty="0">
                <a:latin typeface="Times New Roman"/>
                <a:cs typeface="Times New Roman"/>
              </a:rPr>
              <a:t>motivation</a:t>
            </a:r>
            <a:r>
              <a:rPr sz="1600" spc="30" dirty="0">
                <a:latin typeface="Times New Roman"/>
                <a:cs typeface="Times New Roman"/>
              </a:rPr>
              <a:t> </a:t>
            </a:r>
            <a:r>
              <a:rPr sz="1600" spc="-5" dirty="0">
                <a:latin typeface="Times New Roman"/>
                <a:cs typeface="Times New Roman"/>
              </a:rPr>
              <a:t>and</a:t>
            </a:r>
            <a:r>
              <a:rPr sz="1600" spc="25" dirty="0">
                <a:latin typeface="Times New Roman"/>
                <a:cs typeface="Times New Roman"/>
              </a:rPr>
              <a:t> </a:t>
            </a:r>
            <a:r>
              <a:rPr sz="1600" spc="-5" dirty="0">
                <a:latin typeface="Times New Roman"/>
                <a:cs typeface="Times New Roman"/>
              </a:rPr>
              <a:t>scope</a:t>
            </a:r>
            <a:r>
              <a:rPr sz="1600" spc="30" dirty="0">
                <a:latin typeface="Times New Roman"/>
                <a:cs typeface="Times New Roman"/>
              </a:rPr>
              <a:t> </a:t>
            </a:r>
            <a:r>
              <a:rPr sz="1600" spc="-5" dirty="0">
                <a:latin typeface="Times New Roman"/>
                <a:cs typeface="Times New Roman"/>
              </a:rPr>
              <a:t>of</a:t>
            </a:r>
            <a:r>
              <a:rPr sz="1600" spc="30" dirty="0">
                <a:latin typeface="Times New Roman"/>
                <a:cs typeface="Times New Roman"/>
              </a:rPr>
              <a:t> </a:t>
            </a:r>
            <a:r>
              <a:rPr sz="1600" spc="-5" dirty="0">
                <a:latin typeface="Times New Roman"/>
                <a:cs typeface="Times New Roman"/>
              </a:rPr>
              <a:t>the</a:t>
            </a:r>
            <a:r>
              <a:rPr sz="1600" spc="30" dirty="0">
                <a:latin typeface="Times New Roman"/>
                <a:cs typeface="Times New Roman"/>
              </a:rPr>
              <a:t> </a:t>
            </a:r>
            <a:r>
              <a:rPr sz="1600" spc="-5" dirty="0">
                <a:latin typeface="Times New Roman"/>
                <a:cs typeface="Times New Roman"/>
              </a:rPr>
              <a:t>database, </a:t>
            </a:r>
            <a:r>
              <a:rPr sz="1600" dirty="0">
                <a:latin typeface="Times New Roman"/>
                <a:cs typeface="Times New Roman"/>
              </a:rPr>
              <a:t> </a:t>
            </a:r>
            <a:r>
              <a:rPr sz="1600" spc="-5" dirty="0">
                <a:latin typeface="Times New Roman"/>
                <a:cs typeface="Times New Roman"/>
              </a:rPr>
              <a:t>you can ensure that it meets the needs of the company and supports its </a:t>
            </a:r>
            <a:r>
              <a:rPr sz="1600" spc="-385" dirty="0">
                <a:latin typeface="Times New Roman"/>
                <a:cs typeface="Times New Roman"/>
              </a:rPr>
              <a:t> </a:t>
            </a:r>
            <a:r>
              <a:rPr sz="1600" spc="-5" dirty="0">
                <a:latin typeface="Times New Roman"/>
                <a:cs typeface="Times New Roman"/>
              </a:rPr>
              <a:t>business</a:t>
            </a:r>
            <a:r>
              <a:rPr sz="1600" spc="-10" dirty="0">
                <a:latin typeface="Times New Roman"/>
                <a:cs typeface="Times New Roman"/>
              </a:rPr>
              <a:t> </a:t>
            </a:r>
            <a:r>
              <a:rPr sz="1600" spc="-5" dirty="0">
                <a:latin typeface="Times New Roman"/>
                <a:cs typeface="Times New Roman"/>
              </a:rPr>
              <a:t>goals.</a:t>
            </a:r>
            <a:endParaRPr sz="16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31324" y="333802"/>
            <a:ext cx="127000" cy="269240"/>
          </a:xfrm>
          <a:prstGeom prst="rect">
            <a:avLst/>
          </a:prstGeom>
        </p:spPr>
        <p:txBody>
          <a:bodyPr vert="horz" wrap="square" lIns="0" tIns="12700" rIns="0" bIns="0" rtlCol="0">
            <a:spAutoFit/>
          </a:bodyPr>
          <a:lstStyle/>
          <a:p>
            <a:pPr marL="12700">
              <a:lnSpc>
                <a:spcPct val="100000"/>
              </a:lnSpc>
              <a:spcBef>
                <a:spcPts val="100"/>
              </a:spcBef>
            </a:pPr>
            <a:r>
              <a:rPr sz="1600" b="1" dirty="0">
                <a:latin typeface="Times New Roman"/>
                <a:cs typeface="Times New Roman"/>
              </a:rPr>
              <a:t>9</a:t>
            </a:r>
            <a:endParaRPr sz="1600">
              <a:latin typeface="Times New Roman"/>
              <a:cs typeface="Times New Roman"/>
            </a:endParaRPr>
          </a:p>
        </p:txBody>
      </p:sp>
      <p:sp>
        <p:nvSpPr>
          <p:cNvPr id="3" name="object 3"/>
          <p:cNvSpPr txBox="1">
            <a:spLocks noGrp="1"/>
          </p:cNvSpPr>
          <p:nvPr>
            <p:ph type="title"/>
          </p:nvPr>
        </p:nvSpPr>
        <p:spPr>
          <a:xfrm>
            <a:off x="2769831" y="878085"/>
            <a:ext cx="2020570" cy="452120"/>
          </a:xfrm>
          <a:prstGeom prst="rect">
            <a:avLst/>
          </a:prstGeom>
        </p:spPr>
        <p:txBody>
          <a:bodyPr vert="horz" wrap="square" lIns="0" tIns="12700" rIns="0" bIns="0" rtlCol="0">
            <a:spAutoFit/>
          </a:bodyPr>
          <a:lstStyle/>
          <a:p>
            <a:pPr marL="12700">
              <a:lnSpc>
                <a:spcPct val="100000"/>
              </a:lnSpc>
              <a:spcBef>
                <a:spcPts val="100"/>
              </a:spcBef>
            </a:pPr>
            <a:r>
              <a:rPr sz="2800" u="none" spc="-5" dirty="0"/>
              <a:t>Methodology</a:t>
            </a:r>
            <a:endParaRPr sz="2800"/>
          </a:p>
        </p:txBody>
      </p:sp>
      <p:sp>
        <p:nvSpPr>
          <p:cNvPr id="4" name="object 4"/>
          <p:cNvSpPr txBox="1"/>
          <p:nvPr/>
        </p:nvSpPr>
        <p:spPr>
          <a:xfrm>
            <a:off x="901700" y="1831330"/>
            <a:ext cx="5701030" cy="5811520"/>
          </a:xfrm>
          <a:prstGeom prst="rect">
            <a:avLst/>
          </a:prstGeom>
        </p:spPr>
        <p:txBody>
          <a:bodyPr vert="horz" wrap="square" lIns="0" tIns="12700" rIns="0" bIns="0" rtlCol="0">
            <a:spAutoFit/>
          </a:bodyPr>
          <a:lstStyle/>
          <a:p>
            <a:pPr marL="184785" indent="-172085">
              <a:lnSpc>
                <a:spcPct val="100000"/>
              </a:lnSpc>
              <a:spcBef>
                <a:spcPts val="100"/>
              </a:spcBef>
              <a:buSzPct val="94444"/>
              <a:buAutoNum type="arabicPeriod"/>
              <a:tabLst>
                <a:tab pos="184785" algn="l"/>
              </a:tabLst>
            </a:pPr>
            <a:r>
              <a:rPr sz="1800" b="1" dirty="0">
                <a:latin typeface="Times New Roman"/>
                <a:cs typeface="Times New Roman"/>
              </a:rPr>
              <a:t>Conceptual</a:t>
            </a:r>
            <a:r>
              <a:rPr sz="1800" b="1" spc="-15" dirty="0">
                <a:latin typeface="Times New Roman"/>
                <a:cs typeface="Times New Roman"/>
              </a:rPr>
              <a:t> </a:t>
            </a:r>
            <a:r>
              <a:rPr sz="1800" b="1" dirty="0">
                <a:latin typeface="Times New Roman"/>
                <a:cs typeface="Times New Roman"/>
              </a:rPr>
              <a:t>phase:-</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database</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mobile</a:t>
            </a:r>
            <a:r>
              <a:rPr sz="1800" spc="-10" dirty="0">
                <a:latin typeface="Times New Roman"/>
                <a:cs typeface="Times New Roman"/>
              </a:rPr>
              <a:t> </a:t>
            </a:r>
            <a:r>
              <a:rPr sz="1800" dirty="0">
                <a:latin typeface="Times New Roman"/>
                <a:cs typeface="Times New Roman"/>
              </a:rPr>
              <a:t>selling</a:t>
            </a:r>
            <a:endParaRPr sz="1800">
              <a:latin typeface="Times New Roman"/>
              <a:cs typeface="Times New Roman"/>
            </a:endParaRPr>
          </a:p>
          <a:p>
            <a:pPr marL="12700" marR="112395">
              <a:lnSpc>
                <a:spcPts val="4140"/>
              </a:lnSpc>
              <a:spcBef>
                <a:spcPts val="465"/>
              </a:spcBef>
            </a:pPr>
            <a:r>
              <a:rPr sz="1800" dirty="0">
                <a:latin typeface="Times New Roman"/>
                <a:cs typeface="Times New Roman"/>
              </a:rPr>
              <a:t>company</a:t>
            </a:r>
            <a:r>
              <a:rPr sz="1800" spc="-15" dirty="0">
                <a:latin typeface="Times New Roman"/>
                <a:cs typeface="Times New Roman"/>
              </a:rPr>
              <a:t> </a:t>
            </a:r>
            <a:r>
              <a:rPr sz="1800" dirty="0">
                <a:latin typeface="Times New Roman"/>
                <a:cs typeface="Times New Roman"/>
              </a:rPr>
              <a:t>with</a:t>
            </a:r>
            <a:r>
              <a:rPr sz="1800" spc="-10" dirty="0">
                <a:latin typeface="Times New Roman"/>
                <a:cs typeface="Times New Roman"/>
              </a:rPr>
              <a:t> </a:t>
            </a:r>
            <a:r>
              <a:rPr sz="1800" dirty="0">
                <a:latin typeface="Times New Roman"/>
                <a:cs typeface="Times New Roman"/>
              </a:rPr>
              <a:t>respect</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employee,</a:t>
            </a:r>
            <a:r>
              <a:rPr sz="1800" spc="-10"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identified</a:t>
            </a:r>
            <a:r>
              <a:rPr sz="1800" spc="-10" dirty="0">
                <a:latin typeface="Times New Roman"/>
                <a:cs typeface="Times New Roman"/>
              </a:rPr>
              <a:t> </a:t>
            </a:r>
            <a:r>
              <a:rPr sz="1800" dirty="0">
                <a:latin typeface="Times New Roman"/>
                <a:cs typeface="Times New Roman"/>
              </a:rPr>
              <a:t>entities </a:t>
            </a:r>
            <a:r>
              <a:rPr sz="1800" spc="-434" dirty="0">
                <a:latin typeface="Times New Roman"/>
                <a:cs typeface="Times New Roman"/>
              </a:rPr>
              <a:t> </a:t>
            </a:r>
            <a:r>
              <a:rPr sz="1800" dirty="0">
                <a:latin typeface="Times New Roman"/>
                <a:cs typeface="Times New Roman"/>
              </a:rPr>
              <a:t>are</a:t>
            </a:r>
            <a:r>
              <a:rPr sz="1800" spc="-15" dirty="0">
                <a:latin typeface="Times New Roman"/>
                <a:cs typeface="Times New Roman"/>
              </a:rPr>
              <a:t> </a:t>
            </a:r>
            <a:r>
              <a:rPr sz="1800" spc="-5" dirty="0">
                <a:latin typeface="Times New Roman"/>
                <a:cs typeface="Times New Roman"/>
              </a:rPr>
              <a:t>user,seller,orders,products.The</a:t>
            </a:r>
            <a:r>
              <a:rPr sz="1800" spc="-15" dirty="0">
                <a:latin typeface="Times New Roman"/>
                <a:cs typeface="Times New Roman"/>
              </a:rPr>
              <a:t> </a:t>
            </a:r>
            <a:r>
              <a:rPr sz="1800" dirty="0">
                <a:latin typeface="Times New Roman"/>
                <a:cs typeface="Times New Roman"/>
              </a:rPr>
              <a:t>relation</a:t>
            </a:r>
            <a:r>
              <a:rPr sz="1800" spc="-15" dirty="0">
                <a:latin typeface="Times New Roman"/>
                <a:cs typeface="Times New Roman"/>
              </a:rPr>
              <a:t> </a:t>
            </a:r>
            <a:r>
              <a:rPr sz="1800" dirty="0">
                <a:latin typeface="Times New Roman"/>
                <a:cs typeface="Times New Roman"/>
              </a:rPr>
              <a:t>between</a:t>
            </a:r>
            <a:r>
              <a:rPr sz="1800" spc="-15" dirty="0">
                <a:latin typeface="Times New Roman"/>
                <a:cs typeface="Times New Roman"/>
              </a:rPr>
              <a:t> </a:t>
            </a:r>
            <a:r>
              <a:rPr sz="1800" dirty="0">
                <a:latin typeface="Times New Roman"/>
                <a:cs typeface="Times New Roman"/>
              </a:rPr>
              <a:t>entities</a:t>
            </a:r>
            <a:endParaRPr sz="1800">
              <a:latin typeface="Times New Roman"/>
              <a:cs typeface="Times New Roman"/>
            </a:endParaRPr>
          </a:p>
          <a:p>
            <a:pPr marL="12700" marR="5080">
              <a:lnSpc>
                <a:spcPts val="4140"/>
              </a:lnSpc>
            </a:pPr>
            <a:r>
              <a:rPr sz="1800" dirty="0">
                <a:latin typeface="Times New Roman"/>
                <a:cs typeface="Times New Roman"/>
              </a:rPr>
              <a:t>are</a:t>
            </a:r>
            <a:r>
              <a:rPr sz="1800" spc="-10" dirty="0">
                <a:latin typeface="Times New Roman"/>
                <a:cs typeface="Times New Roman"/>
              </a:rPr>
              <a:t> </a:t>
            </a:r>
            <a:r>
              <a:rPr sz="1800" dirty="0">
                <a:latin typeface="Times New Roman"/>
                <a:cs typeface="Times New Roman"/>
              </a:rPr>
              <a:t>that</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seller</a:t>
            </a:r>
            <a:r>
              <a:rPr sz="1800" spc="-10" dirty="0">
                <a:latin typeface="Times New Roman"/>
                <a:cs typeface="Times New Roman"/>
              </a:rPr>
              <a:t> </a:t>
            </a:r>
            <a:r>
              <a:rPr sz="1800" dirty="0">
                <a:latin typeface="Times New Roman"/>
                <a:cs typeface="Times New Roman"/>
              </a:rPr>
              <a:t>sells</a:t>
            </a:r>
            <a:r>
              <a:rPr sz="1800" spc="-5" dirty="0">
                <a:latin typeface="Times New Roman"/>
                <a:cs typeface="Times New Roman"/>
              </a:rPr>
              <a:t> </a:t>
            </a:r>
            <a:r>
              <a:rPr sz="1800" dirty="0">
                <a:latin typeface="Times New Roman"/>
                <a:cs typeface="Times New Roman"/>
              </a:rPr>
              <a:t>one</a:t>
            </a:r>
            <a:r>
              <a:rPr sz="1800" spc="-10" dirty="0">
                <a:latin typeface="Times New Roman"/>
                <a:cs typeface="Times New Roman"/>
              </a:rPr>
              <a:t> </a:t>
            </a:r>
            <a:r>
              <a:rPr sz="1800" dirty="0">
                <a:latin typeface="Times New Roman"/>
                <a:cs typeface="Times New Roman"/>
              </a:rPr>
              <a:t>or</a:t>
            </a:r>
            <a:r>
              <a:rPr sz="1800" spc="-5" dirty="0">
                <a:latin typeface="Times New Roman"/>
                <a:cs typeface="Times New Roman"/>
              </a:rPr>
              <a:t> </a:t>
            </a:r>
            <a:r>
              <a:rPr sz="1800" dirty="0">
                <a:latin typeface="Times New Roman"/>
                <a:cs typeface="Times New Roman"/>
              </a:rPr>
              <a:t>many</a:t>
            </a:r>
            <a:r>
              <a:rPr sz="1800" spc="-10" dirty="0">
                <a:latin typeface="Times New Roman"/>
                <a:cs typeface="Times New Roman"/>
              </a:rPr>
              <a:t> </a:t>
            </a:r>
            <a:r>
              <a:rPr sz="1800" dirty="0">
                <a:latin typeface="Times New Roman"/>
                <a:cs typeface="Times New Roman"/>
              </a:rPr>
              <a:t>products,</a:t>
            </a:r>
            <a:r>
              <a:rPr sz="1800" spc="-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user</a:t>
            </a:r>
            <a:r>
              <a:rPr sz="1800" spc="-5" dirty="0">
                <a:latin typeface="Times New Roman"/>
                <a:cs typeface="Times New Roman"/>
              </a:rPr>
              <a:t> </a:t>
            </a:r>
            <a:r>
              <a:rPr sz="1800" dirty="0">
                <a:latin typeface="Times New Roman"/>
                <a:cs typeface="Times New Roman"/>
              </a:rPr>
              <a:t>buys</a:t>
            </a:r>
            <a:r>
              <a:rPr sz="1800" spc="-10" dirty="0">
                <a:latin typeface="Times New Roman"/>
                <a:cs typeface="Times New Roman"/>
              </a:rPr>
              <a:t> </a:t>
            </a:r>
            <a:r>
              <a:rPr sz="1800" dirty="0">
                <a:latin typeface="Times New Roman"/>
                <a:cs typeface="Times New Roman"/>
              </a:rPr>
              <a:t>one</a:t>
            </a:r>
            <a:r>
              <a:rPr sz="1800" spc="-5" dirty="0">
                <a:latin typeface="Times New Roman"/>
                <a:cs typeface="Times New Roman"/>
              </a:rPr>
              <a:t> </a:t>
            </a:r>
            <a:r>
              <a:rPr sz="1800" dirty="0">
                <a:latin typeface="Times New Roman"/>
                <a:cs typeface="Times New Roman"/>
              </a:rPr>
              <a:t>or </a:t>
            </a:r>
            <a:r>
              <a:rPr sz="1800" spc="-440" dirty="0">
                <a:latin typeface="Times New Roman"/>
                <a:cs typeface="Times New Roman"/>
              </a:rPr>
              <a:t> </a:t>
            </a:r>
            <a:r>
              <a:rPr sz="1800" dirty="0">
                <a:latin typeface="Times New Roman"/>
                <a:cs typeface="Times New Roman"/>
              </a:rPr>
              <a:t>many</a:t>
            </a:r>
            <a:r>
              <a:rPr sz="1800" spc="-5" dirty="0">
                <a:latin typeface="Times New Roman"/>
                <a:cs typeface="Times New Roman"/>
              </a:rPr>
              <a:t> </a:t>
            </a:r>
            <a:r>
              <a:rPr sz="1800" dirty="0">
                <a:latin typeface="Times New Roman"/>
                <a:cs typeface="Times New Roman"/>
              </a:rPr>
              <a:t>products,a</a:t>
            </a:r>
            <a:r>
              <a:rPr sz="1800" spc="-5" dirty="0">
                <a:latin typeface="Times New Roman"/>
                <a:cs typeface="Times New Roman"/>
              </a:rPr>
              <a:t> </a:t>
            </a:r>
            <a:r>
              <a:rPr sz="1800" dirty="0">
                <a:latin typeface="Times New Roman"/>
                <a:cs typeface="Times New Roman"/>
              </a:rPr>
              <a:t>user can</a:t>
            </a:r>
            <a:r>
              <a:rPr sz="1800" spc="-5" dirty="0">
                <a:latin typeface="Times New Roman"/>
                <a:cs typeface="Times New Roman"/>
              </a:rPr>
              <a:t> </a:t>
            </a:r>
            <a:r>
              <a:rPr sz="1800" dirty="0">
                <a:latin typeface="Times New Roman"/>
                <a:cs typeface="Times New Roman"/>
              </a:rPr>
              <a:t>place</a:t>
            </a:r>
            <a:r>
              <a:rPr sz="1800" spc="-5" dirty="0">
                <a:latin typeface="Times New Roman"/>
                <a:cs typeface="Times New Roman"/>
              </a:rPr>
              <a:t> </a:t>
            </a:r>
            <a:r>
              <a:rPr sz="1800" dirty="0">
                <a:latin typeface="Times New Roman"/>
                <a:cs typeface="Times New Roman"/>
              </a:rPr>
              <a:t>multiple</a:t>
            </a:r>
            <a:r>
              <a:rPr sz="1800" spc="-5" dirty="0">
                <a:latin typeface="Times New Roman"/>
                <a:cs typeface="Times New Roman"/>
              </a:rPr>
              <a:t> </a:t>
            </a:r>
            <a:r>
              <a:rPr sz="1800" dirty="0">
                <a:latin typeface="Times New Roman"/>
                <a:cs typeface="Times New Roman"/>
              </a:rPr>
              <a:t>orders</a:t>
            </a:r>
            <a:endParaRPr sz="1800">
              <a:latin typeface="Times New Roman"/>
              <a:cs typeface="Times New Roman"/>
            </a:endParaRPr>
          </a:p>
          <a:p>
            <a:pPr marL="12700" marR="493395">
              <a:lnSpc>
                <a:spcPct val="191700"/>
              </a:lnSpc>
              <a:spcBef>
                <a:spcPts val="530"/>
              </a:spcBef>
              <a:buSzPct val="94444"/>
              <a:buAutoNum type="arabicPeriod" startAt="2"/>
              <a:tabLst>
                <a:tab pos="184785" algn="l"/>
              </a:tabLst>
            </a:pPr>
            <a:r>
              <a:rPr sz="1800" b="1" dirty="0">
                <a:latin typeface="Times New Roman"/>
                <a:cs typeface="Times New Roman"/>
              </a:rPr>
              <a:t>Logical phase:-Pg.no. 10 </a:t>
            </a:r>
            <a:r>
              <a:rPr sz="1800" dirty="0">
                <a:latin typeface="Times New Roman"/>
                <a:cs typeface="Times New Roman"/>
              </a:rPr>
              <a:t>consists of the ER diagram </a:t>
            </a:r>
            <a:r>
              <a:rPr sz="1800" spc="5" dirty="0">
                <a:latin typeface="Times New Roman"/>
                <a:cs typeface="Times New Roman"/>
              </a:rPr>
              <a:t> </a:t>
            </a:r>
            <a:r>
              <a:rPr sz="1800" dirty="0">
                <a:latin typeface="Times New Roman"/>
                <a:cs typeface="Times New Roman"/>
              </a:rPr>
              <a:t>established</a:t>
            </a:r>
            <a:r>
              <a:rPr sz="1800" spc="-15" dirty="0">
                <a:latin typeface="Times New Roman"/>
                <a:cs typeface="Times New Roman"/>
              </a:rPr>
              <a:t> </a:t>
            </a:r>
            <a:r>
              <a:rPr sz="1800" dirty="0">
                <a:latin typeface="Times New Roman"/>
                <a:cs typeface="Times New Roman"/>
              </a:rPr>
              <a:t>using</a:t>
            </a:r>
            <a:r>
              <a:rPr sz="1800" spc="-1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above</a:t>
            </a:r>
            <a:r>
              <a:rPr sz="1800" spc="-15" dirty="0">
                <a:latin typeface="Times New Roman"/>
                <a:cs typeface="Times New Roman"/>
              </a:rPr>
              <a:t> </a:t>
            </a:r>
            <a:r>
              <a:rPr sz="1800" dirty="0">
                <a:latin typeface="Times New Roman"/>
                <a:cs typeface="Times New Roman"/>
              </a:rPr>
              <a:t>entities</a:t>
            </a:r>
            <a:r>
              <a:rPr sz="1800" spc="-15" dirty="0">
                <a:latin typeface="Times New Roman"/>
                <a:cs typeface="Times New Roman"/>
              </a:rPr>
              <a:t> </a:t>
            </a:r>
            <a:r>
              <a:rPr sz="1800" dirty="0">
                <a:latin typeface="Times New Roman"/>
                <a:cs typeface="Times New Roman"/>
              </a:rPr>
              <a:t>and</a:t>
            </a:r>
            <a:r>
              <a:rPr sz="1800" spc="-15" dirty="0">
                <a:latin typeface="Times New Roman"/>
                <a:cs typeface="Times New Roman"/>
              </a:rPr>
              <a:t> </a:t>
            </a:r>
            <a:r>
              <a:rPr sz="1800" dirty="0">
                <a:latin typeface="Times New Roman"/>
                <a:cs typeface="Times New Roman"/>
              </a:rPr>
              <a:t>relation</a:t>
            </a:r>
            <a:r>
              <a:rPr sz="1800" spc="-10" dirty="0">
                <a:latin typeface="Times New Roman"/>
                <a:cs typeface="Times New Roman"/>
              </a:rPr>
              <a:t> </a:t>
            </a:r>
            <a:r>
              <a:rPr sz="1800" dirty="0">
                <a:latin typeface="Times New Roman"/>
                <a:cs typeface="Times New Roman"/>
              </a:rPr>
              <a:t>between </a:t>
            </a:r>
            <a:r>
              <a:rPr sz="1800" spc="-434" dirty="0">
                <a:latin typeface="Times New Roman"/>
                <a:cs typeface="Times New Roman"/>
              </a:rPr>
              <a:t> </a:t>
            </a:r>
            <a:r>
              <a:rPr sz="1800" dirty="0">
                <a:latin typeface="Times New Roman"/>
                <a:cs typeface="Times New Roman"/>
              </a:rPr>
              <a:t>them.</a:t>
            </a:r>
            <a:endParaRPr sz="1800">
              <a:latin typeface="Times New Roman"/>
              <a:cs typeface="Times New Roman"/>
            </a:endParaRPr>
          </a:p>
          <a:p>
            <a:pPr marL="12700" marR="219710">
              <a:lnSpc>
                <a:spcPct val="191700"/>
              </a:lnSpc>
              <a:spcBef>
                <a:spcPts val="1000"/>
              </a:spcBef>
              <a:buSzPct val="94444"/>
              <a:buAutoNum type="arabicPeriod" startAt="2"/>
              <a:tabLst>
                <a:tab pos="184785" algn="l"/>
              </a:tabLst>
            </a:pPr>
            <a:r>
              <a:rPr sz="1800" b="1" dirty="0">
                <a:latin typeface="Times New Roman"/>
                <a:cs typeface="Times New Roman"/>
              </a:rPr>
              <a:t>Physical</a:t>
            </a:r>
            <a:r>
              <a:rPr sz="1800" b="1" spc="-15" dirty="0">
                <a:latin typeface="Times New Roman"/>
                <a:cs typeface="Times New Roman"/>
              </a:rPr>
              <a:t> </a:t>
            </a:r>
            <a:r>
              <a:rPr sz="1800" b="1" dirty="0">
                <a:latin typeface="Times New Roman"/>
                <a:cs typeface="Times New Roman"/>
              </a:rPr>
              <a:t>Phase:-Pg.no.12</a:t>
            </a:r>
            <a:r>
              <a:rPr sz="1800" b="1" spc="-15" dirty="0">
                <a:latin typeface="Times New Roman"/>
                <a:cs typeface="Times New Roman"/>
              </a:rPr>
              <a:t> </a:t>
            </a:r>
            <a:r>
              <a:rPr sz="1800" dirty="0">
                <a:latin typeface="Times New Roman"/>
                <a:cs typeface="Times New Roman"/>
              </a:rPr>
              <a:t>consists</a:t>
            </a:r>
            <a:r>
              <a:rPr sz="1800" spc="-15"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queries</a:t>
            </a:r>
            <a:r>
              <a:rPr sz="1800" spc="-15" dirty="0">
                <a:latin typeface="Times New Roman"/>
                <a:cs typeface="Times New Roman"/>
              </a:rPr>
              <a:t> </a:t>
            </a:r>
            <a:r>
              <a:rPr sz="1800" dirty="0">
                <a:latin typeface="Times New Roman"/>
                <a:cs typeface="Times New Roman"/>
              </a:rPr>
              <a:t>that</a:t>
            </a:r>
            <a:r>
              <a:rPr sz="1800" spc="-10" dirty="0">
                <a:latin typeface="Times New Roman"/>
                <a:cs typeface="Times New Roman"/>
              </a:rPr>
              <a:t> </a:t>
            </a:r>
            <a:r>
              <a:rPr sz="1800" dirty="0">
                <a:latin typeface="Times New Roman"/>
                <a:cs typeface="Times New Roman"/>
              </a:rPr>
              <a:t>can </a:t>
            </a:r>
            <a:r>
              <a:rPr sz="1800" spc="-440" dirty="0">
                <a:latin typeface="Times New Roman"/>
                <a:cs typeface="Times New Roman"/>
              </a:rPr>
              <a:t> </a:t>
            </a:r>
            <a:r>
              <a:rPr sz="1800" dirty="0">
                <a:latin typeface="Times New Roman"/>
                <a:cs typeface="Times New Roman"/>
              </a:rPr>
              <a:t>be used by an employee to fetch the required data from the </a:t>
            </a:r>
            <a:r>
              <a:rPr sz="1800" spc="5" dirty="0">
                <a:latin typeface="Times New Roman"/>
                <a:cs typeface="Times New Roman"/>
              </a:rPr>
              <a:t> </a:t>
            </a:r>
            <a:r>
              <a:rPr sz="1800" dirty="0">
                <a:latin typeface="Times New Roman"/>
                <a:cs typeface="Times New Roman"/>
              </a:rPr>
              <a:t>database.</a:t>
            </a:r>
            <a:endParaRPr sz="18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4071</TotalTime>
  <Words>1415</Words>
  <Application>Microsoft Office PowerPoint</Application>
  <PresentationFormat>Custom</PresentationFormat>
  <Paragraphs>218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Microsoft Sans Serif</vt:lpstr>
      <vt:lpstr>Raleway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Requirements</vt:lpstr>
      <vt:lpstr>Relational 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 Project Report .docx</dc:title>
  <dc:creator>deepak dhakad</dc:creator>
  <cp:lastModifiedBy>Priyanshu Kumar</cp:lastModifiedBy>
  <cp:revision>7</cp:revision>
  <dcterms:created xsi:type="dcterms:W3CDTF">2023-01-05T08:07:05Z</dcterms:created>
  <dcterms:modified xsi:type="dcterms:W3CDTF">2023-07-02T19:10:21Z</dcterms:modified>
</cp:coreProperties>
</file>