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Freeform: Shape 45"/>
          <p:cNvSpPr/>
          <p:nvPr/>
        </p:nvSpPr>
        <p:spPr>
          <a:xfrm flipV="1">
            <a:off x="-2" y="-1"/>
            <a:ext cx="4403711" cy="6858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5813" y="21600"/>
                </a:moveTo>
                <a:lnTo>
                  <a:pt x="20120" y="21600"/>
                </a:lnTo>
                <a:lnTo>
                  <a:pt x="15965" y="5037"/>
                </a:lnTo>
                <a:lnTo>
                  <a:pt x="15965" y="5021"/>
                </a:lnTo>
                <a:lnTo>
                  <a:pt x="21600" y="0"/>
                </a:lnTo>
                <a:lnTo>
                  <a:pt x="0" y="0"/>
                </a:lnTo>
                <a:lnTo>
                  <a:pt x="0" y="21600"/>
                </a:lnTo>
                <a:lnTo>
                  <a:pt x="15813" y="21600"/>
                </a:lnTo>
                <a:close/>
              </a:path>
            </a:pathLst>
          </a:custGeom>
          <a:solidFill>
            <a:srgbClr val="414141"/>
          </a:solidFill>
          <a:ln w="12700">
            <a:miter lim="400000"/>
          </a:ln>
        </p:spPr>
        <p:txBody>
          <a:bodyPr lIns="45719" rIns="45719" anchor="ctr"/>
          <a:lstStyle/>
          <a:p>
            <a:pPr algn="ctr" defTabSz="457200"/>
          </a:p>
        </p:txBody>
      </p:sp>
      <p:grpSp>
        <p:nvGrpSpPr>
          <p:cNvPr id="101" name="Group 47"/>
          <p:cNvGrpSpPr/>
          <p:nvPr/>
        </p:nvGrpSpPr>
        <p:grpSpPr>
          <a:xfrm>
            <a:off x="3315291" y="0"/>
            <a:ext cx="2436814" cy="6858001"/>
            <a:chOff x="0" y="0"/>
            <a:chExt cx="2436813" cy="6858000"/>
          </a:xfrm>
        </p:grpSpPr>
        <p:sp>
          <p:nvSpPr>
            <p:cNvPr id="95" name="Freeform 6"/>
            <p:cNvSpPr/>
            <p:nvPr/>
          </p:nvSpPr>
          <p:spPr>
            <a:xfrm>
              <a:off x="306388" y="0"/>
              <a:ext cx="1122364" cy="53292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426"/>
                  </a:moveTo>
                  <a:lnTo>
                    <a:pt x="4766" y="21600"/>
                  </a:lnTo>
                  <a:lnTo>
                    <a:pt x="21600" y="0"/>
                  </a:lnTo>
                  <a:lnTo>
                    <a:pt x="16712" y="0"/>
                  </a:lnTo>
                  <a:lnTo>
                    <a:pt x="0" y="21426"/>
                  </a:lnTo>
                  <a:close/>
                </a:path>
              </a:pathLst>
            </a:custGeom>
            <a:solidFill>
              <a:schemeClr val="accent1"/>
            </a:solidFill>
            <a:ln w="12700" cap="flat">
              <a:noFill/>
              <a:miter lim="400000"/>
            </a:ln>
            <a:effectLst/>
          </p:spPr>
          <p:txBody>
            <a:bodyPr wrap="square" lIns="45719" tIns="45719" rIns="45719" bIns="45719" numCol="1" anchor="t">
              <a:noAutofit/>
            </a:bodyPr>
            <a:lstStyle/>
            <a:p>
              <a:pPr/>
            </a:p>
          </p:txBody>
        </p:sp>
        <p:sp>
          <p:nvSpPr>
            <p:cNvPr id="96" name="Freeform 7"/>
            <p:cNvSpPr/>
            <p:nvPr/>
          </p:nvSpPr>
          <p:spPr>
            <a:xfrm>
              <a:off x="0" y="0"/>
              <a:ext cx="1117601" cy="52768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16722" y="0"/>
                  </a:lnTo>
                  <a:lnTo>
                    <a:pt x="0" y="21444"/>
                  </a:lnTo>
                  <a:lnTo>
                    <a:pt x="4817" y="21600"/>
                  </a:lnTo>
                  <a:lnTo>
                    <a:pt x="21600" y="0"/>
                  </a:lnTo>
                  <a:close/>
                </a:path>
              </a:pathLst>
            </a:custGeom>
            <a:solidFill>
              <a:srgbClr val="595959"/>
            </a:solidFill>
            <a:ln w="12700" cap="flat">
              <a:noFill/>
              <a:miter lim="400000"/>
            </a:ln>
            <a:effectLst/>
          </p:spPr>
          <p:txBody>
            <a:bodyPr wrap="square" lIns="45719" tIns="45719" rIns="45719" bIns="45719" numCol="1" anchor="t">
              <a:noAutofit/>
            </a:bodyPr>
            <a:lstStyle/>
            <a:p>
              <a:pPr/>
            </a:p>
          </p:txBody>
        </p:sp>
        <p:sp>
          <p:nvSpPr>
            <p:cNvPr id="97" name="Freeform 8"/>
            <p:cNvSpPr/>
            <p:nvPr/>
          </p:nvSpPr>
          <p:spPr>
            <a:xfrm>
              <a:off x="0" y="5238749"/>
              <a:ext cx="1228726" cy="1619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651" y="21600"/>
                  </a:lnTo>
                  <a:lnTo>
                    <a:pt x="21600" y="21600"/>
                  </a:lnTo>
                  <a:lnTo>
                    <a:pt x="0" y="0"/>
                  </a:lnTo>
                  <a:close/>
                </a:path>
              </a:pathLst>
            </a:custGeom>
            <a:solidFill>
              <a:srgbClr val="262626"/>
            </a:solidFill>
            <a:ln w="12700" cap="flat">
              <a:noFill/>
              <a:miter lim="400000"/>
            </a:ln>
            <a:effectLst/>
          </p:spPr>
          <p:txBody>
            <a:bodyPr wrap="square" lIns="45719" tIns="45719" rIns="45719" bIns="45719" numCol="1" anchor="t">
              <a:noAutofit/>
            </a:bodyPr>
            <a:lstStyle/>
            <a:p>
              <a:pPr/>
            </a:p>
          </p:txBody>
        </p:sp>
        <p:sp>
          <p:nvSpPr>
            <p:cNvPr id="98" name="Freeform 9"/>
            <p:cNvSpPr/>
            <p:nvPr/>
          </p:nvSpPr>
          <p:spPr>
            <a:xfrm>
              <a:off x="306388" y="5291137"/>
              <a:ext cx="1495426" cy="15668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843" y="21600"/>
                  </a:lnTo>
                  <a:lnTo>
                    <a:pt x="21600" y="21600"/>
                  </a:lnTo>
                  <a:lnTo>
                    <a:pt x="0" y="0"/>
                  </a:lnTo>
                  <a:close/>
                </a:path>
              </a:pathLst>
            </a:custGeom>
            <a:solidFill>
              <a:srgbClr val="203864"/>
            </a:solidFill>
            <a:ln w="12700" cap="flat">
              <a:noFill/>
              <a:miter lim="400000"/>
            </a:ln>
            <a:effectLst/>
          </p:spPr>
          <p:txBody>
            <a:bodyPr wrap="square" lIns="45719" tIns="45719" rIns="45719" bIns="45719" numCol="1" anchor="t">
              <a:noAutofit/>
            </a:bodyPr>
            <a:lstStyle/>
            <a:p>
              <a:pPr/>
            </a:p>
          </p:txBody>
        </p:sp>
        <p:sp>
          <p:nvSpPr>
            <p:cNvPr id="99" name="Freeform 10"/>
            <p:cNvSpPr/>
            <p:nvPr/>
          </p:nvSpPr>
          <p:spPr>
            <a:xfrm>
              <a:off x="306388" y="5286374"/>
              <a:ext cx="2130426" cy="1571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5"/>
                  </a:moveTo>
                  <a:lnTo>
                    <a:pt x="15162" y="21600"/>
                  </a:lnTo>
                  <a:lnTo>
                    <a:pt x="21600" y="21600"/>
                  </a:lnTo>
                  <a:lnTo>
                    <a:pt x="2511" y="589"/>
                  </a:lnTo>
                  <a:lnTo>
                    <a:pt x="0" y="0"/>
                  </a:lnTo>
                  <a:lnTo>
                    <a:pt x="0" y="65"/>
                  </a:lnTo>
                  <a:close/>
                </a:path>
              </a:pathLst>
            </a:custGeom>
            <a:solidFill>
              <a:srgbClr val="2F5597"/>
            </a:solidFill>
            <a:ln w="12700" cap="flat">
              <a:noFill/>
              <a:miter lim="400000"/>
            </a:ln>
            <a:effectLst/>
          </p:spPr>
          <p:txBody>
            <a:bodyPr wrap="square" lIns="45719" tIns="45719" rIns="45719" bIns="45719" numCol="1" anchor="t">
              <a:noAutofit/>
            </a:bodyPr>
            <a:lstStyle/>
            <a:p>
              <a:pPr/>
            </a:p>
          </p:txBody>
        </p:sp>
        <p:sp>
          <p:nvSpPr>
            <p:cNvPr id="100" name="Freeform 11"/>
            <p:cNvSpPr/>
            <p:nvPr/>
          </p:nvSpPr>
          <p:spPr>
            <a:xfrm>
              <a:off x="0" y="5238749"/>
              <a:ext cx="1695451" cy="16192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3721" y="1271"/>
                  </a:lnTo>
                  <a:lnTo>
                    <a:pt x="3115" y="572"/>
                  </a:lnTo>
                  <a:lnTo>
                    <a:pt x="3175" y="572"/>
                  </a:lnTo>
                  <a:lnTo>
                    <a:pt x="3175" y="508"/>
                  </a:lnTo>
                  <a:lnTo>
                    <a:pt x="3115" y="508"/>
                  </a:lnTo>
                  <a:lnTo>
                    <a:pt x="0" y="0"/>
                  </a:lnTo>
                  <a:lnTo>
                    <a:pt x="15654" y="21600"/>
                  </a:lnTo>
                  <a:lnTo>
                    <a:pt x="21600" y="21600"/>
                  </a:lnTo>
                  <a:close/>
                </a:path>
              </a:pathLst>
            </a:custGeom>
            <a:solidFill>
              <a:srgbClr val="404040"/>
            </a:solidFill>
            <a:ln w="12700" cap="flat">
              <a:noFill/>
              <a:miter lim="400000"/>
            </a:ln>
            <a:effectLst/>
          </p:spPr>
          <p:txBody>
            <a:bodyPr wrap="square" lIns="45719" tIns="45719" rIns="45719" bIns="45719" numCol="1" anchor="t">
              <a:noAutofit/>
            </a:bodyPr>
            <a:lstStyle/>
            <a:p>
              <a:pPr/>
            </a:p>
          </p:txBody>
        </p:sp>
      </p:grpSp>
      <p:sp>
        <p:nvSpPr>
          <p:cNvPr id="102" name="Title 1"/>
          <p:cNvSpPr txBox="1"/>
          <p:nvPr>
            <p:ph type="title"/>
          </p:nvPr>
        </p:nvSpPr>
        <p:spPr>
          <a:xfrm>
            <a:off x="535020" y="685800"/>
            <a:ext cx="2780272" cy="5105400"/>
          </a:xfrm>
          <a:prstGeom prst="rect">
            <a:avLst/>
          </a:prstGeom>
        </p:spPr>
        <p:txBody>
          <a:bodyPr/>
          <a:lstStyle>
            <a:lvl1pPr>
              <a:defRPr sz="4000">
                <a:solidFill>
                  <a:srgbClr val="FFFFFF"/>
                </a:solidFill>
              </a:defRPr>
            </a:lvl1pPr>
          </a:lstStyle>
          <a:p>
            <a:pPr/>
            <a:r>
              <a:t>CREDIT CARD DEFAULT PREDICTION</a:t>
            </a:r>
          </a:p>
        </p:txBody>
      </p:sp>
      <p:grpSp>
        <p:nvGrpSpPr>
          <p:cNvPr id="108" name="Content Placeholder 2"/>
          <p:cNvGrpSpPr/>
          <p:nvPr/>
        </p:nvGrpSpPr>
        <p:grpSpPr>
          <a:xfrm>
            <a:off x="5055855" y="1538361"/>
            <a:ext cx="6544295" cy="3400278"/>
            <a:chOff x="0" y="0"/>
            <a:chExt cx="6544293" cy="3400276"/>
          </a:xfrm>
        </p:grpSpPr>
        <p:sp>
          <p:nvSpPr>
            <p:cNvPr id="103" name="Line"/>
            <p:cNvSpPr/>
            <p:nvPr/>
          </p:nvSpPr>
          <p:spPr>
            <a:xfrm>
              <a:off x="0" y="0"/>
              <a:ext cx="6492875" cy="0"/>
            </a:xfrm>
            <a:prstGeom prst="line">
              <a:avLst/>
            </a:prstGeom>
            <a:solidFill>
              <a:schemeClr val="accent2"/>
            </a:solidFill>
            <a:ln w="12700" cap="flat">
              <a:solidFill>
                <a:schemeClr val="accent2"/>
              </a:solidFill>
              <a:prstDash val="solid"/>
              <a:miter lim="800000"/>
            </a:ln>
            <a:effectLst/>
          </p:spPr>
          <p:txBody>
            <a:bodyPr wrap="square" lIns="45719" tIns="45719" rIns="45719" bIns="45719" numCol="1" anchor="t">
              <a:noAutofit/>
            </a:bodyPr>
            <a:lstStyle/>
            <a:p>
              <a:pPr/>
            </a:p>
          </p:txBody>
        </p:sp>
        <p:sp>
          <p:nvSpPr>
            <p:cNvPr id="104" name="Submitted by:"/>
            <p:cNvSpPr/>
            <p:nvPr/>
          </p:nvSpPr>
          <p:spPr>
            <a:xfrm>
              <a:off x="51418" y="191864"/>
              <a:ext cx="6492876"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7650" tIns="247650" rIns="247650" bIns="247650" numCol="1" anchor="t">
              <a:spAutoFit/>
            </a:bodyPr>
            <a:lstStyle>
              <a:lvl1pPr defTabSz="2889250">
                <a:lnSpc>
                  <a:spcPct val="90000"/>
                </a:lnSpc>
                <a:spcBef>
                  <a:spcPts val="2700"/>
                </a:spcBef>
                <a:defRPr b="1" sz="6500"/>
              </a:lvl1pPr>
            </a:lstStyle>
            <a:p>
              <a:pPr/>
              <a:r>
                <a:t>Submitted by:</a:t>
              </a:r>
            </a:p>
          </p:txBody>
        </p:sp>
        <p:sp>
          <p:nvSpPr>
            <p:cNvPr id="105" name="Line"/>
            <p:cNvSpPr/>
            <p:nvPr/>
          </p:nvSpPr>
          <p:spPr>
            <a:xfrm>
              <a:off x="0" y="1700137"/>
              <a:ext cx="6492875" cy="1"/>
            </a:xfrm>
            <a:prstGeom prst="line">
              <a:avLst/>
            </a:prstGeom>
            <a:solidFill>
              <a:srgbClr val="C48170"/>
            </a:solidFill>
            <a:ln w="12700" cap="flat">
              <a:solidFill>
                <a:srgbClr val="C48170"/>
              </a:solidFill>
              <a:prstDash val="solid"/>
              <a:miter lim="800000"/>
            </a:ln>
            <a:effectLst/>
          </p:spPr>
          <p:txBody>
            <a:bodyPr wrap="square" lIns="45719" tIns="45719" rIns="45719" bIns="45719" numCol="1" anchor="t">
              <a:noAutofit/>
            </a:bodyPr>
            <a:lstStyle/>
            <a:p>
              <a:pPr/>
            </a:p>
          </p:txBody>
        </p:sp>
        <p:sp>
          <p:nvSpPr>
            <p:cNvPr id="106" name="Anshul Mehra"/>
            <p:cNvSpPr/>
            <p:nvPr/>
          </p:nvSpPr>
          <p:spPr>
            <a:xfrm>
              <a:off x="0" y="1700137"/>
              <a:ext cx="6492875" cy="1"/>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247650" tIns="247650" rIns="247650" bIns="247650" numCol="1" anchor="t">
              <a:spAutoFit/>
            </a:bodyPr>
            <a:lstStyle>
              <a:lvl1pPr defTabSz="2889250">
                <a:lnSpc>
                  <a:spcPct val="90000"/>
                </a:lnSpc>
                <a:spcBef>
                  <a:spcPts val="2700"/>
                </a:spcBef>
                <a:defRPr sz="6500"/>
              </a:lvl1pPr>
            </a:lstStyle>
            <a:p>
              <a:pPr/>
              <a:r>
                <a:t>Anshul Mehra</a:t>
              </a:r>
            </a:p>
          </p:txBody>
        </p:sp>
        <p:sp>
          <p:nvSpPr>
            <p:cNvPr id="107" name="Line"/>
            <p:cNvSpPr/>
            <p:nvPr/>
          </p:nvSpPr>
          <p:spPr>
            <a:xfrm>
              <a:off x="0" y="3400276"/>
              <a:ext cx="6492875" cy="1"/>
            </a:xfrm>
            <a:prstGeom prst="line">
              <a:avLst/>
            </a:prstGeom>
            <a:solidFill>
              <a:schemeClr val="accent3"/>
            </a:solidFill>
            <a:ln w="12700" cap="flat">
              <a:solidFill>
                <a:schemeClr val="accent3"/>
              </a:solidFill>
              <a:prstDash val="solid"/>
              <a:miter lim="800000"/>
            </a:ln>
            <a:effectLst/>
          </p:spPr>
          <p:txBody>
            <a:bodyPr wrap="square" lIns="45719" tIns="45719" rIns="45719" bIns="45719" numCol="1" anchor="t">
              <a:noAutofit/>
            </a:bodyPr>
            <a:lstStyle/>
            <a:p>
              <a:pPr/>
            </a:p>
          </p:txBody>
        </p:sp>
      </p:gr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Rectangle 7"/>
          <p:cNvSpPr/>
          <p:nvPr/>
        </p:nvSpPr>
        <p:spPr>
          <a:xfrm>
            <a:off x="-1"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84" name="Title 1"/>
          <p:cNvSpPr txBox="1"/>
          <p:nvPr>
            <p:ph type="ctrTitle"/>
          </p:nvPr>
        </p:nvSpPr>
        <p:spPr>
          <a:xfrm>
            <a:off x="5297761" y="640079"/>
            <a:ext cx="6251111" cy="3566161"/>
          </a:xfrm>
          <a:prstGeom prst="rect">
            <a:avLst/>
          </a:prstGeom>
        </p:spPr>
        <p:txBody>
          <a:bodyPr/>
          <a:lstStyle>
            <a:lvl1pPr algn="l">
              <a:defRPr sz="5400"/>
            </a:lvl1pPr>
          </a:lstStyle>
          <a:p>
            <a:pPr/>
            <a:r>
              <a:t>THANK YOU</a:t>
            </a:r>
          </a:p>
        </p:txBody>
      </p:sp>
      <p:pic>
        <p:nvPicPr>
          <p:cNvPr id="185" name="Picture 3" descr="Picture 3"/>
          <p:cNvPicPr>
            <a:picLocks noChangeAspect="1"/>
          </p:cNvPicPr>
          <p:nvPr/>
        </p:nvPicPr>
        <p:blipFill>
          <a:blip r:embed="rId2">
            <a:extLst/>
          </a:blip>
          <a:srcRect l="40474" t="0" r="14194" b="0"/>
          <a:stretch>
            <a:fillRect/>
          </a:stretch>
        </p:blipFill>
        <p:spPr>
          <a:xfrm>
            <a:off x="1" y="10"/>
            <a:ext cx="4657294" cy="6857922"/>
          </a:xfrm>
          <a:custGeom>
            <a:avLst/>
            <a:gdLst/>
            <a:ahLst/>
            <a:cxnLst>
              <a:cxn ang="0">
                <a:pos x="wd2" y="hd2"/>
              </a:cxn>
              <a:cxn ang="5400000">
                <a:pos x="wd2" y="hd2"/>
              </a:cxn>
              <a:cxn ang="10800000">
                <a:pos x="wd2" y="hd2"/>
              </a:cxn>
              <a:cxn ang="16200000">
                <a:pos x="wd2" y="hd2"/>
              </a:cxn>
            </a:cxnLst>
            <a:rect l="0" t="0" r="r" b="b"/>
            <a:pathLst>
              <a:path w="21534" h="21600" fill="norm" stroke="1" extrusionOk="0">
                <a:moveTo>
                  <a:pt x="0" y="0"/>
                </a:moveTo>
                <a:lnTo>
                  <a:pt x="0" y="21600"/>
                </a:lnTo>
                <a:lnTo>
                  <a:pt x="18235" y="21600"/>
                </a:lnTo>
                <a:lnTo>
                  <a:pt x="18642" y="21010"/>
                </a:lnTo>
                <a:cubicBezTo>
                  <a:pt x="19189" y="20153"/>
                  <a:pt x="19670" y="19271"/>
                  <a:pt x="20088" y="18364"/>
                </a:cubicBezTo>
                <a:cubicBezTo>
                  <a:pt x="20248" y="18015"/>
                  <a:pt x="20383" y="17662"/>
                  <a:pt x="20552" y="17261"/>
                </a:cubicBezTo>
                <a:cubicBezTo>
                  <a:pt x="20552" y="17297"/>
                  <a:pt x="20550" y="17331"/>
                  <a:pt x="20545" y="17366"/>
                </a:cubicBezTo>
                <a:cubicBezTo>
                  <a:pt x="20313" y="18027"/>
                  <a:pt x="20113" y="18694"/>
                  <a:pt x="19842" y="19348"/>
                </a:cubicBezTo>
                <a:cubicBezTo>
                  <a:pt x="19531" y="20097"/>
                  <a:pt x="19175" y="20832"/>
                  <a:pt x="18769" y="21549"/>
                </a:cubicBezTo>
                <a:lnTo>
                  <a:pt x="18737" y="21600"/>
                </a:lnTo>
                <a:lnTo>
                  <a:pt x="18981" y="21600"/>
                </a:lnTo>
                <a:lnTo>
                  <a:pt x="19038" y="21506"/>
                </a:lnTo>
                <a:cubicBezTo>
                  <a:pt x="19773" y="20203"/>
                  <a:pt x="20331" y="18863"/>
                  <a:pt x="20741" y="17490"/>
                </a:cubicBezTo>
                <a:cubicBezTo>
                  <a:pt x="21113" y="16246"/>
                  <a:pt x="21332" y="14988"/>
                  <a:pt x="21477" y="13724"/>
                </a:cubicBezTo>
                <a:cubicBezTo>
                  <a:pt x="21600" y="12642"/>
                  <a:pt x="21512" y="11568"/>
                  <a:pt x="21317" y="10492"/>
                </a:cubicBezTo>
                <a:cubicBezTo>
                  <a:pt x="20945" y="8391"/>
                  <a:pt x="20249" y="6322"/>
                  <a:pt x="19240" y="4319"/>
                </a:cubicBezTo>
                <a:cubicBezTo>
                  <a:pt x="18592" y="3043"/>
                  <a:pt x="17833" y="1805"/>
                  <a:pt x="16930" y="619"/>
                </a:cubicBezTo>
                <a:lnTo>
                  <a:pt x="16434" y="0"/>
                </a:lnTo>
                <a:lnTo>
                  <a:pt x="16167" y="0"/>
                </a:lnTo>
                <a:lnTo>
                  <a:pt x="16989" y="1045"/>
                </a:lnTo>
                <a:cubicBezTo>
                  <a:pt x="17305" y="1478"/>
                  <a:pt x="17602" y="1917"/>
                  <a:pt x="17884" y="2362"/>
                </a:cubicBezTo>
                <a:cubicBezTo>
                  <a:pt x="17953" y="2472"/>
                  <a:pt x="18020" y="2582"/>
                  <a:pt x="18088" y="2691"/>
                </a:cubicBezTo>
                <a:cubicBezTo>
                  <a:pt x="18035" y="2663"/>
                  <a:pt x="17995" y="2625"/>
                  <a:pt x="17970" y="2582"/>
                </a:cubicBezTo>
                <a:cubicBezTo>
                  <a:pt x="17466" y="1857"/>
                  <a:pt x="16911" y="1151"/>
                  <a:pt x="16302" y="469"/>
                </a:cubicBezTo>
                <a:lnTo>
                  <a:pt x="15858" y="0"/>
                </a:lnTo>
                <a:lnTo>
                  <a:pt x="0" y="0"/>
                </a:lnTo>
                <a:close/>
              </a:path>
            </a:pathLst>
          </a:custGeom>
          <a:ln w="12700">
            <a:miter lim="400000"/>
          </a:ln>
        </p:spPr>
      </p:pic>
      <p:grpSp>
        <p:nvGrpSpPr>
          <p:cNvPr id="188" name="sketchy line"/>
          <p:cNvGrpSpPr/>
          <p:nvPr/>
        </p:nvGrpSpPr>
        <p:grpSpPr>
          <a:xfrm>
            <a:off x="5412391" y="4386377"/>
            <a:ext cx="4244291" cy="52391"/>
            <a:chOff x="0" y="0"/>
            <a:chExt cx="4244289" cy="52390"/>
          </a:xfrm>
        </p:grpSpPr>
        <p:sp>
          <p:nvSpPr>
            <p:cNvPr id="186" name="Shape"/>
            <p:cNvSpPr/>
            <p:nvPr/>
          </p:nvSpPr>
          <p:spPr>
            <a:xfrm>
              <a:off x="470" y="1604"/>
              <a:ext cx="4243820" cy="49832"/>
            </a:xfrm>
            <a:custGeom>
              <a:avLst/>
              <a:gdLst/>
              <a:ahLst/>
              <a:cxnLst>
                <a:cxn ang="0">
                  <a:pos x="wd2" y="hd2"/>
                </a:cxn>
                <a:cxn ang="5400000">
                  <a:pos x="wd2" y="hd2"/>
                </a:cxn>
                <a:cxn ang="10800000">
                  <a:pos x="wd2" y="hd2"/>
                </a:cxn>
                <a:cxn ang="16200000">
                  <a:pos x="wd2" y="hd2"/>
                </a:cxn>
              </a:cxnLst>
              <a:rect l="0" t="0" r="r" b="b"/>
              <a:pathLst>
                <a:path w="21597" h="13921" fill="norm" stroke="1" extrusionOk="0">
                  <a:moveTo>
                    <a:pt x="0" y="5946"/>
                  </a:moveTo>
                  <a:cubicBezTo>
                    <a:pt x="652" y="10752"/>
                    <a:pt x="1591" y="6262"/>
                    <a:pt x="2869" y="5946"/>
                  </a:cubicBezTo>
                  <a:cubicBezTo>
                    <a:pt x="4147" y="5631"/>
                    <a:pt x="4261" y="8322"/>
                    <a:pt x="5306" y="5946"/>
                  </a:cubicBezTo>
                  <a:cubicBezTo>
                    <a:pt x="6352" y="3571"/>
                    <a:pt x="8084" y="-2116"/>
                    <a:pt x="8823" y="5946"/>
                  </a:cubicBezTo>
                  <a:cubicBezTo>
                    <a:pt x="9563" y="14009"/>
                    <a:pt x="10447" y="7615"/>
                    <a:pt x="11693" y="5946"/>
                  </a:cubicBezTo>
                  <a:cubicBezTo>
                    <a:pt x="12938" y="4277"/>
                    <a:pt x="13740" y="-632"/>
                    <a:pt x="14562" y="5946"/>
                  </a:cubicBezTo>
                  <a:cubicBezTo>
                    <a:pt x="15383" y="12525"/>
                    <a:pt x="17254" y="13006"/>
                    <a:pt x="18079" y="5946"/>
                  </a:cubicBezTo>
                  <a:cubicBezTo>
                    <a:pt x="18904" y="-1114"/>
                    <a:pt x="20105" y="-2805"/>
                    <a:pt x="21596" y="5946"/>
                  </a:cubicBezTo>
                  <a:cubicBezTo>
                    <a:pt x="21591" y="7463"/>
                    <a:pt x="21600" y="9870"/>
                    <a:pt x="21596" y="11055"/>
                  </a:cubicBezTo>
                  <a:cubicBezTo>
                    <a:pt x="21020" y="5600"/>
                    <a:pt x="20014" y="17749"/>
                    <a:pt x="18943" y="11055"/>
                  </a:cubicBezTo>
                  <a:cubicBezTo>
                    <a:pt x="17871" y="4362"/>
                    <a:pt x="16641" y="18795"/>
                    <a:pt x="15858" y="11055"/>
                  </a:cubicBezTo>
                  <a:cubicBezTo>
                    <a:pt x="15074" y="3315"/>
                    <a:pt x="13966" y="12434"/>
                    <a:pt x="12772" y="11055"/>
                  </a:cubicBezTo>
                  <a:cubicBezTo>
                    <a:pt x="11579" y="9676"/>
                    <a:pt x="10514" y="18144"/>
                    <a:pt x="9903" y="11055"/>
                  </a:cubicBezTo>
                  <a:cubicBezTo>
                    <a:pt x="9292" y="3966"/>
                    <a:pt x="7162" y="9471"/>
                    <a:pt x="6386" y="11055"/>
                  </a:cubicBezTo>
                  <a:cubicBezTo>
                    <a:pt x="5610" y="12640"/>
                    <a:pt x="4264" y="14794"/>
                    <a:pt x="2869" y="11055"/>
                  </a:cubicBezTo>
                  <a:cubicBezTo>
                    <a:pt x="1474" y="7316"/>
                    <a:pt x="676" y="7931"/>
                    <a:pt x="0" y="11055"/>
                  </a:cubicBezTo>
                  <a:cubicBezTo>
                    <a:pt x="3" y="9764"/>
                    <a:pt x="3" y="7532"/>
                    <a:pt x="0" y="5946"/>
                  </a:cubicBezTo>
                  <a:close/>
                </a:path>
              </a:pathLst>
            </a:cu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7" name="Shape"/>
            <p:cNvSpPr/>
            <p:nvPr/>
          </p:nvSpPr>
          <p:spPr>
            <a:xfrm>
              <a:off x="0" y="-1"/>
              <a:ext cx="4244233" cy="52392"/>
            </a:xfrm>
            <a:custGeom>
              <a:avLst/>
              <a:gdLst/>
              <a:ahLst/>
              <a:cxnLst>
                <a:cxn ang="0">
                  <a:pos x="wd2" y="hd2"/>
                </a:cxn>
                <a:cxn ang="5400000">
                  <a:pos x="wd2" y="hd2"/>
                </a:cxn>
                <a:cxn ang="10800000">
                  <a:pos x="wd2" y="hd2"/>
                </a:cxn>
                <a:cxn ang="16200000">
                  <a:pos x="wd2" y="hd2"/>
                </a:cxn>
              </a:cxnLst>
              <a:rect l="0" t="0" r="r" b="b"/>
              <a:pathLst>
                <a:path w="21598" h="13919" fill="norm" stroke="1" extrusionOk="0">
                  <a:moveTo>
                    <a:pt x="2" y="6081"/>
                  </a:moveTo>
                  <a:cubicBezTo>
                    <a:pt x="803" y="1923"/>
                    <a:pt x="1930" y="4533"/>
                    <a:pt x="2871" y="6081"/>
                  </a:cubicBezTo>
                  <a:cubicBezTo>
                    <a:pt x="3812" y="7630"/>
                    <a:pt x="4611" y="4613"/>
                    <a:pt x="5308" y="6081"/>
                  </a:cubicBezTo>
                  <a:cubicBezTo>
                    <a:pt x="6006" y="7549"/>
                    <a:pt x="6907" y="425"/>
                    <a:pt x="7962" y="6081"/>
                  </a:cubicBezTo>
                  <a:cubicBezTo>
                    <a:pt x="9016" y="11737"/>
                    <a:pt x="9733" y="12759"/>
                    <a:pt x="11262" y="6081"/>
                  </a:cubicBezTo>
                  <a:cubicBezTo>
                    <a:pt x="12792" y="-597"/>
                    <a:pt x="12800" y="-1124"/>
                    <a:pt x="14131" y="6081"/>
                  </a:cubicBezTo>
                  <a:cubicBezTo>
                    <a:pt x="15463" y="13286"/>
                    <a:pt x="16178" y="10894"/>
                    <a:pt x="16784" y="6081"/>
                  </a:cubicBezTo>
                  <a:cubicBezTo>
                    <a:pt x="17391" y="1268"/>
                    <a:pt x="20420" y="-4777"/>
                    <a:pt x="21597" y="6081"/>
                  </a:cubicBezTo>
                  <a:cubicBezTo>
                    <a:pt x="21599" y="8055"/>
                    <a:pt x="21597" y="8957"/>
                    <a:pt x="21597" y="10940"/>
                  </a:cubicBezTo>
                  <a:cubicBezTo>
                    <a:pt x="20932" y="5323"/>
                    <a:pt x="19991" y="6568"/>
                    <a:pt x="18512" y="10940"/>
                  </a:cubicBezTo>
                  <a:cubicBezTo>
                    <a:pt x="17033" y="15313"/>
                    <a:pt x="16563" y="13167"/>
                    <a:pt x="15859" y="10940"/>
                  </a:cubicBezTo>
                  <a:cubicBezTo>
                    <a:pt x="15155" y="8713"/>
                    <a:pt x="13336" y="13752"/>
                    <a:pt x="12342" y="10940"/>
                  </a:cubicBezTo>
                  <a:cubicBezTo>
                    <a:pt x="11348" y="8128"/>
                    <a:pt x="10629" y="5057"/>
                    <a:pt x="9473" y="10940"/>
                  </a:cubicBezTo>
                  <a:cubicBezTo>
                    <a:pt x="8317" y="16823"/>
                    <a:pt x="7648" y="5850"/>
                    <a:pt x="7036" y="10940"/>
                  </a:cubicBezTo>
                  <a:cubicBezTo>
                    <a:pt x="6424" y="16030"/>
                    <a:pt x="5322" y="13614"/>
                    <a:pt x="3735" y="10940"/>
                  </a:cubicBezTo>
                  <a:cubicBezTo>
                    <a:pt x="2148" y="8266"/>
                    <a:pt x="1739" y="1204"/>
                    <a:pt x="2" y="10940"/>
                  </a:cubicBezTo>
                  <a:cubicBezTo>
                    <a:pt x="-1" y="9590"/>
                    <a:pt x="-1" y="7763"/>
                    <a:pt x="2" y="6081"/>
                  </a:cubicBezTo>
                  <a:close/>
                </a:path>
              </a:pathLst>
            </a:custGeom>
            <a:noFill/>
            <a:ln w="44450" cap="rnd">
              <a:solidFill>
                <a:schemeClr val="accent2"/>
              </a:solidFill>
              <a:prstDash val="solid"/>
              <a:round/>
            </a:ln>
            <a:effectLst/>
          </p:spPr>
          <p:txBody>
            <a:bodyPr wrap="square" lIns="45719" tIns="45719" rIns="45719" bIns="45719" numCol="1" anchor="ctr">
              <a:noAutofit/>
            </a:bodyPr>
            <a:lstStyle/>
            <a:p>
              <a:pPr algn="ctr">
                <a:defRPr>
                  <a:solidFill>
                    <a:srgbClr val="FFFFFF"/>
                  </a:solidFill>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10" grpId="1" fill="hold">
                                  <p:stCondLst>
                                    <p:cond delay="1000"/>
                                  </p:stCondLst>
                                  <p:iterate type="el" backwards="0">
                                    <p:tmAbs val="0"/>
                                  </p:iterate>
                                  <p:childTnLst>
                                    <p:set>
                                      <p:cBhvr>
                                        <p:cTn id="6" fill="hold"/>
                                        <p:tgtEl>
                                          <p:spTgt spid="184"/>
                                        </p:tgtEl>
                                        <p:attrNameLst>
                                          <p:attrName>style.visibility</p:attrName>
                                        </p:attrNameLst>
                                      </p:cBhvr>
                                      <p:to>
                                        <p:strVal val="visible"/>
                                      </p:to>
                                    </p:set>
                                    <p:animEffect filter="fade" transition="in">
                                      <p:cBhvr>
                                        <p:cTn id="7" dur="7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4"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 name="Rectangle 7"/>
          <p:cNvSpPr/>
          <p:nvPr/>
        </p:nvSpPr>
        <p:spPr>
          <a:xfrm>
            <a:off x="3047"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11" name="Freeform: Shape 9"/>
          <p:cNvSpPr/>
          <p:nvPr/>
        </p:nvSpPr>
        <p:spPr>
          <a:xfrm>
            <a:off x="0" y="0"/>
            <a:ext cx="4167272" cy="6858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1712" y="0"/>
                </a:lnTo>
                <a:lnTo>
                  <a:pt x="12377" y="259"/>
                </a:lnTo>
                <a:cubicBezTo>
                  <a:pt x="17941" y="2543"/>
                  <a:pt x="21600" y="6412"/>
                  <a:pt x="21600" y="10800"/>
                </a:cubicBezTo>
                <a:cubicBezTo>
                  <a:pt x="21600" y="15188"/>
                  <a:pt x="17941" y="19057"/>
                  <a:pt x="12377" y="21341"/>
                </a:cubicBezTo>
                <a:lnTo>
                  <a:pt x="11712" y="21600"/>
                </a:lnTo>
                <a:lnTo>
                  <a:pt x="0" y="21600"/>
                </a:lnTo>
                <a:close/>
              </a:path>
            </a:pathLst>
          </a:custGeom>
          <a:solidFill>
            <a:schemeClr val="accent2"/>
          </a:solidFill>
          <a:ln w="12700">
            <a:miter lim="400000"/>
          </a:ln>
        </p:spPr>
        <p:txBody>
          <a:bodyPr lIns="45719" rIns="45719" anchor="ctr"/>
          <a:lstStyle/>
          <a:p>
            <a:pPr algn="ctr">
              <a:defRPr>
                <a:solidFill>
                  <a:srgbClr val="FFFFFF"/>
                </a:solidFill>
              </a:defRPr>
            </a:pPr>
          </a:p>
        </p:txBody>
      </p:sp>
      <p:sp>
        <p:nvSpPr>
          <p:cNvPr id="112" name="Title 1"/>
          <p:cNvSpPr txBox="1"/>
          <p:nvPr>
            <p:ph type="ctrTitle"/>
          </p:nvPr>
        </p:nvSpPr>
        <p:spPr>
          <a:xfrm>
            <a:off x="686833" y="1153572"/>
            <a:ext cx="3200401" cy="4461163"/>
          </a:xfrm>
          <a:prstGeom prst="rect">
            <a:avLst/>
          </a:prstGeom>
        </p:spPr>
        <p:txBody>
          <a:bodyPr anchor="ctr"/>
          <a:lstStyle>
            <a:lvl1pPr algn="l">
              <a:defRPr sz="4400">
                <a:solidFill>
                  <a:srgbClr val="FFFFFF"/>
                </a:solidFill>
              </a:defRPr>
            </a:lvl1pPr>
          </a:lstStyle>
          <a:p>
            <a:pPr/>
            <a:r>
              <a:t>OVERVIEW</a:t>
            </a:r>
          </a:p>
        </p:txBody>
      </p:sp>
      <p:sp>
        <p:nvSpPr>
          <p:cNvPr id="113" name="Arc 11"/>
          <p:cNvSpPr/>
          <p:nvPr/>
        </p:nvSpPr>
        <p:spPr>
          <a:xfrm flipV="1">
            <a:off x="9592117" y="4497194"/>
            <a:ext cx="2041718" cy="20417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11929" y="0"/>
                  <a:pt x="21600" y="9671"/>
                  <a:pt x="21600" y="21600"/>
                </a:cubicBezTo>
              </a:path>
            </a:pathLst>
          </a:custGeom>
          <a:ln w="127000" cap="rnd">
            <a:solidFill>
              <a:schemeClr val="accent4"/>
            </a:solidFill>
            <a:prstDash val="dash"/>
            <a:miter/>
          </a:ln>
        </p:spPr>
        <p:txBody>
          <a:bodyPr lIns="45719" rIns="45719" anchor="ctr"/>
          <a:lstStyle/>
          <a:p>
            <a:pPr algn="ctr"/>
          </a:p>
        </p:txBody>
      </p:sp>
      <p:sp>
        <p:nvSpPr>
          <p:cNvPr id="114" name="Subtitle 2"/>
          <p:cNvSpPr txBox="1"/>
          <p:nvPr>
            <p:ph type="subTitle" idx="1"/>
          </p:nvPr>
        </p:nvSpPr>
        <p:spPr>
          <a:xfrm>
            <a:off x="4447307" y="591343"/>
            <a:ext cx="6906492" cy="5585621"/>
          </a:xfrm>
          <a:prstGeom prst="rect">
            <a:avLst/>
          </a:prstGeom>
        </p:spPr>
        <p:txBody>
          <a:bodyPr anchor="ctr"/>
          <a:lstStyle/>
          <a:p>
            <a:pPr marL="285750" indent="-228600" algn="l">
              <a:buSzPct val="100000"/>
              <a:buFont typeface="Arial"/>
              <a:buChar char="•"/>
            </a:pPr>
            <a:r>
              <a:t>Banking/Financial Institutes plays a significant role in providing financial service.</a:t>
            </a:r>
          </a:p>
          <a:p>
            <a:pPr marL="285750" indent="-228600" algn="l">
              <a:buSzPct val="100000"/>
              <a:buFont typeface="Arial"/>
              <a:buChar char="•"/>
            </a:pPr>
            <a:r>
              <a:t>To maintain the integrity, bank/institute must be careful when investing in customers to avoid financial loss.</a:t>
            </a:r>
          </a:p>
          <a:p>
            <a:pPr marL="285750" indent="-228600" algn="l">
              <a:buSzPct val="100000"/>
              <a:buFont typeface="Arial"/>
              <a:buChar char="•"/>
            </a:pPr>
            <a:r>
              <a:t>Before giving credit to borrowers, the bank must come to about the potential of customers.</a:t>
            </a:r>
          </a:p>
          <a:p>
            <a:pPr marL="285750" indent="-228600" algn="l">
              <a:buSzPct val="100000"/>
              <a:buFont typeface="Arial"/>
              <a:buChar char="•"/>
            </a:pPr>
            <a:r>
              <a:t>The term credit scoring, determines the relation between defaulters and loan characteristics.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Rectangle 7"/>
          <p:cNvSpPr/>
          <p:nvPr/>
        </p:nvSpPr>
        <p:spPr>
          <a:xfrm>
            <a:off x="3047"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17" name="Oval 9"/>
          <p:cNvSpPr/>
          <p:nvPr/>
        </p:nvSpPr>
        <p:spPr>
          <a:xfrm>
            <a:off x="489188" y="1119030"/>
            <a:ext cx="4619940" cy="4619940"/>
          </a:xfrm>
          <a:prstGeom prst="ellipse">
            <a:avLst/>
          </a:prstGeom>
          <a:solidFill>
            <a:schemeClr val="accent2"/>
          </a:solidFill>
          <a:ln w="12700">
            <a:miter lim="400000"/>
          </a:ln>
        </p:spPr>
        <p:txBody>
          <a:bodyPr lIns="45719" rIns="45719" anchor="ctr"/>
          <a:lstStyle/>
          <a:p>
            <a:pPr algn="ctr">
              <a:defRPr>
                <a:solidFill>
                  <a:srgbClr val="FFFFFF"/>
                </a:solidFill>
              </a:defRPr>
            </a:pPr>
          </a:p>
        </p:txBody>
      </p:sp>
      <p:sp>
        <p:nvSpPr>
          <p:cNvPr id="118" name="Title 1"/>
          <p:cNvSpPr txBox="1"/>
          <p:nvPr>
            <p:ph type="title"/>
          </p:nvPr>
        </p:nvSpPr>
        <p:spPr>
          <a:xfrm>
            <a:off x="781877" y="1404729"/>
            <a:ext cx="3896139" cy="4056586"/>
          </a:xfrm>
          <a:prstGeom prst="rect">
            <a:avLst/>
          </a:prstGeom>
        </p:spPr>
        <p:txBody>
          <a:bodyPr/>
          <a:lstStyle>
            <a:lvl1pPr>
              <a:defRPr sz="4100">
                <a:solidFill>
                  <a:srgbClr val="FFFFFF"/>
                </a:solidFill>
              </a:defRPr>
            </a:lvl1pPr>
          </a:lstStyle>
          <a:p>
            <a:pPr/>
            <a:r>
              <a:t>          DATA PREPROCESSING</a:t>
            </a:r>
          </a:p>
        </p:txBody>
      </p:sp>
      <p:sp>
        <p:nvSpPr>
          <p:cNvPr id="119" name="Arc 11"/>
          <p:cNvSpPr/>
          <p:nvPr/>
        </p:nvSpPr>
        <p:spPr>
          <a:xfrm rot="19809111">
            <a:off x="9735982" y="660555"/>
            <a:ext cx="1659892" cy="2234040"/>
          </a:xfrm>
          <a:custGeom>
            <a:avLst/>
            <a:gdLst/>
            <a:ahLst/>
            <a:cxnLst>
              <a:cxn ang="0">
                <a:pos x="wd2" y="hd2"/>
              </a:cxn>
              <a:cxn ang="5400000">
                <a:pos x="wd2" y="hd2"/>
              </a:cxn>
              <a:cxn ang="10800000">
                <a:pos x="wd2" y="hd2"/>
              </a:cxn>
              <a:cxn ang="16200000">
                <a:pos x="wd2" y="hd2"/>
              </a:cxn>
            </a:cxnLst>
            <a:rect l="0" t="0" r="r" b="b"/>
            <a:pathLst>
              <a:path w="21269" h="20833" fill="norm" stroke="1" extrusionOk="0">
                <a:moveTo>
                  <a:pt x="0" y="88"/>
                </a:moveTo>
                <a:lnTo>
                  <a:pt x="0" y="88"/>
                </a:lnTo>
                <a:cubicBezTo>
                  <a:pt x="10507" y="-767"/>
                  <a:pt x="19976" y="4739"/>
                  <a:pt x="21150" y="12385"/>
                </a:cubicBezTo>
                <a:cubicBezTo>
                  <a:pt x="21600" y="15315"/>
                  <a:pt x="20762" y="18272"/>
                  <a:pt x="18756" y="20833"/>
                </a:cubicBezTo>
              </a:path>
            </a:pathLst>
          </a:custGeom>
          <a:ln w="127000" cap="rnd">
            <a:solidFill>
              <a:schemeClr val="accent4"/>
            </a:solidFill>
            <a:prstDash val="dash"/>
            <a:miter/>
          </a:ln>
        </p:spPr>
        <p:txBody>
          <a:bodyPr lIns="45719" rIns="45719" anchor="ctr"/>
          <a:lstStyle/>
          <a:p>
            <a:pPr algn="ctr"/>
          </a:p>
        </p:txBody>
      </p:sp>
      <p:sp>
        <p:nvSpPr>
          <p:cNvPr id="120" name="Oval 13"/>
          <p:cNvSpPr/>
          <p:nvPr/>
        </p:nvSpPr>
        <p:spPr>
          <a:xfrm>
            <a:off x="910048" y="4780991"/>
            <a:ext cx="546101" cy="546101"/>
          </a:xfrm>
          <a:prstGeom prst="ellipse">
            <a:avLst/>
          </a:prstGeom>
          <a:solidFill>
            <a:schemeClr val="accent5"/>
          </a:solidFill>
          <a:ln w="12700">
            <a:miter lim="400000"/>
          </a:ln>
        </p:spPr>
        <p:txBody>
          <a:bodyPr lIns="45719" rIns="45719" anchor="ctr"/>
          <a:lstStyle/>
          <a:p>
            <a:pPr algn="ctr">
              <a:defRPr>
                <a:solidFill>
                  <a:srgbClr val="FFFFFF"/>
                </a:solidFill>
              </a:defRPr>
            </a:pPr>
          </a:p>
        </p:txBody>
      </p:sp>
      <p:sp>
        <p:nvSpPr>
          <p:cNvPr id="121" name="Content Placeholder 2"/>
          <p:cNvSpPr txBox="1"/>
          <p:nvPr>
            <p:ph type="body" sz="half" idx="1"/>
          </p:nvPr>
        </p:nvSpPr>
        <p:spPr>
          <a:xfrm>
            <a:off x="5370152" y="1526032"/>
            <a:ext cx="5536398" cy="3935283"/>
          </a:xfrm>
          <a:prstGeom prst="rect">
            <a:avLst/>
          </a:prstGeom>
        </p:spPr>
        <p:txBody>
          <a:bodyPr/>
          <a:lstStyle/>
          <a:p>
            <a:pPr>
              <a:defRPr sz="1800"/>
            </a:pPr>
            <a:r>
              <a:t>Data set  is divided in 80:20 ratio for train and test respectively.</a:t>
            </a:r>
          </a:p>
          <a:p>
            <a:pPr>
              <a:defRPr sz="1800"/>
            </a:pPr>
            <a:r>
              <a:t>ID column was dropped as its unnecessary for our modeling.</a:t>
            </a:r>
          </a:p>
          <a:p>
            <a:pPr>
              <a:defRPr sz="1800"/>
            </a:pPr>
            <a:r>
              <a:t>The attribute name ‘PAY_0’was converted to ‘PAY_1’ and  'default.payment.next.month’ was converts to ‘Default’ for naming convenience.</a:t>
            </a:r>
          </a:p>
          <a:p>
            <a:pPr>
              <a:defRPr sz="1800"/>
            </a:pPr>
            <a:r>
              <a:t>Pay_0:No consumption of credit card=-2,Pay duly(paid on time)=-1, payment delay for one mouth=1, payment delay for two months=2, payment delay for nine months and above=-9.</a:t>
            </a:r>
          </a:p>
          <a:p>
            <a:pPr>
              <a:defRPr sz="1800"/>
            </a:pPr>
            <a:r>
              <a:t>No Null values in dataset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Rectangle 7"/>
          <p:cNvSpPr/>
          <p:nvPr/>
        </p:nvSpPr>
        <p:spPr>
          <a:xfrm>
            <a:off x="3047"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24" name="Oval 9"/>
          <p:cNvSpPr/>
          <p:nvPr/>
        </p:nvSpPr>
        <p:spPr>
          <a:xfrm>
            <a:off x="489188" y="1119030"/>
            <a:ext cx="4619940" cy="4619940"/>
          </a:xfrm>
          <a:prstGeom prst="ellipse">
            <a:avLst/>
          </a:prstGeom>
          <a:solidFill>
            <a:schemeClr val="accent2"/>
          </a:solidFill>
          <a:ln w="12700">
            <a:miter lim="400000"/>
          </a:ln>
        </p:spPr>
        <p:txBody>
          <a:bodyPr lIns="45719" rIns="45719" anchor="ctr"/>
          <a:lstStyle/>
          <a:p>
            <a:pPr algn="ctr">
              <a:defRPr>
                <a:solidFill>
                  <a:srgbClr val="FFFFFF"/>
                </a:solidFill>
              </a:defRPr>
            </a:pPr>
          </a:p>
        </p:txBody>
      </p:sp>
      <p:sp>
        <p:nvSpPr>
          <p:cNvPr id="125" name="Title 1"/>
          <p:cNvSpPr txBox="1"/>
          <p:nvPr>
            <p:ph type="title"/>
          </p:nvPr>
        </p:nvSpPr>
        <p:spPr>
          <a:xfrm>
            <a:off x="1171073" y="1396685"/>
            <a:ext cx="3240508" cy="4064629"/>
          </a:xfrm>
          <a:prstGeom prst="rect">
            <a:avLst/>
          </a:prstGeom>
        </p:spPr>
        <p:txBody>
          <a:bodyPr/>
          <a:lstStyle>
            <a:lvl1pPr>
              <a:defRPr>
                <a:solidFill>
                  <a:srgbClr val="FFFFFF"/>
                </a:solidFill>
              </a:defRPr>
            </a:lvl1pPr>
          </a:lstStyle>
          <a:p>
            <a:pPr/>
            <a:r>
              <a:t>INSIGHT FROM DATA ANALYSIS</a:t>
            </a:r>
          </a:p>
        </p:txBody>
      </p:sp>
      <p:sp>
        <p:nvSpPr>
          <p:cNvPr id="126" name="Arc 11"/>
          <p:cNvSpPr/>
          <p:nvPr/>
        </p:nvSpPr>
        <p:spPr>
          <a:xfrm rot="19809111">
            <a:off x="9735982" y="660555"/>
            <a:ext cx="1659892" cy="2234040"/>
          </a:xfrm>
          <a:custGeom>
            <a:avLst/>
            <a:gdLst/>
            <a:ahLst/>
            <a:cxnLst>
              <a:cxn ang="0">
                <a:pos x="wd2" y="hd2"/>
              </a:cxn>
              <a:cxn ang="5400000">
                <a:pos x="wd2" y="hd2"/>
              </a:cxn>
              <a:cxn ang="10800000">
                <a:pos x="wd2" y="hd2"/>
              </a:cxn>
              <a:cxn ang="16200000">
                <a:pos x="wd2" y="hd2"/>
              </a:cxn>
            </a:cxnLst>
            <a:rect l="0" t="0" r="r" b="b"/>
            <a:pathLst>
              <a:path w="21269" h="20833" fill="norm" stroke="1" extrusionOk="0">
                <a:moveTo>
                  <a:pt x="0" y="88"/>
                </a:moveTo>
                <a:lnTo>
                  <a:pt x="0" y="88"/>
                </a:lnTo>
                <a:cubicBezTo>
                  <a:pt x="10507" y="-767"/>
                  <a:pt x="19976" y="4739"/>
                  <a:pt x="21150" y="12385"/>
                </a:cubicBezTo>
                <a:cubicBezTo>
                  <a:pt x="21600" y="15315"/>
                  <a:pt x="20762" y="18272"/>
                  <a:pt x="18756" y="20833"/>
                </a:cubicBezTo>
              </a:path>
            </a:pathLst>
          </a:custGeom>
          <a:ln w="127000" cap="rnd">
            <a:solidFill>
              <a:schemeClr val="accent4"/>
            </a:solidFill>
            <a:prstDash val="dash"/>
            <a:miter/>
          </a:ln>
        </p:spPr>
        <p:txBody>
          <a:bodyPr lIns="45719" rIns="45719" anchor="ctr"/>
          <a:lstStyle/>
          <a:p>
            <a:pPr algn="ctr"/>
          </a:p>
        </p:txBody>
      </p:sp>
      <p:sp>
        <p:nvSpPr>
          <p:cNvPr id="127" name="Oval 13"/>
          <p:cNvSpPr/>
          <p:nvPr/>
        </p:nvSpPr>
        <p:spPr>
          <a:xfrm>
            <a:off x="910048" y="4780991"/>
            <a:ext cx="546101" cy="546101"/>
          </a:xfrm>
          <a:prstGeom prst="ellipse">
            <a:avLst/>
          </a:prstGeom>
          <a:solidFill>
            <a:schemeClr val="accent5"/>
          </a:solidFill>
          <a:ln w="12700">
            <a:miter lim="400000"/>
          </a:ln>
        </p:spPr>
        <p:txBody>
          <a:bodyPr lIns="45719" rIns="45719" anchor="ctr"/>
          <a:lstStyle/>
          <a:p>
            <a:pPr algn="ctr">
              <a:defRPr>
                <a:solidFill>
                  <a:srgbClr val="FFFFFF"/>
                </a:solidFill>
              </a:defRPr>
            </a:pPr>
          </a:p>
        </p:txBody>
      </p:sp>
      <p:sp>
        <p:nvSpPr>
          <p:cNvPr id="128" name="Content Placeholder 2"/>
          <p:cNvSpPr txBox="1"/>
          <p:nvPr>
            <p:ph type="body" sz="half" idx="1"/>
          </p:nvPr>
        </p:nvSpPr>
        <p:spPr>
          <a:xfrm>
            <a:off x="5370152" y="1526032"/>
            <a:ext cx="5536398" cy="3935283"/>
          </a:xfrm>
          <a:prstGeom prst="rect">
            <a:avLst/>
          </a:prstGeom>
        </p:spPr>
        <p:txBody>
          <a:bodyPr/>
          <a:lstStyle/>
          <a:p>
            <a:pPr>
              <a:defRPr sz="2000">
                <a:latin typeface="Helvetica Neue"/>
                <a:ea typeface="Helvetica Neue"/>
                <a:cs typeface="Helvetica Neue"/>
                <a:sym typeface="Helvetica Neue"/>
              </a:defRPr>
            </a:pPr>
            <a:r>
              <a:t>There are more women than men in our dataset and, apparently, men have a slightly higher chance of default.</a:t>
            </a:r>
          </a:p>
          <a:p>
            <a:pPr>
              <a:defRPr sz="2000">
                <a:latin typeface="Helvetica Neue"/>
                <a:ea typeface="Helvetica Neue"/>
                <a:cs typeface="Helvetica Neue"/>
                <a:sym typeface="Helvetica Neue"/>
              </a:defRPr>
            </a:pPr>
            <a:r>
              <a:t>The probability of default was higher for men.</a:t>
            </a:r>
          </a:p>
          <a:p>
            <a:pPr>
              <a:defRPr sz="2000">
                <a:latin typeface="Helvetica Neue"/>
                <a:ea typeface="Helvetica Neue"/>
                <a:cs typeface="Helvetica Neue"/>
                <a:sym typeface="Helvetica Neue"/>
              </a:defRPr>
            </a:pPr>
            <a:r>
              <a:t>Most people in our dataset have between 25 and 40 years old. There is also an impression that around that age the chance of default is a little lower.</a:t>
            </a:r>
          </a:p>
          <a:p>
            <a:pPr>
              <a:defRPr sz="2000">
                <a:latin typeface="Helvetica Neue"/>
                <a:ea typeface="Helvetica Neue"/>
                <a:cs typeface="Helvetica Neue"/>
                <a:sym typeface="Helvetica Neue"/>
              </a:defRPr>
            </a:pPr>
            <a:r>
              <a:t>Most customers have 200k or less of credit limit. And it seems that we will find a higher concentration of customers in default on that range.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Rectangle 7"/>
          <p:cNvSpPr/>
          <p:nvPr/>
        </p:nvSpPr>
        <p:spPr>
          <a:xfrm>
            <a:off x="3047"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31" name="Oval 9"/>
          <p:cNvSpPr/>
          <p:nvPr/>
        </p:nvSpPr>
        <p:spPr>
          <a:xfrm>
            <a:off x="707392" y="847599"/>
            <a:ext cx="4619940" cy="4619940"/>
          </a:xfrm>
          <a:prstGeom prst="ellipse">
            <a:avLst/>
          </a:prstGeom>
          <a:solidFill>
            <a:schemeClr val="accent2"/>
          </a:solidFill>
          <a:ln w="12700">
            <a:miter lim="400000"/>
          </a:ln>
        </p:spPr>
        <p:txBody>
          <a:bodyPr lIns="45719" rIns="45719" anchor="ctr"/>
          <a:lstStyle/>
          <a:p>
            <a:pPr algn="ctr">
              <a:defRPr>
                <a:solidFill>
                  <a:srgbClr val="FFFFFF"/>
                </a:solidFill>
              </a:defRPr>
            </a:pPr>
          </a:p>
        </p:txBody>
      </p:sp>
      <p:sp>
        <p:nvSpPr>
          <p:cNvPr id="132" name="Title 1"/>
          <p:cNvSpPr txBox="1"/>
          <p:nvPr>
            <p:ph type="title"/>
          </p:nvPr>
        </p:nvSpPr>
        <p:spPr>
          <a:xfrm>
            <a:off x="1389277" y="1233241"/>
            <a:ext cx="3240508" cy="4064628"/>
          </a:xfrm>
          <a:prstGeom prst="rect">
            <a:avLst/>
          </a:prstGeom>
        </p:spPr>
        <p:txBody>
          <a:bodyPr/>
          <a:lstStyle>
            <a:lvl1pPr>
              <a:defRPr>
                <a:solidFill>
                  <a:srgbClr val="FFFFFF"/>
                </a:solidFill>
              </a:defRPr>
            </a:lvl1pPr>
          </a:lstStyle>
          <a:p>
            <a:pPr/>
            <a:r>
              <a:t>INSIGHT FROM DATA ANALYSIS</a:t>
            </a:r>
          </a:p>
        </p:txBody>
      </p:sp>
      <p:sp>
        <p:nvSpPr>
          <p:cNvPr id="133" name="Freeform: Shape 11"/>
          <p:cNvSpPr/>
          <p:nvPr/>
        </p:nvSpPr>
        <p:spPr>
          <a:xfrm flipH="1">
            <a:off x="530529" y="-1"/>
            <a:ext cx="1155142" cy="59101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5" y="0"/>
                </a:moveTo>
                <a:lnTo>
                  <a:pt x="21575" y="0"/>
                </a:lnTo>
                <a:lnTo>
                  <a:pt x="21600" y="491"/>
                </a:lnTo>
                <a:cubicBezTo>
                  <a:pt x="21600" y="12149"/>
                  <a:pt x="16765" y="21600"/>
                  <a:pt x="10800" y="21600"/>
                </a:cubicBezTo>
                <a:cubicBezTo>
                  <a:pt x="4835" y="21600"/>
                  <a:pt x="0" y="12149"/>
                  <a:pt x="0" y="491"/>
                </a:cubicBezTo>
                <a:close/>
              </a:path>
            </a:pathLst>
          </a:custGeom>
          <a:solidFill>
            <a:schemeClr val="accent5"/>
          </a:solidFill>
          <a:ln w="12700">
            <a:miter lim="400000"/>
          </a:ln>
        </p:spPr>
        <p:txBody>
          <a:bodyPr lIns="45719" rIns="45719" anchor="ctr"/>
          <a:lstStyle/>
          <a:p>
            <a:pPr algn="ctr">
              <a:defRPr>
                <a:solidFill>
                  <a:srgbClr val="FFFFFF"/>
                </a:solidFill>
              </a:defRPr>
            </a:pPr>
          </a:p>
        </p:txBody>
      </p:sp>
      <p:sp>
        <p:nvSpPr>
          <p:cNvPr id="134" name="Freeform: Shape 13"/>
          <p:cNvSpPr/>
          <p:nvPr/>
        </p:nvSpPr>
        <p:spPr>
          <a:xfrm flipH="1">
            <a:off x="3961510" y="-1"/>
            <a:ext cx="1737402" cy="9595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539" y="0"/>
                </a:lnTo>
                <a:lnTo>
                  <a:pt x="1539" y="17790"/>
                </a:lnTo>
                <a:lnTo>
                  <a:pt x="18525" y="0"/>
                </a:lnTo>
                <a:lnTo>
                  <a:pt x="21600" y="0"/>
                </a:lnTo>
                <a:lnTo>
                  <a:pt x="1155" y="21413"/>
                </a:lnTo>
                <a:cubicBezTo>
                  <a:pt x="1038" y="21536"/>
                  <a:pt x="905" y="21600"/>
                  <a:pt x="770" y="21600"/>
                </a:cubicBezTo>
                <a:cubicBezTo>
                  <a:pt x="345" y="21600"/>
                  <a:pt x="0" y="20976"/>
                  <a:pt x="0" y="20206"/>
                </a:cubicBezTo>
                <a:close/>
              </a:path>
            </a:pathLst>
          </a:custGeom>
          <a:solidFill>
            <a:schemeClr val="accent6"/>
          </a:solidFill>
          <a:ln w="12700">
            <a:miter lim="400000"/>
          </a:ln>
        </p:spPr>
        <p:txBody>
          <a:bodyPr lIns="45719" rIns="45719" anchor="ctr"/>
          <a:lstStyle/>
          <a:p>
            <a:pPr/>
          </a:p>
        </p:txBody>
      </p:sp>
      <p:sp>
        <p:nvSpPr>
          <p:cNvPr id="135" name="Freeform: Shape 15"/>
          <p:cNvSpPr/>
          <p:nvPr/>
        </p:nvSpPr>
        <p:spPr>
          <a:xfrm flipH="1">
            <a:off x="0" y="2936831"/>
            <a:ext cx="159742" cy="5529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19181" y="21221"/>
                </a:lnTo>
                <a:cubicBezTo>
                  <a:pt x="7608" y="18962"/>
                  <a:pt x="0" y="15138"/>
                  <a:pt x="0" y="10800"/>
                </a:cubicBezTo>
                <a:cubicBezTo>
                  <a:pt x="0" y="6462"/>
                  <a:pt x="7608" y="2638"/>
                  <a:pt x="19181" y="379"/>
                </a:cubicBezTo>
                <a:close/>
              </a:path>
            </a:pathLst>
          </a:custGeom>
          <a:solidFill>
            <a:schemeClr val="accent4"/>
          </a:solidFill>
          <a:ln w="12700">
            <a:miter lim="400000"/>
          </a:ln>
        </p:spPr>
        <p:txBody>
          <a:bodyPr lIns="45719" rIns="45719" anchor="ctr"/>
          <a:lstStyle/>
          <a:p>
            <a:pPr algn="ctr">
              <a:defRPr>
                <a:solidFill>
                  <a:srgbClr val="FFFFFF"/>
                </a:solidFill>
              </a:defRPr>
            </a:pPr>
          </a:p>
        </p:txBody>
      </p:sp>
      <p:sp>
        <p:nvSpPr>
          <p:cNvPr id="136" name="Content Placeholder 2"/>
          <p:cNvSpPr txBox="1"/>
          <p:nvPr>
            <p:ph type="body" sz="half" idx="1"/>
          </p:nvPr>
        </p:nvSpPr>
        <p:spPr>
          <a:xfrm>
            <a:off x="6096000" y="820880"/>
            <a:ext cx="5257800" cy="4889351"/>
          </a:xfrm>
          <a:prstGeom prst="rect">
            <a:avLst/>
          </a:prstGeom>
        </p:spPr>
        <p:txBody>
          <a:bodyPr/>
          <a:lstStyle/>
          <a:p>
            <a:pPr>
              <a:defRPr sz="2600">
                <a:latin typeface="Helvetica Neue"/>
                <a:ea typeface="Helvetica Neue"/>
                <a:cs typeface="Helvetica Neue"/>
                <a:sym typeface="Helvetica Neue"/>
              </a:defRPr>
            </a:pPr>
            <a:r>
              <a:t>Those who have a negative bill statement have a lower chance of default than the rest. What stands out is that there is a little higher chance of default for those who didn't have a bill in the previous months.</a:t>
            </a:r>
          </a:p>
          <a:p>
            <a:pPr>
              <a:defRPr sz="2600">
                <a:latin typeface="Helvetica Neue"/>
                <a:ea typeface="Helvetica Neue"/>
                <a:cs typeface="Helvetica Neue"/>
                <a:sym typeface="Helvetica Neue"/>
              </a:defRPr>
            </a:pPr>
            <a:r>
              <a:t>There is a higher default rate among those who paid nothing in previous months and lower rates among those paid over 25k of NT dollars.</a:t>
            </a:r>
          </a:p>
        </p:txBody>
      </p:sp>
      <p:sp>
        <p:nvSpPr>
          <p:cNvPr id="137" name="Freeform: Shape 17"/>
          <p:cNvSpPr/>
          <p:nvPr/>
        </p:nvSpPr>
        <p:spPr>
          <a:xfrm flipH="1">
            <a:off x="0" y="5835648"/>
            <a:ext cx="1548181" cy="10223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64" y="0"/>
                </a:moveTo>
                <a:lnTo>
                  <a:pt x="21600" y="0"/>
                </a:lnTo>
                <a:lnTo>
                  <a:pt x="21600" y="2616"/>
                </a:lnTo>
                <a:lnTo>
                  <a:pt x="1728" y="2616"/>
                </a:lnTo>
                <a:lnTo>
                  <a:pt x="1728" y="21600"/>
                </a:lnTo>
                <a:lnTo>
                  <a:pt x="0" y="21600"/>
                </a:lnTo>
                <a:lnTo>
                  <a:pt x="0" y="1308"/>
                </a:lnTo>
                <a:cubicBezTo>
                  <a:pt x="0" y="586"/>
                  <a:pt x="387" y="0"/>
                  <a:pt x="864" y="0"/>
                </a:cubicBezTo>
                <a:close/>
              </a:path>
            </a:pathLst>
          </a:custGeom>
          <a:solidFill>
            <a:schemeClr val="accent6"/>
          </a:solidFill>
          <a:ln w="12700">
            <a:miter lim="400000"/>
          </a:ln>
        </p:spPr>
        <p:txBody>
          <a:bodyPr lIns="45719" rIns="45719" anchor="ctr"/>
          <a:lstStyle/>
          <a:p>
            <a:pPr/>
          </a:p>
        </p:txBody>
      </p:sp>
      <p:sp>
        <p:nvSpPr>
          <p:cNvPr id="138" name="Freeform: Shape 19"/>
          <p:cNvSpPr/>
          <p:nvPr/>
        </p:nvSpPr>
        <p:spPr>
          <a:xfrm flipH="1">
            <a:off x="3405056" y="5717904"/>
            <a:ext cx="1771610" cy="1140097"/>
          </a:xfrm>
          <a:custGeom>
            <a:avLst/>
            <a:gdLst/>
            <a:ahLst/>
            <a:cxnLst>
              <a:cxn ang="0">
                <a:pos x="wd2" y="hd2"/>
              </a:cxn>
              <a:cxn ang="5400000">
                <a:pos x="wd2" y="hd2"/>
              </a:cxn>
              <a:cxn ang="10800000">
                <a:pos x="wd2" y="hd2"/>
              </a:cxn>
              <a:cxn ang="16200000">
                <a:pos x="wd2" y="hd2"/>
              </a:cxn>
            </a:cxnLst>
            <a:rect l="0" t="0" r="r" b="b"/>
            <a:pathLst>
              <a:path w="21544" h="21593" fill="norm" stroke="1" extrusionOk="0">
                <a:moveTo>
                  <a:pt x="18992" y="14452"/>
                </a:moveTo>
                <a:cubicBezTo>
                  <a:pt x="19281" y="14400"/>
                  <a:pt x="19575" y="14607"/>
                  <a:pt x="19737" y="15016"/>
                </a:cubicBezTo>
                <a:cubicBezTo>
                  <a:pt x="20142" y="16100"/>
                  <a:pt x="20502" y="17222"/>
                  <a:pt x="20816" y="18374"/>
                </a:cubicBezTo>
                <a:lnTo>
                  <a:pt x="21544" y="21593"/>
                </a:lnTo>
                <a:lnTo>
                  <a:pt x="19910" y="21593"/>
                </a:lnTo>
                <a:lnTo>
                  <a:pt x="19394" y="19313"/>
                </a:lnTo>
                <a:cubicBezTo>
                  <a:pt x="19105" y="18253"/>
                  <a:pt x="18774" y="17221"/>
                  <a:pt x="18402" y="16224"/>
                </a:cubicBezTo>
                <a:cubicBezTo>
                  <a:pt x="18197" y="15641"/>
                  <a:pt x="18335" y="14910"/>
                  <a:pt x="18709" y="14591"/>
                </a:cubicBezTo>
                <a:cubicBezTo>
                  <a:pt x="18799" y="14515"/>
                  <a:pt x="18895" y="14469"/>
                  <a:pt x="18992" y="14452"/>
                </a:cubicBezTo>
                <a:close/>
                <a:moveTo>
                  <a:pt x="11351" y="3055"/>
                </a:moveTo>
                <a:cubicBezTo>
                  <a:pt x="11452" y="3065"/>
                  <a:pt x="11552" y="3107"/>
                  <a:pt x="11647" y="3181"/>
                </a:cubicBezTo>
                <a:cubicBezTo>
                  <a:pt x="13087" y="4305"/>
                  <a:pt x="14432" y="5702"/>
                  <a:pt x="15651" y="7341"/>
                </a:cubicBezTo>
                <a:cubicBezTo>
                  <a:pt x="15974" y="7774"/>
                  <a:pt x="16010" y="8532"/>
                  <a:pt x="15733" y="9036"/>
                </a:cubicBezTo>
                <a:cubicBezTo>
                  <a:pt x="15586" y="9302"/>
                  <a:pt x="15371" y="9455"/>
                  <a:pt x="15146" y="9454"/>
                </a:cubicBezTo>
                <a:lnTo>
                  <a:pt x="15142" y="9454"/>
                </a:lnTo>
                <a:cubicBezTo>
                  <a:pt x="14957" y="9457"/>
                  <a:pt x="14778" y="9355"/>
                  <a:pt x="14637" y="9169"/>
                </a:cubicBezTo>
                <a:cubicBezTo>
                  <a:pt x="13515" y="7657"/>
                  <a:pt x="12278" y="6368"/>
                  <a:pt x="10952" y="5332"/>
                </a:cubicBezTo>
                <a:cubicBezTo>
                  <a:pt x="10571" y="5033"/>
                  <a:pt x="10418" y="4309"/>
                  <a:pt x="10610" y="3715"/>
                </a:cubicBezTo>
                <a:cubicBezTo>
                  <a:pt x="10753" y="3270"/>
                  <a:pt x="11051" y="3024"/>
                  <a:pt x="11351" y="3055"/>
                </a:cubicBezTo>
                <a:close/>
                <a:moveTo>
                  <a:pt x="3116" y="1"/>
                </a:moveTo>
                <a:cubicBezTo>
                  <a:pt x="3920" y="8"/>
                  <a:pt x="4723" y="93"/>
                  <a:pt x="5521" y="255"/>
                </a:cubicBezTo>
                <a:cubicBezTo>
                  <a:pt x="5944" y="336"/>
                  <a:pt x="6245" y="936"/>
                  <a:pt x="6193" y="1594"/>
                </a:cubicBezTo>
                <a:cubicBezTo>
                  <a:pt x="6145" y="2200"/>
                  <a:pt x="5813" y="2653"/>
                  <a:pt x="5421" y="2649"/>
                </a:cubicBezTo>
                <a:cubicBezTo>
                  <a:pt x="5387" y="2650"/>
                  <a:pt x="5353" y="2647"/>
                  <a:pt x="5320" y="2640"/>
                </a:cubicBezTo>
                <a:cubicBezTo>
                  <a:pt x="3850" y="2341"/>
                  <a:pt x="2362" y="2327"/>
                  <a:pt x="890" y="2599"/>
                </a:cubicBezTo>
                <a:cubicBezTo>
                  <a:pt x="468" y="2700"/>
                  <a:pt x="74" y="2249"/>
                  <a:pt x="9" y="1592"/>
                </a:cubicBezTo>
                <a:cubicBezTo>
                  <a:pt x="-56" y="936"/>
                  <a:pt x="233" y="321"/>
                  <a:pt x="655" y="220"/>
                </a:cubicBezTo>
                <a:cubicBezTo>
                  <a:pt x="673" y="216"/>
                  <a:pt x="691" y="212"/>
                  <a:pt x="709" y="210"/>
                </a:cubicBezTo>
                <a:cubicBezTo>
                  <a:pt x="1509" y="63"/>
                  <a:pt x="2313" y="-7"/>
                  <a:pt x="3116" y="1"/>
                </a:cubicBezTo>
                <a:close/>
              </a:path>
            </a:pathLst>
          </a:custGeom>
          <a:solidFill>
            <a:schemeClr val="accent4"/>
          </a:solidFill>
          <a:ln w="12700">
            <a:miter lim="400000"/>
          </a:ln>
        </p:spPr>
        <p:txBody>
          <a:bodyPr lIns="45719" rIns="45719" anchor="ctr"/>
          <a:lstStyle/>
          <a:p>
            <a:pPr/>
          </a:p>
        </p:txBody>
      </p:sp>
      <p:sp>
        <p:nvSpPr>
          <p:cNvPr id="139" name="Freeform: Shape 21"/>
          <p:cNvSpPr/>
          <p:nvPr/>
        </p:nvSpPr>
        <p:spPr>
          <a:xfrm flipH="1">
            <a:off x="4132972" y="6258755"/>
            <a:ext cx="1565941" cy="59924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5420" y="0"/>
                  <a:pt x="19384" y="7141"/>
                  <a:pt x="21077" y="17319"/>
                </a:cubicBezTo>
                <a:lnTo>
                  <a:pt x="21600" y="21600"/>
                </a:lnTo>
                <a:lnTo>
                  <a:pt x="0" y="21600"/>
                </a:lnTo>
                <a:lnTo>
                  <a:pt x="523" y="17319"/>
                </a:lnTo>
                <a:cubicBezTo>
                  <a:pt x="2216" y="7141"/>
                  <a:pt x="6180" y="0"/>
                  <a:pt x="10800" y="0"/>
                </a:cubicBezTo>
                <a:close/>
              </a:path>
            </a:pathLst>
          </a:custGeom>
          <a:solidFill>
            <a:schemeClr val="accent2"/>
          </a:solidFill>
          <a:ln w="12700">
            <a:miter lim="400000"/>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Rectangle 8"/>
          <p:cNvSpPr/>
          <p:nvPr/>
        </p:nvSpPr>
        <p:spPr>
          <a:xfrm>
            <a:off x="-1"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42" name="Title 1"/>
          <p:cNvSpPr txBox="1"/>
          <p:nvPr>
            <p:ph type="title"/>
          </p:nvPr>
        </p:nvSpPr>
        <p:spPr>
          <a:xfrm>
            <a:off x="634999" y="640822"/>
            <a:ext cx="3418661" cy="5583149"/>
          </a:xfrm>
          <a:prstGeom prst="rect">
            <a:avLst/>
          </a:prstGeom>
        </p:spPr>
        <p:txBody>
          <a:bodyPr/>
          <a:lstStyle>
            <a:lvl1pPr>
              <a:defRPr sz="5400"/>
            </a:lvl1pPr>
          </a:lstStyle>
          <a:p>
            <a:pPr/>
            <a:r>
              <a:t>RANDOM FOREST MODEL</a:t>
            </a:r>
          </a:p>
        </p:txBody>
      </p:sp>
      <p:grpSp>
        <p:nvGrpSpPr>
          <p:cNvPr id="145" name="sketch line"/>
          <p:cNvGrpSpPr/>
          <p:nvPr/>
        </p:nvGrpSpPr>
        <p:grpSpPr>
          <a:xfrm>
            <a:off x="4311022" y="766391"/>
            <a:ext cx="47073" cy="5411049"/>
            <a:chOff x="0" y="0"/>
            <a:chExt cx="47071" cy="5411048"/>
          </a:xfrm>
        </p:grpSpPr>
        <p:sp>
          <p:nvSpPr>
            <p:cNvPr id="143" name="Shape"/>
            <p:cNvSpPr/>
            <p:nvPr/>
          </p:nvSpPr>
          <p:spPr>
            <a:xfrm rot="5400000">
              <a:off x="-2682110" y="2682109"/>
              <a:ext cx="5410572" cy="46353"/>
            </a:xfrm>
            <a:custGeom>
              <a:avLst/>
              <a:gdLst/>
              <a:ahLst/>
              <a:cxnLst>
                <a:cxn ang="0">
                  <a:pos x="wd2" y="hd2"/>
                </a:cxn>
                <a:cxn ang="5400000">
                  <a:pos x="wd2" y="hd2"/>
                </a:cxn>
                <a:cxn ang="10800000">
                  <a:pos x="wd2" y="hd2"/>
                </a:cxn>
                <a:cxn ang="16200000">
                  <a:pos x="wd2" y="hd2"/>
                </a:cxn>
              </a:cxnLst>
              <a:rect l="0" t="0" r="r" b="b"/>
              <a:pathLst>
                <a:path w="21599" h="13392" fill="norm" stroke="1" extrusionOk="0">
                  <a:moveTo>
                    <a:pt x="2" y="4531"/>
                  </a:moveTo>
                  <a:cubicBezTo>
                    <a:pt x="1140" y="3108"/>
                    <a:pt x="1504" y="10964"/>
                    <a:pt x="2485" y="4531"/>
                  </a:cubicBezTo>
                  <a:cubicBezTo>
                    <a:pt x="3466" y="-1903"/>
                    <a:pt x="4119" y="6619"/>
                    <a:pt x="4537" y="4531"/>
                  </a:cubicBezTo>
                  <a:cubicBezTo>
                    <a:pt x="4955" y="2442"/>
                    <a:pt x="6236" y="7384"/>
                    <a:pt x="7669" y="4531"/>
                  </a:cubicBezTo>
                  <a:cubicBezTo>
                    <a:pt x="9101" y="1677"/>
                    <a:pt x="9452" y="10178"/>
                    <a:pt x="10152" y="4531"/>
                  </a:cubicBezTo>
                  <a:cubicBezTo>
                    <a:pt x="10853" y="-1117"/>
                    <a:pt x="11446" y="-1891"/>
                    <a:pt x="12636" y="4531"/>
                  </a:cubicBezTo>
                  <a:cubicBezTo>
                    <a:pt x="13827" y="10952"/>
                    <a:pt x="14245" y="3732"/>
                    <a:pt x="15768" y="4531"/>
                  </a:cubicBezTo>
                  <a:cubicBezTo>
                    <a:pt x="17290" y="5330"/>
                    <a:pt x="17119" y="7581"/>
                    <a:pt x="18035" y="4531"/>
                  </a:cubicBezTo>
                  <a:cubicBezTo>
                    <a:pt x="18952" y="1481"/>
                    <a:pt x="20559" y="7049"/>
                    <a:pt x="21599" y="4531"/>
                  </a:cubicBezTo>
                  <a:cubicBezTo>
                    <a:pt x="21596" y="6095"/>
                    <a:pt x="21596" y="8145"/>
                    <a:pt x="21599" y="9814"/>
                  </a:cubicBezTo>
                  <a:cubicBezTo>
                    <a:pt x="20613" y="16519"/>
                    <a:pt x="19996" y="7620"/>
                    <a:pt x="19331" y="9814"/>
                  </a:cubicBezTo>
                  <a:cubicBezTo>
                    <a:pt x="18666" y="12009"/>
                    <a:pt x="17700" y="4353"/>
                    <a:pt x="16632" y="9814"/>
                  </a:cubicBezTo>
                  <a:cubicBezTo>
                    <a:pt x="15564" y="15276"/>
                    <a:pt x="15207" y="2014"/>
                    <a:pt x="14148" y="9814"/>
                  </a:cubicBezTo>
                  <a:cubicBezTo>
                    <a:pt x="13089" y="17615"/>
                    <a:pt x="12272" y="-68"/>
                    <a:pt x="11016" y="9814"/>
                  </a:cubicBezTo>
                  <a:cubicBezTo>
                    <a:pt x="9760" y="19697"/>
                    <a:pt x="8801" y="5505"/>
                    <a:pt x="7885" y="9814"/>
                  </a:cubicBezTo>
                  <a:cubicBezTo>
                    <a:pt x="6969" y="14124"/>
                    <a:pt x="6398" y="13629"/>
                    <a:pt x="5617" y="9814"/>
                  </a:cubicBezTo>
                  <a:cubicBezTo>
                    <a:pt x="4836" y="6000"/>
                    <a:pt x="3690" y="5444"/>
                    <a:pt x="2917" y="9814"/>
                  </a:cubicBezTo>
                  <a:cubicBezTo>
                    <a:pt x="2145" y="14185"/>
                    <a:pt x="1345" y="4490"/>
                    <a:pt x="2" y="9814"/>
                  </a:cubicBezTo>
                  <a:cubicBezTo>
                    <a:pt x="0" y="7726"/>
                    <a:pt x="-1" y="6770"/>
                    <a:pt x="2" y="4531"/>
                  </a:cubicBezTo>
                  <a:close/>
                </a:path>
              </a:pathLst>
            </a:cu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44" name="Shape"/>
            <p:cNvSpPr/>
            <p:nvPr/>
          </p:nvSpPr>
          <p:spPr>
            <a:xfrm rot="5400000">
              <a:off x="-2678615" y="2685363"/>
              <a:ext cx="5410905" cy="40468"/>
            </a:xfrm>
            <a:custGeom>
              <a:avLst/>
              <a:gdLst/>
              <a:ahLst/>
              <a:cxnLst>
                <a:cxn ang="0">
                  <a:pos x="wd2" y="hd2"/>
                </a:cxn>
                <a:cxn ang="5400000">
                  <a:pos x="wd2" y="hd2"/>
                </a:cxn>
                <a:cxn ang="10800000">
                  <a:pos x="wd2" y="hd2"/>
                </a:cxn>
                <a:cxn ang="16200000">
                  <a:pos x="wd2" y="hd2"/>
                </a:cxn>
              </a:cxnLst>
              <a:rect l="0" t="0" r="r" b="b"/>
              <a:pathLst>
                <a:path w="21598" h="11425" fill="norm" stroke="1" extrusionOk="0">
                  <a:moveTo>
                    <a:pt x="1" y="4630"/>
                  </a:moveTo>
                  <a:cubicBezTo>
                    <a:pt x="652" y="-651"/>
                    <a:pt x="1276" y="10"/>
                    <a:pt x="2269" y="4630"/>
                  </a:cubicBezTo>
                  <a:cubicBezTo>
                    <a:pt x="3262" y="9250"/>
                    <a:pt x="4046" y="2578"/>
                    <a:pt x="5184" y="4630"/>
                  </a:cubicBezTo>
                  <a:cubicBezTo>
                    <a:pt x="6322" y="6682"/>
                    <a:pt x="6514" y="3679"/>
                    <a:pt x="7667" y="4630"/>
                  </a:cubicBezTo>
                  <a:cubicBezTo>
                    <a:pt x="8821" y="5581"/>
                    <a:pt x="9439" y="-786"/>
                    <a:pt x="9935" y="4630"/>
                  </a:cubicBezTo>
                  <a:cubicBezTo>
                    <a:pt x="10431" y="10046"/>
                    <a:pt x="12069" y="-5146"/>
                    <a:pt x="12850" y="4630"/>
                  </a:cubicBezTo>
                  <a:cubicBezTo>
                    <a:pt x="13632" y="14406"/>
                    <a:pt x="14597" y="11418"/>
                    <a:pt x="15550" y="4630"/>
                  </a:cubicBezTo>
                  <a:cubicBezTo>
                    <a:pt x="16502" y="-2158"/>
                    <a:pt x="17540" y="-897"/>
                    <a:pt x="18249" y="4630"/>
                  </a:cubicBezTo>
                  <a:cubicBezTo>
                    <a:pt x="18958" y="10157"/>
                    <a:pt x="20677" y="2857"/>
                    <a:pt x="21596" y="4630"/>
                  </a:cubicBezTo>
                  <a:cubicBezTo>
                    <a:pt x="21598" y="6593"/>
                    <a:pt x="21599" y="8255"/>
                    <a:pt x="21596" y="9793"/>
                  </a:cubicBezTo>
                  <a:cubicBezTo>
                    <a:pt x="20514" y="6536"/>
                    <a:pt x="20444" y="13392"/>
                    <a:pt x="19329" y="9793"/>
                  </a:cubicBezTo>
                  <a:cubicBezTo>
                    <a:pt x="18213" y="6194"/>
                    <a:pt x="17757" y="7308"/>
                    <a:pt x="17277" y="9793"/>
                  </a:cubicBezTo>
                  <a:cubicBezTo>
                    <a:pt x="16798" y="12278"/>
                    <a:pt x="15013" y="11001"/>
                    <a:pt x="14362" y="9793"/>
                  </a:cubicBezTo>
                  <a:cubicBezTo>
                    <a:pt x="13711" y="8585"/>
                    <a:pt x="13172" y="14007"/>
                    <a:pt x="12094" y="9793"/>
                  </a:cubicBezTo>
                  <a:cubicBezTo>
                    <a:pt x="11017" y="5579"/>
                    <a:pt x="10539" y="12364"/>
                    <a:pt x="9179" y="9793"/>
                  </a:cubicBezTo>
                  <a:cubicBezTo>
                    <a:pt x="7819" y="7222"/>
                    <a:pt x="7191" y="12813"/>
                    <a:pt x="6048" y="9793"/>
                  </a:cubicBezTo>
                  <a:cubicBezTo>
                    <a:pt x="4905" y="6773"/>
                    <a:pt x="4246" y="3132"/>
                    <a:pt x="3564" y="9793"/>
                  </a:cubicBezTo>
                  <a:cubicBezTo>
                    <a:pt x="2883" y="16454"/>
                    <a:pt x="747" y="-1270"/>
                    <a:pt x="1" y="9793"/>
                  </a:cubicBezTo>
                  <a:cubicBezTo>
                    <a:pt x="-1" y="7250"/>
                    <a:pt x="2" y="6070"/>
                    <a:pt x="1" y="4630"/>
                  </a:cubicBezTo>
                  <a:close/>
                </a:path>
              </a:pathLst>
            </a:custGeom>
            <a:noFill/>
            <a:ln w="41275" cap="rnd">
              <a:solidFill>
                <a:schemeClr val="accent2"/>
              </a:solidFill>
              <a:prstDash val="solid"/>
              <a:round/>
            </a:ln>
            <a:effectLst/>
          </p:spPr>
          <p:txBody>
            <a:bodyPr wrap="square" lIns="45719" tIns="45719" rIns="45719" bIns="45719" numCol="1" anchor="ctr">
              <a:noAutofit/>
            </a:bodyPr>
            <a:lstStyle/>
            <a:p>
              <a:pPr algn="ctr">
                <a:defRPr>
                  <a:solidFill>
                    <a:srgbClr val="FFFFFF"/>
                  </a:solidFill>
                </a:defRPr>
              </a:pPr>
            </a:p>
          </p:txBody>
        </p:sp>
      </p:grpSp>
      <p:grpSp>
        <p:nvGrpSpPr>
          <p:cNvPr id="150" name="Content Placeholder 2"/>
          <p:cNvGrpSpPr/>
          <p:nvPr/>
        </p:nvGrpSpPr>
        <p:grpSpPr>
          <a:xfrm>
            <a:off x="4648017" y="640821"/>
            <a:ext cx="6900514" cy="4081371"/>
            <a:chOff x="0" y="0"/>
            <a:chExt cx="6900512" cy="4081369"/>
          </a:xfrm>
        </p:grpSpPr>
        <p:sp>
          <p:nvSpPr>
            <p:cNvPr id="146" name="Line"/>
            <p:cNvSpPr/>
            <p:nvPr/>
          </p:nvSpPr>
          <p:spPr>
            <a:xfrm>
              <a:off x="0" y="0"/>
              <a:ext cx="6900513" cy="0"/>
            </a:xfrm>
            <a:prstGeom prst="line">
              <a:avLst/>
            </a:prstGeom>
            <a:solidFill>
              <a:schemeClr val="accent2"/>
            </a:solidFill>
            <a:ln w="12700" cap="flat">
              <a:solidFill>
                <a:schemeClr val="accent2"/>
              </a:solidFill>
              <a:prstDash val="solid"/>
              <a:miter lim="800000"/>
            </a:ln>
            <a:effectLst/>
          </p:spPr>
          <p:txBody>
            <a:bodyPr wrap="square" lIns="45719" tIns="45719" rIns="45719" bIns="45719" numCol="1" anchor="t">
              <a:noAutofit/>
            </a:bodyPr>
            <a:lstStyle/>
            <a:p>
              <a:pPr/>
            </a:p>
          </p:txBody>
        </p:sp>
        <p:sp>
          <p:nvSpPr>
            <p:cNvPr id="147" name="The term “Gradient Boosting Classifier” refers to the classification algorithm made up of several decision trees. The algorithm uses randomness to build each individual tree to promote uncorrelated forests, which then uses the forest’s predictive powers "/>
            <p:cNvSpPr txBox="1"/>
            <p:nvPr/>
          </p:nvSpPr>
          <p:spPr>
            <a:xfrm>
              <a:off x="0" y="0"/>
              <a:ext cx="6900513" cy="24667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9060" tIns="99060" rIns="99060" bIns="99060" numCol="1" anchor="t">
              <a:spAutoFit/>
            </a:bodyPr>
            <a:lstStyle>
              <a:lvl1pPr defTabSz="1155700">
                <a:lnSpc>
                  <a:spcPct val="90000"/>
                </a:lnSpc>
                <a:spcBef>
                  <a:spcPts val="1000"/>
                </a:spcBef>
                <a:defRPr sz="2600"/>
              </a:lvl1pPr>
            </a:lstStyle>
            <a:p>
              <a:pPr/>
              <a:r>
                <a:t>The term “Gradient Boosting Classifier” refers to the classification algorithm made up of several decision trees. The algorithm uses randomness to build each individual tree to promote uncorrelated forests, which then uses the forest’s predictive powers to make accurate decisions.</a:t>
              </a:r>
            </a:p>
          </p:txBody>
        </p:sp>
        <p:sp>
          <p:nvSpPr>
            <p:cNvPr id="148" name="Line"/>
            <p:cNvSpPr/>
            <p:nvPr/>
          </p:nvSpPr>
          <p:spPr>
            <a:xfrm>
              <a:off x="0" y="2768069"/>
              <a:ext cx="6900513" cy="1"/>
            </a:xfrm>
            <a:prstGeom prst="line">
              <a:avLst/>
            </a:prstGeom>
            <a:solidFill>
              <a:schemeClr val="accent3"/>
            </a:solidFill>
            <a:ln w="12700" cap="flat">
              <a:solidFill>
                <a:schemeClr val="accent3"/>
              </a:solidFill>
              <a:prstDash val="solid"/>
              <a:miter lim="800000"/>
            </a:ln>
            <a:effectLst/>
          </p:spPr>
          <p:txBody>
            <a:bodyPr wrap="square" lIns="45719" tIns="45719" rIns="45719" bIns="45719" numCol="1" anchor="t">
              <a:noAutofit/>
            </a:bodyPr>
            <a:lstStyle/>
            <a:p>
              <a:pPr/>
            </a:p>
          </p:txBody>
        </p:sp>
        <p:sp>
          <p:nvSpPr>
            <p:cNvPr id="149" name="The random forest algorithm is used in a lot of different fields, like banking, the stock market, medicine and e-commerce."/>
            <p:cNvSpPr txBox="1"/>
            <p:nvPr/>
          </p:nvSpPr>
          <p:spPr>
            <a:xfrm>
              <a:off x="0" y="2768069"/>
              <a:ext cx="6900513" cy="1313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9060" tIns="99060" rIns="99060" bIns="99060" numCol="1" anchor="t">
              <a:spAutoFit/>
            </a:bodyPr>
            <a:lstStyle>
              <a:lvl1pPr defTabSz="1155700">
                <a:lnSpc>
                  <a:spcPct val="90000"/>
                </a:lnSpc>
                <a:spcBef>
                  <a:spcPts val="1000"/>
                </a:spcBef>
                <a:defRPr sz="2600"/>
              </a:lvl1pPr>
            </a:lstStyle>
            <a:p>
              <a:pPr/>
              <a:r>
                <a:t>The random forest algorithm is used in a lot of different fields, like banking, the stock market, medicine and e-commerce.</a:t>
              </a: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Rectangle 8"/>
          <p:cNvSpPr/>
          <p:nvPr/>
        </p:nvSpPr>
        <p:spPr>
          <a:xfrm>
            <a:off x="-1"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53" name="Title 1"/>
          <p:cNvSpPr txBox="1"/>
          <p:nvPr>
            <p:ph type="title"/>
          </p:nvPr>
        </p:nvSpPr>
        <p:spPr>
          <a:xfrm>
            <a:off x="376097" y="640822"/>
            <a:ext cx="3677563" cy="5583149"/>
          </a:xfrm>
          <a:prstGeom prst="rect">
            <a:avLst/>
          </a:prstGeom>
        </p:spPr>
        <p:txBody>
          <a:bodyPr/>
          <a:lstStyle>
            <a:lvl1pPr>
              <a:defRPr sz="5400"/>
            </a:lvl1pPr>
          </a:lstStyle>
          <a:p>
            <a:pPr/>
            <a:r>
              <a:t>INCREASING THE PREDICTIVE POWER</a:t>
            </a:r>
          </a:p>
        </p:txBody>
      </p:sp>
      <p:grpSp>
        <p:nvGrpSpPr>
          <p:cNvPr id="156" name="sketch line"/>
          <p:cNvGrpSpPr/>
          <p:nvPr/>
        </p:nvGrpSpPr>
        <p:grpSpPr>
          <a:xfrm>
            <a:off x="4311022" y="766391"/>
            <a:ext cx="47073" cy="5411049"/>
            <a:chOff x="0" y="0"/>
            <a:chExt cx="47071" cy="5411048"/>
          </a:xfrm>
        </p:grpSpPr>
        <p:sp>
          <p:nvSpPr>
            <p:cNvPr id="154" name="Shape"/>
            <p:cNvSpPr/>
            <p:nvPr/>
          </p:nvSpPr>
          <p:spPr>
            <a:xfrm rot="5400000">
              <a:off x="-2682110" y="2682109"/>
              <a:ext cx="5410572" cy="46353"/>
            </a:xfrm>
            <a:custGeom>
              <a:avLst/>
              <a:gdLst/>
              <a:ahLst/>
              <a:cxnLst>
                <a:cxn ang="0">
                  <a:pos x="wd2" y="hd2"/>
                </a:cxn>
                <a:cxn ang="5400000">
                  <a:pos x="wd2" y="hd2"/>
                </a:cxn>
                <a:cxn ang="10800000">
                  <a:pos x="wd2" y="hd2"/>
                </a:cxn>
                <a:cxn ang="16200000">
                  <a:pos x="wd2" y="hd2"/>
                </a:cxn>
              </a:cxnLst>
              <a:rect l="0" t="0" r="r" b="b"/>
              <a:pathLst>
                <a:path w="21599" h="13392" fill="norm" stroke="1" extrusionOk="0">
                  <a:moveTo>
                    <a:pt x="2" y="4531"/>
                  </a:moveTo>
                  <a:cubicBezTo>
                    <a:pt x="1140" y="3108"/>
                    <a:pt x="1504" y="10964"/>
                    <a:pt x="2485" y="4531"/>
                  </a:cubicBezTo>
                  <a:cubicBezTo>
                    <a:pt x="3466" y="-1903"/>
                    <a:pt x="4119" y="6619"/>
                    <a:pt x="4537" y="4531"/>
                  </a:cubicBezTo>
                  <a:cubicBezTo>
                    <a:pt x="4955" y="2442"/>
                    <a:pt x="6236" y="7384"/>
                    <a:pt x="7669" y="4531"/>
                  </a:cubicBezTo>
                  <a:cubicBezTo>
                    <a:pt x="9101" y="1677"/>
                    <a:pt x="9452" y="10178"/>
                    <a:pt x="10152" y="4531"/>
                  </a:cubicBezTo>
                  <a:cubicBezTo>
                    <a:pt x="10853" y="-1117"/>
                    <a:pt x="11446" y="-1891"/>
                    <a:pt x="12636" y="4531"/>
                  </a:cubicBezTo>
                  <a:cubicBezTo>
                    <a:pt x="13827" y="10952"/>
                    <a:pt x="14245" y="3732"/>
                    <a:pt x="15768" y="4531"/>
                  </a:cubicBezTo>
                  <a:cubicBezTo>
                    <a:pt x="17290" y="5330"/>
                    <a:pt x="17119" y="7581"/>
                    <a:pt x="18035" y="4531"/>
                  </a:cubicBezTo>
                  <a:cubicBezTo>
                    <a:pt x="18952" y="1481"/>
                    <a:pt x="20559" y="7049"/>
                    <a:pt x="21599" y="4531"/>
                  </a:cubicBezTo>
                  <a:cubicBezTo>
                    <a:pt x="21596" y="6095"/>
                    <a:pt x="21596" y="8145"/>
                    <a:pt x="21599" y="9814"/>
                  </a:cubicBezTo>
                  <a:cubicBezTo>
                    <a:pt x="20613" y="16519"/>
                    <a:pt x="19996" y="7620"/>
                    <a:pt x="19331" y="9814"/>
                  </a:cubicBezTo>
                  <a:cubicBezTo>
                    <a:pt x="18666" y="12009"/>
                    <a:pt x="17700" y="4353"/>
                    <a:pt x="16632" y="9814"/>
                  </a:cubicBezTo>
                  <a:cubicBezTo>
                    <a:pt x="15564" y="15276"/>
                    <a:pt x="15207" y="2014"/>
                    <a:pt x="14148" y="9814"/>
                  </a:cubicBezTo>
                  <a:cubicBezTo>
                    <a:pt x="13089" y="17615"/>
                    <a:pt x="12272" y="-68"/>
                    <a:pt x="11016" y="9814"/>
                  </a:cubicBezTo>
                  <a:cubicBezTo>
                    <a:pt x="9760" y="19697"/>
                    <a:pt x="8801" y="5505"/>
                    <a:pt x="7885" y="9814"/>
                  </a:cubicBezTo>
                  <a:cubicBezTo>
                    <a:pt x="6969" y="14124"/>
                    <a:pt x="6398" y="13629"/>
                    <a:pt x="5617" y="9814"/>
                  </a:cubicBezTo>
                  <a:cubicBezTo>
                    <a:pt x="4836" y="6000"/>
                    <a:pt x="3690" y="5444"/>
                    <a:pt x="2917" y="9814"/>
                  </a:cubicBezTo>
                  <a:cubicBezTo>
                    <a:pt x="2145" y="14185"/>
                    <a:pt x="1345" y="4490"/>
                    <a:pt x="2" y="9814"/>
                  </a:cubicBezTo>
                  <a:cubicBezTo>
                    <a:pt x="0" y="7726"/>
                    <a:pt x="-1" y="6770"/>
                    <a:pt x="2" y="4531"/>
                  </a:cubicBezTo>
                  <a:close/>
                </a:path>
              </a:pathLst>
            </a:cu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55" name="Shape"/>
            <p:cNvSpPr/>
            <p:nvPr/>
          </p:nvSpPr>
          <p:spPr>
            <a:xfrm rot="5400000">
              <a:off x="-2678615" y="2685363"/>
              <a:ext cx="5410905" cy="40468"/>
            </a:xfrm>
            <a:custGeom>
              <a:avLst/>
              <a:gdLst/>
              <a:ahLst/>
              <a:cxnLst>
                <a:cxn ang="0">
                  <a:pos x="wd2" y="hd2"/>
                </a:cxn>
                <a:cxn ang="5400000">
                  <a:pos x="wd2" y="hd2"/>
                </a:cxn>
                <a:cxn ang="10800000">
                  <a:pos x="wd2" y="hd2"/>
                </a:cxn>
                <a:cxn ang="16200000">
                  <a:pos x="wd2" y="hd2"/>
                </a:cxn>
              </a:cxnLst>
              <a:rect l="0" t="0" r="r" b="b"/>
              <a:pathLst>
                <a:path w="21598" h="11425" fill="norm" stroke="1" extrusionOk="0">
                  <a:moveTo>
                    <a:pt x="1" y="4630"/>
                  </a:moveTo>
                  <a:cubicBezTo>
                    <a:pt x="652" y="-651"/>
                    <a:pt x="1276" y="10"/>
                    <a:pt x="2269" y="4630"/>
                  </a:cubicBezTo>
                  <a:cubicBezTo>
                    <a:pt x="3262" y="9250"/>
                    <a:pt x="4046" y="2578"/>
                    <a:pt x="5184" y="4630"/>
                  </a:cubicBezTo>
                  <a:cubicBezTo>
                    <a:pt x="6322" y="6682"/>
                    <a:pt x="6514" y="3679"/>
                    <a:pt x="7667" y="4630"/>
                  </a:cubicBezTo>
                  <a:cubicBezTo>
                    <a:pt x="8821" y="5581"/>
                    <a:pt x="9439" y="-786"/>
                    <a:pt x="9935" y="4630"/>
                  </a:cubicBezTo>
                  <a:cubicBezTo>
                    <a:pt x="10431" y="10046"/>
                    <a:pt x="12069" y="-5146"/>
                    <a:pt x="12850" y="4630"/>
                  </a:cubicBezTo>
                  <a:cubicBezTo>
                    <a:pt x="13632" y="14406"/>
                    <a:pt x="14597" y="11418"/>
                    <a:pt x="15550" y="4630"/>
                  </a:cubicBezTo>
                  <a:cubicBezTo>
                    <a:pt x="16502" y="-2158"/>
                    <a:pt x="17540" y="-897"/>
                    <a:pt x="18249" y="4630"/>
                  </a:cubicBezTo>
                  <a:cubicBezTo>
                    <a:pt x="18958" y="10157"/>
                    <a:pt x="20677" y="2857"/>
                    <a:pt x="21596" y="4630"/>
                  </a:cubicBezTo>
                  <a:cubicBezTo>
                    <a:pt x="21598" y="6593"/>
                    <a:pt x="21599" y="8255"/>
                    <a:pt x="21596" y="9793"/>
                  </a:cubicBezTo>
                  <a:cubicBezTo>
                    <a:pt x="20514" y="6536"/>
                    <a:pt x="20444" y="13392"/>
                    <a:pt x="19329" y="9793"/>
                  </a:cubicBezTo>
                  <a:cubicBezTo>
                    <a:pt x="18213" y="6194"/>
                    <a:pt x="17757" y="7308"/>
                    <a:pt x="17277" y="9793"/>
                  </a:cubicBezTo>
                  <a:cubicBezTo>
                    <a:pt x="16798" y="12278"/>
                    <a:pt x="15013" y="11001"/>
                    <a:pt x="14362" y="9793"/>
                  </a:cubicBezTo>
                  <a:cubicBezTo>
                    <a:pt x="13711" y="8585"/>
                    <a:pt x="13172" y="14007"/>
                    <a:pt x="12094" y="9793"/>
                  </a:cubicBezTo>
                  <a:cubicBezTo>
                    <a:pt x="11017" y="5579"/>
                    <a:pt x="10539" y="12364"/>
                    <a:pt x="9179" y="9793"/>
                  </a:cubicBezTo>
                  <a:cubicBezTo>
                    <a:pt x="7819" y="7222"/>
                    <a:pt x="7191" y="12813"/>
                    <a:pt x="6048" y="9793"/>
                  </a:cubicBezTo>
                  <a:cubicBezTo>
                    <a:pt x="4905" y="6773"/>
                    <a:pt x="4246" y="3132"/>
                    <a:pt x="3564" y="9793"/>
                  </a:cubicBezTo>
                  <a:cubicBezTo>
                    <a:pt x="2883" y="16454"/>
                    <a:pt x="747" y="-1270"/>
                    <a:pt x="1" y="9793"/>
                  </a:cubicBezTo>
                  <a:cubicBezTo>
                    <a:pt x="-1" y="7250"/>
                    <a:pt x="2" y="6070"/>
                    <a:pt x="1" y="4630"/>
                  </a:cubicBezTo>
                  <a:close/>
                </a:path>
              </a:pathLst>
            </a:custGeom>
            <a:noFill/>
            <a:ln w="41275" cap="rnd">
              <a:solidFill>
                <a:schemeClr val="accent2"/>
              </a:solidFill>
              <a:prstDash val="solid"/>
              <a:round/>
            </a:ln>
            <a:effectLst/>
          </p:spPr>
          <p:txBody>
            <a:bodyPr wrap="square" lIns="45719" tIns="45719" rIns="45719" bIns="45719" numCol="1" anchor="ctr">
              <a:noAutofit/>
            </a:bodyPr>
            <a:lstStyle/>
            <a:p>
              <a:pPr algn="ctr">
                <a:defRPr>
                  <a:solidFill>
                    <a:srgbClr val="FFFFFF"/>
                  </a:solidFill>
                </a:defRPr>
              </a:pPr>
            </a:p>
          </p:txBody>
        </p:sp>
      </p:grpSp>
      <p:grpSp>
        <p:nvGrpSpPr>
          <p:cNvPr id="163" name="Content Placeholder 2"/>
          <p:cNvGrpSpPr/>
          <p:nvPr/>
        </p:nvGrpSpPr>
        <p:grpSpPr>
          <a:xfrm>
            <a:off x="4648017" y="643524"/>
            <a:ext cx="6900514" cy="4648151"/>
            <a:chOff x="0" y="0"/>
            <a:chExt cx="6900512" cy="4648149"/>
          </a:xfrm>
        </p:grpSpPr>
        <p:sp>
          <p:nvSpPr>
            <p:cNvPr id="157" name="Line"/>
            <p:cNvSpPr/>
            <p:nvPr/>
          </p:nvSpPr>
          <p:spPr>
            <a:xfrm>
              <a:off x="0" y="0"/>
              <a:ext cx="6900513" cy="0"/>
            </a:xfrm>
            <a:prstGeom prst="line">
              <a:avLst/>
            </a:prstGeom>
            <a:solidFill>
              <a:schemeClr val="accent4"/>
            </a:solidFill>
            <a:ln w="12700" cap="flat">
              <a:solidFill>
                <a:schemeClr val="accent4"/>
              </a:solidFill>
              <a:prstDash val="solid"/>
              <a:miter lim="800000"/>
            </a:ln>
            <a:effectLst/>
          </p:spPr>
          <p:txBody>
            <a:bodyPr wrap="square" lIns="45719" tIns="45719" rIns="45719" bIns="45719" numCol="1" anchor="t">
              <a:noAutofit/>
            </a:bodyPr>
            <a:lstStyle/>
            <a:p>
              <a:pPr/>
            </a:p>
          </p:txBody>
        </p:sp>
        <p:sp>
          <p:nvSpPr>
            <p:cNvPr id="158" name="There is the n_estimators hyperparameter, which is just the number of trees the algorithm builds before taking the maximum voting or taking the averages of predictions. In general, a higher number of trees increases the performance and makes the predicti"/>
            <p:cNvSpPr txBox="1"/>
            <p:nvPr/>
          </p:nvSpPr>
          <p:spPr>
            <a:xfrm>
              <a:off x="0" y="0"/>
              <a:ext cx="6900513" cy="15208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spAutoFit/>
            </a:bodyPr>
            <a:lstStyle/>
            <a:p>
              <a:pPr defTabSz="889000">
                <a:lnSpc>
                  <a:spcPct val="90000"/>
                </a:lnSpc>
                <a:spcBef>
                  <a:spcPts val="800"/>
                </a:spcBef>
                <a:defRPr sz="2000"/>
              </a:pPr>
              <a:r>
                <a:t>There is the </a:t>
              </a:r>
              <a:r>
                <a:rPr b="1"/>
                <a:t>n_estimators </a:t>
              </a:r>
              <a:r>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p>
          </p:txBody>
        </p:sp>
        <p:sp>
          <p:nvSpPr>
            <p:cNvPr id="159" name="Line"/>
            <p:cNvSpPr/>
            <p:nvPr/>
          </p:nvSpPr>
          <p:spPr>
            <a:xfrm>
              <a:off x="0" y="1843577"/>
              <a:ext cx="6900513" cy="1"/>
            </a:xfrm>
            <a:prstGeom prst="line">
              <a:avLst/>
            </a:prstGeom>
            <a:solidFill>
              <a:schemeClr val="accent4"/>
            </a:solidFill>
            <a:ln w="12700" cap="flat">
              <a:solidFill>
                <a:schemeClr val="accent4"/>
              </a:solidFill>
              <a:prstDash val="solid"/>
              <a:miter lim="800000"/>
            </a:ln>
            <a:effectLst/>
          </p:spPr>
          <p:txBody>
            <a:bodyPr wrap="square" lIns="45719" tIns="45719" rIns="45719" bIns="45719" numCol="1" anchor="t">
              <a:noAutofit/>
            </a:bodyPr>
            <a:lstStyle/>
            <a:p>
              <a:pPr/>
            </a:p>
          </p:txBody>
        </p:sp>
        <p:sp>
          <p:nvSpPr>
            <p:cNvPr id="160" name="max_features, which is the maximum number of features random forest considers to split a node. Sklearn provides several options, all described in the documentation."/>
            <p:cNvSpPr txBox="1"/>
            <p:nvPr/>
          </p:nvSpPr>
          <p:spPr>
            <a:xfrm>
              <a:off x="0" y="1843577"/>
              <a:ext cx="6900513" cy="9609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spAutoFit/>
            </a:bodyPr>
            <a:lstStyle/>
            <a:p>
              <a:pPr defTabSz="889000">
                <a:lnSpc>
                  <a:spcPct val="90000"/>
                </a:lnSpc>
                <a:spcBef>
                  <a:spcPts val="800"/>
                </a:spcBef>
                <a:defRPr b="1" sz="2000"/>
              </a:pPr>
              <a:r>
                <a:t>max_features,</a:t>
              </a:r>
              <a:r>
                <a:rPr b="0"/>
                <a:t> which is the maximum number of features random forest considers to split a node. Sklearn provides several options, all described in the documentation.</a:t>
              </a:r>
            </a:p>
          </p:txBody>
        </p:sp>
        <p:sp>
          <p:nvSpPr>
            <p:cNvPr id="161" name="Line"/>
            <p:cNvSpPr/>
            <p:nvPr/>
          </p:nvSpPr>
          <p:spPr>
            <a:xfrm>
              <a:off x="0" y="3687155"/>
              <a:ext cx="6900513" cy="1"/>
            </a:xfrm>
            <a:prstGeom prst="line">
              <a:avLst/>
            </a:prstGeom>
            <a:solidFill>
              <a:schemeClr val="accent4"/>
            </a:solidFill>
            <a:ln w="12700" cap="flat">
              <a:solidFill>
                <a:schemeClr val="accent4"/>
              </a:solidFill>
              <a:prstDash val="solid"/>
              <a:miter lim="800000"/>
            </a:ln>
            <a:effectLst/>
          </p:spPr>
          <p:txBody>
            <a:bodyPr wrap="square" lIns="45719" tIns="45719" rIns="45719" bIns="45719" numCol="1" anchor="t">
              <a:noAutofit/>
            </a:bodyPr>
            <a:lstStyle/>
            <a:p>
              <a:pPr/>
            </a:p>
          </p:txBody>
        </p:sp>
        <p:sp>
          <p:nvSpPr>
            <p:cNvPr id="162" name="The last important hyperparameter is learning_rate. This determines the step size at each iteration while moving toward a minimum of a loss function."/>
            <p:cNvSpPr txBox="1"/>
            <p:nvPr/>
          </p:nvSpPr>
          <p:spPr>
            <a:xfrm>
              <a:off x="0" y="3687155"/>
              <a:ext cx="6900513" cy="9609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spAutoFit/>
            </a:bodyPr>
            <a:lstStyle/>
            <a:p>
              <a:pPr defTabSz="889000">
                <a:lnSpc>
                  <a:spcPct val="90000"/>
                </a:lnSpc>
                <a:spcBef>
                  <a:spcPts val="800"/>
                </a:spcBef>
                <a:defRPr sz="2000"/>
              </a:pPr>
              <a:r>
                <a:t>The last important hyperparameter is </a:t>
              </a:r>
              <a:r>
                <a:rPr b="1"/>
                <a:t>learning_rate. </a:t>
              </a:r>
              <a:r>
                <a:t>This determines the step size at each iteration while moving toward a minimum of a loss function</a:t>
              </a:r>
              <a:r>
                <a:rPr>
                  <a:solidFill>
                    <a:srgbClr val="202124"/>
                  </a:solidFill>
                </a:rPr>
                <a:t>.</a:t>
              </a: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Rectangle 8"/>
          <p:cNvSpPr/>
          <p:nvPr/>
        </p:nvSpPr>
        <p:spPr>
          <a:xfrm>
            <a:off x="-1"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66" name="Title 1"/>
          <p:cNvSpPr txBox="1"/>
          <p:nvPr>
            <p:ph type="title"/>
          </p:nvPr>
        </p:nvSpPr>
        <p:spPr>
          <a:xfrm>
            <a:off x="362845" y="640822"/>
            <a:ext cx="3690815" cy="5583149"/>
          </a:xfrm>
          <a:prstGeom prst="rect">
            <a:avLst/>
          </a:prstGeom>
        </p:spPr>
        <p:txBody>
          <a:bodyPr/>
          <a:lstStyle>
            <a:lvl1pPr>
              <a:defRPr sz="5400"/>
            </a:lvl1pPr>
          </a:lstStyle>
          <a:p>
            <a:pPr/>
            <a:r>
              <a:t>INCREASING THE MODEL’S SPEED</a:t>
            </a:r>
          </a:p>
        </p:txBody>
      </p:sp>
      <p:grpSp>
        <p:nvGrpSpPr>
          <p:cNvPr id="169" name="sketch line"/>
          <p:cNvGrpSpPr/>
          <p:nvPr/>
        </p:nvGrpSpPr>
        <p:grpSpPr>
          <a:xfrm>
            <a:off x="4311022" y="766391"/>
            <a:ext cx="47073" cy="5411049"/>
            <a:chOff x="0" y="0"/>
            <a:chExt cx="47071" cy="5411048"/>
          </a:xfrm>
        </p:grpSpPr>
        <p:sp>
          <p:nvSpPr>
            <p:cNvPr id="167" name="Shape"/>
            <p:cNvSpPr/>
            <p:nvPr/>
          </p:nvSpPr>
          <p:spPr>
            <a:xfrm rot="5400000">
              <a:off x="-2682110" y="2682109"/>
              <a:ext cx="5410572" cy="46353"/>
            </a:xfrm>
            <a:custGeom>
              <a:avLst/>
              <a:gdLst/>
              <a:ahLst/>
              <a:cxnLst>
                <a:cxn ang="0">
                  <a:pos x="wd2" y="hd2"/>
                </a:cxn>
                <a:cxn ang="5400000">
                  <a:pos x="wd2" y="hd2"/>
                </a:cxn>
                <a:cxn ang="10800000">
                  <a:pos x="wd2" y="hd2"/>
                </a:cxn>
                <a:cxn ang="16200000">
                  <a:pos x="wd2" y="hd2"/>
                </a:cxn>
              </a:cxnLst>
              <a:rect l="0" t="0" r="r" b="b"/>
              <a:pathLst>
                <a:path w="21599" h="13392" fill="norm" stroke="1" extrusionOk="0">
                  <a:moveTo>
                    <a:pt x="2" y="4531"/>
                  </a:moveTo>
                  <a:cubicBezTo>
                    <a:pt x="1140" y="3108"/>
                    <a:pt x="1504" y="10964"/>
                    <a:pt x="2485" y="4531"/>
                  </a:cubicBezTo>
                  <a:cubicBezTo>
                    <a:pt x="3466" y="-1903"/>
                    <a:pt x="4119" y="6619"/>
                    <a:pt x="4537" y="4531"/>
                  </a:cubicBezTo>
                  <a:cubicBezTo>
                    <a:pt x="4955" y="2442"/>
                    <a:pt x="6236" y="7384"/>
                    <a:pt x="7669" y="4531"/>
                  </a:cubicBezTo>
                  <a:cubicBezTo>
                    <a:pt x="9101" y="1677"/>
                    <a:pt x="9452" y="10178"/>
                    <a:pt x="10152" y="4531"/>
                  </a:cubicBezTo>
                  <a:cubicBezTo>
                    <a:pt x="10853" y="-1117"/>
                    <a:pt x="11446" y="-1891"/>
                    <a:pt x="12636" y="4531"/>
                  </a:cubicBezTo>
                  <a:cubicBezTo>
                    <a:pt x="13827" y="10952"/>
                    <a:pt x="14245" y="3732"/>
                    <a:pt x="15768" y="4531"/>
                  </a:cubicBezTo>
                  <a:cubicBezTo>
                    <a:pt x="17290" y="5330"/>
                    <a:pt x="17119" y="7581"/>
                    <a:pt x="18035" y="4531"/>
                  </a:cubicBezTo>
                  <a:cubicBezTo>
                    <a:pt x="18952" y="1481"/>
                    <a:pt x="20559" y="7049"/>
                    <a:pt x="21599" y="4531"/>
                  </a:cubicBezTo>
                  <a:cubicBezTo>
                    <a:pt x="21596" y="6095"/>
                    <a:pt x="21596" y="8145"/>
                    <a:pt x="21599" y="9814"/>
                  </a:cubicBezTo>
                  <a:cubicBezTo>
                    <a:pt x="20613" y="16519"/>
                    <a:pt x="19996" y="7620"/>
                    <a:pt x="19331" y="9814"/>
                  </a:cubicBezTo>
                  <a:cubicBezTo>
                    <a:pt x="18666" y="12009"/>
                    <a:pt x="17700" y="4353"/>
                    <a:pt x="16632" y="9814"/>
                  </a:cubicBezTo>
                  <a:cubicBezTo>
                    <a:pt x="15564" y="15276"/>
                    <a:pt x="15207" y="2014"/>
                    <a:pt x="14148" y="9814"/>
                  </a:cubicBezTo>
                  <a:cubicBezTo>
                    <a:pt x="13089" y="17615"/>
                    <a:pt x="12272" y="-68"/>
                    <a:pt x="11016" y="9814"/>
                  </a:cubicBezTo>
                  <a:cubicBezTo>
                    <a:pt x="9760" y="19697"/>
                    <a:pt x="8801" y="5505"/>
                    <a:pt x="7885" y="9814"/>
                  </a:cubicBezTo>
                  <a:cubicBezTo>
                    <a:pt x="6969" y="14124"/>
                    <a:pt x="6398" y="13629"/>
                    <a:pt x="5617" y="9814"/>
                  </a:cubicBezTo>
                  <a:cubicBezTo>
                    <a:pt x="4836" y="6000"/>
                    <a:pt x="3690" y="5444"/>
                    <a:pt x="2917" y="9814"/>
                  </a:cubicBezTo>
                  <a:cubicBezTo>
                    <a:pt x="2145" y="14185"/>
                    <a:pt x="1345" y="4490"/>
                    <a:pt x="2" y="9814"/>
                  </a:cubicBezTo>
                  <a:cubicBezTo>
                    <a:pt x="0" y="7726"/>
                    <a:pt x="-1" y="6770"/>
                    <a:pt x="2" y="4531"/>
                  </a:cubicBezTo>
                  <a:close/>
                </a:path>
              </a:pathLst>
            </a:cu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68" name="Shape"/>
            <p:cNvSpPr/>
            <p:nvPr/>
          </p:nvSpPr>
          <p:spPr>
            <a:xfrm rot="5400000">
              <a:off x="-2678615" y="2685363"/>
              <a:ext cx="5410905" cy="40468"/>
            </a:xfrm>
            <a:custGeom>
              <a:avLst/>
              <a:gdLst/>
              <a:ahLst/>
              <a:cxnLst>
                <a:cxn ang="0">
                  <a:pos x="wd2" y="hd2"/>
                </a:cxn>
                <a:cxn ang="5400000">
                  <a:pos x="wd2" y="hd2"/>
                </a:cxn>
                <a:cxn ang="10800000">
                  <a:pos x="wd2" y="hd2"/>
                </a:cxn>
                <a:cxn ang="16200000">
                  <a:pos x="wd2" y="hd2"/>
                </a:cxn>
              </a:cxnLst>
              <a:rect l="0" t="0" r="r" b="b"/>
              <a:pathLst>
                <a:path w="21598" h="11425" fill="norm" stroke="1" extrusionOk="0">
                  <a:moveTo>
                    <a:pt x="1" y="4630"/>
                  </a:moveTo>
                  <a:cubicBezTo>
                    <a:pt x="652" y="-651"/>
                    <a:pt x="1276" y="10"/>
                    <a:pt x="2269" y="4630"/>
                  </a:cubicBezTo>
                  <a:cubicBezTo>
                    <a:pt x="3262" y="9250"/>
                    <a:pt x="4046" y="2578"/>
                    <a:pt x="5184" y="4630"/>
                  </a:cubicBezTo>
                  <a:cubicBezTo>
                    <a:pt x="6322" y="6682"/>
                    <a:pt x="6514" y="3679"/>
                    <a:pt x="7667" y="4630"/>
                  </a:cubicBezTo>
                  <a:cubicBezTo>
                    <a:pt x="8821" y="5581"/>
                    <a:pt x="9439" y="-786"/>
                    <a:pt x="9935" y="4630"/>
                  </a:cubicBezTo>
                  <a:cubicBezTo>
                    <a:pt x="10431" y="10046"/>
                    <a:pt x="12069" y="-5146"/>
                    <a:pt x="12850" y="4630"/>
                  </a:cubicBezTo>
                  <a:cubicBezTo>
                    <a:pt x="13632" y="14406"/>
                    <a:pt x="14597" y="11418"/>
                    <a:pt x="15550" y="4630"/>
                  </a:cubicBezTo>
                  <a:cubicBezTo>
                    <a:pt x="16502" y="-2158"/>
                    <a:pt x="17540" y="-897"/>
                    <a:pt x="18249" y="4630"/>
                  </a:cubicBezTo>
                  <a:cubicBezTo>
                    <a:pt x="18958" y="10157"/>
                    <a:pt x="20677" y="2857"/>
                    <a:pt x="21596" y="4630"/>
                  </a:cubicBezTo>
                  <a:cubicBezTo>
                    <a:pt x="21598" y="6593"/>
                    <a:pt x="21599" y="8255"/>
                    <a:pt x="21596" y="9793"/>
                  </a:cubicBezTo>
                  <a:cubicBezTo>
                    <a:pt x="20514" y="6536"/>
                    <a:pt x="20444" y="13392"/>
                    <a:pt x="19329" y="9793"/>
                  </a:cubicBezTo>
                  <a:cubicBezTo>
                    <a:pt x="18213" y="6194"/>
                    <a:pt x="17757" y="7308"/>
                    <a:pt x="17277" y="9793"/>
                  </a:cubicBezTo>
                  <a:cubicBezTo>
                    <a:pt x="16798" y="12278"/>
                    <a:pt x="15013" y="11001"/>
                    <a:pt x="14362" y="9793"/>
                  </a:cubicBezTo>
                  <a:cubicBezTo>
                    <a:pt x="13711" y="8585"/>
                    <a:pt x="13172" y="14007"/>
                    <a:pt x="12094" y="9793"/>
                  </a:cubicBezTo>
                  <a:cubicBezTo>
                    <a:pt x="11017" y="5579"/>
                    <a:pt x="10539" y="12364"/>
                    <a:pt x="9179" y="9793"/>
                  </a:cubicBezTo>
                  <a:cubicBezTo>
                    <a:pt x="7819" y="7222"/>
                    <a:pt x="7191" y="12813"/>
                    <a:pt x="6048" y="9793"/>
                  </a:cubicBezTo>
                  <a:cubicBezTo>
                    <a:pt x="4905" y="6773"/>
                    <a:pt x="4246" y="3132"/>
                    <a:pt x="3564" y="9793"/>
                  </a:cubicBezTo>
                  <a:cubicBezTo>
                    <a:pt x="2883" y="16454"/>
                    <a:pt x="747" y="-1270"/>
                    <a:pt x="1" y="9793"/>
                  </a:cubicBezTo>
                  <a:cubicBezTo>
                    <a:pt x="-1" y="7250"/>
                    <a:pt x="2" y="6070"/>
                    <a:pt x="1" y="4630"/>
                  </a:cubicBezTo>
                  <a:close/>
                </a:path>
              </a:pathLst>
            </a:custGeom>
            <a:noFill/>
            <a:ln w="41275" cap="rnd">
              <a:solidFill>
                <a:schemeClr val="accent2"/>
              </a:solidFill>
              <a:prstDash val="solid"/>
              <a:round/>
            </a:ln>
            <a:effectLst/>
          </p:spPr>
          <p:txBody>
            <a:bodyPr wrap="square" lIns="45719" tIns="45719" rIns="45719" bIns="45719" numCol="1" anchor="ctr">
              <a:noAutofit/>
            </a:bodyPr>
            <a:lstStyle/>
            <a:p>
              <a:pPr algn="ctr">
                <a:defRPr>
                  <a:solidFill>
                    <a:srgbClr val="FFFFFF"/>
                  </a:solidFill>
                </a:defRPr>
              </a:pPr>
            </a:p>
          </p:txBody>
        </p:sp>
      </p:grpSp>
      <p:grpSp>
        <p:nvGrpSpPr>
          <p:cNvPr id="176" name="Content Placeholder 2"/>
          <p:cNvGrpSpPr/>
          <p:nvPr/>
        </p:nvGrpSpPr>
        <p:grpSpPr>
          <a:xfrm>
            <a:off x="4648017" y="643524"/>
            <a:ext cx="6900514" cy="5411860"/>
            <a:chOff x="0" y="0"/>
            <a:chExt cx="6900512" cy="5411858"/>
          </a:xfrm>
        </p:grpSpPr>
        <p:sp>
          <p:nvSpPr>
            <p:cNvPr id="170" name="Line"/>
            <p:cNvSpPr/>
            <p:nvPr/>
          </p:nvSpPr>
          <p:spPr>
            <a:xfrm>
              <a:off x="0" y="0"/>
              <a:ext cx="6900513" cy="0"/>
            </a:xfrm>
            <a:prstGeom prst="line">
              <a:avLst/>
            </a:prstGeom>
            <a:solidFill>
              <a:schemeClr val="accent4"/>
            </a:solidFill>
            <a:ln w="12700" cap="flat">
              <a:solidFill>
                <a:schemeClr val="accent4"/>
              </a:solidFill>
              <a:prstDash val="solid"/>
              <a:miter lim="800000"/>
            </a:ln>
            <a:effectLst/>
          </p:spPr>
          <p:txBody>
            <a:bodyPr wrap="square" lIns="45719" tIns="45719" rIns="45719" bIns="45719" numCol="1" anchor="t">
              <a:noAutofit/>
            </a:bodyPr>
            <a:lstStyle/>
            <a:p>
              <a:pPr/>
            </a:p>
          </p:txBody>
        </p:sp>
        <p:sp>
          <p:nvSpPr>
            <p:cNvPr id="171" name="The n_jobs hyperparameter tells the engine how many processors it is allowed to use. If it has a value of one, it can only use one processor. A value of “-1” means that there is no limit."/>
            <p:cNvSpPr txBox="1"/>
            <p:nvPr/>
          </p:nvSpPr>
          <p:spPr>
            <a:xfrm>
              <a:off x="0" y="0"/>
              <a:ext cx="6900513" cy="9200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2389" tIns="72389" rIns="72389" bIns="72389" numCol="1" anchor="t">
              <a:spAutoFit/>
            </a:bodyPr>
            <a:lstStyle/>
            <a:p>
              <a:pPr defTabSz="844550">
                <a:lnSpc>
                  <a:spcPct val="90000"/>
                </a:lnSpc>
                <a:spcBef>
                  <a:spcPts val="700"/>
                </a:spcBef>
                <a:defRPr sz="1900"/>
              </a:pPr>
              <a:r>
                <a:t>The </a:t>
              </a:r>
              <a:r>
                <a:rPr b="1"/>
                <a:t>n_jobs</a:t>
              </a:r>
              <a:r>
                <a:t> hyperparameter tells the engine how many processors it is allowed to use. If it has a value of one, it can only use one processor. A value of “-1” means that there is no limit.</a:t>
              </a:r>
            </a:p>
          </p:txBody>
        </p:sp>
        <p:sp>
          <p:nvSpPr>
            <p:cNvPr id="172" name="Line"/>
            <p:cNvSpPr/>
            <p:nvPr/>
          </p:nvSpPr>
          <p:spPr>
            <a:xfrm>
              <a:off x="0" y="1843577"/>
              <a:ext cx="6900513" cy="1"/>
            </a:xfrm>
            <a:prstGeom prst="line">
              <a:avLst/>
            </a:prstGeom>
            <a:solidFill>
              <a:schemeClr val="accent4"/>
            </a:solidFill>
            <a:ln w="12700" cap="flat">
              <a:solidFill>
                <a:schemeClr val="accent4"/>
              </a:solidFill>
              <a:prstDash val="solid"/>
              <a:miter lim="800000"/>
            </a:ln>
            <a:effectLst/>
          </p:spPr>
          <p:txBody>
            <a:bodyPr wrap="square" lIns="45719" tIns="45719" rIns="45719" bIns="45719" numCol="1" anchor="t">
              <a:noAutofit/>
            </a:bodyPr>
            <a:lstStyle/>
            <a:p>
              <a:pPr/>
            </a:p>
          </p:txBody>
        </p:sp>
        <p:sp>
          <p:nvSpPr>
            <p:cNvPr id="173" name="The random_state hyperparameter makes the model’s output replicable. The model will always produce the same results when it has a definite value of random_state and if it has been given the same hyperparameters and the same training data."/>
            <p:cNvSpPr txBox="1"/>
            <p:nvPr/>
          </p:nvSpPr>
          <p:spPr>
            <a:xfrm>
              <a:off x="0" y="1843577"/>
              <a:ext cx="6900513" cy="11882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2389" tIns="72389" rIns="72389" bIns="72389" numCol="1" anchor="t">
              <a:spAutoFit/>
            </a:bodyPr>
            <a:lstStyle/>
            <a:p>
              <a:pPr defTabSz="844550">
                <a:lnSpc>
                  <a:spcPct val="90000"/>
                </a:lnSpc>
                <a:spcBef>
                  <a:spcPts val="700"/>
                </a:spcBef>
                <a:defRPr sz="1900"/>
              </a:pPr>
              <a:r>
                <a:t>The</a:t>
              </a:r>
              <a:r>
                <a:rPr b="1"/>
                <a:t> random_state </a:t>
              </a:r>
              <a:r>
                <a:t>hyperparameter makes the model’s output replicable. The model will always produce the same results when it has a definite value of random_state and if it has been given the same hyperparameters and the same training data.</a:t>
              </a:r>
            </a:p>
          </p:txBody>
        </p:sp>
        <p:sp>
          <p:nvSpPr>
            <p:cNvPr id="174" name="Line"/>
            <p:cNvSpPr/>
            <p:nvPr/>
          </p:nvSpPr>
          <p:spPr>
            <a:xfrm>
              <a:off x="0" y="3687155"/>
              <a:ext cx="6900513" cy="1"/>
            </a:xfrm>
            <a:prstGeom prst="line">
              <a:avLst/>
            </a:prstGeom>
            <a:solidFill>
              <a:schemeClr val="accent4"/>
            </a:solidFill>
            <a:ln w="12700" cap="flat">
              <a:solidFill>
                <a:schemeClr val="accent4"/>
              </a:solidFill>
              <a:prstDash val="solid"/>
              <a:miter lim="800000"/>
            </a:ln>
            <a:effectLst/>
          </p:spPr>
          <p:txBody>
            <a:bodyPr wrap="square" lIns="45719" tIns="45719" rIns="45719" bIns="45719" numCol="1" anchor="t">
              <a:noAutofit/>
            </a:bodyPr>
            <a:lstStyle/>
            <a:p>
              <a:pPr/>
            </a:p>
          </p:txBody>
        </p:sp>
        <p:sp>
          <p:nvSpPr>
            <p:cNvPr id="175" name="here is the oob_score (also called oob sampling), which is a random forest cross-validation method. In this sampling, about one-third of the data is not used to train the model and can be used to evaluate its performance. These samples are called the out"/>
            <p:cNvSpPr txBox="1"/>
            <p:nvPr/>
          </p:nvSpPr>
          <p:spPr>
            <a:xfrm>
              <a:off x="0" y="3687155"/>
              <a:ext cx="6900513" cy="17247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2389" tIns="72389" rIns="72389" bIns="72389" numCol="1" anchor="t">
              <a:spAutoFit/>
            </a:bodyPr>
            <a:lstStyle/>
            <a:p>
              <a:pPr defTabSz="844550">
                <a:lnSpc>
                  <a:spcPct val="90000"/>
                </a:lnSpc>
                <a:spcBef>
                  <a:spcPts val="700"/>
                </a:spcBef>
                <a:defRPr sz="1900"/>
              </a:pPr>
              <a:r>
                <a:t>here is the </a:t>
              </a:r>
              <a:r>
                <a:rPr b="1"/>
                <a:t>oob_score</a:t>
              </a:r>
              <a:r>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Rectangle 7"/>
          <p:cNvSpPr/>
          <p:nvPr/>
        </p:nvSpPr>
        <p:spPr>
          <a:xfrm>
            <a:off x="-1"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79" name="Freeform: Shape 9"/>
          <p:cNvSpPr/>
          <p:nvPr/>
        </p:nvSpPr>
        <p:spPr>
          <a:xfrm>
            <a:off x="0" y="-1"/>
            <a:ext cx="12192000" cy="2347416"/>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0" y="0"/>
                </a:moveTo>
                <a:lnTo>
                  <a:pt x="21600" y="0"/>
                </a:lnTo>
                <a:lnTo>
                  <a:pt x="21600" y="15962"/>
                </a:lnTo>
                <a:lnTo>
                  <a:pt x="21202" y="16400"/>
                </a:lnTo>
                <a:cubicBezTo>
                  <a:pt x="20533" y="17093"/>
                  <a:pt x="19860" y="17686"/>
                  <a:pt x="19185" y="18232"/>
                </a:cubicBezTo>
                <a:lnTo>
                  <a:pt x="19034" y="18349"/>
                </a:lnTo>
                <a:cubicBezTo>
                  <a:pt x="19085" y="18355"/>
                  <a:pt x="19136" y="18330"/>
                  <a:pt x="19186" y="18272"/>
                </a:cubicBezTo>
                <a:cubicBezTo>
                  <a:pt x="19196" y="18278"/>
                  <a:pt x="19207" y="18280"/>
                  <a:pt x="19217" y="18278"/>
                </a:cubicBezTo>
                <a:cubicBezTo>
                  <a:pt x="19648" y="18099"/>
                  <a:pt x="20078" y="17886"/>
                  <a:pt x="20507" y="17663"/>
                </a:cubicBezTo>
                <a:lnTo>
                  <a:pt x="21600" y="17017"/>
                </a:lnTo>
                <a:lnTo>
                  <a:pt x="21600" y="17533"/>
                </a:lnTo>
                <a:lnTo>
                  <a:pt x="21323" y="17714"/>
                </a:lnTo>
                <a:cubicBezTo>
                  <a:pt x="21052" y="17877"/>
                  <a:pt x="20781" y="18027"/>
                  <a:pt x="20510" y="18167"/>
                </a:cubicBezTo>
                <a:cubicBezTo>
                  <a:pt x="19950" y="18460"/>
                  <a:pt x="19389" y="18728"/>
                  <a:pt x="18828" y="18950"/>
                </a:cubicBezTo>
                <a:cubicBezTo>
                  <a:pt x="18342" y="19142"/>
                  <a:pt x="17855" y="19308"/>
                  <a:pt x="17370" y="19520"/>
                </a:cubicBezTo>
                <a:cubicBezTo>
                  <a:pt x="17038" y="19664"/>
                  <a:pt x="16708" y="19871"/>
                  <a:pt x="16377" y="20040"/>
                </a:cubicBezTo>
                <a:cubicBezTo>
                  <a:pt x="16074" y="20191"/>
                  <a:pt x="15772" y="20334"/>
                  <a:pt x="15469" y="20454"/>
                </a:cubicBezTo>
                <a:cubicBezTo>
                  <a:pt x="15076" y="20610"/>
                  <a:pt x="14683" y="20753"/>
                  <a:pt x="14290" y="20883"/>
                </a:cubicBezTo>
                <a:cubicBezTo>
                  <a:pt x="14049" y="20963"/>
                  <a:pt x="13808" y="21012"/>
                  <a:pt x="13567" y="21074"/>
                </a:cubicBezTo>
                <a:cubicBezTo>
                  <a:pt x="12902" y="21250"/>
                  <a:pt x="12236" y="21273"/>
                  <a:pt x="11571" y="21365"/>
                </a:cubicBezTo>
                <a:cubicBezTo>
                  <a:pt x="11362" y="21394"/>
                  <a:pt x="11154" y="21496"/>
                  <a:pt x="10946" y="21563"/>
                </a:cubicBezTo>
                <a:cubicBezTo>
                  <a:pt x="10827" y="21600"/>
                  <a:pt x="10708" y="21563"/>
                  <a:pt x="10590" y="21548"/>
                </a:cubicBezTo>
                <a:cubicBezTo>
                  <a:pt x="10230" y="21501"/>
                  <a:pt x="9870" y="21464"/>
                  <a:pt x="9510" y="21412"/>
                </a:cubicBezTo>
                <a:cubicBezTo>
                  <a:pt x="8930" y="21325"/>
                  <a:pt x="8352" y="21201"/>
                  <a:pt x="7773" y="21038"/>
                </a:cubicBezTo>
                <a:cubicBezTo>
                  <a:pt x="7651" y="21003"/>
                  <a:pt x="7528" y="20998"/>
                  <a:pt x="7406" y="20961"/>
                </a:cubicBezTo>
                <a:cubicBezTo>
                  <a:pt x="7206" y="20899"/>
                  <a:pt x="7007" y="20822"/>
                  <a:pt x="6807" y="20748"/>
                </a:cubicBezTo>
                <a:cubicBezTo>
                  <a:pt x="6741" y="20725"/>
                  <a:pt x="6675" y="20726"/>
                  <a:pt x="6609" y="20694"/>
                </a:cubicBezTo>
                <a:cubicBezTo>
                  <a:pt x="6429" y="20611"/>
                  <a:pt x="6249" y="20577"/>
                  <a:pt x="6069" y="20512"/>
                </a:cubicBezTo>
                <a:cubicBezTo>
                  <a:pt x="5862" y="20431"/>
                  <a:pt x="5656" y="20328"/>
                  <a:pt x="5450" y="20240"/>
                </a:cubicBezTo>
                <a:cubicBezTo>
                  <a:pt x="5299" y="20177"/>
                  <a:pt x="5147" y="20132"/>
                  <a:pt x="4995" y="20062"/>
                </a:cubicBezTo>
                <a:cubicBezTo>
                  <a:pt x="4822" y="19980"/>
                  <a:pt x="4648" y="19877"/>
                  <a:pt x="4474" y="19791"/>
                </a:cubicBezTo>
                <a:cubicBezTo>
                  <a:pt x="4348" y="19726"/>
                  <a:pt x="4222" y="19681"/>
                  <a:pt x="4096" y="19613"/>
                </a:cubicBezTo>
                <a:cubicBezTo>
                  <a:pt x="3944" y="19532"/>
                  <a:pt x="3792" y="19435"/>
                  <a:pt x="3639" y="19348"/>
                </a:cubicBezTo>
                <a:cubicBezTo>
                  <a:pt x="3527" y="19284"/>
                  <a:pt x="3416" y="19231"/>
                  <a:pt x="3305" y="19164"/>
                </a:cubicBezTo>
                <a:cubicBezTo>
                  <a:pt x="3165" y="19080"/>
                  <a:pt x="3026" y="18988"/>
                  <a:pt x="2886" y="18900"/>
                </a:cubicBezTo>
                <a:cubicBezTo>
                  <a:pt x="2786" y="18837"/>
                  <a:pt x="2685" y="18783"/>
                  <a:pt x="2585" y="18714"/>
                </a:cubicBezTo>
                <a:cubicBezTo>
                  <a:pt x="2456" y="18629"/>
                  <a:pt x="2328" y="18539"/>
                  <a:pt x="2199" y="18450"/>
                </a:cubicBezTo>
                <a:lnTo>
                  <a:pt x="1856" y="18208"/>
                </a:lnTo>
                <a:cubicBezTo>
                  <a:pt x="1718" y="18111"/>
                  <a:pt x="1581" y="18021"/>
                  <a:pt x="1444" y="17917"/>
                </a:cubicBezTo>
                <a:cubicBezTo>
                  <a:pt x="1312" y="17816"/>
                  <a:pt x="1181" y="17702"/>
                  <a:pt x="1050" y="17592"/>
                </a:cubicBezTo>
                <a:cubicBezTo>
                  <a:pt x="903" y="17468"/>
                  <a:pt x="756" y="17340"/>
                  <a:pt x="609" y="17214"/>
                </a:cubicBezTo>
                <a:cubicBezTo>
                  <a:pt x="427" y="17059"/>
                  <a:pt x="245" y="16911"/>
                  <a:pt x="63" y="16746"/>
                </a:cubicBezTo>
                <a:lnTo>
                  <a:pt x="0" y="16683"/>
                </a:lnTo>
                <a:lnTo>
                  <a:pt x="0" y="16165"/>
                </a:lnTo>
                <a:lnTo>
                  <a:pt x="486" y="16627"/>
                </a:lnTo>
                <a:cubicBezTo>
                  <a:pt x="618" y="16744"/>
                  <a:pt x="750" y="16848"/>
                  <a:pt x="883" y="16971"/>
                </a:cubicBezTo>
                <a:cubicBezTo>
                  <a:pt x="1015" y="17094"/>
                  <a:pt x="1148" y="17170"/>
                  <a:pt x="1281" y="17269"/>
                </a:cubicBezTo>
                <a:cubicBezTo>
                  <a:pt x="1413" y="17369"/>
                  <a:pt x="1549" y="17479"/>
                  <a:pt x="1683" y="17580"/>
                </a:cubicBezTo>
                <a:cubicBezTo>
                  <a:pt x="1828" y="17690"/>
                  <a:pt x="1973" y="17795"/>
                  <a:pt x="2118" y="17903"/>
                </a:cubicBezTo>
                <a:cubicBezTo>
                  <a:pt x="2205" y="17967"/>
                  <a:pt x="2292" y="18038"/>
                  <a:pt x="2379" y="18095"/>
                </a:cubicBezTo>
                <a:cubicBezTo>
                  <a:pt x="2482" y="18161"/>
                  <a:pt x="2586" y="18212"/>
                  <a:pt x="2689" y="18275"/>
                </a:cubicBezTo>
                <a:cubicBezTo>
                  <a:pt x="2798" y="18342"/>
                  <a:pt x="2906" y="18416"/>
                  <a:pt x="3014" y="18483"/>
                </a:cubicBezTo>
                <a:cubicBezTo>
                  <a:pt x="3123" y="18550"/>
                  <a:pt x="3225" y="18608"/>
                  <a:pt x="3329" y="18672"/>
                </a:cubicBezTo>
                <a:cubicBezTo>
                  <a:pt x="3442" y="18738"/>
                  <a:pt x="3554" y="18809"/>
                  <a:pt x="3665" y="18872"/>
                </a:cubicBezTo>
                <a:cubicBezTo>
                  <a:pt x="3750" y="18920"/>
                  <a:pt x="3834" y="18958"/>
                  <a:pt x="3919" y="19006"/>
                </a:cubicBezTo>
                <a:cubicBezTo>
                  <a:pt x="4040" y="19074"/>
                  <a:pt x="4161" y="19168"/>
                  <a:pt x="4282" y="19209"/>
                </a:cubicBezTo>
                <a:cubicBezTo>
                  <a:pt x="4380" y="19243"/>
                  <a:pt x="4477" y="19300"/>
                  <a:pt x="4575" y="19354"/>
                </a:cubicBezTo>
                <a:cubicBezTo>
                  <a:pt x="4704" y="19427"/>
                  <a:pt x="4835" y="19486"/>
                  <a:pt x="4965" y="19547"/>
                </a:cubicBezTo>
                <a:cubicBezTo>
                  <a:pt x="5072" y="19596"/>
                  <a:pt x="5181" y="19638"/>
                  <a:pt x="5288" y="19688"/>
                </a:cubicBezTo>
                <a:cubicBezTo>
                  <a:pt x="5440" y="19758"/>
                  <a:pt x="5592" y="19791"/>
                  <a:pt x="5743" y="19894"/>
                </a:cubicBezTo>
                <a:cubicBezTo>
                  <a:pt x="5859" y="19972"/>
                  <a:pt x="5978" y="19946"/>
                  <a:pt x="6094" y="20011"/>
                </a:cubicBezTo>
                <a:cubicBezTo>
                  <a:pt x="6223" y="20082"/>
                  <a:pt x="6353" y="20097"/>
                  <a:pt x="6482" y="20173"/>
                </a:cubicBezTo>
                <a:cubicBezTo>
                  <a:pt x="6611" y="20249"/>
                  <a:pt x="6745" y="20240"/>
                  <a:pt x="6876" y="20283"/>
                </a:cubicBezTo>
                <a:cubicBezTo>
                  <a:pt x="7034" y="20335"/>
                  <a:pt x="7191" y="20440"/>
                  <a:pt x="7350" y="20454"/>
                </a:cubicBezTo>
                <a:cubicBezTo>
                  <a:pt x="7539" y="20469"/>
                  <a:pt x="7728" y="20559"/>
                  <a:pt x="7916" y="20571"/>
                </a:cubicBezTo>
                <a:cubicBezTo>
                  <a:pt x="7993" y="20578"/>
                  <a:pt x="8068" y="20654"/>
                  <a:pt x="8159" y="20593"/>
                </a:cubicBezTo>
                <a:cubicBezTo>
                  <a:pt x="8104" y="20579"/>
                  <a:pt x="8062" y="20572"/>
                  <a:pt x="8021" y="20558"/>
                </a:cubicBezTo>
                <a:cubicBezTo>
                  <a:pt x="7814" y="20488"/>
                  <a:pt x="7606" y="20414"/>
                  <a:pt x="7398" y="20343"/>
                </a:cubicBezTo>
                <a:cubicBezTo>
                  <a:pt x="7287" y="20304"/>
                  <a:pt x="7176" y="20272"/>
                  <a:pt x="7066" y="20226"/>
                </a:cubicBezTo>
                <a:cubicBezTo>
                  <a:pt x="6888" y="20155"/>
                  <a:pt x="6709" y="20077"/>
                  <a:pt x="6531" y="20004"/>
                </a:cubicBezTo>
                <a:cubicBezTo>
                  <a:pt x="6431" y="19963"/>
                  <a:pt x="6331" y="19930"/>
                  <a:pt x="6231" y="19887"/>
                </a:cubicBezTo>
                <a:cubicBezTo>
                  <a:pt x="6078" y="19816"/>
                  <a:pt x="5926" y="19738"/>
                  <a:pt x="5773" y="19668"/>
                </a:cubicBezTo>
                <a:cubicBezTo>
                  <a:pt x="5680" y="19624"/>
                  <a:pt x="5587" y="19593"/>
                  <a:pt x="5495" y="19551"/>
                </a:cubicBezTo>
                <a:cubicBezTo>
                  <a:pt x="5322" y="19464"/>
                  <a:pt x="5150" y="19367"/>
                  <a:pt x="4977" y="19281"/>
                </a:cubicBezTo>
                <a:cubicBezTo>
                  <a:pt x="4853" y="19218"/>
                  <a:pt x="4728" y="19175"/>
                  <a:pt x="4604" y="19107"/>
                </a:cubicBezTo>
                <a:cubicBezTo>
                  <a:pt x="4449" y="19023"/>
                  <a:pt x="4295" y="18920"/>
                  <a:pt x="4141" y="18832"/>
                </a:cubicBezTo>
                <a:cubicBezTo>
                  <a:pt x="3996" y="18750"/>
                  <a:pt x="3850" y="18688"/>
                  <a:pt x="3705" y="18598"/>
                </a:cubicBezTo>
                <a:cubicBezTo>
                  <a:pt x="3506" y="18481"/>
                  <a:pt x="3309" y="18339"/>
                  <a:pt x="3111" y="18214"/>
                </a:cubicBezTo>
                <a:cubicBezTo>
                  <a:pt x="2925" y="18097"/>
                  <a:pt x="2739" y="17997"/>
                  <a:pt x="2553" y="17869"/>
                </a:cubicBezTo>
                <a:cubicBezTo>
                  <a:pt x="2303" y="17695"/>
                  <a:pt x="2053" y="17500"/>
                  <a:pt x="1803" y="17313"/>
                </a:cubicBezTo>
                <a:cubicBezTo>
                  <a:pt x="1553" y="17125"/>
                  <a:pt x="1303" y="16951"/>
                  <a:pt x="1053" y="16747"/>
                </a:cubicBezTo>
                <a:cubicBezTo>
                  <a:pt x="820" y="16558"/>
                  <a:pt x="587" y="16347"/>
                  <a:pt x="356" y="16134"/>
                </a:cubicBezTo>
                <a:lnTo>
                  <a:pt x="0" y="15800"/>
                </a:lnTo>
                <a:close/>
              </a:path>
            </a:pathLst>
          </a:custGeom>
          <a:solidFill>
            <a:schemeClr val="accent2"/>
          </a:solidFill>
          <a:ln w="12700">
            <a:miter lim="400000"/>
          </a:ln>
        </p:spPr>
        <p:txBody>
          <a:bodyPr lIns="45719" rIns="45719" anchor="ctr"/>
          <a:lstStyle/>
          <a:p>
            <a:pPr/>
          </a:p>
        </p:txBody>
      </p:sp>
      <p:sp>
        <p:nvSpPr>
          <p:cNvPr id="180" name="Title 1"/>
          <p:cNvSpPr txBox="1"/>
          <p:nvPr>
            <p:ph type="title"/>
          </p:nvPr>
        </p:nvSpPr>
        <p:spPr>
          <a:xfrm>
            <a:off x="838200" y="401221"/>
            <a:ext cx="10515600" cy="1348066"/>
          </a:xfrm>
          <a:prstGeom prst="rect">
            <a:avLst/>
          </a:prstGeom>
        </p:spPr>
        <p:txBody>
          <a:bodyPr/>
          <a:lstStyle>
            <a:lvl1pPr>
              <a:defRPr sz="5400">
                <a:solidFill>
                  <a:srgbClr val="FFFFFF"/>
                </a:solidFill>
              </a:defRPr>
            </a:lvl1pPr>
          </a:lstStyle>
          <a:p>
            <a:pPr/>
            <a:r>
              <a:t>CONCLUSION</a:t>
            </a:r>
          </a:p>
        </p:txBody>
      </p:sp>
      <p:sp>
        <p:nvSpPr>
          <p:cNvPr id="181" name="Content Placeholder 2"/>
          <p:cNvSpPr txBox="1"/>
          <p:nvPr>
            <p:ph type="body" idx="1"/>
          </p:nvPr>
        </p:nvSpPr>
        <p:spPr>
          <a:xfrm>
            <a:off x="838200" y="2586789"/>
            <a:ext cx="10515600" cy="3590174"/>
          </a:xfrm>
          <a:prstGeom prst="rect">
            <a:avLst/>
          </a:prstGeom>
        </p:spPr>
        <p:txBody>
          <a:bodyPr/>
          <a:lstStyle/>
          <a:p>
            <a:pPr marL="208026" indent="-208026" defTabSz="832104">
              <a:spcBef>
                <a:spcPts val="900"/>
              </a:spcBef>
              <a:defRPr sz="2002"/>
            </a:pPr>
            <a:r>
              <a:t>We investigated the data, checking for data unbalancing, visualising the features and understanding the relationship between different features.</a:t>
            </a:r>
          </a:p>
          <a:p>
            <a:pPr marL="208026" indent="-208026" defTabSz="832104">
              <a:spcBef>
                <a:spcPts val="900"/>
              </a:spcBef>
              <a:defRPr sz="2002"/>
            </a:pPr>
            <a:r>
              <a:t>We used train-test split to evaluate the model effectiveness to predict the target value i.e. detecting if a credit card will default next month.</a:t>
            </a:r>
          </a:p>
          <a:p>
            <a:pPr marL="208026" indent="-208026" defTabSz="832104">
              <a:spcBef>
                <a:spcPts val="900"/>
              </a:spcBef>
              <a:defRPr sz="2002"/>
            </a:pPr>
            <a:r>
              <a:t>We started with Logistic Regression, SVC, Decision Tree, Gaussian Naive Bayes, Bernoulli Naive Bayes, Xgboost, Random Forest, Ada boost, and Gradient Boosting. All had different accuracy scores.</a:t>
            </a:r>
          </a:p>
          <a:p>
            <a:pPr marL="208026" indent="-208026" defTabSz="832104">
              <a:spcBef>
                <a:spcPts val="900"/>
              </a:spcBef>
              <a:defRPr sz="2002"/>
            </a:pPr>
            <a:r>
              <a:t>We choose Gradient Boosting model base on the accuracy score which were lower for the other models.</a:t>
            </a:r>
          </a:p>
          <a:p>
            <a:pPr marL="208026" indent="-208026" defTabSz="832104">
              <a:spcBef>
                <a:spcPts val="900"/>
              </a:spcBef>
              <a:defRPr sz="2002"/>
            </a:pPr>
            <a:r>
              <a:t>This would also inform the issuer’s decisions on who to give a credit card and what credit limit to provide.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