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Montserrat" panose="00000500000000000000" pitchFamily="2" charset="0"/>
      <p:regular r:id="rId9"/>
    </p:embeddedFont>
    <p:embeddedFont>
      <p:font typeface="Montserrat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r="-2949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460760" y="473886"/>
            <a:ext cx="15710433" cy="544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9"/>
              </a:lnSpc>
            </a:pPr>
            <a:r>
              <a:rPr lang="en-US" sz="3836" b="1" u="sng" spc="-103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Flight Delay Analysis: Predictive Modeling &amp; Actionable 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3644" y="1291680"/>
            <a:ext cx="5054155" cy="594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8" lvl="1" indent="-388624" algn="ctr">
              <a:lnSpc>
                <a:spcPts val="5040"/>
              </a:lnSpc>
              <a:buFont typeface="Arial"/>
              <a:buChar char="•"/>
            </a:pPr>
            <a:r>
              <a:rPr lang="en-US" sz="3600" b="1" dirty="0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Objective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4119" y="2270512"/>
            <a:ext cx="16230600" cy="89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9"/>
              </a:lnSpc>
              <a:spcBef>
                <a:spcPct val="0"/>
              </a:spcBef>
            </a:pPr>
            <a:r>
              <a:rPr lang="en-US" sz="3236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Predict if a flight will be delayed (Yes/No) and estimate delay duration (minutes) to support proactive airline operations.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3645" y="3565439"/>
            <a:ext cx="269195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 algn="ctr">
              <a:lnSpc>
                <a:spcPts val="3960"/>
              </a:lnSpc>
              <a:buFont typeface="Arial"/>
              <a:buChar char="•"/>
            </a:pPr>
            <a:r>
              <a:rPr lang="en-US" sz="3600" b="1" spc="-97" dirty="0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4119" y="4256458"/>
            <a:ext cx="762605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  <a:spcBef>
                <a:spcPct val="0"/>
              </a:spcBef>
            </a:pP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179,338 records, 21 features (2015–2023).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9600" y="4889308"/>
            <a:ext cx="14693081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  <a:spcBef>
                <a:spcPct val="0"/>
              </a:spcBef>
            </a:pP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Features: flight counts, delay causes, airport/carrier info, delay durations.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3645" y="5769905"/>
            <a:ext cx="4236647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ctr">
              <a:lnSpc>
                <a:spcPts val="3960"/>
              </a:lnSpc>
              <a:buFont typeface="Arial"/>
              <a:buChar char="•"/>
            </a:pPr>
            <a:r>
              <a:rPr lang="en-US" sz="3600" b="1" spc="-97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Methodology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981200" y="6409628"/>
            <a:ext cx="1828799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  <a:spcBef>
                <a:spcPct val="0"/>
              </a:spcBef>
            </a:pP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Data cleaning and EDA</a:t>
            </a:r>
          </a:p>
          <a:p>
            <a:pPr algn="ctr">
              <a:lnSpc>
                <a:spcPts val="3564"/>
              </a:lnSpc>
              <a:spcBef>
                <a:spcPct val="0"/>
              </a:spcBef>
            </a:pP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Feature engineering (removal of leakage, correlation checks)</a:t>
            </a:r>
          </a:p>
          <a:p>
            <a:pPr algn="ctr">
              <a:lnSpc>
                <a:spcPts val="3564"/>
              </a:lnSpc>
              <a:spcBef>
                <a:spcPct val="0"/>
              </a:spcBef>
            </a:pP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Model development: Random Forest, </a:t>
            </a:r>
            <a:r>
              <a:rPr lang="en-US" sz="3240" spc="-87" dirty="0" err="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, Logistic Regression</a:t>
            </a:r>
          </a:p>
          <a:p>
            <a:pPr algn="ctr">
              <a:lnSpc>
                <a:spcPts val="3564"/>
              </a:lnSpc>
              <a:spcBef>
                <a:spcPct val="0"/>
              </a:spcBef>
            </a:pP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Advanced analytics: SHAP (explainability), OAI (operational focus)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3644" y="8755380"/>
            <a:ext cx="231095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7240" lvl="1" indent="-388620" algn="ctr">
              <a:lnSpc>
                <a:spcPts val="3960"/>
              </a:lnSpc>
              <a:buFont typeface="Arial"/>
              <a:buChar char="•"/>
            </a:pPr>
            <a:r>
              <a:rPr lang="en-US" sz="3600" b="1" spc="-97" dirty="0">
                <a:solidFill>
                  <a:srgbClr val="2725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914400" y="9412285"/>
            <a:ext cx="14592427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  <a:spcBef>
                <a:spcPct val="0"/>
              </a:spcBef>
            </a:pP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Python, scikit-learn, </a:t>
            </a:r>
            <a:r>
              <a:rPr lang="en-US" sz="3240" spc="-87" dirty="0" err="1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3240" spc="-87" dirty="0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, SHAP, Matplotlib, Seaborn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r="-29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3417" y="1308559"/>
            <a:ext cx="17281203" cy="7028240"/>
          </a:xfrm>
          <a:custGeom>
            <a:avLst/>
            <a:gdLst/>
            <a:ahLst/>
            <a:cxnLst/>
            <a:rect l="l" t="t" r="r" b="b"/>
            <a:pathLst>
              <a:path w="17281203" h="7028240">
                <a:moveTo>
                  <a:pt x="0" y="0"/>
                </a:moveTo>
                <a:lnTo>
                  <a:pt x="17281202" y="0"/>
                </a:lnTo>
                <a:lnTo>
                  <a:pt x="17281202" y="7028240"/>
                </a:lnTo>
                <a:lnTo>
                  <a:pt x="0" y="7028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3416" y="525780"/>
            <a:ext cx="3388983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600" b="1" u="sng" spc="-9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Flow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40379" y="8691082"/>
            <a:ext cx="3763923" cy="31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9"/>
              </a:lnSpc>
              <a:spcBef>
                <a:spcPct val="0"/>
              </a:spcBef>
            </a:pPr>
            <a:r>
              <a:rPr lang="en-US" sz="2199" b="1" spc="-5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**zoom in for better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r="-29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96260" y="280477"/>
            <a:ext cx="3763040" cy="3405551"/>
          </a:xfrm>
          <a:custGeom>
            <a:avLst/>
            <a:gdLst/>
            <a:ahLst/>
            <a:cxnLst/>
            <a:rect l="l" t="t" r="r" b="b"/>
            <a:pathLst>
              <a:path w="3763040" h="3405551">
                <a:moveTo>
                  <a:pt x="0" y="0"/>
                </a:moveTo>
                <a:lnTo>
                  <a:pt x="3763040" y="0"/>
                </a:lnTo>
                <a:lnTo>
                  <a:pt x="3763040" y="3405552"/>
                </a:lnTo>
                <a:lnTo>
                  <a:pt x="0" y="3405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8964" y="318577"/>
            <a:ext cx="4231005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600" b="1" u="sng" spc="-9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EDA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8964" y="972941"/>
            <a:ext cx="1035523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b="1" spc="-8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Data Analysis: Patterns &amp; Drivers of Delay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308" y="1651405"/>
            <a:ext cx="2956692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Delay Rate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263" y="2301009"/>
            <a:ext cx="11979833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95% of flights experienced a delay (≥15 min).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Average delay: 3,856 min (all flights), 4,059 min (delayed only).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08" y="3538855"/>
            <a:ext cx="4404492" cy="450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Top Delay Causes: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8601" y="4103567"/>
            <a:ext cx="15583136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Late Aircraft (38.9%), Carrier (34.3%), NAS (21.2%), Weather (5.4%), Security (0.2%)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1753" y="4804052"/>
            <a:ext cx="4785492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Temporal Patterns: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8964" y="5427679"/>
            <a:ext cx="9517036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Delays peak in July/August; lowest in November.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 delayed airports: ORD, DFW, ATL.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 delayed carriers: WN, AA, B6.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449698" y="6967422"/>
            <a:ext cx="255182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b="1" spc="-8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Quality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4335" y="7496797"/>
            <a:ext cx="15510629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Minor missing values, no negative flight counts, some extreme outliers handled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966" y="8151112"/>
            <a:ext cx="2303027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2064491" y="8655975"/>
            <a:ext cx="13120581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Correlation heatmap (delay features)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Temporal patterns chart (delay by month)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Root cause bar/pie chart (delay causes)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09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r="-29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315194" y="1028700"/>
            <a:ext cx="5666651" cy="3776708"/>
          </a:xfrm>
          <a:custGeom>
            <a:avLst/>
            <a:gdLst/>
            <a:ahLst/>
            <a:cxnLst/>
            <a:rect l="l" t="t" r="r" b="b"/>
            <a:pathLst>
              <a:path w="5666651" h="3776708">
                <a:moveTo>
                  <a:pt x="0" y="0"/>
                </a:moveTo>
                <a:lnTo>
                  <a:pt x="5666651" y="0"/>
                </a:lnTo>
                <a:lnTo>
                  <a:pt x="5666651" y="3776708"/>
                </a:lnTo>
                <a:lnTo>
                  <a:pt x="0" y="37767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315194" y="5798662"/>
            <a:ext cx="5801220" cy="3855590"/>
          </a:xfrm>
          <a:custGeom>
            <a:avLst/>
            <a:gdLst/>
            <a:ahLst/>
            <a:cxnLst/>
            <a:rect l="l" t="t" r="r" b="b"/>
            <a:pathLst>
              <a:path w="5801220" h="3855590">
                <a:moveTo>
                  <a:pt x="0" y="0"/>
                </a:moveTo>
                <a:lnTo>
                  <a:pt x="5801220" y="0"/>
                </a:lnTo>
                <a:lnTo>
                  <a:pt x="5801220" y="3855589"/>
                </a:lnTo>
                <a:lnTo>
                  <a:pt x="0" y="38555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77198" y="246443"/>
            <a:ext cx="8281002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600" b="1" u="sng" spc="-9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Model Development &amp; Evaluation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4934" y="866458"/>
            <a:ext cx="7102666" cy="423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b="1" spc="-8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Modeling Approach &amp; Performance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473746"/>
            <a:ext cx="4446151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Classification Task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999493" y="1970270"/>
            <a:ext cx="139446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 delayed flight (Yes/No)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Models: Random Forest (best),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Logistic Regression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Imbalanced data handled by class weighting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endParaRPr lang="en-US" sz="3200" spc="-8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0" y="3828098"/>
            <a:ext cx="4267200" cy="4664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Regression Task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427627" y="4445582"/>
            <a:ext cx="12436666" cy="1370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Predict delay duration (minutes)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Models: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(best), Random Forest, Linear Regression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Outliers and leakage features removed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5966719"/>
            <a:ext cx="580122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Hyperparameter Tuning: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5617" y="6662562"/>
            <a:ext cx="11778674" cy="450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GridSearchCV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3–5 fold stratified CV, limited grid for efficiency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7359779"/>
            <a:ext cx="2286000" cy="459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33400" y="7844102"/>
            <a:ext cx="9160066" cy="9195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workflow diagram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 of best hyperparameters for each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427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r="-29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77600" y="146142"/>
            <a:ext cx="6374627" cy="4117511"/>
          </a:xfrm>
          <a:custGeom>
            <a:avLst/>
            <a:gdLst/>
            <a:ahLst/>
            <a:cxnLst/>
            <a:rect l="l" t="t" r="r" b="b"/>
            <a:pathLst>
              <a:path w="6626935" h="4401638">
                <a:moveTo>
                  <a:pt x="0" y="0"/>
                </a:moveTo>
                <a:lnTo>
                  <a:pt x="6626934" y="0"/>
                </a:lnTo>
                <a:lnTo>
                  <a:pt x="6626934" y="4401637"/>
                </a:lnTo>
                <a:lnTo>
                  <a:pt x="0" y="4401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523883" y="5654041"/>
            <a:ext cx="3457476" cy="4288854"/>
          </a:xfrm>
          <a:custGeom>
            <a:avLst/>
            <a:gdLst/>
            <a:ahLst/>
            <a:cxnLst/>
            <a:rect l="l" t="t" r="r" b="b"/>
            <a:pathLst>
              <a:path w="3457476" h="4288854">
                <a:moveTo>
                  <a:pt x="0" y="0"/>
                </a:moveTo>
                <a:lnTo>
                  <a:pt x="3457476" y="0"/>
                </a:lnTo>
                <a:lnTo>
                  <a:pt x="3457476" y="4288854"/>
                </a:lnTo>
                <a:lnTo>
                  <a:pt x="0" y="4288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0963" y="259488"/>
            <a:ext cx="8502037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600" b="1" u="sng" spc="-9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Model Performance &amp; Explainability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4128" y="847470"/>
            <a:ext cx="5708571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b="1" spc="-8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Results &amp; Explainability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57053" y="1460941"/>
            <a:ext cx="6901101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Classification (Random Forest)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0650" y="2069210"/>
            <a:ext cx="885575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Accuracy: 99.45%, F1: 0.9971, AUC-ROC: 0.9983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157054" y="2676105"/>
            <a:ext cx="518625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Regression (</a:t>
            </a:r>
            <a:r>
              <a:rPr lang="en-US" sz="3200" b="1" spc="-86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XGBoost</a:t>
            </a: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9212" y="3207917"/>
            <a:ext cx="855238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MAE: 44.86 min, RMSE: 135.16 min, R²: 0.9977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57054" y="3814812"/>
            <a:ext cx="503385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Explainability (SHAP)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4613484"/>
            <a:ext cx="15616486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Top features for delay: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carrier_ct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late_aircraft_ct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total_delay_incidents</a:t>
            </a:r>
            <a:endParaRPr lang="en-US" sz="3200" spc="-8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Top features for duration: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carrier_delay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late_aircraft_delay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total_delay_minutes</a:t>
            </a:r>
            <a:endParaRPr lang="en-US" sz="3200" spc="-86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-157054" y="5682617"/>
            <a:ext cx="320505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OAI Metrics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7795" y="6189581"/>
            <a:ext cx="1197995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Classification OAI AUC: 0.9778 (focuses on controllable delays)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Regression OAI-weighted MAE: 62.81 min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-157054" y="7249004"/>
            <a:ext cx="221445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304800" y="7859586"/>
            <a:ext cx="1177803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ROC curve for classification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SHAP summary plot (feature importance for </a:t>
            </a:r>
            <a:r>
              <a:rPr lang="en-US" sz="3200" spc="-86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Feature importance bar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0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r="-29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72695" y="752562"/>
            <a:ext cx="8629596" cy="2839827"/>
          </a:xfrm>
          <a:custGeom>
            <a:avLst/>
            <a:gdLst/>
            <a:ahLst/>
            <a:cxnLst/>
            <a:rect l="l" t="t" r="r" b="b"/>
            <a:pathLst>
              <a:path w="8629596" h="2839827">
                <a:moveTo>
                  <a:pt x="0" y="0"/>
                </a:moveTo>
                <a:lnTo>
                  <a:pt x="8629595" y="0"/>
                </a:lnTo>
                <a:lnTo>
                  <a:pt x="8629595" y="2839827"/>
                </a:lnTo>
                <a:lnTo>
                  <a:pt x="0" y="2839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3076" y="6694612"/>
            <a:ext cx="4631467" cy="2798178"/>
          </a:xfrm>
          <a:custGeom>
            <a:avLst/>
            <a:gdLst/>
            <a:ahLst/>
            <a:cxnLst/>
            <a:rect l="l" t="t" r="r" b="b"/>
            <a:pathLst>
              <a:path w="4631467" h="2798178">
                <a:moveTo>
                  <a:pt x="0" y="0"/>
                </a:moveTo>
                <a:lnTo>
                  <a:pt x="4631467" y="0"/>
                </a:lnTo>
                <a:lnTo>
                  <a:pt x="4631467" y="2798178"/>
                </a:lnTo>
                <a:lnTo>
                  <a:pt x="0" y="2798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7713" y="340360"/>
            <a:ext cx="8184933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b="1" u="sng" spc="-9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Project Impact &amp; Scenario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2339" y="912410"/>
            <a:ext cx="6816506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b="1" spc="-8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Impact &amp; Scenario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75442" y="1394692"/>
            <a:ext cx="421451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Current Baseline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7713" y="1881591"/>
            <a:ext cx="5014852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Delay rate: 95%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Average delay: 4,059 min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187732" y="3002300"/>
            <a:ext cx="4396621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Potential Impact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50342" y="3828935"/>
            <a:ext cx="134874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5% improvement: delay rate drops to 90.25%, saves ~200 min/flight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10% improvement: delay rate 85.50%, saves ~400 min/flight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15% improvement: delay rate 80.75%, saves ~600 min/flight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75442" y="5439638"/>
            <a:ext cx="4442642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Operational Focus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7713" y="6152928"/>
            <a:ext cx="1307129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OAI shows largest gains by targeting carrier and late aircraft delays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48708" y="6847645"/>
            <a:ext cx="2384468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1240" y="7546702"/>
            <a:ext cx="12259532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Bar chart/table: scenario analysis (delay rate, avg delay, savings)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Pie chart: controllable vs uncontrollable delays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60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0" r="-294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1498" y="180974"/>
            <a:ext cx="7089902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 b="1" u="sng" spc="-97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Actionable Recommendations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9543" y="777587"/>
            <a:ext cx="8385302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sz="3000" b="1" spc="-8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Actionable Recommendations &amp; Next Steps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342260" y="1434296"/>
            <a:ext cx="586126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Immediate (0–3 months)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990220"/>
            <a:ext cx="1519049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53"/>
              </a:lnSpc>
              <a:spcBef>
                <a:spcPct val="0"/>
              </a:spcBef>
            </a:pPr>
            <a:r>
              <a:rPr lang="en-US" sz="3230" spc="-8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Integrate the best-performing model (Random Forest/</a:t>
            </a:r>
            <a:r>
              <a:rPr lang="en-US" sz="3230" spc="-87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r>
              <a:rPr lang="en-US" sz="3230" spc="-8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into an interactive dashboard or notebook for ongoing analysis and demonstration.</a:t>
            </a:r>
          </a:p>
          <a:p>
            <a:pPr algn="ctr">
              <a:lnSpc>
                <a:spcPts val="3553"/>
              </a:lnSpc>
              <a:spcBef>
                <a:spcPct val="0"/>
              </a:spcBef>
            </a:pPr>
            <a:r>
              <a:rPr lang="en-US" sz="3230" spc="-87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Focus further analysis and model refinement on controllable delay causes (carrier and late aircraft), as identified by SHAP and OAI metrics.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66139" y="3943962"/>
            <a:ext cx="5665266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Short-term (3–6 months)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" y="4515863"/>
            <a:ext cx="15190497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Optimize feature engineering, especially around aircraft turnaround and scheduling, to further improve model generalization.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Experiment with additional ensemble and boosting algorithms, and compare results for robustness.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42260" y="6555255"/>
            <a:ext cx="5519003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 algn="ctr">
              <a:lnSpc>
                <a:spcPts val="3520"/>
              </a:lnSpc>
              <a:buFont typeface="Arial"/>
              <a:buChar char="•"/>
            </a:pPr>
            <a:r>
              <a:rPr lang="en-US" sz="3200" b="1" spc="-86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Long-term (6+ months)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927" y="7232148"/>
            <a:ext cx="1494464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Integrate external data sources (e.g., weather forecasts) to enhance predictive power and real-world applicability.</a:t>
            </a:r>
          </a:p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-86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Explore dynamic modeling approaches (e.g., time series, real-time prediction) for future work or competitions.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713</Words>
  <Application>Microsoft Office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SWOT Analysis: A Guide for Strategic Planning</dc:title>
  <dc:creator>hp</dc:creator>
  <cp:lastModifiedBy>ANSH AGGARWAL</cp:lastModifiedBy>
  <cp:revision>2</cp:revision>
  <dcterms:created xsi:type="dcterms:W3CDTF">2006-08-16T00:00:00Z</dcterms:created>
  <dcterms:modified xsi:type="dcterms:W3CDTF">2025-06-16T07:18:38Z</dcterms:modified>
  <dc:identifier>DAGqfJJe5e0</dc:identifier>
</cp:coreProperties>
</file>