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893FCA-470E-474C-B0F3-6E157720F246}">
          <p14:sldIdLst>
            <p14:sldId id="257"/>
            <p14:sldId id="256"/>
            <p14:sldId id="258"/>
            <p14:sldId id="259"/>
          </p14:sldIdLst>
        </p14:section>
        <p14:section name="Untitled Section" id="{F2EA4389-2624-4489-BD9F-7688FD03E516}">
          <p14:sldIdLst>
            <p14:sldId id="260"/>
            <p14:sldId id="261"/>
            <p14:sldId id="262"/>
          </p14:sldIdLst>
        </p14:section>
        <p14:section name="çonclusion" id="{0B899AD1-ECCF-4BAA-98DC-5A7CAFFCBDEA}">
          <p14:sldIdLst>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851C9-F285-81F5-F4F9-B9EA452996BB}"/>
              </a:ext>
            </a:extLst>
          </p:cNvPr>
          <p:cNvSpPr txBox="1"/>
          <p:nvPr/>
        </p:nvSpPr>
        <p:spPr>
          <a:xfrm>
            <a:off x="7285703" y="5761703"/>
            <a:ext cx="4650658"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5FF463C-53C6-4B8D-918A-DD0894052225}"/>
              </a:ext>
            </a:extLst>
          </p:cNvPr>
          <p:cNvPicPr>
            <a:picLocks noChangeAspect="1"/>
          </p:cNvPicPr>
          <p:nvPr/>
        </p:nvPicPr>
        <p:blipFill>
          <a:blip r:embed="rId2"/>
          <a:stretch>
            <a:fillRect/>
          </a:stretch>
        </p:blipFill>
        <p:spPr>
          <a:xfrm>
            <a:off x="5329083" y="222480"/>
            <a:ext cx="1691148" cy="1660423"/>
          </a:xfrm>
          <a:prstGeom prst="rect">
            <a:avLst/>
          </a:prstGeom>
        </p:spPr>
      </p:pic>
      <p:sp>
        <p:nvSpPr>
          <p:cNvPr id="8" name="TextBox 7">
            <a:extLst>
              <a:ext uri="{FF2B5EF4-FFF2-40B4-BE49-F238E27FC236}">
                <a16:creationId xmlns:a16="http://schemas.microsoft.com/office/drawing/2014/main" id="{508C23F3-CA9F-614E-FD06-48D1F6B8DA97}"/>
              </a:ext>
            </a:extLst>
          </p:cNvPr>
          <p:cNvSpPr txBox="1"/>
          <p:nvPr/>
        </p:nvSpPr>
        <p:spPr>
          <a:xfrm>
            <a:off x="2743200" y="2074391"/>
            <a:ext cx="7489991" cy="769441"/>
          </a:xfrm>
          <a:prstGeom prst="rect">
            <a:avLst/>
          </a:prstGeom>
          <a:noFill/>
        </p:spPr>
        <p:txBody>
          <a:bodyPr wrap="square" rtlCol="0">
            <a:spAutoFit/>
          </a:bodyPr>
          <a:lstStyle/>
          <a:p>
            <a:r>
              <a:rPr lang="en-IN" sz="4400" dirty="0"/>
              <a:t>MIRA VIRTUAL ASSISTANT</a:t>
            </a:r>
            <a:endParaRPr lang="en-IN" sz="2000" dirty="0"/>
          </a:p>
        </p:txBody>
      </p:sp>
      <p:sp>
        <p:nvSpPr>
          <p:cNvPr id="11" name="TextBox 10">
            <a:extLst>
              <a:ext uri="{FF2B5EF4-FFF2-40B4-BE49-F238E27FC236}">
                <a16:creationId xmlns:a16="http://schemas.microsoft.com/office/drawing/2014/main" id="{63A030B7-E8E4-987F-9DD9-938D0BD14F9E}"/>
              </a:ext>
            </a:extLst>
          </p:cNvPr>
          <p:cNvSpPr txBox="1"/>
          <p:nvPr/>
        </p:nvSpPr>
        <p:spPr>
          <a:xfrm>
            <a:off x="5026925" y="2843832"/>
            <a:ext cx="2138149" cy="369332"/>
          </a:xfrm>
          <a:prstGeom prst="rect">
            <a:avLst/>
          </a:prstGeom>
          <a:noFill/>
        </p:spPr>
        <p:txBody>
          <a:bodyPr wrap="none" rtlCol="0">
            <a:spAutoFit/>
          </a:bodyPr>
          <a:lstStyle/>
          <a:p>
            <a:r>
              <a:rPr lang="en-IN" dirty="0"/>
              <a:t> </a:t>
            </a:r>
            <a:r>
              <a:rPr lang="en-US" sz="1800" dirty="0">
                <a:effectLst/>
                <a:latin typeface="Times New Roman" panose="02020603050405020304" pitchFamily="18" charset="0"/>
                <a:ea typeface="Times New Roman" panose="02020603050405020304" pitchFamily="18" charset="0"/>
              </a:rPr>
              <a:t>(GROUP NO. – 10 )</a:t>
            </a:r>
            <a:endParaRPr lang="en-IN" dirty="0"/>
          </a:p>
        </p:txBody>
      </p:sp>
      <p:sp>
        <p:nvSpPr>
          <p:cNvPr id="12" name="TextBox 11">
            <a:extLst>
              <a:ext uri="{FF2B5EF4-FFF2-40B4-BE49-F238E27FC236}">
                <a16:creationId xmlns:a16="http://schemas.microsoft.com/office/drawing/2014/main" id="{C47B8F28-5AB4-6286-2612-0D90A5D2EA0E}"/>
              </a:ext>
            </a:extLst>
          </p:cNvPr>
          <p:cNvSpPr txBox="1"/>
          <p:nvPr/>
        </p:nvSpPr>
        <p:spPr>
          <a:xfrm>
            <a:off x="874164" y="4484431"/>
            <a:ext cx="10155409" cy="1754326"/>
          </a:xfrm>
          <a:prstGeom prst="rect">
            <a:avLst/>
          </a:prstGeom>
          <a:noFill/>
        </p:spPr>
        <p:txBody>
          <a:bodyPr wrap="none" rtlCol="0">
            <a:spAutoFit/>
          </a:bodyPr>
          <a:lstStyle/>
          <a:p>
            <a:r>
              <a:rPr lang="en-US" sz="1800" b="1" dirty="0">
                <a:effectLst/>
                <a:latin typeface="Calibri" panose="020F0502020204030204" pitchFamily="34" charset="0"/>
                <a:ea typeface="Times New Roman" panose="02020603050405020304" pitchFamily="18" charset="0"/>
              </a:rPr>
              <a:t>SUPERVISED BY :-</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rPr>
              <a:t>SUBMITTED BY :-</a:t>
            </a:r>
            <a:endParaRPr lang="en-IN" sz="1800" dirty="0">
              <a:effectLst/>
              <a:latin typeface="Times New Roman" panose="02020603050405020304" pitchFamily="18" charset="0"/>
              <a:ea typeface="Times New Roman" panose="02020603050405020304" pitchFamily="18" charset="0"/>
            </a:endParaRPr>
          </a:p>
          <a:p>
            <a:pPr marL="2743200" indent="45720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MR.SAMEER AWASTHI                                                              </a:t>
            </a:r>
            <a:r>
              <a:rPr lang="en-IN" sz="1800" dirty="0">
                <a:effectLst/>
                <a:latin typeface="Times New Roman" panose="02020603050405020304" pitchFamily="18" charset="0"/>
                <a:ea typeface="Times New Roman" panose="02020603050405020304" pitchFamily="18" charset="0"/>
              </a:rPr>
              <a:t>Ajit Kumar                     (2304221530008)</a:t>
            </a:r>
          </a:p>
          <a:p>
            <a:r>
              <a:rPr lang="en-IN" sz="1800" dirty="0">
                <a:effectLst/>
                <a:latin typeface="Times New Roman" panose="02020603050405020304" pitchFamily="18" charset="0"/>
                <a:ea typeface="Times New Roman" panose="02020603050405020304" pitchFamily="18" charset="0"/>
              </a:rPr>
              <a:t>HOD (CSE-AI &amp;AIML)                                                                Ansh Mishra                  (2304221530016)</a:t>
            </a:r>
          </a:p>
          <a:p>
            <a:r>
              <a:rPr lang="en-IN" sz="1800" dirty="0">
                <a:effectLst/>
                <a:latin typeface="Times New Roman" panose="02020603050405020304" pitchFamily="18" charset="0"/>
                <a:ea typeface="Times New Roman" panose="02020603050405020304" pitchFamily="18" charset="0"/>
              </a:rPr>
              <a:t>                                                                                                       Ashutosh Kushwaha       (2304221530024)</a:t>
            </a:r>
          </a:p>
          <a:p>
            <a:endParaRPr lang="en-IN" dirty="0"/>
          </a:p>
        </p:txBody>
      </p:sp>
    </p:spTree>
    <p:extLst>
      <p:ext uri="{BB962C8B-B14F-4D97-AF65-F5344CB8AC3E}">
        <p14:creationId xmlns:p14="http://schemas.microsoft.com/office/powerpoint/2010/main" val="308667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croll: Horizontal 6">
            <a:extLst>
              <a:ext uri="{FF2B5EF4-FFF2-40B4-BE49-F238E27FC236}">
                <a16:creationId xmlns:a16="http://schemas.microsoft.com/office/drawing/2014/main" id="{5ECB5B79-BEF4-0038-02D9-C01BE97FB8FF}"/>
              </a:ext>
            </a:extLst>
          </p:cNvPr>
          <p:cNvSpPr/>
          <p:nvPr/>
        </p:nvSpPr>
        <p:spPr>
          <a:xfrm>
            <a:off x="344129" y="186812"/>
            <a:ext cx="7806813" cy="1101213"/>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latin typeface="Times New Roman" panose="02020603050405020304" pitchFamily="18" charset="0"/>
                <a:cs typeface="Times New Roman" panose="02020603050405020304" pitchFamily="18" charset="0"/>
              </a:rPr>
              <a:t>MIRA VIRTUAL ASSISTANT</a:t>
            </a:r>
            <a:r>
              <a:rPr lang="en-IN" sz="3200" dirty="0"/>
              <a:t> </a:t>
            </a:r>
            <a:endParaRPr lang="en-IN" dirty="0"/>
          </a:p>
        </p:txBody>
      </p:sp>
      <p:sp>
        <p:nvSpPr>
          <p:cNvPr id="3" name="TextBox 2">
            <a:extLst>
              <a:ext uri="{FF2B5EF4-FFF2-40B4-BE49-F238E27FC236}">
                <a16:creationId xmlns:a16="http://schemas.microsoft.com/office/drawing/2014/main" id="{B49219A1-B757-C25D-F931-822B8A5B9170}"/>
              </a:ext>
            </a:extLst>
          </p:cNvPr>
          <p:cNvSpPr txBox="1"/>
          <p:nvPr/>
        </p:nvSpPr>
        <p:spPr>
          <a:xfrm>
            <a:off x="516193" y="2158181"/>
            <a:ext cx="11159613" cy="3993850"/>
          </a:xfrm>
          <a:prstGeom prst="rect">
            <a:avLst/>
          </a:prstGeom>
          <a:noFill/>
        </p:spPr>
        <p:txBody>
          <a:bodyPr wrap="square" rtlCol="0">
            <a:spAutoFit/>
          </a:bodyPr>
          <a:lstStyle/>
          <a:p>
            <a:pPr algn="just">
              <a:lnSpc>
                <a:spcPct val="20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Mira is a smart virtual assistant designed to make everyday tasks easier. With a friendly and easy-to-use interface, Mira helps users with things like setting reminders, answering questions, and finding information. It learns from each user's preferences, becoming more helpful over time. Whether you need help organizing your schedule or looking for the latest news, Mira is always ready to assist. This innovative assistant shows how technology can improve our daily lives and make tasks more manageable.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Mira Virtual Assistant enables voice-forward control of Android apps. Using Assistant, users can launch apps, perform tasks, access content,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54E03FF1-7939-C2FE-D8DB-9FC0803C8A0D}"/>
              </a:ext>
            </a:extLst>
          </p:cNvPr>
          <p:cNvPicPr>
            <a:picLocks noChangeAspect="1"/>
          </p:cNvPicPr>
          <p:nvPr/>
        </p:nvPicPr>
        <p:blipFill>
          <a:blip r:embed="rId2"/>
          <a:stretch>
            <a:fillRect/>
          </a:stretch>
        </p:blipFill>
        <p:spPr>
          <a:xfrm>
            <a:off x="10412361" y="285135"/>
            <a:ext cx="1666567" cy="1524000"/>
          </a:xfrm>
          <a:prstGeom prst="rect">
            <a:avLst/>
          </a:prstGeom>
        </p:spPr>
      </p:pic>
    </p:spTree>
    <p:extLst>
      <p:ext uri="{BB962C8B-B14F-4D97-AF65-F5344CB8AC3E}">
        <p14:creationId xmlns:p14="http://schemas.microsoft.com/office/powerpoint/2010/main" val="144051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roll: Vertical 4">
            <a:extLst>
              <a:ext uri="{FF2B5EF4-FFF2-40B4-BE49-F238E27FC236}">
                <a16:creationId xmlns:a16="http://schemas.microsoft.com/office/drawing/2014/main" id="{B3AEEDF4-40BA-1E44-0BD3-8FB6965CC761}"/>
              </a:ext>
            </a:extLst>
          </p:cNvPr>
          <p:cNvSpPr/>
          <p:nvPr/>
        </p:nvSpPr>
        <p:spPr>
          <a:xfrm>
            <a:off x="845574" y="707923"/>
            <a:ext cx="3588774" cy="4758812"/>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 </a:t>
            </a:r>
          </a:p>
          <a:p>
            <a:pPr algn="ctr"/>
            <a:endParaRPr lang="en-IN" sz="3600" dirty="0"/>
          </a:p>
          <a:p>
            <a:pPr algn="ctr"/>
            <a:endParaRPr lang="en-IN" sz="3600" dirty="0"/>
          </a:p>
          <a:p>
            <a:pPr algn="ctr"/>
            <a:endParaRPr lang="en-IN" sz="3600" dirty="0"/>
          </a:p>
          <a:p>
            <a:pPr algn="ctr"/>
            <a:r>
              <a:rPr lang="en-IN" sz="3600" dirty="0"/>
              <a:t>WHAT DO MIRA VIRTUAL ASSISTANT</a:t>
            </a:r>
            <a:endParaRPr lang="en-IN" dirty="0"/>
          </a:p>
          <a:p>
            <a:pPr algn="ctr"/>
            <a:endParaRPr lang="en-IN" dirty="0"/>
          </a:p>
        </p:txBody>
      </p:sp>
      <p:pic>
        <p:nvPicPr>
          <p:cNvPr id="7" name="Picture 6">
            <a:extLst>
              <a:ext uri="{FF2B5EF4-FFF2-40B4-BE49-F238E27FC236}">
                <a16:creationId xmlns:a16="http://schemas.microsoft.com/office/drawing/2014/main" id="{D4B57C08-25AC-2D98-0216-44A1F36FFD42}"/>
              </a:ext>
            </a:extLst>
          </p:cNvPr>
          <p:cNvPicPr>
            <a:picLocks noChangeAspect="1"/>
          </p:cNvPicPr>
          <p:nvPr/>
        </p:nvPicPr>
        <p:blipFill>
          <a:blip r:embed="rId2"/>
          <a:stretch>
            <a:fillRect/>
          </a:stretch>
        </p:blipFill>
        <p:spPr>
          <a:xfrm>
            <a:off x="2035276" y="1543666"/>
            <a:ext cx="1201703" cy="1179870"/>
          </a:xfrm>
          <a:prstGeom prst="rect">
            <a:avLst/>
          </a:prstGeom>
        </p:spPr>
      </p:pic>
      <p:sp>
        <p:nvSpPr>
          <p:cNvPr id="10" name="TextBox 9">
            <a:extLst>
              <a:ext uri="{FF2B5EF4-FFF2-40B4-BE49-F238E27FC236}">
                <a16:creationId xmlns:a16="http://schemas.microsoft.com/office/drawing/2014/main" id="{21D67C42-ED31-48EF-A620-77B03D384ECA}"/>
              </a:ext>
            </a:extLst>
          </p:cNvPr>
          <p:cNvSpPr txBox="1"/>
          <p:nvPr/>
        </p:nvSpPr>
        <p:spPr>
          <a:xfrm>
            <a:off x="4982802" y="958891"/>
            <a:ext cx="6518318" cy="5078313"/>
          </a:xfrm>
          <a:prstGeom prst="rect">
            <a:avLst/>
          </a:prstGeom>
          <a:noFill/>
        </p:spPr>
        <p:txBody>
          <a:bodyPr wrap="square" rtlCol="0">
            <a:spAutoFit/>
          </a:bodyPr>
          <a:lstStyle/>
          <a:p>
            <a:pPr marL="285750" indent="-285750">
              <a:buFont typeface="Arial" panose="020B0604020202020204" pitchFamily="34" charset="0"/>
              <a:buChar char="•"/>
            </a:pPr>
            <a:r>
              <a:rPr lang="en-IN" sz="2800" dirty="0"/>
              <a:t>Opening any application  (Any social media app)</a:t>
            </a:r>
          </a:p>
          <a:p>
            <a:pPr marL="285750" indent="-285750">
              <a:buFont typeface="Arial" panose="020B0604020202020204" pitchFamily="34" charset="0"/>
              <a:buChar char="•"/>
            </a:pPr>
            <a:r>
              <a:rPr lang="en-IN" sz="2800" dirty="0"/>
              <a:t>Problem solving </a:t>
            </a:r>
          </a:p>
          <a:p>
            <a:pPr marL="285750" indent="-285750">
              <a:buFont typeface="Arial" panose="020B0604020202020204" pitchFamily="34" charset="0"/>
              <a:buChar char="•"/>
            </a:pPr>
            <a:r>
              <a:rPr lang="en-IN" sz="2800" dirty="0"/>
              <a:t>Answering your questions in human understable language</a:t>
            </a:r>
          </a:p>
          <a:p>
            <a:pPr marL="285750" indent="-285750">
              <a:buFont typeface="Arial" panose="020B0604020202020204" pitchFamily="34" charset="0"/>
              <a:buChar char="•"/>
            </a:pPr>
            <a:r>
              <a:rPr lang="en-IN" sz="2800" dirty="0"/>
              <a:t>Ensure Real Time and Date</a:t>
            </a:r>
          </a:p>
          <a:p>
            <a:pPr marL="285750" indent="-285750">
              <a:buFont typeface="Arial" panose="020B0604020202020204" pitchFamily="34" charset="0"/>
              <a:buChar char="•"/>
            </a:pPr>
            <a:r>
              <a:rPr lang="en-IN" sz="2800" dirty="0"/>
              <a:t>Statewise wheather  Report </a:t>
            </a:r>
          </a:p>
          <a:p>
            <a:pPr marL="285750" indent="-285750">
              <a:buFont typeface="Arial" panose="020B0604020202020204" pitchFamily="34" charset="0"/>
              <a:buChar char="•"/>
            </a:pPr>
            <a:r>
              <a:rPr lang="en-IN" sz="2800" dirty="0"/>
              <a:t>Map Reporting</a:t>
            </a:r>
          </a:p>
          <a:p>
            <a:pPr marL="285750" indent="-285750">
              <a:buFont typeface="Arial" panose="020B0604020202020204" pitchFamily="34" charset="0"/>
              <a:buChar char="•"/>
            </a:pPr>
            <a:r>
              <a:rPr lang="en-IN" sz="2800" dirty="0"/>
              <a:t>Find any location (from -to- to reach )</a:t>
            </a:r>
          </a:p>
          <a:p>
            <a:pPr marL="285750" indent="-285750">
              <a:buFont typeface="Arial" panose="020B0604020202020204" pitchFamily="34" charset="0"/>
              <a:buChar char="•"/>
            </a:pPr>
            <a:r>
              <a:rPr lang="en-IN" sz="2800" dirty="0"/>
              <a:t>Open any image Easily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427281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A10C632-FBF0-FA9B-0587-BC9ED890428A}"/>
              </a:ext>
            </a:extLst>
          </p:cNvPr>
          <p:cNvSpPr/>
          <p:nvPr/>
        </p:nvSpPr>
        <p:spPr>
          <a:xfrm>
            <a:off x="0" y="-191729"/>
            <a:ext cx="12260826" cy="71726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3C62D4EF-167D-3EA5-2453-4938548E7AE8}"/>
              </a:ext>
            </a:extLst>
          </p:cNvPr>
          <p:cNvPicPr>
            <a:picLocks noChangeAspect="1"/>
          </p:cNvPicPr>
          <p:nvPr/>
        </p:nvPicPr>
        <p:blipFill>
          <a:blip r:embed="rId2"/>
          <a:stretch>
            <a:fillRect/>
          </a:stretch>
        </p:blipFill>
        <p:spPr>
          <a:xfrm>
            <a:off x="707923" y="1933965"/>
            <a:ext cx="11012129" cy="3756986"/>
          </a:xfrm>
          <a:prstGeom prst="rect">
            <a:avLst/>
          </a:prstGeom>
        </p:spPr>
      </p:pic>
      <p:sp>
        <p:nvSpPr>
          <p:cNvPr id="12" name="Rectangle 11">
            <a:extLst>
              <a:ext uri="{FF2B5EF4-FFF2-40B4-BE49-F238E27FC236}">
                <a16:creationId xmlns:a16="http://schemas.microsoft.com/office/drawing/2014/main" id="{38301E7A-95CB-EE59-90C8-48FB0C169DE2}"/>
              </a:ext>
            </a:extLst>
          </p:cNvPr>
          <p:cNvSpPr/>
          <p:nvPr/>
        </p:nvSpPr>
        <p:spPr>
          <a:xfrm>
            <a:off x="259569" y="309716"/>
            <a:ext cx="11672861"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dirty="0"/>
              <a:t>HOW MIRA WORK ?</a:t>
            </a:r>
            <a:r>
              <a:rPr lang="en-IN" dirty="0"/>
              <a:t> </a:t>
            </a:r>
          </a:p>
        </p:txBody>
      </p:sp>
    </p:spTree>
    <p:extLst>
      <p:ext uri="{BB962C8B-B14F-4D97-AF65-F5344CB8AC3E}">
        <p14:creationId xmlns:p14="http://schemas.microsoft.com/office/powerpoint/2010/main" val="160433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AD95F23-C73A-0376-CD00-FF9AF9F49E2A}"/>
              </a:ext>
            </a:extLst>
          </p:cNvPr>
          <p:cNvSpPr/>
          <p:nvPr/>
        </p:nvSpPr>
        <p:spPr>
          <a:xfrm>
            <a:off x="0" y="528320"/>
            <a:ext cx="12192000" cy="711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4000" dirty="0"/>
              <a:t>USER INTERFACE</a:t>
            </a:r>
            <a:endParaRPr lang="en-IN" dirty="0"/>
          </a:p>
        </p:txBody>
      </p:sp>
      <p:pic>
        <p:nvPicPr>
          <p:cNvPr id="14" name="Picture 13">
            <a:extLst>
              <a:ext uri="{FF2B5EF4-FFF2-40B4-BE49-F238E27FC236}">
                <a16:creationId xmlns:a16="http://schemas.microsoft.com/office/drawing/2014/main" id="{D574E2A1-67F7-7D17-E768-D92AA39795BF}"/>
              </a:ext>
            </a:extLst>
          </p:cNvPr>
          <p:cNvPicPr>
            <a:picLocks noChangeAspect="1"/>
          </p:cNvPicPr>
          <p:nvPr/>
        </p:nvPicPr>
        <p:blipFill>
          <a:blip r:embed="rId2"/>
          <a:stretch>
            <a:fillRect/>
          </a:stretch>
        </p:blipFill>
        <p:spPr>
          <a:xfrm>
            <a:off x="8971280" y="1371599"/>
            <a:ext cx="2790779" cy="5184577"/>
          </a:xfrm>
          <a:prstGeom prst="rect">
            <a:avLst/>
          </a:prstGeom>
        </p:spPr>
      </p:pic>
      <p:pic>
        <p:nvPicPr>
          <p:cNvPr id="16" name="Picture 15">
            <a:extLst>
              <a:ext uri="{FF2B5EF4-FFF2-40B4-BE49-F238E27FC236}">
                <a16:creationId xmlns:a16="http://schemas.microsoft.com/office/drawing/2014/main" id="{D7E07D97-F047-9973-D823-062594A700A3}"/>
              </a:ext>
            </a:extLst>
          </p:cNvPr>
          <p:cNvPicPr>
            <a:picLocks noChangeAspect="1"/>
          </p:cNvPicPr>
          <p:nvPr/>
        </p:nvPicPr>
        <p:blipFill>
          <a:blip r:embed="rId3"/>
          <a:stretch>
            <a:fillRect/>
          </a:stretch>
        </p:blipFill>
        <p:spPr>
          <a:xfrm>
            <a:off x="3409950" y="2324634"/>
            <a:ext cx="5372100" cy="3278505"/>
          </a:xfrm>
          <a:prstGeom prst="rect">
            <a:avLst/>
          </a:prstGeom>
        </p:spPr>
      </p:pic>
      <p:sp>
        <p:nvSpPr>
          <p:cNvPr id="19" name="Rectangle 18">
            <a:extLst>
              <a:ext uri="{FF2B5EF4-FFF2-40B4-BE49-F238E27FC236}">
                <a16:creationId xmlns:a16="http://schemas.microsoft.com/office/drawing/2014/main" id="{3823FCD7-E976-1018-7F5D-43696B02B8BA}"/>
              </a:ext>
            </a:extLst>
          </p:cNvPr>
          <p:cNvSpPr/>
          <p:nvPr/>
        </p:nvSpPr>
        <p:spPr>
          <a:xfrm>
            <a:off x="5192134" y="2490787"/>
            <a:ext cx="1515826" cy="170021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20" name="Picture 19">
            <a:extLst>
              <a:ext uri="{FF2B5EF4-FFF2-40B4-BE49-F238E27FC236}">
                <a16:creationId xmlns:a16="http://schemas.microsoft.com/office/drawing/2014/main" id="{527CFAB9-85A6-48C0-B53E-32278B738046}"/>
              </a:ext>
            </a:extLst>
          </p:cNvPr>
          <p:cNvPicPr>
            <a:picLocks noChangeAspect="1"/>
          </p:cNvPicPr>
          <p:nvPr/>
        </p:nvPicPr>
        <p:blipFill>
          <a:blip r:embed="rId4"/>
          <a:stretch>
            <a:fillRect/>
          </a:stretch>
        </p:blipFill>
        <p:spPr>
          <a:xfrm>
            <a:off x="5192134" y="2667000"/>
            <a:ext cx="1666567" cy="1524000"/>
          </a:xfrm>
          <a:prstGeom prst="rect">
            <a:avLst/>
          </a:prstGeom>
        </p:spPr>
      </p:pic>
      <p:pic>
        <p:nvPicPr>
          <p:cNvPr id="23" name="Picture 22">
            <a:extLst>
              <a:ext uri="{FF2B5EF4-FFF2-40B4-BE49-F238E27FC236}">
                <a16:creationId xmlns:a16="http://schemas.microsoft.com/office/drawing/2014/main" id="{68D135C0-BB9E-CA66-CC88-E6BCFC7B8778}"/>
              </a:ext>
            </a:extLst>
          </p:cNvPr>
          <p:cNvPicPr>
            <a:picLocks noChangeAspect="1"/>
          </p:cNvPicPr>
          <p:nvPr/>
        </p:nvPicPr>
        <p:blipFill>
          <a:blip r:embed="rId5"/>
          <a:stretch>
            <a:fillRect/>
          </a:stretch>
        </p:blipFill>
        <p:spPr>
          <a:xfrm>
            <a:off x="264160" y="1371599"/>
            <a:ext cx="3060337" cy="5334001"/>
          </a:xfrm>
          <a:prstGeom prst="rect">
            <a:avLst/>
          </a:prstGeom>
        </p:spPr>
      </p:pic>
    </p:spTree>
    <p:extLst>
      <p:ext uri="{BB962C8B-B14F-4D97-AF65-F5344CB8AC3E}">
        <p14:creationId xmlns:p14="http://schemas.microsoft.com/office/powerpoint/2010/main" val="298080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A8CA27-625A-BD08-1C96-EEBE6C8C98F1}"/>
              </a:ext>
            </a:extLst>
          </p:cNvPr>
          <p:cNvPicPr>
            <a:picLocks noChangeAspect="1"/>
          </p:cNvPicPr>
          <p:nvPr/>
        </p:nvPicPr>
        <p:blipFill>
          <a:blip r:embed="rId2"/>
          <a:stretch>
            <a:fillRect/>
          </a:stretch>
        </p:blipFill>
        <p:spPr>
          <a:xfrm>
            <a:off x="7934960" y="162560"/>
            <a:ext cx="4257040" cy="6695440"/>
          </a:xfrm>
          <a:prstGeom prst="rect">
            <a:avLst/>
          </a:prstGeom>
        </p:spPr>
      </p:pic>
      <p:sp>
        <p:nvSpPr>
          <p:cNvPr id="8" name="TextBox 7">
            <a:extLst>
              <a:ext uri="{FF2B5EF4-FFF2-40B4-BE49-F238E27FC236}">
                <a16:creationId xmlns:a16="http://schemas.microsoft.com/office/drawing/2014/main" id="{F1D41083-B2A7-22EA-F729-B395633A10E7}"/>
              </a:ext>
            </a:extLst>
          </p:cNvPr>
          <p:cNvSpPr txBox="1"/>
          <p:nvPr/>
        </p:nvSpPr>
        <p:spPr>
          <a:xfrm>
            <a:off x="1016000" y="316468"/>
            <a:ext cx="5354320" cy="1200329"/>
          </a:xfrm>
          <a:prstGeom prst="rect">
            <a:avLst/>
          </a:prstGeom>
          <a:noFill/>
        </p:spPr>
        <p:txBody>
          <a:bodyPr wrap="square" rtlCol="0">
            <a:spAutoFit/>
          </a:bodyPr>
          <a:lstStyle/>
          <a:p>
            <a:r>
              <a:rPr lang="en-IN" sz="7200" dirty="0"/>
              <a:t>Advantages</a:t>
            </a:r>
          </a:p>
        </p:txBody>
      </p:sp>
      <p:sp>
        <p:nvSpPr>
          <p:cNvPr id="11" name="TextBox 10">
            <a:extLst>
              <a:ext uri="{FF2B5EF4-FFF2-40B4-BE49-F238E27FC236}">
                <a16:creationId xmlns:a16="http://schemas.microsoft.com/office/drawing/2014/main" id="{D0317A1D-993B-273C-DF68-64555E4DA33E}"/>
              </a:ext>
            </a:extLst>
          </p:cNvPr>
          <p:cNvSpPr txBox="1"/>
          <p:nvPr/>
        </p:nvSpPr>
        <p:spPr>
          <a:xfrm>
            <a:off x="629920" y="1859280"/>
            <a:ext cx="5354320" cy="3970318"/>
          </a:xfrm>
          <a:prstGeom prst="rect">
            <a:avLst/>
          </a:prstGeom>
          <a:noFill/>
        </p:spPr>
        <p:txBody>
          <a:bodyPr wrap="square" rtlCol="0">
            <a:spAutoFit/>
          </a:bodyPr>
          <a:lstStyle/>
          <a:p>
            <a:endParaRPr lang="en-IN" sz="2800" dirty="0"/>
          </a:p>
          <a:p>
            <a:pPr marL="342900" indent="-342900">
              <a:buAutoNum type="arabicPeriod"/>
            </a:pPr>
            <a:r>
              <a:rPr lang="en-IN" sz="2800" dirty="0"/>
              <a:t>Hands-free control</a:t>
            </a:r>
          </a:p>
          <a:p>
            <a:pPr marL="342900" indent="-342900">
              <a:buAutoNum type="arabicPeriod"/>
            </a:pPr>
            <a:r>
              <a:rPr lang="en-IN" sz="2800" dirty="0"/>
              <a:t>Multi-device compatibility</a:t>
            </a:r>
          </a:p>
          <a:p>
            <a:pPr marL="342900" indent="-342900">
              <a:buAutoNum type="arabicPeriod"/>
            </a:pPr>
            <a:r>
              <a:rPr lang="en-IN" sz="2800" dirty="0"/>
              <a:t>Accessibility</a:t>
            </a:r>
          </a:p>
          <a:p>
            <a:pPr marL="342900" indent="-342900">
              <a:buAutoNum type="arabicPeriod"/>
            </a:pPr>
            <a:r>
              <a:rPr lang="en-IN" sz="2800" dirty="0"/>
              <a:t>Continuous learning</a:t>
            </a:r>
          </a:p>
          <a:p>
            <a:pPr marL="342900" indent="-342900">
              <a:buAutoNum type="arabicPeriod"/>
            </a:pPr>
            <a:r>
              <a:rPr lang="en-IN" sz="2800" dirty="0"/>
              <a:t>Language support </a:t>
            </a:r>
          </a:p>
          <a:p>
            <a:pPr marL="342900" indent="-342900">
              <a:buAutoNum type="arabicPeriod"/>
            </a:pPr>
            <a:r>
              <a:rPr lang="en-IN" sz="2800" dirty="0"/>
              <a:t>Wheather forecast</a:t>
            </a:r>
          </a:p>
          <a:p>
            <a:pPr marL="342900" indent="-342900">
              <a:buAutoNum type="arabicPeriod"/>
            </a:pPr>
            <a:r>
              <a:rPr lang="en-IN" sz="2800" dirty="0"/>
              <a:t>Real Time Information</a:t>
            </a:r>
          </a:p>
          <a:p>
            <a:endParaRPr lang="en-IN" sz="2800" dirty="0"/>
          </a:p>
        </p:txBody>
      </p:sp>
    </p:spTree>
    <p:extLst>
      <p:ext uri="{BB962C8B-B14F-4D97-AF65-F5344CB8AC3E}">
        <p14:creationId xmlns:p14="http://schemas.microsoft.com/office/powerpoint/2010/main" val="135041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9AE2A2-FE60-6FF6-FBE6-30B372A2CB72}"/>
              </a:ext>
            </a:extLst>
          </p:cNvPr>
          <p:cNvPicPr>
            <a:picLocks noChangeAspect="1"/>
          </p:cNvPicPr>
          <p:nvPr/>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C08C7C6C-217E-A1FD-9362-48FC12F97CBC}"/>
              </a:ext>
            </a:extLst>
          </p:cNvPr>
          <p:cNvSpPr/>
          <p:nvPr/>
        </p:nvSpPr>
        <p:spPr>
          <a:xfrm>
            <a:off x="10444480" y="0"/>
            <a:ext cx="650240" cy="11480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253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1003D695-BE40-F4A7-284E-4F037883BF4B}"/>
              </a:ext>
            </a:extLst>
          </p:cNvPr>
          <p:cNvSpPr/>
          <p:nvPr/>
        </p:nvSpPr>
        <p:spPr>
          <a:xfrm>
            <a:off x="243840" y="325120"/>
            <a:ext cx="11541760" cy="64008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3600" dirty="0"/>
              <a:t>Conclusion</a:t>
            </a:r>
            <a:endParaRPr lang="en-IN" dirty="0"/>
          </a:p>
        </p:txBody>
      </p:sp>
      <p:sp>
        <p:nvSpPr>
          <p:cNvPr id="5" name="Scroll: Vertical 4">
            <a:extLst>
              <a:ext uri="{FF2B5EF4-FFF2-40B4-BE49-F238E27FC236}">
                <a16:creationId xmlns:a16="http://schemas.microsoft.com/office/drawing/2014/main" id="{0C7A18FC-8755-5232-29FF-560436F2E30E}"/>
              </a:ext>
            </a:extLst>
          </p:cNvPr>
          <p:cNvSpPr/>
          <p:nvPr/>
        </p:nvSpPr>
        <p:spPr>
          <a:xfrm>
            <a:off x="10830560" y="101600"/>
            <a:ext cx="802640" cy="6685280"/>
          </a:xfrm>
          <a:prstGeom prst="vertic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3600" dirty="0"/>
              <a:t>Conc</a:t>
            </a:r>
          </a:p>
          <a:p>
            <a:pPr algn="ctr"/>
            <a:r>
              <a:rPr lang="en-IN" sz="3600" dirty="0"/>
              <a:t>l</a:t>
            </a:r>
          </a:p>
          <a:p>
            <a:pPr algn="ctr"/>
            <a:r>
              <a:rPr lang="en-IN" sz="3600" dirty="0"/>
              <a:t>us</a:t>
            </a:r>
          </a:p>
          <a:p>
            <a:pPr algn="ctr"/>
            <a:r>
              <a:rPr lang="en-IN" sz="3600" dirty="0"/>
              <a:t>i</a:t>
            </a:r>
          </a:p>
          <a:p>
            <a:pPr algn="ctr"/>
            <a:r>
              <a:rPr lang="en-IN" sz="3600" dirty="0"/>
              <a:t>on</a:t>
            </a:r>
          </a:p>
        </p:txBody>
      </p:sp>
      <p:sp>
        <p:nvSpPr>
          <p:cNvPr id="6" name="TextBox 5">
            <a:extLst>
              <a:ext uri="{FF2B5EF4-FFF2-40B4-BE49-F238E27FC236}">
                <a16:creationId xmlns:a16="http://schemas.microsoft.com/office/drawing/2014/main" id="{CBF03C54-9121-E8CA-0829-3A1F8E3665EF}"/>
              </a:ext>
            </a:extLst>
          </p:cNvPr>
          <p:cNvSpPr txBox="1"/>
          <p:nvPr/>
        </p:nvSpPr>
        <p:spPr>
          <a:xfrm>
            <a:off x="1036320" y="1930400"/>
            <a:ext cx="9072880" cy="2862322"/>
          </a:xfrm>
          <a:prstGeom prst="rect">
            <a:avLst/>
          </a:prstGeom>
          <a:noFill/>
        </p:spPr>
        <p:txBody>
          <a:bodyPr wrap="square" rtlCol="0">
            <a:spAutoFit/>
          </a:bodyPr>
          <a:lstStyle/>
          <a:p>
            <a:pPr algn="just"/>
            <a:r>
              <a:rPr lang="en-US" sz="2000" dirty="0"/>
              <a:t>In conclusion, utilizing a virtual assistant can significantly enhance productivity and efficiency in various tasks and projects. </a:t>
            </a:r>
          </a:p>
          <a:p>
            <a:r>
              <a:rPr lang="en-US" sz="2000" dirty="0"/>
              <a:t>By fostering clear communication, defining tasks, and building a positive working relationship, you can maximize the benefits they offer. With the right approach, a virtual assistant can help you manage your time better, improve organization, and ultimately contribute to the success of your goals. Embracing this support can lead to a more streamlined workflow and allow you to focus on the aspects of your work that matter most. Overall, they can make your life easier .</a:t>
            </a:r>
          </a:p>
        </p:txBody>
      </p:sp>
    </p:spTree>
    <p:extLst>
      <p:ext uri="{BB962C8B-B14F-4D97-AF65-F5344CB8AC3E}">
        <p14:creationId xmlns:p14="http://schemas.microsoft.com/office/powerpoint/2010/main" val="218557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DDDAE6-518E-E720-DA18-630F01F6254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36766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MIRA VIRTUAL ASSISTANT PPT</Template>
  <TotalTime>0</TotalTime>
  <Words>341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kaviraj ansh</dc:creator>
  <cp:lastModifiedBy>kaviraj ansh</cp:lastModifiedBy>
  <cp:revision>1</cp:revision>
  <dcterms:created xsi:type="dcterms:W3CDTF">2025-01-27T07:53:23Z</dcterms:created>
  <dcterms:modified xsi:type="dcterms:W3CDTF">2025-01-27T07:53:38Z</dcterms:modified>
</cp:coreProperties>
</file>