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.ai/anony-moose-214705333058967856/fake-speech-detection/runs/u5htw2se?apiKey=55191f42f262408d6d22cec5d9c08fc9e9af0fd4" TargetMode="External"/><Relationship Id="rId7" Type="http://schemas.openxmlformats.org/officeDocument/2006/relationships/hyperlink" Target="https://ieeexplore.ieee.org/abstract/document/10063734" TargetMode="External"/><Relationship Id="rId2" Type="http://schemas.openxmlformats.org/officeDocument/2006/relationships/hyperlink" Target="https://wandb.ai/anony-moose-214705333058967856/fake-speech-detection?apiKey=55191f42f262408d6d22cec5d9c08fc9e9af0fd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abstract/document/10037999" TargetMode="External"/><Relationship Id="rId5" Type="http://schemas.openxmlformats.org/officeDocument/2006/relationships/hyperlink" Target="https://arxiv.org/abs/2005.08100" TargetMode="External"/><Relationship Id="rId4" Type="http://schemas.openxmlformats.org/officeDocument/2006/relationships/hyperlink" Target="http://www.asvspoof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asvspoof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ensorflow.org/guide/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0DAB-4949-6D89-C514-65EBE81E6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015120"/>
          </a:xfrm>
        </p:spPr>
        <p:txBody>
          <a:bodyPr>
            <a:normAutofit/>
          </a:bodyPr>
          <a:lstStyle/>
          <a:p>
            <a:r>
              <a:rPr lang="en-US" sz="7200" b="1" u="sng" dirty="0">
                <a:solidFill>
                  <a:schemeClr val="bg1"/>
                </a:solidFill>
              </a:rPr>
              <a:t>Project</a:t>
            </a:r>
            <a:r>
              <a:rPr lang="en-US" sz="7200" dirty="0">
                <a:solidFill>
                  <a:schemeClr val="bg1"/>
                </a:solidFill>
              </a:rPr>
              <a:t> </a:t>
            </a:r>
            <a:endParaRPr lang="en-IN" sz="7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1F740-EA3C-16F7-1A7E-9F7AE2233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		</a:t>
            </a:r>
            <a:r>
              <a:rPr lang="en-IN" sz="4000" b="1" dirty="0">
                <a:solidFill>
                  <a:schemeClr val="bg1"/>
                </a:solidFill>
              </a:rPr>
              <a:t>Fake Speech Detection</a:t>
            </a:r>
          </a:p>
          <a:p>
            <a:r>
              <a:rPr lang="en-IN" sz="4000" b="1" dirty="0">
                <a:solidFill>
                  <a:schemeClr val="bg1"/>
                </a:solidFill>
              </a:rPr>
              <a:t> 			(Conformer)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11FC96-9293-4036-6BEA-2D1C266D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103" y="3350369"/>
            <a:ext cx="5546945" cy="313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EDCF0-2FE3-2574-7E94-4B39C5E57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486" y="439695"/>
            <a:ext cx="2857849" cy="208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01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E911-539E-E9D2-5B67-8CB9CB468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2271"/>
          </a:xfrm>
        </p:spPr>
        <p:txBody>
          <a:bodyPr>
            <a:normAutofit fontScale="90000"/>
          </a:bodyPr>
          <a:lstStyle/>
          <a:p>
            <a:r>
              <a:rPr lang="en-IN" dirty="0"/>
              <a:t>			</a:t>
            </a:r>
            <a:r>
              <a:rPr lang="en-IN" sz="4400" b="1" u="sng" dirty="0">
                <a:solidFill>
                  <a:schemeClr val="bg1"/>
                </a:solidFill>
                <a:latin typeface="Inter"/>
              </a:rPr>
              <a:t>References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52685-2A59-F45D-0126-1F4FCCBF5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1417"/>
            <a:ext cx="9905999" cy="4249784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bg1"/>
                </a:solidFill>
              </a:rPr>
              <a:t>View Project at </a:t>
            </a:r>
            <a: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  <a:t> </a:t>
            </a:r>
            <a:r>
              <a:rPr lang="en-IN" sz="1600" b="0" i="0" u="none" strike="noStrike" dirty="0">
                <a:effectLst/>
                <a:latin typeface="-apple-system"/>
                <a:hlinkClick r:id="rId2"/>
              </a:rPr>
              <a:t>https://wandb.ai/anony-moose-214705333058967856/fake-speech-detection?apiKey=55191f42f262408d6d22cec5d9c08fc9e9af0fd4</a:t>
            </a:r>
            <a:endParaRPr lang="en-IN" b="0" i="0" u="none" strike="noStrike" dirty="0">
              <a:effectLst/>
              <a:latin typeface="-apple-system"/>
            </a:endParaRPr>
          </a:p>
          <a:p>
            <a:r>
              <a:rPr lang="en-IN" dirty="0">
                <a:solidFill>
                  <a:schemeClr val="bg1"/>
                </a:solidFill>
                <a:latin typeface="-apple-system"/>
              </a:rPr>
              <a:t>View Run at</a:t>
            </a:r>
            <a:r>
              <a:rPr lang="en-IN" dirty="0">
                <a:latin typeface="-apple-system"/>
              </a:rPr>
              <a:t> </a:t>
            </a:r>
            <a:r>
              <a:rPr lang="en-IN" sz="1800" b="0" i="0" dirty="0">
                <a:effectLst/>
                <a:latin typeface="-apple-system"/>
              </a:rPr>
              <a:t> </a:t>
            </a:r>
            <a:r>
              <a:rPr lang="en-IN" sz="1800" b="0" i="0" u="none" strike="noStrike" dirty="0">
                <a:effectLst/>
                <a:latin typeface="-apple-system"/>
                <a:hlinkClick r:id="rId3"/>
              </a:rPr>
              <a:t>https://wandb.ai/anony-moose-214705333058967856/fake-speech-detection/runs/u5htw2se?apiKey=55191f42f262408d6d22cec5d9c08fc9e9af0fd4</a:t>
            </a:r>
            <a:endParaRPr lang="en-IN" sz="1800" b="0" i="0" u="none" strike="noStrike" dirty="0">
              <a:effectLst/>
              <a:latin typeface="-apple-system"/>
            </a:endParaRPr>
          </a:p>
          <a:p>
            <a:r>
              <a:rPr lang="en-IN" sz="2100" b="0" i="0" u="none" strike="noStrike" dirty="0">
                <a:solidFill>
                  <a:schemeClr val="bg1"/>
                </a:solidFill>
                <a:effectLst/>
                <a:latin typeface="-apple-system"/>
              </a:rPr>
              <a:t>Dataset at </a:t>
            </a:r>
            <a:r>
              <a:rPr lang="en-IN" sz="1800" b="0" i="0" u="none" strike="noStrike" dirty="0">
                <a:solidFill>
                  <a:srgbClr val="202124"/>
                </a:solidFill>
                <a:effectLst/>
                <a:latin typeface="Inter"/>
                <a:hlinkClick r:id="rId4"/>
              </a:rPr>
              <a:t>http://www.asvspoof.org</a:t>
            </a:r>
            <a:endParaRPr lang="en-IN" sz="1800" b="0" i="0" u="none" strike="noStrike" dirty="0">
              <a:effectLst/>
              <a:latin typeface="-apple-system"/>
            </a:endParaRPr>
          </a:p>
          <a:p>
            <a:r>
              <a:rPr lang="en-IN" dirty="0">
                <a:solidFill>
                  <a:schemeClr val="bg1"/>
                </a:solidFill>
                <a:latin typeface="-apple-system"/>
              </a:rPr>
              <a:t>Papers:</a:t>
            </a:r>
          </a:p>
          <a:p>
            <a:pPr lvl="1"/>
            <a:r>
              <a:rPr lang="en-IN" b="1" i="0" dirty="0">
                <a:solidFill>
                  <a:srgbClr val="000000"/>
                </a:solidFill>
                <a:effectLst/>
                <a:latin typeface="Lucida Grande"/>
              </a:rPr>
              <a:t>Conformer: Convolution-augmented Transformer for Speech Recognition </a:t>
            </a:r>
            <a:r>
              <a:rPr lang="en-IN" b="1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https://arxiv.org/abs/2005.08100</a:t>
            </a:r>
            <a:endParaRPr lang="en-IN" b="1" i="0" dirty="0">
              <a:solidFill>
                <a:srgbClr val="000000"/>
              </a:solidFill>
              <a:effectLst/>
              <a:latin typeface="Lucida Grande"/>
            </a:endParaRPr>
          </a:p>
          <a:p>
            <a:pPr lvl="1"/>
            <a:r>
              <a:rPr lang="en-US" b="1" i="0" dirty="0">
                <a:solidFill>
                  <a:schemeClr val="bg1"/>
                </a:solidFill>
                <a:effectLst/>
                <a:latin typeface="Inter"/>
              </a:rPr>
              <a:t>Synthetic Voice Detection and Audio Splicing Detection using SE-Res2Net-Conformer Architecture   </a:t>
            </a:r>
            <a:r>
              <a:rPr lang="en-US" b="1" i="0" dirty="0">
                <a:solidFill>
                  <a:schemeClr val="bg1"/>
                </a:solidFill>
                <a:effectLst/>
                <a:latin typeface="Inter"/>
                <a:hlinkClick r:id="rId6"/>
              </a:rPr>
              <a:t>https://ieeexplore.ieee.org/abstract/document/10037999</a:t>
            </a:r>
            <a:endParaRPr lang="en-US" b="1" i="0" dirty="0">
              <a:solidFill>
                <a:schemeClr val="bg1"/>
              </a:solidFill>
              <a:effectLst/>
              <a:latin typeface="Inter"/>
            </a:endParaRPr>
          </a:p>
          <a:p>
            <a:pPr lvl="1"/>
            <a:r>
              <a:rPr lang="en-US" b="1" i="0" dirty="0" err="1">
                <a:solidFill>
                  <a:schemeClr val="bg1"/>
                </a:solidFill>
                <a:effectLst/>
                <a:latin typeface="Inter"/>
              </a:rPr>
              <a:t>SpecRNet</a:t>
            </a:r>
            <a:r>
              <a:rPr lang="en-US" b="1" i="0" dirty="0">
                <a:solidFill>
                  <a:schemeClr val="bg1"/>
                </a:solidFill>
                <a:effectLst/>
                <a:latin typeface="Inter"/>
              </a:rPr>
              <a:t>: Towards Faster and More Accessible Audio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Inter"/>
              </a:rPr>
              <a:t>DeepFake</a:t>
            </a:r>
            <a:r>
              <a:rPr lang="en-US" b="1" i="0" dirty="0">
                <a:solidFill>
                  <a:schemeClr val="bg1"/>
                </a:solidFill>
                <a:effectLst/>
                <a:latin typeface="Inter"/>
              </a:rPr>
              <a:t> Detection </a:t>
            </a:r>
            <a:r>
              <a:rPr lang="en-US" b="1" dirty="0">
                <a:solidFill>
                  <a:schemeClr val="bg1"/>
                </a:solidFill>
                <a:latin typeface="Inter"/>
                <a:hlinkClick r:id="rId7"/>
              </a:rPr>
              <a:t>https://ieeexplore.ieee.org/abstract/document/10063734</a:t>
            </a:r>
            <a:endParaRPr lang="en-US" b="1" dirty="0">
              <a:solidFill>
                <a:schemeClr val="bg1"/>
              </a:solidFill>
              <a:latin typeface="Inter"/>
            </a:endParaRPr>
          </a:p>
          <a:p>
            <a:pPr marL="457200" lvl="1" indent="0">
              <a:buNone/>
            </a:pPr>
            <a:endParaRPr lang="en-US" b="1" i="0" dirty="0">
              <a:solidFill>
                <a:schemeClr val="bg1"/>
              </a:solidFill>
              <a:effectLst/>
              <a:latin typeface="Inter"/>
            </a:endParaRPr>
          </a:p>
          <a:p>
            <a:pPr lvl="1"/>
            <a:endParaRPr lang="en-US" b="1" i="0" dirty="0">
              <a:solidFill>
                <a:schemeClr val="bg1"/>
              </a:solidFill>
              <a:effectLst/>
              <a:latin typeface="Inter"/>
            </a:endParaRPr>
          </a:p>
          <a:p>
            <a:pPr lvl="1"/>
            <a:endParaRPr lang="en-US" b="1" i="0" dirty="0">
              <a:solidFill>
                <a:schemeClr val="bg1"/>
              </a:solidFill>
              <a:effectLst/>
              <a:latin typeface="Inter"/>
            </a:endParaRPr>
          </a:p>
          <a:p>
            <a:pPr lvl="1"/>
            <a:endParaRPr lang="en-IN" b="1" i="0" dirty="0">
              <a:solidFill>
                <a:srgbClr val="000000"/>
              </a:solidFill>
              <a:effectLst/>
              <a:latin typeface="Lucida Grande"/>
            </a:endParaRPr>
          </a:p>
          <a:p>
            <a:pPr lvl="1"/>
            <a:endParaRPr lang="en-IN" b="0" i="0" u="none" strike="noStrike" dirty="0">
              <a:effectLst/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3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631C-1164-F2F3-FB4B-9DF5A42F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sz="4400" b="1" u="sng" dirty="0" err="1">
                <a:solidFill>
                  <a:schemeClr val="bg1"/>
                </a:solidFill>
              </a:rPr>
              <a:t>DatASET</a:t>
            </a:r>
            <a:r>
              <a:rPr lang="en-US" b="1" u="sng" dirty="0">
                <a:solidFill>
                  <a:schemeClr val="bg1"/>
                </a:solidFill>
              </a:rPr>
              <a:t> 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D72B-DB9E-811A-4A92-BD24E2B46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i="1" u="sng" dirty="0" err="1">
                <a:solidFill>
                  <a:srgbClr val="202124"/>
                </a:solidFill>
                <a:effectLst/>
                <a:latin typeface="zeitung"/>
              </a:rPr>
              <a:t>ASVspoof</a:t>
            </a:r>
            <a:r>
              <a:rPr lang="en-IN" b="1" i="1" u="sng" dirty="0">
                <a:solidFill>
                  <a:srgbClr val="202124"/>
                </a:solidFill>
                <a:effectLst/>
                <a:latin typeface="zeitung"/>
              </a:rPr>
              <a:t> 2019 Dataset </a:t>
            </a:r>
            <a:r>
              <a:rPr lang="en-IN" b="1" i="1" dirty="0">
                <a:solidFill>
                  <a:srgbClr val="202124"/>
                </a:solidFill>
                <a:effectLst/>
                <a:latin typeface="zeitung"/>
              </a:rPr>
              <a:t>:- </a:t>
            </a:r>
            <a:r>
              <a:rPr lang="en-US" sz="2900" b="1" i="0" dirty="0">
                <a:solidFill>
                  <a:schemeClr val="bg1"/>
                </a:solidFill>
                <a:effectLst/>
                <a:latin typeface="Inter"/>
              </a:rPr>
              <a:t>The 3rd Automatic Speaker Verification Spoofing and Countermeasures Challenge database.</a:t>
            </a:r>
          </a:p>
          <a:p>
            <a:pPr lvl="3"/>
            <a:r>
              <a:rPr lang="en-US" sz="2900" b="1" dirty="0">
                <a:solidFill>
                  <a:schemeClr val="bg1"/>
                </a:solidFill>
                <a:latin typeface="Inter"/>
              </a:rPr>
              <a:t> 	It Contains a 363k files of .</a:t>
            </a:r>
            <a:r>
              <a:rPr lang="en-US" sz="2900" b="1" dirty="0" err="1">
                <a:solidFill>
                  <a:schemeClr val="bg1"/>
                </a:solidFill>
                <a:latin typeface="Inter"/>
              </a:rPr>
              <a:t>flac</a:t>
            </a:r>
            <a:r>
              <a:rPr lang="en-US" sz="2900" b="1" dirty="0">
                <a:solidFill>
                  <a:schemeClr val="bg1"/>
                </a:solidFill>
                <a:latin typeface="Inter"/>
              </a:rPr>
              <a:t> files</a:t>
            </a:r>
          </a:p>
          <a:p>
            <a:r>
              <a:rPr lang="en-IN" b="1" i="1" u="sng" dirty="0" err="1">
                <a:solidFill>
                  <a:srgbClr val="202124"/>
                </a:solidFill>
                <a:effectLst/>
                <a:latin typeface="zeitung"/>
              </a:rPr>
              <a:t>ASVspoof</a:t>
            </a:r>
            <a:r>
              <a:rPr lang="en-IN" b="1" i="1" u="sng" dirty="0">
                <a:solidFill>
                  <a:srgbClr val="202124"/>
                </a:solidFill>
                <a:effectLst/>
                <a:latin typeface="zeitung"/>
              </a:rPr>
              <a:t> 2019 </a:t>
            </a:r>
            <a:r>
              <a:rPr lang="en-IN" b="1" i="1" u="sng" dirty="0" err="1">
                <a:solidFill>
                  <a:srgbClr val="202124"/>
                </a:solidFill>
                <a:effectLst/>
                <a:latin typeface="zeitung"/>
              </a:rPr>
              <a:t>tfrecord</a:t>
            </a:r>
            <a:r>
              <a:rPr lang="en-IN" b="1" i="1" u="sng" dirty="0">
                <a:solidFill>
                  <a:srgbClr val="202124"/>
                </a:solidFill>
                <a:effectLst/>
                <a:latin typeface="zeitung"/>
              </a:rPr>
              <a:t> Dataset:-</a:t>
            </a:r>
            <a:r>
              <a:rPr lang="en-IN" dirty="0">
                <a:solidFill>
                  <a:srgbClr val="202124"/>
                </a:solidFill>
                <a:effectLst/>
                <a:latin typeface="zeitung"/>
              </a:rPr>
              <a:t>  </a:t>
            </a:r>
            <a:r>
              <a:rPr lang="en-IN" sz="2900" b="1" dirty="0">
                <a:solidFill>
                  <a:schemeClr val="bg1"/>
                </a:solidFill>
                <a:effectLst/>
                <a:latin typeface="Inter"/>
              </a:rPr>
              <a:t>It is simple Subset of the dataset.</a:t>
            </a:r>
          </a:p>
          <a:p>
            <a:pPr lvl="3"/>
            <a:r>
              <a:rPr lang="en-IN" sz="2900" b="1" dirty="0">
                <a:solidFill>
                  <a:schemeClr val="bg1"/>
                </a:solidFill>
                <a:effectLst/>
                <a:latin typeface="Inter"/>
              </a:rPr>
              <a:t>It contains  a 30 files of  .</a:t>
            </a:r>
            <a:r>
              <a:rPr lang="en-IN" sz="2900" b="1" dirty="0" err="1">
                <a:solidFill>
                  <a:schemeClr val="bg1"/>
                </a:solidFill>
                <a:effectLst/>
                <a:latin typeface="Inter"/>
              </a:rPr>
              <a:t>tfrec</a:t>
            </a:r>
            <a:r>
              <a:rPr lang="en-IN" sz="2900" b="1" dirty="0">
                <a:solidFill>
                  <a:schemeClr val="bg1"/>
                </a:solidFill>
                <a:effectLst/>
                <a:latin typeface="Inter"/>
              </a:rPr>
              <a:t> format.</a:t>
            </a:r>
          </a:p>
          <a:p>
            <a:pPr lvl="3"/>
            <a:endParaRPr lang="en-IN" sz="2000" b="1" i="1" u="sng" dirty="0">
              <a:solidFill>
                <a:srgbClr val="202124"/>
              </a:solidFill>
              <a:effectLst/>
              <a:latin typeface="Inter"/>
            </a:endParaRPr>
          </a:p>
          <a:p>
            <a:pPr lvl="3"/>
            <a:r>
              <a:rPr lang="en-IN" sz="2400" b="0" i="0" dirty="0">
                <a:solidFill>
                  <a:srgbClr val="3C4043"/>
                </a:solidFill>
                <a:effectLst/>
                <a:latin typeface="Inter"/>
              </a:rPr>
              <a:t>(</a:t>
            </a:r>
            <a:r>
              <a:rPr lang="en-IN" sz="2400" b="0" i="0" u="none" strike="noStrike" dirty="0">
                <a:solidFill>
                  <a:srgbClr val="202124"/>
                </a:solidFill>
                <a:effectLst/>
                <a:latin typeface="Inter"/>
                <a:hlinkClick r:id="rId2"/>
              </a:rPr>
              <a:t>http://www.asvspoof.org</a:t>
            </a:r>
            <a:r>
              <a:rPr lang="en-IN" sz="2400" b="0" i="0" dirty="0">
                <a:solidFill>
                  <a:srgbClr val="3C4043"/>
                </a:solidFill>
                <a:effectLst/>
                <a:latin typeface="Inter"/>
              </a:rPr>
              <a:t>) </a:t>
            </a:r>
          </a:p>
          <a:p>
            <a:pPr lvl="3"/>
            <a:endParaRPr lang="en-IN" sz="2000" b="1" i="1" u="sng" dirty="0">
              <a:solidFill>
                <a:srgbClr val="202124"/>
              </a:solidFill>
              <a:effectLst/>
              <a:latin typeface="Inter"/>
            </a:endParaRPr>
          </a:p>
          <a:p>
            <a:endParaRPr lang="en-US" sz="3600" b="1" i="0" dirty="0">
              <a:solidFill>
                <a:srgbClr val="3C4043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3C4043"/>
                </a:solidFill>
                <a:effectLst/>
                <a:latin typeface="Inter"/>
              </a:rPr>
              <a:t>	</a:t>
            </a:r>
            <a:endParaRPr lang="en-IN" b="1" i="1" dirty="0">
              <a:solidFill>
                <a:srgbClr val="202124"/>
              </a:solidFill>
              <a:effectLst/>
              <a:latin typeface="zeitung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C1E74-023A-DDD9-007E-BD0FF9F3F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90" y="4370664"/>
            <a:ext cx="4693566" cy="198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4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603C-149B-7D15-ADB9-EB4049D6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Inter"/>
              </a:rPr>
              <a:t>			</a:t>
            </a:r>
            <a:r>
              <a:rPr lang="en-IN" sz="4400" b="1" i="0" u="sng" dirty="0">
                <a:solidFill>
                  <a:srgbClr val="000000"/>
                </a:solidFill>
                <a:effectLst/>
                <a:latin typeface="Inter"/>
              </a:rPr>
              <a:t>Data Augmentation</a:t>
            </a:r>
            <a:br>
              <a:rPr lang="en-IN" b="1" i="0" u="sng" dirty="0">
                <a:solidFill>
                  <a:srgbClr val="000000"/>
                </a:solidFill>
                <a:effectLst/>
                <a:latin typeface="Inter"/>
              </a:rPr>
            </a:b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36AFE-C3DE-AEE9-B815-7BEC28818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Inter"/>
              </a:rPr>
              <a:t>Two types of Augmentations are used here</a:t>
            </a:r>
          </a:p>
          <a:p>
            <a:pPr lvl="1"/>
            <a:r>
              <a:rPr lang="en-IN" b="1" i="0" dirty="0" err="1">
                <a:solidFill>
                  <a:schemeClr val="bg1"/>
                </a:solidFill>
                <a:effectLst/>
                <a:latin typeface="Inter"/>
              </a:rPr>
              <a:t>AudioAug</a:t>
            </a:r>
            <a:r>
              <a:rPr lang="en-IN" b="1" i="0" dirty="0">
                <a:solidFill>
                  <a:schemeClr val="bg1"/>
                </a:solidFill>
                <a:effectLst/>
                <a:latin typeface="Inter"/>
              </a:rPr>
              <a:t> </a:t>
            </a:r>
          </a:p>
          <a:p>
            <a:pPr lvl="1"/>
            <a:r>
              <a:rPr lang="en-IN" b="1" i="0" dirty="0" err="1">
                <a:solidFill>
                  <a:schemeClr val="bg1"/>
                </a:solidFill>
                <a:effectLst/>
                <a:latin typeface="Inter"/>
              </a:rPr>
              <a:t>SpecAug</a:t>
            </a:r>
            <a:endParaRPr lang="en-IN" b="1" i="0" dirty="0">
              <a:solidFill>
                <a:schemeClr val="bg1"/>
              </a:solidFill>
              <a:effectLst/>
              <a:latin typeface="Inter"/>
            </a:endParaRPr>
          </a:p>
          <a:p>
            <a:endParaRPr lang="en-US" dirty="0">
              <a:latin typeface="In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39438-90ED-4A3F-DC85-25D3D9772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233" y="3716323"/>
            <a:ext cx="4354787" cy="2357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1F9258-906F-ADD3-24F1-C58BA82ED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893" y="3716323"/>
            <a:ext cx="4500411" cy="235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0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D528-FF75-E530-53CA-F65A22E5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Inter"/>
              </a:rPr>
              <a:t>			</a:t>
            </a:r>
            <a:r>
              <a:rPr lang="en-IN" sz="4400" b="1" i="0" u="sng" dirty="0">
                <a:solidFill>
                  <a:srgbClr val="000000"/>
                </a:solidFill>
                <a:effectLst/>
                <a:latin typeface="Inter"/>
              </a:rPr>
              <a:t>Feature Extraction </a:t>
            </a:r>
            <a:br>
              <a:rPr lang="en-IN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51377-D956-9671-F083-F32824F48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Inter"/>
              </a:rPr>
              <a:t>We'll feed Mel-Spectrogram feature to our model as input.</a:t>
            </a: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Inter"/>
              </a:rPr>
              <a:t>Spectrogram</a:t>
            </a:r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 </a:t>
            </a:r>
            <a:r>
              <a:rPr lang="en-US" b="1" i="0" dirty="0">
                <a:solidFill>
                  <a:schemeClr val="bg1"/>
                </a:solidFill>
                <a:effectLst/>
                <a:latin typeface="Inter"/>
              </a:rPr>
              <a:t>feature is extracted from audio sample using Short Time Fourier Transform (STFT)</a:t>
            </a:r>
            <a:r>
              <a:rPr lang="en-US" b="1" dirty="0">
                <a:solidFill>
                  <a:schemeClr val="bg1"/>
                </a:solidFill>
                <a:latin typeface="Inter"/>
              </a:rPr>
              <a:t>.</a:t>
            </a: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Inter"/>
              </a:rPr>
              <a:t>The fast Fourier transform is a powerful tool</a:t>
            </a:r>
          </a:p>
          <a:p>
            <a:pPr marL="0" indent="0"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Inter"/>
              </a:rPr>
              <a:t>	that allows us to analyze the frequency</a:t>
            </a:r>
          </a:p>
          <a:p>
            <a:pPr marL="0" indent="0"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Inter"/>
              </a:rPr>
              <a:t> 	content of a signal.</a:t>
            </a:r>
          </a:p>
          <a:p>
            <a:endParaRPr lang="en-US" b="1" dirty="0">
              <a:solidFill>
                <a:schemeClr val="bg1"/>
              </a:solidFill>
              <a:latin typeface="Inter"/>
            </a:endParaRPr>
          </a:p>
          <a:p>
            <a:endParaRPr lang="en-US" b="1" i="0" dirty="0">
              <a:solidFill>
                <a:schemeClr val="bg1"/>
              </a:solidFill>
              <a:effectLst/>
              <a:latin typeface="Inter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B2002-313E-8C91-C669-97D0C9591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035" y="3758267"/>
            <a:ext cx="4449470" cy="264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0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8FA6-CBA8-26BF-6613-4E1CE2D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Inter"/>
              </a:rPr>
              <a:t> 			</a:t>
            </a:r>
            <a:r>
              <a:rPr lang="en-IN" sz="4400" b="1" i="0" u="sng" dirty="0">
                <a:solidFill>
                  <a:srgbClr val="000000"/>
                </a:solidFill>
                <a:effectLst/>
                <a:latin typeface="Inter"/>
              </a:rPr>
              <a:t>Data Pipeline</a:t>
            </a:r>
            <a:r>
              <a:rPr lang="en-IN" b="0" i="0" dirty="0">
                <a:solidFill>
                  <a:srgbClr val="000000"/>
                </a:solidFill>
                <a:effectLst/>
                <a:latin typeface="Inter"/>
              </a:rPr>
              <a:t> </a:t>
            </a:r>
            <a:br>
              <a:rPr lang="en-IN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3A040-F64F-B5D3-662A-47B709120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 can build complex input pipelines from simple, reusable pieces using </a:t>
            </a:r>
            <a:r>
              <a:rPr lang="en-US" b="1" dirty="0" err="1">
                <a:solidFill>
                  <a:schemeClr val="bg1"/>
                </a:solidFill>
              </a:rPr>
              <a:t>tf.data</a:t>
            </a:r>
            <a:r>
              <a:rPr lang="en-US" b="1" dirty="0">
                <a:solidFill>
                  <a:schemeClr val="bg1"/>
                </a:solidFill>
              </a:rPr>
              <a:t> API.</a:t>
            </a:r>
          </a:p>
          <a:p>
            <a:r>
              <a:rPr lang="en-US" b="1" dirty="0">
                <a:solidFill>
                  <a:schemeClr val="bg1"/>
                </a:solidFill>
                <a:hlinkClick r:id="rId2"/>
              </a:rPr>
              <a:t>https://www.tensorflow.org/guide/data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D0768-BB3A-8084-2883-23DFE2C55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927" y="4036692"/>
            <a:ext cx="7077484" cy="209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5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98C8-20A6-6A50-4266-5435D026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Inter"/>
              </a:rPr>
              <a:t>			</a:t>
            </a:r>
            <a:r>
              <a:rPr lang="en-IN" sz="4400" b="1" i="0" u="sng" dirty="0">
                <a:solidFill>
                  <a:srgbClr val="000000"/>
                </a:solidFill>
                <a:effectLst/>
                <a:latin typeface="Inter"/>
              </a:rPr>
              <a:t>Visualization </a:t>
            </a:r>
            <a:br>
              <a:rPr lang="en-IN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00C82-65CA-B980-F384-27672D670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Inter"/>
              </a:rPr>
              <a:t>spectrogram and its associate label.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Inter"/>
              </a:rPr>
              <a:t>Without Augmentation</a:t>
            </a:r>
          </a:p>
          <a:p>
            <a:pPr lvl="1"/>
            <a:endParaRPr lang="en-US" b="1" dirty="0">
              <a:solidFill>
                <a:schemeClr val="bg1"/>
              </a:solidFill>
              <a:latin typeface="Inter"/>
            </a:endParaRPr>
          </a:p>
          <a:p>
            <a:pPr lvl="1"/>
            <a:endParaRPr lang="en-US" b="1" dirty="0">
              <a:solidFill>
                <a:schemeClr val="bg1"/>
              </a:solidFill>
              <a:latin typeface="Inter"/>
            </a:endParaRPr>
          </a:p>
          <a:p>
            <a:pPr lvl="1"/>
            <a:endParaRPr lang="en-US" b="1" dirty="0">
              <a:solidFill>
                <a:schemeClr val="bg1"/>
              </a:solidFill>
              <a:latin typeface="Inter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latin typeface="Inter"/>
              </a:rPr>
              <a:t>With Augmentation</a:t>
            </a:r>
          </a:p>
          <a:p>
            <a:pPr lvl="1"/>
            <a:endParaRPr lang="en-US" b="1" dirty="0">
              <a:solidFill>
                <a:schemeClr val="bg1"/>
              </a:solidFill>
              <a:latin typeface="Inter"/>
            </a:endParaRPr>
          </a:p>
          <a:p>
            <a:pPr lvl="1"/>
            <a:endParaRPr lang="en-US" b="1" i="0" dirty="0">
              <a:solidFill>
                <a:schemeClr val="bg1"/>
              </a:solidFill>
              <a:effectLst/>
              <a:latin typeface="Inter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6E02C-10C9-CB45-1E84-FBAB017B5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173" y="2787712"/>
            <a:ext cx="6946084" cy="1478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F56762-C3C5-AC96-F07C-7B2DD705B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888" y="5092117"/>
            <a:ext cx="7238616" cy="15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3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B8F3-4189-D481-F41A-3E8F7440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</a:t>
            </a:r>
            <a:r>
              <a:rPr lang="en-IN" sz="4400" b="1" u="sng" dirty="0">
                <a:solidFill>
                  <a:schemeClr val="bg1"/>
                </a:solidFill>
                <a:latin typeface="Inter"/>
              </a:rPr>
              <a:t>Model (Conformer)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456118A-5034-A237-A45D-63AF478B8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nter"/>
              </a:rPr>
              <a:t>A</a:t>
            </a:r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 Neural net for speech recognition that was published by Google Brain in 2020.</a:t>
            </a:r>
          </a:p>
          <a:p>
            <a:r>
              <a:rPr lang="en-IN" dirty="0">
                <a:solidFill>
                  <a:schemeClr val="bg1"/>
                </a:solidFill>
                <a:latin typeface="Inter"/>
              </a:rPr>
              <a:t>I used as a transfer learning concept to train on the data.</a:t>
            </a:r>
          </a:p>
          <a:p>
            <a:r>
              <a:rPr lang="en-IN" dirty="0">
                <a:solidFill>
                  <a:schemeClr val="bg1"/>
                </a:solidFill>
                <a:latin typeface="Inter"/>
              </a:rPr>
              <a:t>Here is the Model Summary as well as Number of trainable parameters </a:t>
            </a:r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2C7F3BD-4B74-2B2F-6383-E1A89EF57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29" y="4271554"/>
            <a:ext cx="5413095" cy="24760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72C737-E4FD-9BD0-3B22-F8134CCA6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587" y="5003074"/>
            <a:ext cx="4665962" cy="141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6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1CD0-F346-CEE9-C031-1CE83866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solidFill>
                  <a:schemeClr val="bg1"/>
                </a:solidFill>
                <a:latin typeface="Inter"/>
              </a:rPr>
              <a:t>		</a:t>
            </a:r>
            <a:r>
              <a:rPr lang="en-IN" sz="4400" b="1" u="sng" dirty="0" err="1">
                <a:solidFill>
                  <a:schemeClr val="bg1"/>
                </a:solidFill>
                <a:latin typeface="Inter"/>
              </a:rPr>
              <a:t>Traning</a:t>
            </a:r>
            <a:r>
              <a:rPr lang="en-IN" sz="4400" b="1" u="sng" dirty="0">
                <a:solidFill>
                  <a:schemeClr val="bg1"/>
                </a:solidFill>
                <a:latin typeface="Inter"/>
              </a:rPr>
              <a:t> and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A540C-9995-17D8-06D1-0A42FBBD8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Inter"/>
              </a:rPr>
              <a:t>Here is the training Status and Confusion Matrix.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Inter"/>
              </a:rPr>
              <a:t>We used </a:t>
            </a:r>
            <a:r>
              <a:rPr lang="en-IN" dirty="0" err="1">
                <a:solidFill>
                  <a:schemeClr val="bg1"/>
                </a:solidFill>
                <a:latin typeface="Inter"/>
              </a:rPr>
              <a:t>Wandb</a:t>
            </a:r>
            <a:r>
              <a:rPr lang="en-IN" dirty="0">
                <a:solidFill>
                  <a:schemeClr val="bg1"/>
                </a:solidFill>
                <a:latin typeface="Inter"/>
              </a:rPr>
              <a:t> for the looking of current Status.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Inter"/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Inter"/>
            </a:endParaRPr>
          </a:p>
          <a:p>
            <a:endParaRPr lang="en-IN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6A318E-EA1B-17CA-DEE7-8BB498C73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554" y="3579223"/>
            <a:ext cx="5521867" cy="2738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B08A5E-9E8D-474C-C044-ECF11F451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280" y="3089879"/>
            <a:ext cx="3948355" cy="334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6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2CA9-0DE3-1CCF-7BA5-6B2ED89F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</a:t>
            </a:r>
            <a:r>
              <a:rPr lang="en-IN" sz="4400" b="1" u="sng" dirty="0">
                <a:solidFill>
                  <a:schemeClr val="bg1"/>
                </a:solidFill>
                <a:latin typeface="Inter"/>
              </a:rPr>
              <a:t>Conclusion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4FD09-B9A7-0B61-BA32-C430BED27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solidFill>
                  <a:schemeClr val="bg1"/>
                </a:solidFill>
                <a:latin typeface="Inter"/>
              </a:rPr>
              <a:t>In the battle against audio manipulation, Conformers have become heroes.</a:t>
            </a:r>
          </a:p>
          <a:p>
            <a:r>
              <a:rPr lang="en-US" b="0" i="0" u="none" strike="noStrike" baseline="0" dirty="0">
                <a:solidFill>
                  <a:schemeClr val="bg1"/>
                </a:solidFill>
                <a:latin typeface="Inter"/>
              </a:rPr>
              <a:t>Studies on datasets like </a:t>
            </a:r>
            <a:r>
              <a:rPr lang="en-US" b="0" i="0" u="none" strike="noStrike" baseline="0" dirty="0" err="1">
                <a:solidFill>
                  <a:schemeClr val="bg1"/>
                </a:solidFill>
                <a:latin typeface="Inter"/>
              </a:rPr>
              <a:t>ASVspoof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Inter"/>
              </a:rPr>
              <a:t> showcase their impressive accuracy.</a:t>
            </a:r>
          </a:p>
          <a:p>
            <a:r>
              <a:rPr lang="en-US" dirty="0">
                <a:solidFill>
                  <a:schemeClr val="bg1"/>
                </a:solidFill>
                <a:latin typeface="Inter"/>
              </a:rPr>
              <a:t>They can be used as a </a:t>
            </a:r>
            <a:r>
              <a:rPr lang="en-US" dirty="0" err="1">
                <a:solidFill>
                  <a:schemeClr val="bg1"/>
                </a:solidFill>
                <a:latin typeface="Inter"/>
              </a:rPr>
              <a:t>Ensumble</a:t>
            </a:r>
            <a:r>
              <a:rPr lang="en-US" dirty="0">
                <a:solidFill>
                  <a:schemeClr val="bg1"/>
                </a:solidFill>
                <a:latin typeface="Inter"/>
              </a:rPr>
              <a:t> Learning as well as other techniques for the Betterment of result.</a:t>
            </a:r>
          </a:p>
          <a:p>
            <a:r>
              <a:rPr lang="en-US" dirty="0" err="1">
                <a:solidFill>
                  <a:schemeClr val="bg1"/>
                </a:solidFill>
                <a:latin typeface="Inter"/>
              </a:rPr>
              <a:t>Currenlty</a:t>
            </a:r>
            <a:r>
              <a:rPr lang="en-US" dirty="0">
                <a:solidFill>
                  <a:schemeClr val="bg1"/>
                </a:solidFill>
                <a:latin typeface="Inter"/>
              </a:rPr>
              <a:t>, It is in research field and widely used in Domestic Stations.</a:t>
            </a:r>
          </a:p>
          <a:p>
            <a:endParaRPr lang="en-US" dirty="0">
              <a:solidFill>
                <a:schemeClr val="bg1"/>
              </a:solidFill>
              <a:latin typeface="Inter"/>
            </a:endParaRPr>
          </a:p>
          <a:p>
            <a:endParaRPr lang="en-US" sz="1800" dirty="0">
              <a:solidFill>
                <a:schemeClr val="bg1"/>
              </a:solidFill>
              <a:latin typeface="Inter"/>
            </a:endParaRPr>
          </a:p>
          <a:p>
            <a:endParaRPr lang="en-US" b="0" i="0" u="none" strike="noStrike" baseline="0" dirty="0">
              <a:solidFill>
                <a:schemeClr val="bg1"/>
              </a:solidFill>
              <a:latin typeface="Inter"/>
            </a:endParaRPr>
          </a:p>
          <a:p>
            <a:endParaRPr lang="en-IN" dirty="0">
              <a:solidFill>
                <a:schemeClr val="bg1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149112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261</TotalTime>
  <Words>441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Inter</vt:lpstr>
      <vt:lpstr>Lucida Grande</vt:lpstr>
      <vt:lpstr>Tw Cen MT</vt:lpstr>
      <vt:lpstr>zeitung</vt:lpstr>
      <vt:lpstr>Circuit</vt:lpstr>
      <vt:lpstr>Project </vt:lpstr>
      <vt:lpstr>    DatASET </vt:lpstr>
      <vt:lpstr>   Data Augmentation </vt:lpstr>
      <vt:lpstr>   Feature Extraction  </vt:lpstr>
      <vt:lpstr>    Data Pipeline  </vt:lpstr>
      <vt:lpstr>   Visualization  </vt:lpstr>
      <vt:lpstr>   Model (Conformer)</vt:lpstr>
      <vt:lpstr>  Traning and matrix</vt:lpstr>
      <vt:lpstr> Conclusion and Future scope</vt:lpstr>
      <vt:lpstr>   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</dc:title>
  <dc:creator>AANSHU MAURYA</dc:creator>
  <cp:lastModifiedBy>AANSHU MAURYA</cp:lastModifiedBy>
  <cp:revision>3</cp:revision>
  <dcterms:created xsi:type="dcterms:W3CDTF">2023-10-27T10:44:52Z</dcterms:created>
  <dcterms:modified xsi:type="dcterms:W3CDTF">2024-01-04T17:34:12Z</dcterms:modified>
</cp:coreProperties>
</file>