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Arvo" charset="1" panose="02000000000000000000"/>
      <p:regular r:id="rId10"/>
    </p:embeddedFont>
    <p:embeddedFont>
      <p:font typeface="Gliker Semi-Bold" charset="1" panose="00000700000000000000"/>
      <p:regular r:id="rId11"/>
    </p:embeddedFont>
    <p:embeddedFont>
      <p:font typeface="Arvo Bold" charset="1" panose="02000000000000000000"/>
      <p:regular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jpe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16.png" Type="http://schemas.openxmlformats.org/officeDocument/2006/relationships/image"/><Relationship Id="rId8" Target="../media/image1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22.png" Type="http://schemas.openxmlformats.org/officeDocument/2006/relationships/image"/><Relationship Id="rId7" Target="../media/image23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1E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699346"/>
            <a:ext cx="8557376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sz="3399" spc="67">
                <a:solidFill>
                  <a:srgbClr val="62210B"/>
                </a:solidFill>
                <a:latin typeface="Arvo"/>
                <a:ea typeface="Arvo"/>
                <a:cs typeface="Arvo"/>
                <a:sym typeface="Arvo"/>
              </a:rPr>
              <a:t>Experimental Findings and algorithm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984721"/>
            <a:ext cx="6570120" cy="234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</a:pPr>
            <a:r>
              <a:rPr lang="en-US" b="true" sz="9000" spc="179">
                <a:solidFill>
                  <a:srgbClr val="62210B"/>
                </a:solidFill>
                <a:latin typeface="Gliker Semi-Bold"/>
                <a:ea typeface="Gliker Semi-Bold"/>
                <a:cs typeface="Gliker Semi-Bold"/>
                <a:sym typeface="Gliker Semi-Bold"/>
              </a:rPr>
              <a:t>soil health detection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708409" y="1926344"/>
            <a:ext cx="1188884" cy="1074454"/>
          </a:xfrm>
          <a:custGeom>
            <a:avLst/>
            <a:gdLst/>
            <a:ahLst/>
            <a:cxnLst/>
            <a:rect r="r" b="b" t="t" l="l"/>
            <a:pathLst>
              <a:path h="1074454" w="1188884">
                <a:moveTo>
                  <a:pt x="0" y="0"/>
                </a:moveTo>
                <a:lnTo>
                  <a:pt x="1188884" y="0"/>
                </a:lnTo>
                <a:lnTo>
                  <a:pt x="1188884" y="1074454"/>
                </a:lnTo>
                <a:lnTo>
                  <a:pt x="0" y="1074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037929" y="3316857"/>
            <a:ext cx="12733419" cy="8308556"/>
          </a:xfrm>
          <a:custGeom>
            <a:avLst/>
            <a:gdLst/>
            <a:ahLst/>
            <a:cxnLst/>
            <a:rect r="r" b="b" t="t" l="l"/>
            <a:pathLst>
              <a:path h="8308556" w="12733419">
                <a:moveTo>
                  <a:pt x="0" y="0"/>
                </a:moveTo>
                <a:lnTo>
                  <a:pt x="12733419" y="0"/>
                </a:lnTo>
                <a:lnTo>
                  <a:pt x="12733419" y="8308556"/>
                </a:lnTo>
                <a:lnTo>
                  <a:pt x="0" y="8308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3228395">
            <a:off x="11582855" y="4083027"/>
            <a:ext cx="735329" cy="2117441"/>
          </a:xfrm>
          <a:custGeom>
            <a:avLst/>
            <a:gdLst/>
            <a:ahLst/>
            <a:cxnLst/>
            <a:rect r="r" b="b" t="t" l="l"/>
            <a:pathLst>
              <a:path h="2117441" w="735329">
                <a:moveTo>
                  <a:pt x="0" y="0"/>
                </a:moveTo>
                <a:lnTo>
                  <a:pt x="735329" y="0"/>
                </a:lnTo>
                <a:lnTo>
                  <a:pt x="735329" y="2117441"/>
                </a:lnTo>
                <a:lnTo>
                  <a:pt x="0" y="211744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4428535">
            <a:off x="14531450" y="-3522227"/>
            <a:ext cx="9431277" cy="8771087"/>
          </a:xfrm>
          <a:custGeom>
            <a:avLst/>
            <a:gdLst/>
            <a:ahLst/>
            <a:cxnLst/>
            <a:rect r="r" b="b" t="t" l="l"/>
            <a:pathLst>
              <a:path h="8771087" w="9431277">
                <a:moveTo>
                  <a:pt x="0" y="0"/>
                </a:moveTo>
                <a:lnTo>
                  <a:pt x="9431277" y="0"/>
                </a:lnTo>
                <a:lnTo>
                  <a:pt x="9431277" y="8771087"/>
                </a:lnTo>
                <a:lnTo>
                  <a:pt x="0" y="877108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591228" y="1028700"/>
            <a:ext cx="4550599" cy="9700890"/>
          </a:xfrm>
          <a:custGeom>
            <a:avLst/>
            <a:gdLst/>
            <a:ahLst/>
            <a:cxnLst/>
            <a:rect r="r" b="b" t="t" l="l"/>
            <a:pathLst>
              <a:path h="9700890" w="4550599">
                <a:moveTo>
                  <a:pt x="0" y="0"/>
                </a:moveTo>
                <a:lnTo>
                  <a:pt x="4550599" y="0"/>
                </a:lnTo>
                <a:lnTo>
                  <a:pt x="4550599" y="9700890"/>
                </a:lnTo>
                <a:lnTo>
                  <a:pt x="0" y="970089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2597746"/>
            <a:ext cx="7741820" cy="802143"/>
            <a:chOff x="0" y="0"/>
            <a:chExt cx="10322427" cy="1069524"/>
          </a:xfrm>
        </p:grpSpPr>
        <p:grpSp>
          <p:nvGrpSpPr>
            <p:cNvPr name="Group 10" id="10"/>
            <p:cNvGrpSpPr/>
            <p:nvPr/>
          </p:nvGrpSpPr>
          <p:grpSpPr>
            <a:xfrm rot="0">
              <a:off x="0" y="0"/>
              <a:ext cx="10322427" cy="1069524"/>
              <a:chOff x="0" y="0"/>
              <a:chExt cx="15013968" cy="1555623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-3302" y="-6096"/>
                <a:ext cx="15017144" cy="1567815"/>
              </a:xfrm>
              <a:custGeom>
                <a:avLst/>
                <a:gdLst/>
                <a:ahLst/>
                <a:cxnLst/>
                <a:rect r="r" b="b" t="t" l="l"/>
                <a:pathLst>
                  <a:path h="1567815" w="15017144">
                    <a:moveTo>
                      <a:pt x="14988442" y="453009"/>
                    </a:moveTo>
                    <a:cubicBezTo>
                      <a:pt x="14984504" y="418465"/>
                      <a:pt x="14970153" y="385953"/>
                      <a:pt x="14947039" y="360045"/>
                    </a:cubicBezTo>
                    <a:cubicBezTo>
                      <a:pt x="14880873" y="285877"/>
                      <a:pt x="14737998" y="134493"/>
                      <a:pt x="14651510" y="101092"/>
                    </a:cubicBezTo>
                    <a:cubicBezTo>
                      <a:pt x="14494284" y="40513"/>
                      <a:pt x="14397892" y="18796"/>
                      <a:pt x="14361188" y="11938"/>
                    </a:cubicBezTo>
                    <a:cubicBezTo>
                      <a:pt x="14351028" y="10033"/>
                      <a:pt x="14340869" y="9144"/>
                      <a:pt x="14330454" y="9144"/>
                    </a:cubicBezTo>
                    <a:lnTo>
                      <a:pt x="730250" y="9144"/>
                    </a:lnTo>
                    <a:cubicBezTo>
                      <a:pt x="725551" y="9144"/>
                      <a:pt x="720852" y="8890"/>
                      <a:pt x="716153" y="8509"/>
                    </a:cubicBezTo>
                    <a:cubicBezTo>
                      <a:pt x="689483" y="6350"/>
                      <a:pt x="581660" y="0"/>
                      <a:pt x="415671" y="22352"/>
                    </a:cubicBezTo>
                    <a:cubicBezTo>
                      <a:pt x="240411" y="45974"/>
                      <a:pt x="160147" y="144399"/>
                      <a:pt x="72009" y="254889"/>
                    </a:cubicBezTo>
                    <a:cubicBezTo>
                      <a:pt x="72009" y="254889"/>
                      <a:pt x="20193" y="322199"/>
                      <a:pt x="11430" y="479171"/>
                    </a:cubicBezTo>
                    <a:cubicBezTo>
                      <a:pt x="5588" y="583057"/>
                      <a:pt x="0" y="853186"/>
                      <a:pt x="5461" y="1024001"/>
                    </a:cubicBezTo>
                    <a:cubicBezTo>
                      <a:pt x="8001" y="1103884"/>
                      <a:pt x="43053" y="1180084"/>
                      <a:pt x="81153" y="1246759"/>
                    </a:cubicBezTo>
                    <a:cubicBezTo>
                      <a:pt x="133858" y="1339088"/>
                      <a:pt x="216916" y="1413256"/>
                      <a:pt x="319786" y="1454150"/>
                    </a:cubicBezTo>
                    <a:cubicBezTo>
                      <a:pt x="330581" y="1458468"/>
                      <a:pt x="341249" y="1462532"/>
                      <a:pt x="351790" y="1466596"/>
                    </a:cubicBezTo>
                    <a:cubicBezTo>
                      <a:pt x="403733" y="1486662"/>
                      <a:pt x="449072" y="1502410"/>
                      <a:pt x="487807" y="1514856"/>
                    </a:cubicBezTo>
                    <a:cubicBezTo>
                      <a:pt x="579374" y="1544193"/>
                      <a:pt x="675132" y="1558671"/>
                      <a:pt x="1092955" y="1558671"/>
                    </a:cubicBezTo>
                    <a:lnTo>
                      <a:pt x="2750728" y="1558671"/>
                    </a:lnTo>
                    <a:cubicBezTo>
                      <a:pt x="2750728" y="1558671"/>
                      <a:pt x="12243564" y="1558671"/>
                      <a:pt x="12243564" y="1558671"/>
                    </a:cubicBezTo>
                    <a:lnTo>
                      <a:pt x="14272924" y="1558671"/>
                    </a:lnTo>
                    <a:cubicBezTo>
                      <a:pt x="14277623" y="1558671"/>
                      <a:pt x="14282322" y="1558925"/>
                      <a:pt x="14287021" y="1559306"/>
                    </a:cubicBezTo>
                    <a:cubicBezTo>
                      <a:pt x="14313691" y="1561465"/>
                      <a:pt x="14421513" y="1567815"/>
                      <a:pt x="14587502" y="1545463"/>
                    </a:cubicBezTo>
                    <a:cubicBezTo>
                      <a:pt x="14762889" y="1521841"/>
                      <a:pt x="14840232" y="1453261"/>
                      <a:pt x="14928244" y="1342771"/>
                    </a:cubicBezTo>
                    <a:cubicBezTo>
                      <a:pt x="14928244" y="1342771"/>
                      <a:pt x="14928244" y="1342771"/>
                      <a:pt x="14928498" y="1342390"/>
                    </a:cubicBezTo>
                    <a:cubicBezTo>
                      <a:pt x="14963296" y="1295781"/>
                      <a:pt x="14983870" y="1240155"/>
                      <a:pt x="14988187" y="1182243"/>
                    </a:cubicBezTo>
                    <a:cubicBezTo>
                      <a:pt x="14997585" y="1055624"/>
                      <a:pt x="15015366" y="807085"/>
                      <a:pt x="15017017" y="719201"/>
                    </a:cubicBezTo>
                    <a:cubicBezTo>
                      <a:pt x="15017144" y="711962"/>
                      <a:pt x="15016762" y="704723"/>
                      <a:pt x="15016000" y="697484"/>
                    </a:cubicBezTo>
                    <a:lnTo>
                      <a:pt x="14988314" y="453136"/>
                    </a:lnTo>
                    <a:close/>
                  </a:path>
                </a:pathLst>
              </a:custGeom>
              <a:solidFill>
                <a:srgbClr val="F48331"/>
              </a:solidFill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769096" y="217668"/>
              <a:ext cx="8784235" cy="6648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98"/>
                </a:lnSpc>
                <a:spcBef>
                  <a:spcPct val="0"/>
                </a:spcBef>
              </a:pPr>
              <a:r>
                <a:rPr lang="en-US" b="true" sz="3453" spc="69">
                  <a:solidFill>
                    <a:srgbClr val="F8F1EA"/>
                  </a:solidFill>
                  <a:latin typeface="Arvo Bold"/>
                  <a:ea typeface="Arvo Bold"/>
                  <a:cs typeface="Arvo Bold"/>
                  <a:sym typeface="Arvo Bold"/>
                </a:rPr>
                <a:t>SOIL SPECTROSCOPY DATA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6221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37532" y="1905093"/>
            <a:ext cx="8907423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00"/>
              </a:lnSpc>
              <a:spcBef>
                <a:spcPct val="0"/>
              </a:spcBef>
            </a:pPr>
            <a:r>
              <a:rPr lang="en-US" b="true" sz="9000" spc="179">
                <a:solidFill>
                  <a:srgbClr val="FFFFFF"/>
                </a:solidFill>
                <a:latin typeface="Gliker Semi-Bold"/>
                <a:ea typeface="Gliker Semi-Bold"/>
                <a:cs typeface="Gliker Semi-Bold"/>
                <a:sym typeface="Gliker Semi-Bold"/>
              </a:rPr>
              <a:t>Digital knights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5897" y="5081885"/>
            <a:ext cx="7072789" cy="2572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b="true" sz="3999" spc="79">
                <a:solidFill>
                  <a:srgbClr val="FFFFFF"/>
                </a:solidFill>
                <a:latin typeface="Gliker Semi-Bold"/>
                <a:ea typeface="Gliker Semi-Bold"/>
                <a:cs typeface="Gliker Semi-Bold"/>
                <a:sym typeface="Gliker Semi-Bold"/>
              </a:rPr>
              <a:t>Team Leader:- Ansh Soni</a:t>
            </a:r>
          </a:p>
          <a:p>
            <a:pPr algn="ctr">
              <a:lnSpc>
                <a:spcPts val="3999"/>
              </a:lnSpc>
            </a:pPr>
          </a:p>
          <a:p>
            <a:pPr algn="ctr">
              <a:lnSpc>
                <a:spcPts val="3999"/>
              </a:lnSpc>
            </a:pPr>
            <a:r>
              <a:rPr lang="en-US" b="true" sz="3999" spc="79">
                <a:solidFill>
                  <a:srgbClr val="FFFFFF"/>
                </a:solidFill>
                <a:latin typeface="Gliker Semi-Bold"/>
                <a:ea typeface="Gliker Semi-Bold"/>
                <a:cs typeface="Gliker Semi-Bold"/>
                <a:sym typeface="Gliker Semi-Bold"/>
              </a:rPr>
              <a:t>Member 1:- Nirjar Chauhan</a:t>
            </a:r>
          </a:p>
          <a:p>
            <a:pPr algn="ctr">
              <a:lnSpc>
                <a:spcPts val="3999"/>
              </a:lnSpc>
            </a:pPr>
          </a:p>
          <a:p>
            <a:pPr algn="ctr">
              <a:lnSpc>
                <a:spcPts val="3999"/>
              </a:lnSpc>
              <a:spcBef>
                <a:spcPct val="0"/>
              </a:spcBef>
            </a:pPr>
            <a:r>
              <a:rPr lang="en-US" b="true" sz="3999" spc="79">
                <a:solidFill>
                  <a:srgbClr val="FFFFFF"/>
                </a:solidFill>
                <a:latin typeface="Gliker Semi-Bold"/>
                <a:ea typeface="Gliker Semi-Bold"/>
                <a:cs typeface="Gliker Semi-Bold"/>
                <a:sym typeface="Gliker Semi-Bold"/>
              </a:rPr>
              <a:t>Member 2:- Sahil Sharma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91177" y="2188621"/>
            <a:ext cx="7082314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  <a:spcBef>
                <a:spcPct val="0"/>
              </a:spcBef>
            </a:pPr>
            <a:r>
              <a:rPr lang="en-US" b="true" sz="3999" spc="79">
                <a:solidFill>
                  <a:srgbClr val="FFFFFF"/>
                </a:solidFill>
                <a:latin typeface="Gliker Semi-Bold"/>
                <a:ea typeface="Gliker Semi-Bold"/>
                <a:cs typeface="Gliker Semi-Bold"/>
                <a:sym typeface="Gliker Semi-Bold"/>
              </a:rPr>
              <a:t>TEAM NAME:-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422132" y="-352228"/>
            <a:ext cx="10366522" cy="10991457"/>
            <a:chOff x="0" y="0"/>
            <a:chExt cx="13822029" cy="14655276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8581" t="0" r="18581" b="0"/>
            <a:stretch>
              <a:fillRect/>
            </a:stretch>
          </p:blipFill>
          <p:spPr>
            <a:xfrm flipH="false" flipV="false">
              <a:off x="0" y="0"/>
              <a:ext cx="13822029" cy="14655276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-10800000">
            <a:off x="-834734" y="-352228"/>
            <a:ext cx="9782607" cy="10979706"/>
            <a:chOff x="0" y="0"/>
            <a:chExt cx="3000069" cy="33671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10795" y="-1905"/>
              <a:ext cx="3010737" cy="3368965"/>
            </a:xfrm>
            <a:custGeom>
              <a:avLst/>
              <a:gdLst/>
              <a:ahLst/>
              <a:cxnLst/>
              <a:rect r="r" b="b" t="t" l="l"/>
              <a:pathLst>
                <a:path h="3368965" w="3010737">
                  <a:moveTo>
                    <a:pt x="2994608" y="186309"/>
                  </a:moveTo>
                  <a:cubicBezTo>
                    <a:pt x="2994227" y="125349"/>
                    <a:pt x="3003625" y="8509"/>
                    <a:pt x="3003625" y="8509"/>
                  </a:cubicBezTo>
                  <a:lnTo>
                    <a:pt x="2858718" y="6223"/>
                  </a:lnTo>
                  <a:lnTo>
                    <a:pt x="2653232" y="16002"/>
                  </a:lnTo>
                  <a:cubicBezTo>
                    <a:pt x="2653232" y="16002"/>
                    <a:pt x="2319603" y="0"/>
                    <a:pt x="2287726" y="14986"/>
                  </a:cubicBezTo>
                  <a:cubicBezTo>
                    <a:pt x="2255722" y="29972"/>
                    <a:pt x="2189809" y="6223"/>
                    <a:pt x="2189809" y="6223"/>
                  </a:cubicBezTo>
                  <a:lnTo>
                    <a:pt x="931164" y="4318"/>
                  </a:lnTo>
                  <a:lnTo>
                    <a:pt x="640207" y="3556"/>
                  </a:lnTo>
                  <a:lnTo>
                    <a:pt x="413258" y="11430"/>
                  </a:lnTo>
                  <a:lnTo>
                    <a:pt x="149479" y="10668"/>
                  </a:lnTo>
                  <a:lnTo>
                    <a:pt x="49403" y="1905"/>
                  </a:lnTo>
                  <a:cubicBezTo>
                    <a:pt x="33528" y="1905"/>
                    <a:pt x="20701" y="14605"/>
                    <a:pt x="20701" y="30480"/>
                  </a:cubicBezTo>
                  <a:lnTo>
                    <a:pt x="36957" y="275590"/>
                  </a:lnTo>
                  <a:lnTo>
                    <a:pt x="19177" y="546989"/>
                  </a:lnTo>
                  <a:lnTo>
                    <a:pt x="17018" y="2723298"/>
                  </a:lnTo>
                  <a:lnTo>
                    <a:pt x="25019" y="2902114"/>
                  </a:lnTo>
                  <a:cubicBezTo>
                    <a:pt x="25019" y="2902114"/>
                    <a:pt x="0" y="2943262"/>
                    <a:pt x="16002" y="3103282"/>
                  </a:cubicBezTo>
                  <a:cubicBezTo>
                    <a:pt x="32004" y="3263302"/>
                    <a:pt x="49276" y="3358552"/>
                    <a:pt x="49276" y="3358552"/>
                  </a:cubicBezTo>
                  <a:lnTo>
                    <a:pt x="132842" y="3358806"/>
                  </a:lnTo>
                  <a:lnTo>
                    <a:pt x="305562" y="3342296"/>
                  </a:lnTo>
                  <a:lnTo>
                    <a:pt x="532511" y="3359822"/>
                  </a:lnTo>
                  <a:lnTo>
                    <a:pt x="771144" y="3368965"/>
                  </a:lnTo>
                  <a:lnTo>
                    <a:pt x="906526" y="3343820"/>
                  </a:lnTo>
                  <a:lnTo>
                    <a:pt x="1008761" y="3361091"/>
                  </a:lnTo>
                  <a:lnTo>
                    <a:pt x="2254579" y="3362997"/>
                  </a:lnTo>
                  <a:lnTo>
                    <a:pt x="2497530" y="3363632"/>
                  </a:lnTo>
                  <a:lnTo>
                    <a:pt x="2734385" y="3353979"/>
                  </a:lnTo>
                  <a:lnTo>
                    <a:pt x="2920694" y="3364775"/>
                  </a:lnTo>
                  <a:lnTo>
                    <a:pt x="2998164" y="3365028"/>
                  </a:lnTo>
                  <a:lnTo>
                    <a:pt x="2998545" y="3217074"/>
                  </a:lnTo>
                  <a:lnTo>
                    <a:pt x="2998799" y="3103409"/>
                  </a:lnTo>
                  <a:lnTo>
                    <a:pt x="2990925" y="2897923"/>
                  </a:lnTo>
                  <a:lnTo>
                    <a:pt x="2999815" y="2729775"/>
                  </a:lnTo>
                  <a:lnTo>
                    <a:pt x="3001593" y="671576"/>
                  </a:lnTo>
                  <a:lnTo>
                    <a:pt x="3010737" y="424561"/>
                  </a:lnTo>
                  <a:cubicBezTo>
                    <a:pt x="3010737" y="424561"/>
                    <a:pt x="2994735" y="247015"/>
                    <a:pt x="2994354" y="186055"/>
                  </a:cubicBezTo>
                  <a:close/>
                </a:path>
              </a:pathLst>
            </a:custGeom>
            <a:solidFill>
              <a:srgbClr val="F8F1EA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2477190" y="5584892"/>
            <a:ext cx="8182772" cy="5339259"/>
          </a:xfrm>
          <a:custGeom>
            <a:avLst/>
            <a:gdLst/>
            <a:ahLst/>
            <a:cxnLst/>
            <a:rect r="r" b="b" t="t" l="l"/>
            <a:pathLst>
              <a:path h="5339259" w="8182772">
                <a:moveTo>
                  <a:pt x="0" y="0"/>
                </a:moveTo>
                <a:lnTo>
                  <a:pt x="8182772" y="0"/>
                </a:lnTo>
                <a:lnTo>
                  <a:pt x="8182772" y="5339259"/>
                </a:lnTo>
                <a:lnTo>
                  <a:pt x="0" y="53392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316824" y="-1603972"/>
            <a:ext cx="3463368" cy="3207944"/>
          </a:xfrm>
          <a:custGeom>
            <a:avLst/>
            <a:gdLst/>
            <a:ahLst/>
            <a:cxnLst/>
            <a:rect r="r" b="b" t="t" l="l"/>
            <a:pathLst>
              <a:path h="3207944" w="3463368">
                <a:moveTo>
                  <a:pt x="0" y="0"/>
                </a:moveTo>
                <a:lnTo>
                  <a:pt x="3463368" y="0"/>
                </a:lnTo>
                <a:lnTo>
                  <a:pt x="3463368" y="3207944"/>
                </a:lnTo>
                <a:lnTo>
                  <a:pt x="0" y="32079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743718">
            <a:off x="15930867" y="8150575"/>
            <a:ext cx="1803969" cy="1886279"/>
          </a:xfrm>
          <a:custGeom>
            <a:avLst/>
            <a:gdLst/>
            <a:ahLst/>
            <a:cxnLst/>
            <a:rect r="r" b="b" t="t" l="l"/>
            <a:pathLst>
              <a:path h="1886279" w="1803969">
                <a:moveTo>
                  <a:pt x="0" y="0"/>
                </a:moveTo>
                <a:lnTo>
                  <a:pt x="1803969" y="0"/>
                </a:lnTo>
                <a:lnTo>
                  <a:pt x="1803969" y="1886279"/>
                </a:lnTo>
                <a:lnTo>
                  <a:pt x="0" y="188627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047763"/>
            <a:ext cx="6582038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  <a:spcBef>
                <a:spcPct val="0"/>
              </a:spcBef>
            </a:pPr>
            <a:r>
              <a:rPr lang="en-US" b="true" sz="9000" spc="179">
                <a:solidFill>
                  <a:srgbClr val="62210B"/>
                </a:solidFill>
                <a:latin typeface="Gliker Semi-Bold"/>
                <a:ea typeface="Gliker Semi-Bold"/>
                <a:cs typeface="Gliker Semi-Bold"/>
                <a:sym typeface="Gliker Semi-Bold"/>
              </a:rPr>
              <a:t>Objective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563124"/>
            <a:ext cx="6582038" cy="418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>
                <a:solidFill>
                  <a:srgbClr val="2E2B2B"/>
                </a:solidFill>
                <a:latin typeface="Arvo"/>
                <a:ea typeface="Arvo"/>
                <a:cs typeface="Arvo"/>
                <a:sym typeface="Arvo"/>
              </a:rPr>
              <a:t>To analyze the spectroscopy data and find the best correlation of the EM waves absorption spectrum from the soil corresponding to the specific soil parameter and define a regression line to find an equation between the specific parameter and the absorption spectrum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2210B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68968" y="849086"/>
            <a:ext cx="11950065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00"/>
              </a:lnSpc>
              <a:spcBef>
                <a:spcPct val="0"/>
              </a:spcBef>
            </a:pPr>
            <a:r>
              <a:rPr lang="en-US" b="true" sz="9000" spc="179">
                <a:solidFill>
                  <a:srgbClr val="F8F1EA"/>
                </a:solidFill>
                <a:latin typeface="Gliker Semi-Bold"/>
                <a:ea typeface="Gliker Semi-Bold"/>
                <a:cs typeface="Gliker Semi-Bold"/>
                <a:sym typeface="Gliker Semi-Bold"/>
              </a:rPr>
              <a:t>HOW DOES IT HELP?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245316" y="8119647"/>
            <a:ext cx="4162472" cy="4200659"/>
          </a:xfrm>
          <a:custGeom>
            <a:avLst/>
            <a:gdLst/>
            <a:ahLst/>
            <a:cxnLst/>
            <a:rect r="r" b="b" t="t" l="l"/>
            <a:pathLst>
              <a:path h="4200659" w="4162472">
                <a:moveTo>
                  <a:pt x="0" y="0"/>
                </a:moveTo>
                <a:lnTo>
                  <a:pt x="4162471" y="0"/>
                </a:lnTo>
                <a:lnTo>
                  <a:pt x="4162471" y="4200660"/>
                </a:lnTo>
                <a:lnTo>
                  <a:pt x="0" y="42006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65490">
            <a:off x="13359286" y="8057800"/>
            <a:ext cx="5371869" cy="4324354"/>
          </a:xfrm>
          <a:custGeom>
            <a:avLst/>
            <a:gdLst/>
            <a:ahLst/>
            <a:cxnLst/>
            <a:rect r="r" b="b" t="t" l="l"/>
            <a:pathLst>
              <a:path h="4324354" w="5371869">
                <a:moveTo>
                  <a:pt x="0" y="0"/>
                </a:moveTo>
                <a:lnTo>
                  <a:pt x="5371868" y="0"/>
                </a:lnTo>
                <a:lnTo>
                  <a:pt x="5371868" y="4324354"/>
                </a:lnTo>
                <a:lnTo>
                  <a:pt x="0" y="43243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530625" y="9128233"/>
            <a:ext cx="2008808" cy="2183487"/>
          </a:xfrm>
          <a:custGeom>
            <a:avLst/>
            <a:gdLst/>
            <a:ahLst/>
            <a:cxnLst/>
            <a:rect r="r" b="b" t="t" l="l"/>
            <a:pathLst>
              <a:path h="2183487" w="2008808">
                <a:moveTo>
                  <a:pt x="0" y="0"/>
                </a:moveTo>
                <a:lnTo>
                  <a:pt x="2008809" y="0"/>
                </a:lnTo>
                <a:lnTo>
                  <a:pt x="2008809" y="2183488"/>
                </a:lnTo>
                <a:lnTo>
                  <a:pt x="0" y="21834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4428535">
            <a:off x="11916203" y="8765325"/>
            <a:ext cx="906775" cy="843301"/>
          </a:xfrm>
          <a:custGeom>
            <a:avLst/>
            <a:gdLst/>
            <a:ahLst/>
            <a:cxnLst/>
            <a:rect r="r" b="b" t="t" l="l"/>
            <a:pathLst>
              <a:path h="843301" w="906775">
                <a:moveTo>
                  <a:pt x="0" y="0"/>
                </a:moveTo>
                <a:lnTo>
                  <a:pt x="906775" y="0"/>
                </a:lnTo>
                <a:lnTo>
                  <a:pt x="906775" y="843301"/>
                </a:lnTo>
                <a:lnTo>
                  <a:pt x="0" y="843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0" y="2939864"/>
            <a:ext cx="17756469" cy="183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3802" indent="-386901" lvl="1">
              <a:lnSpc>
                <a:spcPts val="3584"/>
              </a:lnSpc>
              <a:buFont typeface="Arial"/>
              <a:buChar char="•"/>
            </a:pPr>
            <a:r>
              <a:rPr lang="en-US" b="true" sz="3584" spc="-71">
                <a:solidFill>
                  <a:srgbClr val="F8F1EA"/>
                </a:solidFill>
                <a:latin typeface="Gliker Semi-Bold"/>
                <a:ea typeface="Gliker Semi-Bold"/>
                <a:cs typeface="Gliker Semi-Bold"/>
                <a:sym typeface="Gliker Semi-Bold"/>
              </a:rPr>
              <a:t>By finding a correlation between we can predict the value of soil’s different paramters such as moisture temperature ph etc</a:t>
            </a:r>
          </a:p>
          <a:p>
            <a:pPr algn="ctr" marL="773802" indent="-386901" lvl="1">
              <a:lnSpc>
                <a:spcPts val="3584"/>
              </a:lnSpc>
              <a:buFont typeface="Arial"/>
              <a:buChar char="•"/>
            </a:pPr>
            <a:r>
              <a:rPr lang="en-US" b="true" sz="3584" spc="-71">
                <a:solidFill>
                  <a:srgbClr val="F8F1EA"/>
                </a:solidFill>
                <a:latin typeface="Gliker Semi-Bold"/>
                <a:ea typeface="Gliker Semi-Bold"/>
                <a:cs typeface="Gliker Semi-Bold"/>
                <a:sym typeface="Gliker Semi-Bold"/>
              </a:rPr>
              <a:t>This can be used to do research on soil’s health as well as evaluate future challenges and how can it be solve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DAGjRYXP-6A</dc:identifier>
  <dcterms:modified xsi:type="dcterms:W3CDTF">2011-08-01T06:04:30Z</dcterms:modified>
  <cp:revision>1</cp:revision>
  <dc:title>My Scientific Journal</dc:title>
</cp:coreProperties>
</file>