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4" r:id="rId17"/>
    <p:sldId id="271" r:id="rId18"/>
    <p:sldId id="272" r:id="rId19"/>
    <p:sldId id="275" r:id="rId20"/>
    <p:sldId id="276" r:id="rId21"/>
    <p:sldId id="273" r:id="rId22"/>
    <p:sldId id="274" r:id="rId23"/>
    <p:sldId id="277" r:id="rId24"/>
    <p:sldId id="278" r:id="rId25"/>
    <p:sldId id="279" r:id="rId26"/>
    <p:sldId id="281" r:id="rId27"/>
    <p:sldId id="282" r:id="rId28"/>
    <p:sldId id="280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E643A-E810-4541-9EED-2B85A96682F2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1B572-6F32-41E9-B1A0-238A53A1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1B572-6F32-41E9-B1A0-238A53A147B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67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9557-5745-45D5-B355-470BE2E47C30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D08B-D958-4D42-968D-D49E778EFAD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29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9557-5745-45D5-B355-470BE2E47C30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D08B-D958-4D42-968D-D49E778EF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28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9557-5745-45D5-B355-470BE2E47C30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D08B-D958-4D42-968D-D49E778EF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79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9557-5745-45D5-B355-470BE2E47C30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D08B-D958-4D42-968D-D49E778EF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69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9557-5745-45D5-B355-470BE2E47C30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D08B-D958-4D42-968D-D49E778EFAD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2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9557-5745-45D5-B355-470BE2E47C30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D08B-D958-4D42-968D-D49E778EF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3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9557-5745-45D5-B355-470BE2E47C30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D08B-D958-4D42-968D-D49E778EF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17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9557-5745-45D5-B355-470BE2E47C30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D08B-D958-4D42-968D-D49E778EF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93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9557-5745-45D5-B355-470BE2E47C30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D08B-D958-4D42-968D-D49E778EF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73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5E69557-5745-45D5-B355-470BE2E47C30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60D08B-D958-4D42-968D-D49E778EF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1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9557-5745-45D5-B355-470BE2E47C30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D08B-D958-4D42-968D-D49E778EF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52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E69557-5745-45D5-B355-470BE2E47C30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60D08B-D958-4D42-968D-D49E778EFAD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44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q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D7FE-8676-72FA-CB8A-2E07C59D8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Bitcoin Network and Payments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37012-3D87-FDBD-289E-F16231621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738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FC3361-4B07-EC69-85A0-E70F3E77A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41"/>
            <a:ext cx="9144000" cy="6208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3EC011-1FE7-E268-A422-735DBFA30A87}"/>
              </a:ext>
            </a:extLst>
          </p:cNvPr>
          <p:cNvSpPr txBox="1"/>
          <p:nvPr/>
        </p:nvSpPr>
        <p:spPr>
          <a:xfrm>
            <a:off x="146115" y="-36562"/>
            <a:ext cx="8847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top three messages show the node discovery protocol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0942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C0AD-5B9D-FFC1-7873-8C26952D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client and SPV client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35C76-10AC-CC8A-F6A1-A384EEE9A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513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Bitcoin network nodes can operate in two modes: </a:t>
            </a:r>
          </a:p>
          <a:p>
            <a:pPr lvl="1"/>
            <a:r>
              <a:rPr lang="en-US" dirty="0"/>
              <a:t>full client </a:t>
            </a:r>
          </a:p>
          <a:p>
            <a:pPr lvl="1"/>
            <a:r>
              <a:rPr lang="en-US" dirty="0"/>
              <a:t>lightweight SPV client</a:t>
            </a:r>
          </a:p>
          <a:p>
            <a:r>
              <a:rPr lang="en-US" i="1" u="sng" dirty="0"/>
              <a:t>Full clients </a:t>
            </a:r>
            <a:r>
              <a:rPr lang="en-US" dirty="0"/>
              <a:t>are thick clients or full nodes that download the entire blockchain; this is the most secure method of validating the blockchain as a client.</a:t>
            </a:r>
          </a:p>
          <a:p>
            <a:r>
              <a:rPr lang="en-US" i="1" u="sng" dirty="0"/>
              <a:t>SPV clients </a:t>
            </a:r>
            <a:r>
              <a:rPr lang="en-US" dirty="0"/>
              <a:t>are used to verify payments without requiring the download of a full blockchain.</a:t>
            </a:r>
          </a:p>
          <a:p>
            <a:r>
              <a:rPr lang="en-US" dirty="0"/>
              <a:t>SPV nodes only keep a copy of block headers of the current longest valid blockchain. </a:t>
            </a:r>
          </a:p>
          <a:p>
            <a:r>
              <a:rPr lang="en-US" dirty="0"/>
              <a:t>Verification is performed by looking at the Merkle branch, which links the transactions to the original block the transaction was accepted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94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2B90-D64B-6004-0168-A059B25C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Wallets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AA3D-BEB5-7B50-2FC0-64D92FDC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wallet software is used to generate and store cryptographic keys. </a:t>
            </a:r>
          </a:p>
          <a:p>
            <a:r>
              <a:rPr lang="en-US" dirty="0"/>
              <a:t>Other functions of wallet</a:t>
            </a:r>
          </a:p>
          <a:p>
            <a:pPr lvl="1"/>
            <a:r>
              <a:rPr lang="en-US" dirty="0"/>
              <a:t>receiving and sending Bitcoin</a:t>
            </a:r>
          </a:p>
          <a:p>
            <a:pPr lvl="1"/>
            <a:r>
              <a:rPr lang="en-US" dirty="0"/>
              <a:t>backing up keys</a:t>
            </a:r>
          </a:p>
          <a:p>
            <a:pPr lvl="1"/>
            <a:r>
              <a:rPr lang="en-US" dirty="0"/>
              <a:t>keeping track of the balance available. </a:t>
            </a:r>
          </a:p>
          <a:p>
            <a:r>
              <a:rPr lang="en-US" dirty="0"/>
              <a:t>On disk, the Bitcoin Core client wallets are stored as a Berkeley DB file: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F3EC7-5ED8-5EBF-58F1-DF16C8B7F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3" y="5120640"/>
            <a:ext cx="8743950" cy="962025"/>
          </a:xfrm>
          <a:prstGeom prst="rect">
            <a:avLst/>
          </a:prstGeom>
        </p:spPr>
      </p:pic>
      <p:pic>
        <p:nvPicPr>
          <p:cNvPr id="6" name="Picture 2" descr="A yellow and black object&#10;&#10;Description automatically generated with low confidence">
            <a:extLst>
              <a:ext uri="{FF2B5EF4-FFF2-40B4-BE49-F238E27FC236}">
                <a16:creationId xmlns:a16="http://schemas.microsoft.com/office/drawing/2014/main" id="{D7EE67B7-AD6B-452E-349E-5FA2F1449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033" y="98098"/>
            <a:ext cx="3112416" cy="175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10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B23D-A0B8-5D0E-BF7A-5BEF7885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Wallets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CD40-C18A-2D60-0DFE-E9639EF4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keys are generated by randomly by the wallet</a:t>
            </a:r>
          </a:p>
          <a:p>
            <a:r>
              <a:rPr lang="en-US" dirty="0"/>
              <a:t>Private keys are used by wallets to sign the outgoing transactions. </a:t>
            </a:r>
          </a:p>
          <a:p>
            <a:r>
              <a:rPr lang="en-US" dirty="0"/>
              <a:t>Wallets do not store any coins,</a:t>
            </a:r>
          </a:p>
          <a:p>
            <a:r>
              <a:rPr lang="en-US" dirty="0"/>
              <a:t>In the bitcoin network, coins do not exist</a:t>
            </a:r>
          </a:p>
          <a:p>
            <a:r>
              <a:rPr lang="en-US" dirty="0"/>
              <a:t>Only transaction information is stored on the blockchain (more precisely, UTXO, unspent outputs)</a:t>
            </a:r>
          </a:p>
          <a:p>
            <a:r>
              <a:rPr lang="en-US" dirty="0"/>
              <a:t>Which are then used to calculate the number of bitcoins.</a:t>
            </a:r>
            <a:endParaRPr lang="en-IN" dirty="0"/>
          </a:p>
        </p:txBody>
      </p:sp>
      <p:pic>
        <p:nvPicPr>
          <p:cNvPr id="2050" name="Picture 2" descr="An Ultimate Guide to Blockchain Wallets">
            <a:extLst>
              <a:ext uri="{FF2B5EF4-FFF2-40B4-BE49-F238E27FC236}">
                <a16:creationId xmlns:a16="http://schemas.microsoft.com/office/drawing/2014/main" id="{80DF26BF-CFE8-5D56-7D5D-E149EA1727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12"/>
          <a:stretch/>
        </p:blipFill>
        <p:spPr bwMode="auto">
          <a:xfrm>
            <a:off x="362932" y="5484175"/>
            <a:ext cx="4925505" cy="129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iagram, application&#10;&#10;Description automatically generated">
            <a:extLst>
              <a:ext uri="{FF2B5EF4-FFF2-40B4-BE49-F238E27FC236}">
                <a16:creationId xmlns:a16="http://schemas.microsoft.com/office/drawing/2014/main" id="{CB807FFB-7F0D-C412-AB5F-4CBE653B5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8" t="58351" r="20128"/>
          <a:stretch/>
        </p:blipFill>
        <p:spPr bwMode="auto">
          <a:xfrm>
            <a:off x="5854045" y="5741988"/>
            <a:ext cx="3157980" cy="103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363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B618-2A71-CC82-B0D3-ACF5518E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" y="286604"/>
            <a:ext cx="2771481" cy="1450757"/>
          </a:xfrm>
        </p:spPr>
        <p:txBody>
          <a:bodyPr/>
          <a:lstStyle/>
          <a:p>
            <a:r>
              <a:rPr lang="en-IN" dirty="0"/>
              <a:t>Types of wallets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DA4D-5766-C3BA-A7C5-020BA08B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948670"/>
            <a:ext cx="7543801" cy="4023360"/>
          </a:xfrm>
        </p:spPr>
        <p:txBody>
          <a:bodyPr/>
          <a:lstStyle/>
          <a:p>
            <a:r>
              <a:rPr lang="en-IN" dirty="0"/>
              <a:t>Non-deterministic wallets</a:t>
            </a:r>
          </a:p>
          <a:p>
            <a:pPr lvl="1"/>
            <a:r>
              <a:rPr lang="en-US" dirty="0"/>
              <a:t>wallets contain randomly generated private keys and are also called </a:t>
            </a:r>
            <a:r>
              <a:rPr lang="en-US" b="1" dirty="0"/>
              <a:t>Just a Bunch of Key </a:t>
            </a:r>
            <a:r>
              <a:rPr lang="en-US" dirty="0"/>
              <a:t>wallets.</a:t>
            </a:r>
          </a:p>
          <a:p>
            <a:pPr lvl="1"/>
            <a:r>
              <a:rPr lang="en-US" dirty="0"/>
              <a:t>The Bitcoin Core client generates some keys when first started and also generates keys as and when required</a:t>
            </a:r>
          </a:p>
          <a:p>
            <a:pPr lvl="1"/>
            <a:r>
              <a:rPr lang="en-US" dirty="0"/>
              <a:t>large number of keys is very difficult and an error-prone process </a:t>
            </a:r>
          </a:p>
          <a:p>
            <a:endParaRPr lang="en-IN" dirty="0"/>
          </a:p>
          <a:p>
            <a:r>
              <a:rPr lang="en-IN" dirty="0"/>
              <a:t>Deterministic wallets</a:t>
            </a:r>
            <a:endParaRPr lang="en-US" dirty="0"/>
          </a:p>
          <a:p>
            <a:pPr lvl="1"/>
            <a:r>
              <a:rPr lang="en-US" dirty="0"/>
              <a:t>keys are derived from a </a:t>
            </a:r>
            <a:r>
              <a:rPr lang="en-IN" dirty="0"/>
              <a:t>random </a:t>
            </a:r>
            <a:r>
              <a:rPr lang="en-US" dirty="0"/>
              <a:t>seed value via hash functions.</a:t>
            </a:r>
          </a:p>
          <a:p>
            <a:pPr lvl="1"/>
            <a:endParaRPr lang="en-IN" dirty="0"/>
          </a:p>
        </p:txBody>
      </p:sp>
      <p:pic>
        <p:nvPicPr>
          <p:cNvPr id="3074" name="Picture 2" descr="How Ethereum Non-Deterministic and Deterministic Wallets Work | Blockchain  Industry Group (BIG)">
            <a:extLst>
              <a:ext uri="{FF2B5EF4-FFF2-40B4-BE49-F238E27FC236}">
                <a16:creationId xmlns:a16="http://schemas.microsoft.com/office/drawing/2014/main" id="{129F39F1-6D57-9583-6079-1352F1124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527" y="0"/>
            <a:ext cx="62865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374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353C-A216-66D9-4CD5-F8E8A3E5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wallets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22CA-5A30-5E80-31F3-0B64F81B0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Hierarchical deterministic wallets </a:t>
            </a:r>
          </a:p>
          <a:p>
            <a:pPr lvl="1"/>
            <a:r>
              <a:rPr lang="en-US" dirty="0"/>
              <a:t>Defined in BIP32 and BIP44, HD wallets store keys in a tree structure derived from a seed.</a:t>
            </a:r>
          </a:p>
          <a:p>
            <a:pPr lvl="1"/>
            <a:r>
              <a:rPr lang="en-US" dirty="0"/>
              <a:t>The seed generates the parent key (master key), which is used to generate child keys</a:t>
            </a:r>
          </a:p>
          <a:p>
            <a:pPr lvl="1"/>
            <a:r>
              <a:rPr lang="en-US" dirty="0"/>
              <a:t>Key generation in HD wallets does not generate keys directly; instead, it produces some information (private key generation information) that can be used to generate a sequence of private keys</a:t>
            </a:r>
          </a:p>
          <a:p>
            <a:pPr lvl="1"/>
            <a:r>
              <a:rPr lang="en-US" dirty="0"/>
              <a:t>private keys in an HD wallet is easily recoverable if the master private key is known.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61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82CC-44B2-6413-8A65-566B156A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5B17-5124-4C33-F908-2F2B1707C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Hierarchical deterministic wallets - Blockchain Developer's Guide [Book]">
            <a:extLst>
              <a:ext uri="{FF2B5EF4-FFF2-40B4-BE49-F238E27FC236}">
                <a16:creationId xmlns:a16="http://schemas.microsoft.com/office/drawing/2014/main" id="{F625FDA5-0972-E062-D5F8-E8126991D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7513"/>
            <a:ext cx="9144000" cy="602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203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33FE-5FB0-F492-B2E9-86ABE0EB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wallets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E619-C14C-3441-49DC-6C067AE9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1" y="1737361"/>
            <a:ext cx="7001963" cy="4507932"/>
          </a:xfrm>
        </p:spPr>
        <p:txBody>
          <a:bodyPr>
            <a:normAutofit/>
          </a:bodyPr>
          <a:lstStyle/>
          <a:p>
            <a:r>
              <a:rPr lang="en-IN" dirty="0"/>
              <a:t>Brain wallets</a:t>
            </a:r>
          </a:p>
          <a:p>
            <a:pPr lvl="1"/>
            <a:r>
              <a:rPr lang="en-US" dirty="0"/>
              <a:t>The master private key can also be derived from the hashes of passwords that are memorized</a:t>
            </a:r>
            <a:endParaRPr lang="en-IN" dirty="0"/>
          </a:p>
          <a:p>
            <a:pPr lvl="1"/>
            <a:r>
              <a:rPr lang="en-US" dirty="0"/>
              <a:t>This is used to derive the private key</a:t>
            </a:r>
          </a:p>
          <a:p>
            <a:pPr lvl="1"/>
            <a:r>
              <a:rPr lang="en-US" dirty="0"/>
              <a:t>This method is prone to password guessing and brute-force attacks</a:t>
            </a:r>
          </a:p>
          <a:p>
            <a:r>
              <a:rPr lang="en-IN" dirty="0"/>
              <a:t>Paper wallets </a:t>
            </a:r>
            <a:endParaRPr lang="en-US" dirty="0"/>
          </a:p>
          <a:p>
            <a:pPr lvl="1"/>
            <a:r>
              <a:rPr lang="en-US" dirty="0"/>
              <a:t>paper-based wallet with the required key material printed on it.</a:t>
            </a:r>
          </a:p>
          <a:p>
            <a:r>
              <a:rPr lang="en-IN" dirty="0"/>
              <a:t>Hardware wallets</a:t>
            </a:r>
          </a:p>
          <a:p>
            <a:pPr lvl="1"/>
            <a:r>
              <a:rPr lang="en-US" dirty="0"/>
              <a:t>use a tamper-resistant </a:t>
            </a:r>
            <a:r>
              <a:rPr lang="en-IN" dirty="0"/>
              <a:t>custom-built </a:t>
            </a:r>
            <a:r>
              <a:rPr lang="en-US" dirty="0"/>
              <a:t>device to store keys</a:t>
            </a:r>
            <a:endParaRPr lang="en-IN" dirty="0"/>
          </a:p>
          <a:p>
            <a:pPr lvl="1"/>
            <a:r>
              <a:rPr lang="en-US" dirty="0" err="1"/>
              <a:t>Trezor</a:t>
            </a:r>
            <a:r>
              <a:rPr lang="en-US" dirty="0"/>
              <a:t> and Ledger wallets (various types) are the most commonly used Bitcoin hardware wallets</a:t>
            </a:r>
            <a:endParaRPr lang="en-IN" dirty="0"/>
          </a:p>
        </p:txBody>
      </p:sp>
      <p:pic>
        <p:nvPicPr>
          <p:cNvPr id="6146" name="Picture 2" descr="What is a BrainWallet?">
            <a:extLst>
              <a:ext uri="{FF2B5EF4-FFF2-40B4-BE49-F238E27FC236}">
                <a16:creationId xmlns:a16="http://schemas.microsoft.com/office/drawing/2014/main" id="{29DD6576-63E5-9785-AA3F-586C22ED5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3" t="17062" r="27217" b="11185"/>
          <a:stretch/>
        </p:blipFill>
        <p:spPr bwMode="auto">
          <a:xfrm>
            <a:off x="6968792" y="1956665"/>
            <a:ext cx="2175208" cy="172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C4C4FAB-B4F3-2B92-E365-C05303259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082" y="35704"/>
            <a:ext cx="3453052" cy="184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itcoin Hardware Wallet explained - The Hindu">
            <a:extLst>
              <a:ext uri="{FF2B5EF4-FFF2-40B4-BE49-F238E27FC236}">
                <a16:creationId xmlns:a16="http://schemas.microsoft.com/office/drawing/2014/main" id="{6BFF4073-D8EB-4467-2727-59C6F3284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11" y="5345787"/>
            <a:ext cx="2636623" cy="147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ardware Wallet Maker Ledger in Talks to Raise Additional $100M: Report">
            <a:extLst>
              <a:ext uri="{FF2B5EF4-FFF2-40B4-BE49-F238E27FC236}">
                <a16:creationId xmlns:a16="http://schemas.microsoft.com/office/drawing/2014/main" id="{6E0769A4-402A-6F69-C6F3-EE25CF3CD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465" y="3723623"/>
            <a:ext cx="1971215" cy="147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467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8CDE-85D8-F1D3-7E74-C2840F8C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wallets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BBC2-C99C-3AF0-D199-02037949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Online wallets</a:t>
            </a:r>
          </a:p>
          <a:p>
            <a:pPr lvl="1"/>
            <a:r>
              <a:rPr lang="en-IN" dirty="0"/>
              <a:t>stored entirely online</a:t>
            </a:r>
          </a:p>
          <a:p>
            <a:pPr lvl="1"/>
            <a:r>
              <a:rPr lang="en-US" dirty="0"/>
              <a:t>They provide a web interface to the users to manage their wallets and perform various functions, such as making and receiving payments.</a:t>
            </a:r>
            <a:endParaRPr lang="en-IN" dirty="0"/>
          </a:p>
          <a:p>
            <a:r>
              <a:rPr lang="en-IN" dirty="0"/>
              <a:t>Mobile wallets</a:t>
            </a:r>
          </a:p>
          <a:p>
            <a:pPr lvl="1"/>
            <a:r>
              <a:rPr lang="en-US" dirty="0"/>
              <a:t>It is installed on mobile devices.</a:t>
            </a:r>
          </a:p>
          <a:p>
            <a:pPr lvl="1"/>
            <a:r>
              <a:rPr lang="en-US" dirty="0"/>
              <a:t>perform various functions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693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B506-6679-9960-2E46-D769D3F5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Innovation in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8324-17F7-63BF-88D9-7C0A315D3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Performance is a key issue in bitcoin </a:t>
            </a:r>
          </a:p>
          <a:p>
            <a:r>
              <a:rPr lang="en-IN" dirty="0"/>
              <a:t>Many proposal in recent years </a:t>
            </a:r>
            <a:r>
              <a:rPr lang="en-US" dirty="0"/>
              <a:t>improved Bitcoin performance, resulting in </a:t>
            </a:r>
          </a:p>
          <a:p>
            <a:pPr lvl="1"/>
            <a:r>
              <a:rPr lang="en-US" dirty="0"/>
              <a:t>greater transaction speed</a:t>
            </a:r>
          </a:p>
          <a:p>
            <a:pPr lvl="1"/>
            <a:r>
              <a:rPr lang="en-US" dirty="0"/>
              <a:t>increased security</a:t>
            </a:r>
          </a:p>
          <a:p>
            <a:pPr lvl="1"/>
            <a:r>
              <a:rPr lang="en-US" dirty="0"/>
              <a:t>payment standardization</a:t>
            </a:r>
          </a:p>
          <a:p>
            <a:pPr lvl="1"/>
            <a:r>
              <a:rPr lang="en-US" dirty="0"/>
              <a:t>overall performance improvement at the protocol level.</a:t>
            </a:r>
          </a:p>
          <a:p>
            <a:r>
              <a:rPr lang="en-US" dirty="0"/>
              <a:t>These improvement proposals are usually made in the form of </a:t>
            </a:r>
            <a:r>
              <a:rPr lang="en-US" b="1" dirty="0"/>
              <a:t>Bitcoin Improvement Proposals (BIPs)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8359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0EC11-BF38-49B2-00AD-EACD5522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Bitcoin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51904-6EE9-9F01-D932-F3F44360F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1845734"/>
            <a:ext cx="8191892" cy="4338250"/>
          </a:xfrm>
        </p:spPr>
        <p:txBody>
          <a:bodyPr>
            <a:normAutofit/>
          </a:bodyPr>
          <a:lstStyle/>
          <a:p>
            <a:r>
              <a:rPr lang="en-US" dirty="0"/>
              <a:t>The Bitcoin network is a peer-to-peer (P2P) network</a:t>
            </a:r>
          </a:p>
          <a:p>
            <a:r>
              <a:rPr lang="en-US" dirty="0"/>
              <a:t>Nodes perform transactions, verify and propagate transactions and blocks. </a:t>
            </a:r>
          </a:p>
          <a:p>
            <a:r>
              <a:rPr lang="en-US" dirty="0"/>
              <a:t>Nodes called miners also produce blocks.</a:t>
            </a:r>
          </a:p>
          <a:p>
            <a:r>
              <a:rPr lang="en-US" dirty="0"/>
              <a:t>The two main types of nodes</a:t>
            </a:r>
          </a:p>
          <a:p>
            <a:r>
              <a:rPr lang="en-US" dirty="0"/>
              <a:t>Full nodes : are implementations of Bitcoin Core clients performing the wallet, miner, full blockchain storage</a:t>
            </a:r>
          </a:p>
          <a:p>
            <a:r>
              <a:rPr lang="en-US" dirty="0"/>
              <a:t>simple payment verification (SPV) nodes: lightweight clients perform only wallet and network routing functionality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131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63A7-10B7-129F-0E3B-4D83C2BA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Bitcoin Improvement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39DB4-C052-5E53-C532-83A66B07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64493"/>
          </a:xfrm>
        </p:spPr>
        <p:txBody>
          <a:bodyPr>
            <a:normAutofit/>
          </a:bodyPr>
          <a:lstStyle/>
          <a:p>
            <a:r>
              <a:rPr lang="en-US" dirty="0"/>
              <a:t>There are three types of BIPs:</a:t>
            </a:r>
          </a:p>
          <a:p>
            <a:r>
              <a:rPr lang="en-US" i="1" u="sng" dirty="0"/>
              <a:t>Standard BIP: </a:t>
            </a:r>
          </a:p>
          <a:p>
            <a:pPr lvl="1"/>
            <a:r>
              <a:rPr lang="en-US" dirty="0"/>
              <a:t>Used to describe the major changes that have a major impact</a:t>
            </a:r>
          </a:p>
          <a:p>
            <a:pPr lvl="1"/>
            <a:r>
              <a:rPr lang="en-US" dirty="0"/>
              <a:t>for example, block size changes, network protocol changes</a:t>
            </a:r>
          </a:p>
          <a:p>
            <a:r>
              <a:rPr lang="en-IN" i="1" u="sng" dirty="0"/>
              <a:t>Process BIP</a:t>
            </a:r>
            <a:r>
              <a:rPr lang="en-US" i="1" u="sng" dirty="0"/>
              <a:t>	</a:t>
            </a:r>
          </a:p>
          <a:p>
            <a:pPr lvl="1"/>
            <a:r>
              <a:rPr lang="en-US" dirty="0"/>
              <a:t>It deal with proposing a change in a process that is outside the core Bitcoin protocol</a:t>
            </a:r>
          </a:p>
          <a:p>
            <a:pPr lvl="1"/>
            <a:r>
              <a:rPr lang="en-US" dirty="0"/>
              <a:t>These are implemented only after a consensus among Bitcoin users</a:t>
            </a:r>
          </a:p>
          <a:p>
            <a:r>
              <a:rPr lang="en-US" i="1" u="sng" dirty="0"/>
              <a:t>Informational BIP: </a:t>
            </a:r>
          </a:p>
          <a:p>
            <a:pPr lvl="1"/>
            <a:r>
              <a:rPr lang="en-US" dirty="0"/>
              <a:t>These are usually used to just advise or record some information</a:t>
            </a:r>
          </a:p>
          <a:p>
            <a:pPr lvl="1"/>
            <a:r>
              <a:rPr lang="en-IN" dirty="0"/>
              <a:t>such as design issues</a:t>
            </a:r>
          </a:p>
        </p:txBody>
      </p:sp>
    </p:spTree>
    <p:extLst>
      <p:ext uri="{BB962C8B-B14F-4D97-AF65-F5344CB8AC3E}">
        <p14:creationId xmlns:p14="http://schemas.microsoft.com/office/powerpoint/2010/main" val="2455879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EF5B-6CE5-5C31-1004-917BFB69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Bitcoin payments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227A0-030C-E3C4-262D-120AEC3AC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Bitcoin is not recognized as a legal currency in many jurisdictions, </a:t>
            </a:r>
          </a:p>
          <a:p>
            <a:endParaRPr lang="en-US" dirty="0"/>
          </a:p>
          <a:p>
            <a:r>
              <a:rPr lang="en-US" dirty="0"/>
              <a:t>But it is increasingly being accepted as a payment method </a:t>
            </a:r>
          </a:p>
          <a:p>
            <a:endParaRPr lang="en-US" dirty="0"/>
          </a:p>
          <a:p>
            <a:r>
              <a:rPr lang="en-US" dirty="0"/>
              <a:t>Various payment solutions, such </a:t>
            </a:r>
            <a:r>
              <a:rPr lang="en-US" b="1" dirty="0"/>
              <a:t>as XBT terminal </a:t>
            </a:r>
            <a:r>
              <a:rPr lang="en-US" dirty="0"/>
              <a:t>and the 34 Bytes Bitcoin POS terminal, are available commercially.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DAEB8-976C-E230-270F-0040DD18B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596" y="108801"/>
            <a:ext cx="3940404" cy="15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99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F065-8163-418C-8A90-964E3DC2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Bitcoin payments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2AE00-D4E3-3D24-8E00-8CCB33030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21054"/>
          </a:xfrm>
        </p:spPr>
        <p:txBody>
          <a:bodyPr>
            <a:normAutofit/>
          </a:bodyPr>
          <a:lstStyle/>
          <a:p>
            <a:r>
              <a:rPr lang="en-IN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Various </a:t>
            </a:r>
            <a:r>
              <a:rPr lang="en-IN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Bitcoin</a:t>
            </a:r>
            <a:r>
              <a:rPr lang="en-I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Improvement Proposal (BIP) </a:t>
            </a:r>
            <a:r>
              <a:rPr lang="en-US" dirty="0"/>
              <a:t>have been proposed and finalized in order to introduce and standardize Bitcoin payments</a:t>
            </a:r>
          </a:p>
          <a:p>
            <a:r>
              <a:rPr lang="en-US" dirty="0"/>
              <a:t>BIP70 (secure payment protocol) describes the protocol for secure communication between a merchant and customers</a:t>
            </a:r>
          </a:p>
          <a:p>
            <a:r>
              <a:rPr lang="en-US" dirty="0"/>
              <a:t>This protocol uses X.509 certificates for authentication and runs on </a:t>
            </a:r>
            <a:r>
              <a:rPr lang="en-IN" dirty="0"/>
              <a:t>HTTP and HTTPS</a:t>
            </a:r>
            <a:endParaRPr lang="en-US" dirty="0"/>
          </a:p>
          <a:p>
            <a:r>
              <a:rPr lang="en-US" dirty="0"/>
              <a:t>There are three messages in this protocol: </a:t>
            </a:r>
          </a:p>
          <a:p>
            <a:pPr lvl="1"/>
            <a:r>
              <a:rPr lang="en-US" dirty="0" err="1"/>
              <a:t>PaymentRequest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Payment</a:t>
            </a:r>
          </a:p>
          <a:p>
            <a:pPr lvl="1"/>
            <a:r>
              <a:rPr lang="en-US" dirty="0" err="1"/>
              <a:t>PaymentACK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080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7A70-126C-784A-751E-21DB39CF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Advanced protocols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66716-0524-7D6A-99EF-4800EB2F3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Bitcoin network can only process approximately three to seven transactions per second, which is a tiny number compared to other financial networks.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9ABB4-298C-4E38-1362-2D480379F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" y="2834640"/>
            <a:ext cx="9144000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1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81F6-C357-390D-E92D-12BA5D9F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Segregated Witness (</a:t>
            </a:r>
            <a:r>
              <a:rPr lang="en-IN" dirty="0" err="1"/>
              <a:t>SegWit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1827-D536-6740-68A3-49C97A80B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67" y="1845734"/>
            <a:ext cx="8418136" cy="4725662"/>
          </a:xfrm>
        </p:spPr>
        <p:txBody>
          <a:bodyPr>
            <a:normAutofit/>
          </a:bodyPr>
          <a:lstStyle/>
          <a:p>
            <a:r>
              <a:rPr lang="en-US" dirty="0"/>
              <a:t>It is a soft fork-based upgrade of the Bitcoin protocol that addresses weaknesses such as throughput and security in the Bitcoin protocol</a:t>
            </a:r>
          </a:p>
          <a:p>
            <a:r>
              <a:rPr lang="en-US" dirty="0" err="1"/>
              <a:t>SegWit</a:t>
            </a:r>
            <a:r>
              <a:rPr lang="en-US" dirty="0"/>
              <a:t> was proposed in BIP 141, BIP 143, BIP 144, and BIP 145. </a:t>
            </a:r>
          </a:p>
          <a:p>
            <a:endParaRPr lang="en-US" dirty="0"/>
          </a:p>
          <a:p>
            <a:r>
              <a:rPr lang="en-US" b="1" dirty="0" err="1"/>
              <a:t>SegWit</a:t>
            </a:r>
            <a:r>
              <a:rPr lang="en-US" b="1" dirty="0"/>
              <a:t> </a:t>
            </a:r>
            <a:r>
              <a:rPr lang="en-US" dirty="0"/>
              <a:t>offers a number of improvements,</a:t>
            </a:r>
          </a:p>
          <a:p>
            <a:pPr lvl="1"/>
            <a:r>
              <a:rPr lang="en-US" dirty="0"/>
              <a:t>Fix for transaction malleability due to the separation of signature data from transactional data</a:t>
            </a:r>
          </a:p>
          <a:p>
            <a:pPr lvl="1"/>
            <a:r>
              <a:rPr lang="en-US" dirty="0"/>
              <a:t>The transactions can be verified without the useless signatures</a:t>
            </a:r>
          </a:p>
          <a:p>
            <a:pPr lvl="1"/>
            <a:r>
              <a:rPr lang="en-IN" dirty="0"/>
              <a:t>increased bandwidth efficiency</a:t>
            </a:r>
            <a:endParaRPr lang="en-US" dirty="0"/>
          </a:p>
          <a:p>
            <a:pPr lvl="1"/>
            <a:r>
              <a:rPr lang="en-US" dirty="0"/>
              <a:t>Reduction in transaction signing and verification times, which results in faster transactions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656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C466-E513-7FCF-FF70-51F7FBF2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Segregated Witness (</a:t>
            </a:r>
            <a:r>
              <a:rPr lang="en-IN" dirty="0" err="1"/>
              <a:t>SegWit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D6D86-4147-2DF2-2918-48A7D5BE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57103"/>
          </a:xfrm>
        </p:spPr>
        <p:txBody>
          <a:bodyPr>
            <a:normAutofit/>
          </a:bodyPr>
          <a:lstStyle/>
          <a:p>
            <a:r>
              <a:rPr lang="en-US" b="1" dirty="0" err="1"/>
              <a:t>SegWit</a:t>
            </a:r>
            <a:r>
              <a:rPr lang="en-US" b="1" dirty="0"/>
              <a:t> </a:t>
            </a:r>
            <a:r>
              <a:rPr lang="en-US" dirty="0"/>
              <a:t>offers a number of improvements, [Contd...]</a:t>
            </a:r>
          </a:p>
          <a:p>
            <a:endParaRPr lang="en-US" dirty="0"/>
          </a:p>
          <a:p>
            <a:pPr lvl="1"/>
            <a:r>
              <a:rPr lang="en-US" dirty="0"/>
              <a:t>A new transaction hashing algorithm for signature verification has been introduced in BIP0143</a:t>
            </a:r>
          </a:p>
          <a:p>
            <a:pPr lvl="1"/>
            <a:r>
              <a:rPr lang="en-US" dirty="0"/>
              <a:t>Script versioning capability, which allows for easier script language upgrades</a:t>
            </a:r>
          </a:p>
          <a:p>
            <a:pPr lvl="1"/>
            <a:r>
              <a:rPr lang="en-US" dirty="0"/>
              <a:t>Increased block size by introducing a weight limit instead of a size limit &amp; the removal of signature data.</a:t>
            </a:r>
          </a:p>
          <a:p>
            <a:pPr lvl="1"/>
            <a:r>
              <a:rPr lang="en-US" dirty="0"/>
              <a:t>An improved address format, also called a "bc1 address," which is encoded using the Bech32 mechanism instead of base58</a:t>
            </a:r>
          </a:p>
          <a:p>
            <a:pPr lvl="1"/>
            <a:r>
              <a:rPr lang="en-US" dirty="0"/>
              <a:t>It has better error detection and correction</a:t>
            </a:r>
          </a:p>
          <a:p>
            <a:r>
              <a:rPr lang="en-US" dirty="0"/>
              <a:t>This weight is calculated on a per-transaction basis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9F50E-6549-059D-522A-D2D6F5100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" y="6303488"/>
            <a:ext cx="77247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81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E9F2-71B1-3F75-8192-99C59EC4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Segregated Witness (</a:t>
            </a:r>
            <a:r>
              <a:rPr lang="en-IN" dirty="0" err="1"/>
              <a:t>SegWit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A06AE-BC0E-673B-A9FA-E8EE490A3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 types of transactions introduced by </a:t>
            </a:r>
            <a:r>
              <a:rPr lang="en-US" dirty="0" err="1"/>
              <a:t>SegWit</a:t>
            </a:r>
            <a:endParaRPr lang="en-US" dirty="0"/>
          </a:p>
          <a:p>
            <a:r>
              <a:rPr lang="en-US" dirty="0"/>
              <a:t>Pay to Witness Public Key Hash (P2WPKH)</a:t>
            </a:r>
          </a:p>
          <a:p>
            <a:pPr lvl="1"/>
            <a:r>
              <a:rPr lang="en-US" dirty="0"/>
              <a:t>This type of script is similar to the P2PKH</a:t>
            </a:r>
          </a:p>
          <a:p>
            <a:pPr lvl="1"/>
            <a:r>
              <a:rPr lang="en-US" dirty="0"/>
              <a:t>the transaction signature used as a proof of ownership in </a:t>
            </a:r>
            <a:r>
              <a:rPr lang="en-US" dirty="0" err="1"/>
              <a:t>ScriptSig</a:t>
            </a:r>
            <a:r>
              <a:rPr lang="en-US" dirty="0"/>
              <a:t> is moved to a separate structure known as the "witness" of the input.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ScriptPubKey</a:t>
            </a:r>
            <a:r>
              <a:rPr lang="en-US" dirty="0"/>
              <a:t> is modified to a simpler format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0ED22-FE51-BCE9-A8AE-CFC44C44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4372171"/>
            <a:ext cx="77628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10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5C3928-D189-9F5A-AD11-43C595DFB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364" y="5407243"/>
            <a:ext cx="4686300" cy="14507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9D8AF2-9349-A2C9-F901-E103F001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Segregated Witness (</a:t>
            </a:r>
            <a:r>
              <a:rPr lang="en-IN" dirty="0" err="1"/>
              <a:t>SegWit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65DAC-56BC-DDB7-F011-7AA6B184A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737361"/>
            <a:ext cx="7543801" cy="4023360"/>
          </a:xfrm>
        </p:spPr>
        <p:txBody>
          <a:bodyPr/>
          <a:lstStyle/>
          <a:p>
            <a:r>
              <a:rPr lang="en-US" dirty="0"/>
              <a:t>Pay to Script Hash - Pay to Witness </a:t>
            </a:r>
            <a:r>
              <a:rPr lang="en-US" dirty="0" err="1"/>
              <a:t>PubKey</a:t>
            </a:r>
            <a:r>
              <a:rPr lang="en-US" dirty="0"/>
              <a:t> Hash (P2SH-P2WPKH):</a:t>
            </a:r>
          </a:p>
          <a:p>
            <a:pPr lvl="1"/>
            <a:r>
              <a:rPr lang="en-US" dirty="0"/>
              <a:t>This is a mechanism made </a:t>
            </a:r>
            <a:r>
              <a:rPr lang="en-US" dirty="0" err="1"/>
              <a:t>SegWit</a:t>
            </a:r>
            <a:r>
              <a:rPr lang="en-US" dirty="0"/>
              <a:t> transactions backward-compatible. </a:t>
            </a:r>
          </a:p>
          <a:p>
            <a:pPr lvl="1"/>
            <a:r>
              <a:rPr lang="en-US" dirty="0"/>
              <a:t>This is made possible by nesting the P2WPKH inside the usual P2SH.</a:t>
            </a:r>
          </a:p>
          <a:p>
            <a:r>
              <a:rPr lang="en-US" dirty="0"/>
              <a:t>Pay to Witness Script Hash (P2WSH): </a:t>
            </a:r>
          </a:p>
          <a:p>
            <a:pPr lvl="1"/>
            <a:r>
              <a:rPr lang="en-US" dirty="0"/>
              <a:t>This script is similar to legacy P2SH but the signature and redeem script are moved to the separate witness field. </a:t>
            </a:r>
          </a:p>
          <a:p>
            <a:pPr lvl="1"/>
            <a:r>
              <a:rPr lang="en-IN" dirty="0" err="1"/>
              <a:t>ScriptSig</a:t>
            </a:r>
            <a:r>
              <a:rPr lang="en-IN" dirty="0"/>
              <a:t> is simply empty</a:t>
            </a:r>
            <a:endParaRPr lang="en-US" dirty="0"/>
          </a:p>
          <a:p>
            <a:pPr lvl="1"/>
            <a:r>
              <a:rPr lang="en-US" dirty="0"/>
              <a:t>script is identified by a 32-byte SHA-256 hash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055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97A4-4DB7-0F00-2EC4-4A32241F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Segregated Witness (</a:t>
            </a:r>
            <a:r>
              <a:rPr lang="en-IN" dirty="0" err="1"/>
              <a:t>SegWit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D0602-477C-F3A2-B7F2-427D87546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 to Script Hash - Pay to Witness Script Hash (P2SH-P2WSH): Similar to P2SHP2WPKH, </a:t>
            </a:r>
          </a:p>
          <a:p>
            <a:pPr lvl="1"/>
            <a:r>
              <a:rPr lang="en-US" dirty="0"/>
              <a:t>this is a mechanism that allows backward-compatibility with legacy Bitcoin nodes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724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2333-66DE-776D-5E6D-2E2472D5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Bitcoin investment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D8A937-E7D9-D281-FA39-F33CD89E3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41" y="1618820"/>
            <a:ext cx="5273359" cy="52391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F891F7-25A2-6211-C88F-DC0C7F940486}"/>
              </a:ext>
            </a:extLst>
          </p:cNvPr>
          <p:cNvSpPr txBox="1"/>
          <p:nvPr/>
        </p:nvSpPr>
        <p:spPr>
          <a:xfrm>
            <a:off x="193250" y="1825426"/>
            <a:ext cx="36773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are many online exchanges where users can buy and sell Bitcoin. </a:t>
            </a:r>
          </a:p>
          <a:p>
            <a:endParaRPr lang="en-US" dirty="0"/>
          </a:p>
          <a:p>
            <a:r>
              <a:rPr lang="en-US" dirty="0"/>
              <a:t>This is a big business on the internet now and it offers Bitcoin trading, CFDs, spread betting, margin trading, and various other choices.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62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23AD-6B05-3D07-1F66-B1E7D060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1AF72-D692-B026-1E41-621789257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Bitcoin network is identified by its magic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latest version of the Bitcoin protocol is 70015</a:t>
            </a:r>
          </a:p>
          <a:p>
            <a:r>
              <a:rPr lang="en-US" dirty="0"/>
              <a:t>introduced with Bitcoin Core client 0.19.0.1.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67766-C585-F479-19BD-E47A5615F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946" y="2252712"/>
            <a:ext cx="3238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5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5F33-5AC4-EB7C-A706-2BFD0FE1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3C2F-ECF1-3577-EE3C-6DCECD538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27 types of protocol messages in total</a:t>
            </a:r>
          </a:p>
          <a:p>
            <a:r>
              <a:rPr lang="en-IN" dirty="0"/>
              <a:t>• Version:</a:t>
            </a:r>
            <a:r>
              <a:rPr lang="en-US" dirty="0"/>
              <a:t> node sends out to the network, advertising its version and block count</a:t>
            </a:r>
          </a:p>
          <a:p>
            <a:r>
              <a:rPr lang="en-US" dirty="0"/>
              <a:t>• </a:t>
            </a:r>
            <a:r>
              <a:rPr lang="en-US" dirty="0" err="1"/>
              <a:t>Verack</a:t>
            </a:r>
            <a:r>
              <a:rPr lang="en-US" dirty="0"/>
              <a:t>: This is the response of the version message accepting the connection request</a:t>
            </a:r>
          </a:p>
          <a:p>
            <a:r>
              <a:rPr lang="en-US" dirty="0"/>
              <a:t>• Inv: This is used by nodes to advertise their knowledge of blocks and transactions</a:t>
            </a:r>
          </a:p>
          <a:p>
            <a:r>
              <a:rPr lang="en-US" dirty="0"/>
              <a:t>• </a:t>
            </a:r>
            <a:r>
              <a:rPr lang="en-US" dirty="0" err="1"/>
              <a:t>Getdata</a:t>
            </a:r>
            <a:r>
              <a:rPr lang="en-US" dirty="0"/>
              <a:t>: This is a response to inv, requesting a single block or transaction identified by its hash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92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3B8A-8F17-14C9-E419-700328B7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B12FD-05DC-835D-D7F1-60E7832B6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49334"/>
          </a:xfrm>
        </p:spPr>
        <p:txBody>
          <a:bodyPr>
            <a:normAutofit/>
          </a:bodyPr>
          <a:lstStyle/>
          <a:p>
            <a:r>
              <a:rPr lang="en-US" dirty="0"/>
              <a:t>• </a:t>
            </a:r>
            <a:r>
              <a:rPr lang="en-US" dirty="0" err="1"/>
              <a:t>Getblocks</a:t>
            </a:r>
            <a:r>
              <a:rPr lang="en-US" dirty="0"/>
              <a:t>: This returns an inv packet containing the list of all blocks starting after the last known hash or 500 blocks</a:t>
            </a:r>
          </a:p>
          <a:p>
            <a:r>
              <a:rPr lang="en-US" dirty="0"/>
              <a:t>• </a:t>
            </a:r>
            <a:r>
              <a:rPr lang="en-US" dirty="0" err="1"/>
              <a:t>Getheaders</a:t>
            </a:r>
            <a:r>
              <a:rPr lang="en-US" dirty="0"/>
              <a:t>: This is used to request block headers in a specified range.</a:t>
            </a:r>
          </a:p>
          <a:p>
            <a:r>
              <a:rPr lang="en-US" dirty="0"/>
              <a:t>• Tx: This is used to send a transaction as a response to the </a:t>
            </a:r>
            <a:r>
              <a:rPr lang="en-US" dirty="0" err="1"/>
              <a:t>getdata</a:t>
            </a:r>
            <a:r>
              <a:rPr lang="en-US" dirty="0"/>
              <a:t> protocol message.</a:t>
            </a:r>
          </a:p>
          <a:p>
            <a:r>
              <a:rPr lang="en-US" dirty="0"/>
              <a:t>• Block: This sends a block in response to the </a:t>
            </a:r>
            <a:r>
              <a:rPr lang="en-US" dirty="0" err="1"/>
              <a:t>getdata</a:t>
            </a:r>
            <a:r>
              <a:rPr lang="en-US" dirty="0"/>
              <a:t> protocol message</a:t>
            </a:r>
          </a:p>
          <a:p>
            <a:r>
              <a:rPr lang="en-US" dirty="0"/>
              <a:t>• Headers: This packet returns up to 2,000 block headers as a reply to the </a:t>
            </a:r>
            <a:r>
              <a:rPr lang="en-US" dirty="0" err="1"/>
              <a:t>getheaders</a:t>
            </a:r>
            <a:r>
              <a:rPr lang="en-US" dirty="0"/>
              <a:t> </a:t>
            </a:r>
            <a:r>
              <a:rPr lang="en-US" dirty="0" err="1"/>
              <a:t>reques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15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B637-A1AF-DDEE-92F6-30FEC5F0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BF48-EDAD-C885-905A-E15541B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dirty="0" err="1"/>
              <a:t>Getaddr</a:t>
            </a:r>
            <a:r>
              <a:rPr lang="en-US" dirty="0"/>
              <a:t>: This is sent as a request to get information about known peers</a:t>
            </a:r>
          </a:p>
          <a:p>
            <a:r>
              <a:rPr lang="en-US" dirty="0"/>
              <a:t>• </a:t>
            </a:r>
            <a:r>
              <a:rPr lang="en-US" dirty="0" err="1"/>
              <a:t>Addr</a:t>
            </a:r>
            <a:r>
              <a:rPr lang="en-US" dirty="0"/>
              <a:t>: This provides information about nodes on the network</a:t>
            </a:r>
          </a:p>
          <a:p>
            <a:r>
              <a:rPr lang="en-US" dirty="0"/>
              <a:t>• Ping: This message is used to confirm if the TCP/IP network connection is active. </a:t>
            </a:r>
          </a:p>
          <a:p>
            <a:r>
              <a:rPr lang="en-US" dirty="0"/>
              <a:t>• Pong: This message is the response to a ping message confirming that the network connection is live.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62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5FA0-0382-8BFF-B7EC-797DAD4F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55B52-AE4A-0B2D-5A90-BC654EA40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61042-14B4-6648-53FB-291FD3F5F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7" y="0"/>
            <a:ext cx="908498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E232D7-CB7C-2BD9-0151-EC4D8F66EED4}"/>
              </a:ext>
            </a:extLst>
          </p:cNvPr>
          <p:cNvSpPr txBox="1"/>
          <p:nvPr/>
        </p:nvSpPr>
        <p:spPr>
          <a:xfrm>
            <a:off x="296945" y="322703"/>
            <a:ext cx="27479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First, Node A starts the connection by sending a version message that contains the version number and current time to the remote peer, Node B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CC940-1E60-0395-F8F2-7186C6D27A51}"/>
              </a:ext>
            </a:extLst>
          </p:cNvPr>
          <p:cNvSpPr txBox="1"/>
          <p:nvPr/>
        </p:nvSpPr>
        <p:spPr>
          <a:xfrm>
            <a:off x="5514681" y="3827978"/>
            <a:ext cx="31579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Now, the block download can begin. If the node already has all the blocks fully synchronized, then it listens for new blocks using the inv protocol message; otherwise, it first checks whether it has a response to inv messages and has inventories already. 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95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12F33B-ABBC-592D-543F-2B966B36F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4" y="716143"/>
            <a:ext cx="8858250" cy="5972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CD633B-0E20-60A7-EDA5-7361F3EB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B16FB-A49A-4438-DB22-AA80E6FFA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34" y="92345"/>
            <a:ext cx="9053679" cy="4023360"/>
          </a:xfrm>
        </p:spPr>
        <p:txBody>
          <a:bodyPr/>
          <a:lstStyle/>
          <a:p>
            <a:r>
              <a:rPr lang="en-US" dirty="0"/>
              <a:t>Node A, shown on the left-hand side, is called an Initial Block Download (</a:t>
            </a:r>
            <a:r>
              <a:rPr lang="en-US" dirty="0">
                <a:solidFill>
                  <a:srgbClr val="FF0000"/>
                </a:solidFill>
              </a:rPr>
              <a:t>IBD</a:t>
            </a:r>
            <a:r>
              <a:rPr lang="en-US" dirty="0"/>
              <a:t>) node, and Node B, shown on the right, is called a sync node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8DE66-37CB-2196-D673-64DEC1F0A0B0}"/>
              </a:ext>
            </a:extLst>
          </p:cNvPr>
          <p:cNvSpPr txBox="1"/>
          <p:nvPr/>
        </p:nvSpPr>
        <p:spPr>
          <a:xfrm>
            <a:off x="233312" y="3407094"/>
            <a:ext cx="27267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IBD node means that this is the node that is requesting the blocks, while sync node means the node where the blocks are being requested from.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03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BF30-B7E5-0AAF-30C7-10DF37946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5" y="286605"/>
            <a:ext cx="8672659" cy="702302"/>
          </a:xfrm>
        </p:spPr>
        <p:txBody>
          <a:bodyPr>
            <a:normAutofit fontScale="90000"/>
          </a:bodyPr>
          <a:lstStyle/>
          <a:p>
            <a:r>
              <a:rPr lang="en-IN" dirty="0"/>
              <a:t>Bitcoin protocol messages in </a:t>
            </a:r>
            <a:r>
              <a:rPr lang="en-IN" dirty="0" err="1"/>
              <a:t>wireshark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3F1FE-AB27-70F4-4502-8DF381A0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5325B-B71B-7169-8E1D-DA799FCD2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" y="917984"/>
            <a:ext cx="9144000" cy="587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168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208</TotalTime>
  <Words>1662</Words>
  <Application>Microsoft Office PowerPoint</Application>
  <PresentationFormat>On-screen Show (4:3)</PresentationFormat>
  <Paragraphs>163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Retrospect</vt:lpstr>
      <vt:lpstr>The Bitcoin Network and Payments</vt:lpstr>
      <vt:lpstr>The Bitcoin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Bitcoin protocol messages in wireshark</vt:lpstr>
      <vt:lpstr>PowerPoint Presentation</vt:lpstr>
      <vt:lpstr>Full client and SPV client</vt:lpstr>
      <vt:lpstr>Wallets</vt:lpstr>
      <vt:lpstr>Wallets</vt:lpstr>
      <vt:lpstr>Types of wallets</vt:lpstr>
      <vt:lpstr>Types of wallets</vt:lpstr>
      <vt:lpstr>PowerPoint Presentation</vt:lpstr>
      <vt:lpstr>Types of wallets</vt:lpstr>
      <vt:lpstr>Types of wallets</vt:lpstr>
      <vt:lpstr>Innovation in Bitcoin</vt:lpstr>
      <vt:lpstr>Bitcoin Improvement Proposals</vt:lpstr>
      <vt:lpstr>Bitcoin payments </vt:lpstr>
      <vt:lpstr>Bitcoin payments </vt:lpstr>
      <vt:lpstr>Advanced protocols </vt:lpstr>
      <vt:lpstr>Segregated Witness (SegWit)</vt:lpstr>
      <vt:lpstr>Segregated Witness (SegWit)</vt:lpstr>
      <vt:lpstr>Segregated Witness (SegWit)</vt:lpstr>
      <vt:lpstr>Segregated Witness (SegWit)</vt:lpstr>
      <vt:lpstr>Segregated Witness (SegWit)</vt:lpstr>
      <vt:lpstr>Bitcoin investment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Bitcoin Network and Payments</dc:title>
  <dc:creator>Srikanta Pradhan</dc:creator>
  <cp:lastModifiedBy>Srikanta Pradhan</cp:lastModifiedBy>
  <cp:revision>47</cp:revision>
  <dcterms:created xsi:type="dcterms:W3CDTF">2023-03-01T01:35:28Z</dcterms:created>
  <dcterms:modified xsi:type="dcterms:W3CDTF">2023-03-01T05:04:19Z</dcterms:modified>
</cp:coreProperties>
</file>