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9" r:id="rId8"/>
    <p:sldId id="267" r:id="rId9"/>
    <p:sldId id="260" r:id="rId10"/>
    <p:sldId id="261" r:id="rId11"/>
    <p:sldId id="262" r:id="rId12"/>
    <p:sldId id="263"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Upadhyay" userId="S::aditi@edunetfoundation.org::90400f40-b266-476a-a91b-1d0cee3d3917" providerId="AD" clId="Web-{EB7A76F9-8EFF-4CE9-BB30-7E90752F5178}"/>
    <pc:docChg chg="modSld">
      <pc:chgData name="Aditi Upadhyay" userId="S::aditi@edunetfoundation.org::90400f40-b266-476a-a91b-1d0cee3d3917" providerId="AD" clId="Web-{EB7A76F9-8EFF-4CE9-BB30-7E90752F5178}" dt="2023-02-28T10:17:22.260" v="14" actId="20577"/>
      <pc:docMkLst>
        <pc:docMk/>
      </pc:docMkLst>
      <pc:sldChg chg="modSp">
        <pc:chgData name="Aditi Upadhyay" userId="S::aditi@edunetfoundation.org::90400f40-b266-476a-a91b-1d0cee3d3917" providerId="AD" clId="Web-{EB7A76F9-8EFF-4CE9-BB30-7E90752F5178}" dt="2023-02-28T10:17:22.260" v="14" actId="20577"/>
        <pc:sldMkLst>
          <pc:docMk/>
          <pc:sldMk cId="3365938424" sldId="261"/>
        </pc:sldMkLst>
        <pc:spChg chg="mod">
          <ac:chgData name="Aditi Upadhyay" userId="S::aditi@edunetfoundation.org::90400f40-b266-476a-a91b-1d0cee3d3917" providerId="AD" clId="Web-{EB7A76F9-8EFF-4CE9-BB30-7E90752F5178}" dt="2023-02-28T10:17:22.260" v="14" actId="20577"/>
          <ac:spMkLst>
            <pc:docMk/>
            <pc:sldMk cId="3365938424" sldId="261"/>
            <ac:spMk id="2" creationId="{A9E7EA8A-2C36-4AB0-86B5-D4AF8CF00EF5}"/>
          </ac:spMkLst>
        </pc:spChg>
      </pc:sldChg>
      <pc:sldChg chg="modSp">
        <pc:chgData name="Aditi Upadhyay" userId="S::aditi@edunetfoundation.org::90400f40-b266-476a-a91b-1d0cee3d3917" providerId="AD" clId="Web-{EB7A76F9-8EFF-4CE9-BB30-7E90752F5178}" dt="2023-02-28T10:17:11.963" v="12" actId="20577"/>
        <pc:sldMkLst>
          <pc:docMk/>
          <pc:sldMk cId="4040384468" sldId="266"/>
        </pc:sldMkLst>
        <pc:spChg chg="mod">
          <ac:chgData name="Aditi Upadhyay" userId="S::aditi@edunetfoundation.org::90400f40-b266-476a-a91b-1d0cee3d3917" providerId="AD" clId="Web-{EB7A76F9-8EFF-4CE9-BB30-7E90752F5178}" dt="2023-02-28T10:17:11.963" v="12" actId="20577"/>
          <ac:spMkLst>
            <pc:docMk/>
            <pc:sldMk cId="4040384468" sldId="266"/>
            <ac:spMk id="2" creationId="{41937F2F-2521-47F7-9C75-34E9B44C92DE}"/>
          </ac:spMkLst>
        </pc:spChg>
      </pc:sldChg>
    </pc:docChg>
  </pc:docChgLst>
  <pc:docChgLst>
    <pc:chgData name="Shashank Shekhar" userId="S::shashank@edunetfoundation.org::0008d1ff-90e7-469a-9966-0dcad996503d" providerId="AD" clId="Web-{3E544E52-FACA-101B-0356-565B65383FEF}"/>
    <pc:docChg chg="modSld">
      <pc:chgData name="Shashank Shekhar" userId="S::shashank@edunetfoundation.org::0008d1ff-90e7-469a-9966-0dcad996503d" providerId="AD" clId="Web-{3E544E52-FACA-101B-0356-565B65383FEF}" dt="2022-06-22T07:21:20.450" v="10"/>
      <pc:docMkLst>
        <pc:docMk/>
      </pc:docMkLst>
      <pc:sldChg chg="addSp delSp modSp">
        <pc:chgData name="Shashank Shekhar" userId="S::shashank@edunetfoundation.org::0008d1ff-90e7-469a-9966-0dcad996503d" providerId="AD" clId="Web-{3E544E52-FACA-101B-0356-565B65383FEF}" dt="2022-06-22T07:21:20.450" v="10"/>
        <pc:sldMkLst>
          <pc:docMk/>
          <pc:sldMk cId="3632885485" sldId="256"/>
        </pc:sldMkLst>
        <pc:spChg chg="add del">
          <ac:chgData name="Shashank Shekhar" userId="S::shashank@edunetfoundation.org::0008d1ff-90e7-469a-9966-0dcad996503d" providerId="AD" clId="Web-{3E544E52-FACA-101B-0356-565B65383FEF}" dt="2022-06-22T07:21:14.825" v="8"/>
          <ac:spMkLst>
            <pc:docMk/>
            <pc:sldMk cId="3632885485" sldId="256"/>
            <ac:spMk id="4" creationId="{8E652245-1325-1D70-A6BC-DD6EB00C56C0}"/>
          </ac:spMkLst>
        </pc:spChg>
        <pc:spChg chg="add del">
          <ac:chgData name="Shashank Shekhar" userId="S::shashank@edunetfoundation.org::0008d1ff-90e7-469a-9966-0dcad996503d" providerId="AD" clId="Web-{3E544E52-FACA-101B-0356-565B65383FEF}" dt="2022-06-22T07:21:13.888" v="7"/>
          <ac:spMkLst>
            <pc:docMk/>
            <pc:sldMk cId="3632885485" sldId="256"/>
            <ac:spMk id="5" creationId="{61A53D80-F466-22AE-6E9C-BF97FA2F6572}"/>
          </ac:spMkLst>
        </pc:spChg>
        <pc:spChg chg="add del">
          <ac:chgData name="Shashank Shekhar" userId="S::shashank@edunetfoundation.org::0008d1ff-90e7-469a-9966-0dcad996503d" providerId="AD" clId="Web-{3E544E52-FACA-101B-0356-565B65383FEF}" dt="2022-06-22T07:21:12.919" v="6"/>
          <ac:spMkLst>
            <pc:docMk/>
            <pc:sldMk cId="3632885485" sldId="256"/>
            <ac:spMk id="6" creationId="{E3FF3D71-C660-B974-0A53-5D74F93C1F82}"/>
          </ac:spMkLst>
        </pc:spChg>
        <pc:spChg chg="add del mod">
          <ac:chgData name="Shashank Shekhar" userId="S::shashank@edunetfoundation.org::0008d1ff-90e7-469a-9966-0dcad996503d" providerId="AD" clId="Web-{3E544E52-FACA-101B-0356-565B65383FEF}" dt="2022-06-22T07:21:11.716" v="5"/>
          <ac:spMkLst>
            <pc:docMk/>
            <pc:sldMk cId="3632885485" sldId="256"/>
            <ac:spMk id="7" creationId="{B25A9689-68D3-23A9-A96E-57EE8080E52E}"/>
          </ac:spMkLst>
        </pc:spChg>
        <pc:spChg chg="add del">
          <ac:chgData name="Shashank Shekhar" userId="S::shashank@edunetfoundation.org::0008d1ff-90e7-469a-9966-0dcad996503d" providerId="AD" clId="Web-{3E544E52-FACA-101B-0356-565B65383FEF}" dt="2022-06-22T07:21:20.450" v="10"/>
          <ac:spMkLst>
            <pc:docMk/>
            <pc:sldMk cId="3632885485" sldId="256"/>
            <ac:spMk id="8" creationId="{65585B28-C8DE-17D6-BF8C-FA1764CD67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17-03-2023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28116002/cartoonize-rgba-colors-in-a-pixel-array"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nsh6201/SAP-Project-Team-4039" TargetMode="Externa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945222" y="996593"/>
            <a:ext cx="10531011" cy="2513370"/>
          </a:xfrm>
        </p:spPr>
        <p:txBody>
          <a:bodyPr/>
          <a:lstStyle/>
          <a:p>
            <a:r>
              <a:rPr lang="en-IN" dirty="0">
                <a:latin typeface="Arial" panose="020B0604020202020204" pitchFamily="34" charset="0"/>
                <a:cs typeface="Arial" panose="020B0604020202020204" pitchFamily="34" charset="0"/>
              </a:rPr>
              <a:t>IMAGE CARTOONIZATION</a:t>
            </a:r>
            <a:br>
              <a:rPr lang="en-IN" dirty="0">
                <a:latin typeface="Arial" panose="020B0604020202020204" pitchFamily="34" charset="0"/>
                <a:cs typeface="Arial" panose="020B0604020202020204" pitchFamily="34" charset="0"/>
              </a:rPr>
            </a:br>
            <a:endParaRPr lang="en-IN"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3102797"/>
            <a:ext cx="9144000" cy="3205536"/>
          </a:xfrm>
        </p:spPr>
        <p:txBody>
          <a:bodyPr/>
          <a:lstStyle/>
          <a:p>
            <a:r>
              <a:rPr lang="en-IN" dirty="0"/>
              <a:t>Team Id :- 4039</a:t>
            </a:r>
          </a:p>
          <a:p>
            <a:r>
              <a:rPr lang="en-IN" dirty="0"/>
              <a:t>College Name :- Sarvajanik College of Engineering and Technology Surat</a:t>
            </a:r>
          </a:p>
          <a:p>
            <a:r>
              <a:rPr lang="en-IN" dirty="0"/>
              <a:t>Team Mentor :- Bassar Patel</a:t>
            </a:r>
          </a:p>
          <a:p>
            <a:pPr algn="l"/>
            <a:r>
              <a:rPr lang="en-IN" dirty="0"/>
              <a:t>			Members :- Afsinbanu Saeed – IC  (Team Leader)</a:t>
            </a:r>
          </a:p>
          <a:p>
            <a:pPr algn="l"/>
            <a:r>
              <a:rPr lang="en-IN" dirty="0"/>
              <a:t>				        Mariya Tohfafarosh - IC  </a:t>
            </a:r>
          </a:p>
          <a:p>
            <a:pPr algn="l"/>
            <a:r>
              <a:rPr lang="en-IN" dirty="0"/>
              <a:t>				        Ansh Shah – EL</a:t>
            </a:r>
          </a:p>
          <a:p>
            <a:pPr algn="l"/>
            <a:r>
              <a:rPr lang="en-IN" dirty="0"/>
              <a:t>				        Avneet Kashyap - EL</a:t>
            </a:r>
          </a:p>
          <a:p>
            <a:pPr algn="l"/>
            <a:r>
              <a:rPr lang="en-IN" dirty="0"/>
              <a:t>				         </a:t>
            </a: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a:t>Afsinbanu Saeed</a:t>
            </a:r>
          </a:p>
        </p:txBody>
      </p:sp>
      <p:pic>
        <p:nvPicPr>
          <p:cNvPr id="12" name="Picture Placeholder 11">
            <a:extLst>
              <a:ext uri="{FF2B5EF4-FFF2-40B4-BE49-F238E27FC236}">
                <a16:creationId xmlns:a16="http://schemas.microsoft.com/office/drawing/2014/main" id="{56039B4B-D1BA-24EE-78AF-12CBC8C58ED2}"/>
              </a:ext>
            </a:extLst>
          </p:cNvPr>
          <p:cNvPicPr>
            <a:picLocks noGrp="1" noChangeAspect="1"/>
          </p:cNvPicPr>
          <p:nvPr>
            <p:ph type="pic" sz="quarter" idx="20"/>
          </p:nvPr>
        </p:nvPicPr>
        <p:blipFill rotWithShape="1">
          <a:blip r:embed="rId2">
            <a:extLst>
              <a:ext uri="{28A0092B-C50C-407E-A947-70E740481C1C}">
                <a14:useLocalDpi xmlns:a14="http://schemas.microsoft.com/office/drawing/2010/main" val="0"/>
              </a:ext>
            </a:extLst>
          </a:blip>
          <a:srcRect l="-1981" t="4471" r="467" b="40987"/>
          <a:stretch/>
        </p:blipFill>
        <p:spPr>
          <a:xfrm>
            <a:off x="972741" y="1915438"/>
            <a:ext cx="2416432" cy="1908000"/>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p:txBody>
          <a:bodyPr/>
          <a:lstStyle/>
          <a:p>
            <a:r>
              <a:rPr lang="en-IN" dirty="0"/>
              <a:t>Ansh Shah</a:t>
            </a:r>
          </a:p>
        </p:txBody>
      </p:sp>
      <p:pic>
        <p:nvPicPr>
          <p:cNvPr id="14" name="Picture Placeholder 13">
            <a:extLst>
              <a:ext uri="{FF2B5EF4-FFF2-40B4-BE49-F238E27FC236}">
                <a16:creationId xmlns:a16="http://schemas.microsoft.com/office/drawing/2014/main" id="{73BAE41D-4588-1D17-D2C1-E80EA169C6E9}"/>
              </a:ext>
            </a:extLst>
          </p:cNvPr>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826" t="8863" r="-826" b="27619"/>
          <a:stretch/>
        </p:blipFill>
        <p:spPr>
          <a:xfrm>
            <a:off x="4038600" y="1920240"/>
            <a:ext cx="2383023" cy="1915471"/>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p:txBody>
          <a:bodyPr/>
          <a:lstStyle/>
          <a:p>
            <a:r>
              <a:rPr lang="en-IN" dirty="0"/>
              <a:t>Mariya Tohfafarosh</a:t>
            </a:r>
          </a:p>
        </p:txBody>
      </p:sp>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p:txBody>
          <a:bodyPr/>
          <a:lstStyle/>
          <a:p>
            <a:r>
              <a:rPr lang="en-IN" dirty="0"/>
              <a:t>Avneet Kashyap</a:t>
            </a:r>
          </a:p>
        </p:txBody>
      </p:sp>
      <p:pic>
        <p:nvPicPr>
          <p:cNvPr id="13" name="Picture Placeholder 12">
            <a:extLst>
              <a:ext uri="{FF2B5EF4-FFF2-40B4-BE49-F238E27FC236}">
                <a16:creationId xmlns:a16="http://schemas.microsoft.com/office/drawing/2014/main" id="{B0300288-BCC6-3222-7C1A-999A70D02056}"/>
              </a:ext>
            </a:extLst>
          </p:cNvPr>
          <p:cNvPicPr>
            <a:picLocks noGrp="1" noChangeAspect="1"/>
          </p:cNvPicPr>
          <p:nvPr>
            <p:ph type="pic" sz="quarter" idx="26"/>
          </p:nvPr>
        </p:nvPicPr>
        <p:blipFill rotWithShape="1">
          <a:blip r:embed="rId4">
            <a:extLst>
              <a:ext uri="{28A0092B-C50C-407E-A947-70E740481C1C}">
                <a14:useLocalDpi xmlns:a14="http://schemas.microsoft.com/office/drawing/2010/main" val="0"/>
              </a:ext>
            </a:extLst>
          </a:blip>
          <a:srcRect l="-3136" t="5087" r="3136" b="14568"/>
          <a:stretch/>
        </p:blipFill>
        <p:spPr>
          <a:xfrm>
            <a:off x="9487482" y="1915438"/>
            <a:ext cx="2383023" cy="1915471"/>
          </a:xfrm>
        </p:spPr>
      </p:pic>
      <p:pic>
        <p:nvPicPr>
          <p:cNvPr id="11" name="Picture Placeholder 10">
            <a:extLst>
              <a:ext uri="{FF2B5EF4-FFF2-40B4-BE49-F238E27FC236}">
                <a16:creationId xmlns:a16="http://schemas.microsoft.com/office/drawing/2014/main" id="{DF15E254-4114-9228-256B-B8D9ACD553F3}"/>
              </a:ext>
            </a:extLst>
          </p:cNvPr>
          <p:cNvPicPr>
            <a:picLocks noGrp="1" noChangeAspect="1"/>
          </p:cNvPicPr>
          <p:nvPr>
            <p:ph type="pic" sz="quarter" idx="24"/>
          </p:nvPr>
        </p:nvPicPr>
        <p:blipFill rotWithShape="1">
          <a:blip r:embed="rId5">
            <a:extLst>
              <a:ext uri="{28A0092B-C50C-407E-A947-70E740481C1C}">
                <a14:useLocalDpi xmlns:a14="http://schemas.microsoft.com/office/drawing/2010/main" val="0"/>
              </a:ext>
            </a:extLst>
          </a:blip>
          <a:srcRect l="-6486" t="25206" r="6486" b="24928"/>
          <a:stretch/>
        </p:blipFill>
        <p:spPr>
          <a:xfrm>
            <a:off x="6781299" y="1917039"/>
            <a:ext cx="2383023" cy="1915471"/>
          </a:xfrm>
        </p:spPr>
      </p:pic>
    </p:spTree>
    <p:extLst>
      <p:ext uri="{BB962C8B-B14F-4D97-AF65-F5344CB8AC3E}">
        <p14:creationId xmlns:p14="http://schemas.microsoft.com/office/powerpoint/2010/main" val="32371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latin typeface="Arial" panose="020B0604020202020204" pitchFamily="34" charset="0"/>
                <a:cs typeface="Arial" panose="020B0604020202020204" pitchFamily="34" charset="0"/>
              </a:rPr>
              <a:t>Our main objective of this project is to Cartoonify an image of any object or human being.</a:t>
            </a:r>
          </a:p>
          <a:p>
            <a:r>
              <a:rPr lang="en-IN" sz="2400" dirty="0">
                <a:latin typeface="Arial" panose="020B0604020202020204" pitchFamily="34" charset="0"/>
                <a:cs typeface="Arial" panose="020B0604020202020204" pitchFamily="34" charset="0"/>
              </a:rPr>
              <a:t>This project is aimed to create a more user friendly, simple and a quick way to convert images to their cartoonified form with minimum human efforts.</a:t>
            </a:r>
          </a:p>
          <a:p>
            <a:r>
              <a:rPr lang="en-IN" sz="2400" dirty="0">
                <a:latin typeface="Arial" panose="020B0604020202020204" pitchFamily="34" charset="0"/>
                <a:cs typeface="Arial" panose="020B0604020202020204" pitchFamily="34" charset="0"/>
              </a:rPr>
              <a:t>This presentation covers the project overview, the steps followed by us to cartoonify the image using Python libraries, who are the targeted         audience and the transition from the original image to its final     cartoonified form.</a:t>
            </a:r>
          </a:p>
          <a:p>
            <a:pPr marL="0" indent="0">
              <a:buNone/>
            </a:pPr>
            <a:endParaRPr lang="en-IN" sz="24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BBEAF5B6-C5E9-06C6-482A-03D945E95B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92381" y="4425426"/>
            <a:ext cx="1980000" cy="1980000"/>
          </a:xfrm>
          <a:prstGeom prst="rect">
            <a:avLst/>
          </a:prstGeom>
        </p:spPr>
      </p:pic>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p:txBody>
          <a:bodyPr/>
          <a:lstStyle/>
          <a:p>
            <a:br>
              <a:rPr lang="en-US" dirty="0"/>
            </a:br>
            <a:r>
              <a:rPr lang="en-US" dirty="0"/>
              <a:t>PROJECT  OVERVIEW</a:t>
            </a:r>
            <a:endParaRPr lang="en-IN" dirty="0"/>
          </a:p>
        </p:txBody>
      </p:sp>
      <p:sp>
        <p:nvSpPr>
          <p:cNvPr id="8" name="Content Placeholder 7">
            <a:extLst>
              <a:ext uri="{FF2B5EF4-FFF2-40B4-BE49-F238E27FC236}">
                <a16:creationId xmlns:a16="http://schemas.microsoft.com/office/drawing/2014/main" id="{AAC8423D-CF49-641F-CB06-B98EF4CC594A}"/>
              </a:ext>
            </a:extLst>
          </p:cNvPr>
          <p:cNvSpPr>
            <a:spLocks noGrp="1"/>
          </p:cNvSpPr>
          <p:nvPr>
            <p:ph idx="1"/>
          </p:nvPr>
        </p:nvSpPr>
        <p:spPr/>
        <p:txBody>
          <a:bodyPr/>
          <a:lstStyle/>
          <a:p>
            <a:r>
              <a:rPr lang="en-IN" dirty="0"/>
              <a:t>In this Project, we implemented one of the exciting and thrilling applications of Machine Learning by building an interesting application that Cartoonifies the image provided to it.</a:t>
            </a:r>
          </a:p>
          <a:p>
            <a:r>
              <a:rPr lang="en-IN" dirty="0"/>
              <a:t>We build this by using OpenCV library in Python Programming.</a:t>
            </a:r>
          </a:p>
          <a:p>
            <a:r>
              <a:rPr lang="en-US" b="0" i="0" dirty="0">
                <a:solidFill>
                  <a:srgbClr val="222222"/>
                </a:solidFill>
                <a:effectLst/>
              </a:rPr>
              <a:t>OpenCV is an open-source library in python that is used mainly for computer vision tasks in the areas of machine learning and artificial intelligence.</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40640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349321"/>
            <a:ext cx="10515600" cy="1303660"/>
          </a:xfrm>
        </p:spPr>
        <p:txBody>
          <a:bodyPr/>
          <a:lstStyle/>
          <a:p>
            <a:br>
              <a:rPr lang="en-US" dirty="0"/>
            </a:br>
            <a:r>
              <a:rPr lang="en-US" dirty="0"/>
              <a:t>STEPS FOLLOWED</a:t>
            </a:r>
            <a:endParaRPr lang="en-IN" dirty="0"/>
          </a:p>
        </p:txBody>
      </p:sp>
      <p:sp>
        <p:nvSpPr>
          <p:cNvPr id="4" name="Content Placeholder 3">
            <a:extLst>
              <a:ext uri="{FF2B5EF4-FFF2-40B4-BE49-F238E27FC236}">
                <a16:creationId xmlns:a16="http://schemas.microsoft.com/office/drawing/2014/main" id="{540A6602-72C2-0E22-EA5A-807EE9C9939B}"/>
              </a:ext>
            </a:extLst>
          </p:cNvPr>
          <p:cNvSpPr>
            <a:spLocks noGrp="1"/>
          </p:cNvSpPr>
          <p:nvPr>
            <p:ph idx="1"/>
          </p:nvPr>
        </p:nvSpPr>
        <p:spPr>
          <a:xfrm>
            <a:off x="838200" y="1825625"/>
            <a:ext cx="10689404" cy="4351338"/>
          </a:xfrm>
        </p:spPr>
        <p:txBody>
          <a:bodyPr/>
          <a:lstStyle/>
          <a:p>
            <a:r>
              <a:rPr lang="en-IN" dirty="0"/>
              <a:t>First we import necessary packages and read the image</a:t>
            </a:r>
          </a:p>
          <a:p>
            <a:r>
              <a:rPr lang="en-IN" dirty="0"/>
              <a:t>Then we create edge mask for finding and identifying the edges of the image.</a:t>
            </a:r>
          </a:p>
          <a:p>
            <a:r>
              <a:rPr lang="en-IN" dirty="0"/>
              <a:t>Perform Colour Quantization technique for reducing the colour palette of the image.</a:t>
            </a:r>
          </a:p>
          <a:p>
            <a:r>
              <a:rPr lang="en-IN" dirty="0"/>
              <a:t>Then for reducing the noise and getting blurred effect, we use the bilateral filter.</a:t>
            </a:r>
          </a:p>
          <a:p>
            <a:r>
              <a:rPr lang="en-IN" dirty="0"/>
              <a:t>Lastly, we combine the edges to get a quantized result and cartoon like effect on our image.</a:t>
            </a:r>
          </a:p>
        </p:txBody>
      </p:sp>
    </p:spTree>
    <p:extLst>
      <p:ext uri="{BB962C8B-B14F-4D97-AF65-F5344CB8AC3E}">
        <p14:creationId xmlns:p14="http://schemas.microsoft.com/office/powerpoint/2010/main" val="164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IN" dirty="0"/>
              <a:t>General Public</a:t>
            </a:r>
          </a:p>
          <a:p>
            <a:endParaRPr lang="en-IN" dirty="0"/>
          </a:p>
          <a:p>
            <a:r>
              <a:rPr lang="en-IN" dirty="0"/>
              <a:t>Cartoon Animators</a:t>
            </a:r>
          </a:p>
          <a:p>
            <a:endParaRPr lang="en-IN" dirty="0"/>
          </a:p>
          <a:p>
            <a:r>
              <a:rPr lang="en-IN" dirty="0"/>
              <a:t>Comic Writers</a:t>
            </a:r>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86745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LIBRARIES USED</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b="1" i="0" dirty="0">
                <a:solidFill>
                  <a:srgbClr val="222222"/>
                </a:solidFill>
                <a:effectLst/>
              </a:rPr>
              <a:t>Python: </a:t>
            </a:r>
            <a:r>
              <a:rPr lang="en-US" b="0" i="0" dirty="0">
                <a:solidFill>
                  <a:srgbClr val="222222"/>
                </a:solidFill>
                <a:effectLst/>
              </a:rPr>
              <a:t>We use python as a programming language for building the application.</a:t>
            </a:r>
          </a:p>
          <a:p>
            <a:r>
              <a:rPr lang="en-US" b="1" dirty="0">
                <a:solidFill>
                  <a:srgbClr val="222222"/>
                </a:solidFill>
              </a:rPr>
              <a:t>cv</a:t>
            </a:r>
            <a:r>
              <a:rPr lang="en-US" b="1" i="0" dirty="0">
                <a:solidFill>
                  <a:srgbClr val="222222"/>
                </a:solidFill>
                <a:effectLst/>
              </a:rPr>
              <a:t>2:</a:t>
            </a:r>
            <a:r>
              <a:rPr lang="en-US" b="0" i="0" dirty="0">
                <a:solidFill>
                  <a:srgbClr val="222222"/>
                </a:solidFill>
                <a:effectLst/>
              </a:rPr>
              <a:t> We use cv2 for image processing.</a:t>
            </a:r>
          </a:p>
          <a:p>
            <a:r>
              <a:rPr lang="en-US" b="1" i="0" dirty="0">
                <a:solidFill>
                  <a:srgbClr val="222222"/>
                </a:solidFill>
                <a:effectLst/>
              </a:rPr>
              <a:t>NumPy:</a:t>
            </a:r>
            <a:r>
              <a:rPr lang="en-US" b="0" i="0" dirty="0">
                <a:solidFill>
                  <a:srgbClr val="222222"/>
                </a:solidFill>
                <a:effectLst/>
              </a:rPr>
              <a:t> Mainly NumPy is used for dealing with arrays. Here the images that we use are stored in the form of arrays. So for that, we use NumPy.</a:t>
            </a:r>
            <a:endParaRPr lang="en-US" dirty="0">
              <a:solidFill>
                <a:srgbClr val="222222"/>
              </a:solidFill>
            </a:endParaRPr>
          </a:p>
          <a:p>
            <a:r>
              <a:rPr lang="en-US" b="1" i="0" dirty="0">
                <a:solidFill>
                  <a:srgbClr val="222222"/>
                </a:solidFill>
                <a:effectLst/>
              </a:rPr>
              <a:t>Matplotlib:</a:t>
            </a:r>
            <a:r>
              <a:rPr lang="en-US" b="0" i="0" dirty="0">
                <a:solidFill>
                  <a:srgbClr val="222222"/>
                </a:solidFill>
                <a:effectLst/>
              </a:rPr>
              <a:t> Matplotlib is used for visualization purposes. Here we plot the images using matplotlib.</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BLOCK DIAGRAM</a:t>
            </a:r>
            <a:endParaRPr lang="en-IN" dirty="0"/>
          </a:p>
        </p:txBody>
      </p:sp>
      <p:sp>
        <p:nvSpPr>
          <p:cNvPr id="5" name="Rectangle 4">
            <a:extLst>
              <a:ext uri="{FF2B5EF4-FFF2-40B4-BE49-F238E27FC236}">
                <a16:creationId xmlns:a16="http://schemas.microsoft.com/office/drawing/2014/main" id="{F07A2949-5C78-A068-768D-23F06FDA74B4}"/>
              </a:ext>
            </a:extLst>
          </p:cNvPr>
          <p:cNvSpPr/>
          <p:nvPr/>
        </p:nvSpPr>
        <p:spPr>
          <a:xfrm>
            <a:off x="323626" y="2178116"/>
            <a:ext cx="1637872"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UPLOAD</a:t>
            </a:r>
          </a:p>
        </p:txBody>
      </p:sp>
      <p:sp>
        <p:nvSpPr>
          <p:cNvPr id="6" name="Rectangle 5">
            <a:extLst>
              <a:ext uri="{FF2B5EF4-FFF2-40B4-BE49-F238E27FC236}">
                <a16:creationId xmlns:a16="http://schemas.microsoft.com/office/drawing/2014/main" id="{EC3D7E22-0E04-7AB6-E145-AAEB4BB6AC6D}"/>
              </a:ext>
            </a:extLst>
          </p:cNvPr>
          <p:cNvSpPr/>
          <p:nvPr/>
        </p:nvSpPr>
        <p:spPr>
          <a:xfrm>
            <a:off x="2261163" y="2178116"/>
            <a:ext cx="1637872"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GRAYSCALE</a:t>
            </a:r>
          </a:p>
        </p:txBody>
      </p:sp>
      <p:sp>
        <p:nvSpPr>
          <p:cNvPr id="8" name="Rectangle 7">
            <a:extLst>
              <a:ext uri="{FF2B5EF4-FFF2-40B4-BE49-F238E27FC236}">
                <a16:creationId xmlns:a16="http://schemas.microsoft.com/office/drawing/2014/main" id="{B8CD5599-CAE6-85F9-86EA-97C62D14DB86}"/>
              </a:ext>
            </a:extLst>
          </p:cNvPr>
          <p:cNvSpPr/>
          <p:nvPr/>
        </p:nvSpPr>
        <p:spPr>
          <a:xfrm>
            <a:off x="4198700" y="2178116"/>
            <a:ext cx="1818526"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SMOOTHENING</a:t>
            </a:r>
          </a:p>
        </p:txBody>
      </p:sp>
      <p:sp>
        <p:nvSpPr>
          <p:cNvPr id="9" name="Rectangle 8">
            <a:extLst>
              <a:ext uri="{FF2B5EF4-FFF2-40B4-BE49-F238E27FC236}">
                <a16:creationId xmlns:a16="http://schemas.microsoft.com/office/drawing/2014/main" id="{8EBFFA15-4174-78CE-55C0-5FF54F6D0101}"/>
              </a:ext>
            </a:extLst>
          </p:cNvPr>
          <p:cNvSpPr/>
          <p:nvPr/>
        </p:nvSpPr>
        <p:spPr>
          <a:xfrm>
            <a:off x="6316891" y="2178117"/>
            <a:ext cx="1637872"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RETRIEVE EDGES</a:t>
            </a:r>
          </a:p>
        </p:txBody>
      </p:sp>
      <p:sp>
        <p:nvSpPr>
          <p:cNvPr id="11" name="Rectangle 10">
            <a:extLst>
              <a:ext uri="{FF2B5EF4-FFF2-40B4-BE49-F238E27FC236}">
                <a16:creationId xmlns:a16="http://schemas.microsoft.com/office/drawing/2014/main" id="{7E5D1814-E1F0-CAA4-2EC7-E2244E47E421}"/>
              </a:ext>
            </a:extLst>
          </p:cNvPr>
          <p:cNvSpPr/>
          <p:nvPr/>
        </p:nvSpPr>
        <p:spPr>
          <a:xfrm>
            <a:off x="8254428" y="2178117"/>
            <a:ext cx="1521431"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MASK IMAGE</a:t>
            </a:r>
          </a:p>
        </p:txBody>
      </p:sp>
      <p:sp>
        <p:nvSpPr>
          <p:cNvPr id="13" name="Rectangle 12">
            <a:extLst>
              <a:ext uri="{FF2B5EF4-FFF2-40B4-BE49-F238E27FC236}">
                <a16:creationId xmlns:a16="http://schemas.microsoft.com/office/drawing/2014/main" id="{69869FF6-0A84-BD89-178E-C66DF7B055F4}"/>
              </a:ext>
            </a:extLst>
          </p:cNvPr>
          <p:cNvSpPr/>
          <p:nvPr/>
        </p:nvSpPr>
        <p:spPr>
          <a:xfrm>
            <a:off x="10075524" y="2178118"/>
            <a:ext cx="1521431" cy="1890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CARTOON EFFECT</a:t>
            </a:r>
          </a:p>
        </p:txBody>
      </p:sp>
      <p:sp>
        <p:nvSpPr>
          <p:cNvPr id="14" name="Arrow: Right 13">
            <a:extLst>
              <a:ext uri="{FF2B5EF4-FFF2-40B4-BE49-F238E27FC236}">
                <a16:creationId xmlns:a16="http://schemas.microsoft.com/office/drawing/2014/main" id="{90165E4E-956A-D576-CBA4-92F32A6C9A40}"/>
              </a:ext>
            </a:extLst>
          </p:cNvPr>
          <p:cNvSpPr/>
          <p:nvPr/>
        </p:nvSpPr>
        <p:spPr>
          <a:xfrm>
            <a:off x="1961498" y="2948683"/>
            <a:ext cx="299665" cy="256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F16F14D5-8E14-E0B0-B2F5-5225B916E196}"/>
              </a:ext>
            </a:extLst>
          </p:cNvPr>
          <p:cNvSpPr/>
          <p:nvPr/>
        </p:nvSpPr>
        <p:spPr>
          <a:xfrm>
            <a:off x="3899035" y="2948683"/>
            <a:ext cx="299665" cy="256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698F3178-C8DC-A0D8-3B48-DD536D048FB7}"/>
              </a:ext>
            </a:extLst>
          </p:cNvPr>
          <p:cNvSpPr/>
          <p:nvPr/>
        </p:nvSpPr>
        <p:spPr>
          <a:xfrm>
            <a:off x="6017226" y="2948683"/>
            <a:ext cx="299665" cy="256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7935A36C-ED79-51B8-CDE0-620F4ABCC9B3}"/>
              </a:ext>
            </a:extLst>
          </p:cNvPr>
          <p:cNvSpPr/>
          <p:nvPr/>
        </p:nvSpPr>
        <p:spPr>
          <a:xfrm>
            <a:off x="9781004" y="2946971"/>
            <a:ext cx="299665" cy="256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12A1C10-A2C7-8B3D-ADE7-E4D7C9C050E8}"/>
              </a:ext>
            </a:extLst>
          </p:cNvPr>
          <p:cNvSpPr/>
          <p:nvPr/>
        </p:nvSpPr>
        <p:spPr>
          <a:xfrm>
            <a:off x="7954763" y="2946971"/>
            <a:ext cx="299665" cy="2568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327418"/>
            <a:ext cx="10515600" cy="1083097"/>
          </a:xfrm>
        </p:spPr>
        <p:txBody>
          <a:bodyPr/>
          <a:lstStyle/>
          <a:p>
            <a:r>
              <a:rPr lang="en-GB" dirty="0"/>
              <a:t>     RESULTS </a:t>
            </a:r>
            <a:endParaRPr lang="en-IN" dirty="0"/>
          </a:p>
        </p:txBody>
      </p:sp>
      <p:sp>
        <p:nvSpPr>
          <p:cNvPr id="5" name="TextBox 4">
            <a:extLst>
              <a:ext uri="{FF2B5EF4-FFF2-40B4-BE49-F238E27FC236}">
                <a16:creationId xmlns:a16="http://schemas.microsoft.com/office/drawing/2014/main" id="{A52D614D-E4D5-473E-8C78-37E798FD52D6}"/>
              </a:ext>
            </a:extLst>
          </p:cNvPr>
          <p:cNvSpPr txBox="1"/>
          <p:nvPr/>
        </p:nvSpPr>
        <p:spPr>
          <a:xfrm>
            <a:off x="838199" y="5952957"/>
            <a:ext cx="10771599" cy="584775"/>
          </a:xfrm>
          <a:prstGeom prst="rect">
            <a:avLst/>
          </a:prstGeom>
          <a:noFill/>
        </p:spPr>
        <p:txBody>
          <a:bodyPr wrap="square" rtlCol="0">
            <a:spAutoFit/>
          </a:bodyPr>
          <a:lstStyle/>
          <a:p>
            <a:r>
              <a:rPr lang="en-US" sz="3200" dirty="0"/>
              <a:t>GitHub Link : </a:t>
            </a:r>
            <a:r>
              <a:rPr lang="en-IN" sz="3200" dirty="0">
                <a:hlinkClick r:id="rId2"/>
              </a:rPr>
              <a:t>Ansh6201/SAP-Project-Team-4039 (github.com)</a:t>
            </a:r>
            <a:endParaRPr lang="en-IN" sz="3200" dirty="0"/>
          </a:p>
        </p:txBody>
      </p:sp>
      <p:pic>
        <p:nvPicPr>
          <p:cNvPr id="6" name="Picture 5">
            <a:extLst>
              <a:ext uri="{FF2B5EF4-FFF2-40B4-BE49-F238E27FC236}">
                <a16:creationId xmlns:a16="http://schemas.microsoft.com/office/drawing/2014/main" id="{A8A9C3D2-42BE-EEEB-04E6-8894481BB7D5}"/>
              </a:ext>
            </a:extLst>
          </p:cNvPr>
          <p:cNvPicPr>
            <a:picLocks noChangeAspect="1"/>
          </p:cNvPicPr>
          <p:nvPr/>
        </p:nvPicPr>
        <p:blipFill>
          <a:blip r:embed="rId3"/>
          <a:stretch>
            <a:fillRect/>
          </a:stretch>
        </p:blipFill>
        <p:spPr>
          <a:xfrm>
            <a:off x="0" y="1165808"/>
            <a:ext cx="3430231" cy="2270716"/>
          </a:xfrm>
          <a:prstGeom prst="rect">
            <a:avLst/>
          </a:prstGeom>
        </p:spPr>
      </p:pic>
      <p:pic>
        <p:nvPicPr>
          <p:cNvPr id="8" name="Picture 7">
            <a:extLst>
              <a:ext uri="{FF2B5EF4-FFF2-40B4-BE49-F238E27FC236}">
                <a16:creationId xmlns:a16="http://schemas.microsoft.com/office/drawing/2014/main" id="{2A15F2B0-C856-6895-8BF7-CBC812D589EB}"/>
              </a:ext>
            </a:extLst>
          </p:cNvPr>
          <p:cNvPicPr>
            <a:picLocks noChangeAspect="1"/>
          </p:cNvPicPr>
          <p:nvPr/>
        </p:nvPicPr>
        <p:blipFill>
          <a:blip r:embed="rId4"/>
          <a:stretch>
            <a:fillRect/>
          </a:stretch>
        </p:blipFill>
        <p:spPr>
          <a:xfrm>
            <a:off x="3788751" y="1167882"/>
            <a:ext cx="3430231" cy="2268642"/>
          </a:xfrm>
          <a:prstGeom prst="rect">
            <a:avLst/>
          </a:prstGeom>
        </p:spPr>
      </p:pic>
      <p:pic>
        <p:nvPicPr>
          <p:cNvPr id="10" name="Picture 9">
            <a:extLst>
              <a:ext uri="{FF2B5EF4-FFF2-40B4-BE49-F238E27FC236}">
                <a16:creationId xmlns:a16="http://schemas.microsoft.com/office/drawing/2014/main" id="{3DE3519B-3423-60FF-FB97-C16D8230C9F5}"/>
              </a:ext>
            </a:extLst>
          </p:cNvPr>
          <p:cNvPicPr>
            <a:picLocks noChangeAspect="1"/>
          </p:cNvPicPr>
          <p:nvPr/>
        </p:nvPicPr>
        <p:blipFill>
          <a:blip r:embed="rId5"/>
          <a:stretch>
            <a:fillRect/>
          </a:stretch>
        </p:blipFill>
        <p:spPr>
          <a:xfrm>
            <a:off x="7571275" y="1165808"/>
            <a:ext cx="3430231" cy="2292318"/>
          </a:xfrm>
          <a:prstGeom prst="rect">
            <a:avLst/>
          </a:prstGeom>
        </p:spPr>
      </p:pic>
      <p:pic>
        <p:nvPicPr>
          <p:cNvPr id="12" name="Picture 11">
            <a:extLst>
              <a:ext uri="{FF2B5EF4-FFF2-40B4-BE49-F238E27FC236}">
                <a16:creationId xmlns:a16="http://schemas.microsoft.com/office/drawing/2014/main" id="{3760AB49-1E55-B540-F9BF-7E4712E19B8F}"/>
              </a:ext>
            </a:extLst>
          </p:cNvPr>
          <p:cNvPicPr>
            <a:picLocks noChangeAspect="1"/>
          </p:cNvPicPr>
          <p:nvPr/>
        </p:nvPicPr>
        <p:blipFill>
          <a:blip r:embed="rId6"/>
          <a:stretch>
            <a:fillRect/>
          </a:stretch>
        </p:blipFill>
        <p:spPr>
          <a:xfrm>
            <a:off x="3788751" y="3512777"/>
            <a:ext cx="3430231" cy="2363926"/>
          </a:xfrm>
          <a:prstGeom prst="rect">
            <a:avLst/>
          </a:prstGeom>
        </p:spPr>
      </p:pic>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US" b="0" i="0" dirty="0">
                <a:solidFill>
                  <a:srgbClr val="222222"/>
                </a:solidFill>
                <a:effectLst/>
                <a:latin typeface="Lato" panose="020F0502020204030203" pitchFamily="34" charset="0"/>
              </a:rPr>
              <a:t>Finally, after going through all the transitions, we will get the output image which will look like a Cartoon. </a:t>
            </a:r>
          </a:p>
          <a:p>
            <a:r>
              <a:rPr lang="en-US" dirty="0">
                <a:solidFill>
                  <a:srgbClr val="222222"/>
                </a:solidFill>
                <a:latin typeface="Lato" panose="020F0502020204030203" pitchFamily="34" charset="0"/>
              </a:rPr>
              <a:t>The Cartoonified Image can then be downloaded or uploaded and used as the user sees fit.</a:t>
            </a:r>
            <a:endParaRPr lang="en-IN" dirty="0"/>
          </a:p>
        </p:txBody>
      </p:sp>
    </p:spTree>
    <p:extLst>
      <p:ext uri="{BB962C8B-B14F-4D97-AF65-F5344CB8AC3E}">
        <p14:creationId xmlns:p14="http://schemas.microsoft.com/office/powerpoint/2010/main" val="4040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Presentation1</Template>
  <TotalTime>635</TotalTime>
  <Words>456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Lato</vt:lpstr>
      <vt:lpstr>Office Theme</vt:lpstr>
      <vt:lpstr>1_Office Theme</vt:lpstr>
      <vt:lpstr>IMAGE CARTOONIZATION </vt:lpstr>
      <vt:lpstr>AGENDA</vt:lpstr>
      <vt:lpstr> PROJECT  OVERVIEW</vt:lpstr>
      <vt:lpstr> STEPS FOLLOWED</vt:lpstr>
      <vt:lpstr>WHO ARE THE USERS?</vt:lpstr>
      <vt:lpstr>LIBRARIES USED</vt:lpstr>
      <vt:lpstr>BLOCK DIAGRAM</vt:lpstr>
      <vt:lpstr>     RESULTS </vt:lpstr>
      <vt:lpstr>CONCLUSION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Ansh</cp:lastModifiedBy>
  <cp:revision>25</cp:revision>
  <dcterms:created xsi:type="dcterms:W3CDTF">2022-06-06T03:52:37Z</dcterms:created>
  <dcterms:modified xsi:type="dcterms:W3CDTF">2023-03-17T14:23:45Z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