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Barlow" panose="020F0502020204030204" pitchFamily="2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7" d="100"/>
          <a:sy n="77" d="100"/>
        </p:scale>
        <p:origin x="29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98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67462" y="2195989"/>
            <a:ext cx="5983010" cy="6119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Cybersecurity Awareness</a:t>
            </a:r>
            <a:endParaRPr lang="en-US" sz="3850" dirty="0"/>
          </a:p>
        </p:txBody>
      </p:sp>
      <p:sp>
        <p:nvSpPr>
          <p:cNvPr id="4" name="Text 1"/>
          <p:cNvSpPr/>
          <p:nvPr/>
        </p:nvSpPr>
        <p:spPr>
          <a:xfrm>
            <a:off x="6367462" y="3138368"/>
            <a:ext cx="7381875" cy="9789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Protecting GreenTree’s Digital Workplace</a:t>
            </a:r>
            <a:endParaRPr lang="en-US" sz="3050" dirty="0"/>
          </a:p>
        </p:txBody>
      </p:sp>
      <p:sp>
        <p:nvSpPr>
          <p:cNvPr id="5" name="Text 2"/>
          <p:cNvSpPr/>
          <p:nvPr/>
        </p:nvSpPr>
        <p:spPr>
          <a:xfrm>
            <a:off x="6367462" y="4447699"/>
            <a:ext cx="7381875" cy="3524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Presented by: Ansh Upadhyay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6367462" y="5047893"/>
            <a:ext cx="7381875" cy="3524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Date: 30/06/2025</a:t>
            </a:r>
            <a:endParaRPr lang="en-US" sz="1700" dirty="0"/>
          </a:p>
        </p:txBody>
      </p:sp>
      <p:sp>
        <p:nvSpPr>
          <p:cNvPr id="8" name="Text 5"/>
          <p:cNvSpPr/>
          <p:nvPr/>
        </p:nvSpPr>
        <p:spPr>
          <a:xfrm>
            <a:off x="6482120" y="5792033"/>
            <a:ext cx="123111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endParaRPr lang="en-US" sz="750" dirty="0"/>
          </a:p>
        </p:txBody>
      </p:sp>
      <p:sp>
        <p:nvSpPr>
          <p:cNvPr id="9" name="Text 6"/>
          <p:cNvSpPr/>
          <p:nvPr/>
        </p:nvSpPr>
        <p:spPr>
          <a:xfrm>
            <a:off x="6830020" y="5648087"/>
            <a:ext cx="2209443" cy="385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21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823302-41B6-5496-D3E5-8238FF8FFCD3}"/>
              </a:ext>
            </a:extLst>
          </p:cNvPr>
          <p:cNvSpPr/>
          <p:nvPr/>
        </p:nvSpPr>
        <p:spPr>
          <a:xfrm>
            <a:off x="12801600" y="7583557"/>
            <a:ext cx="1828800" cy="5267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019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2727" y="593169"/>
            <a:ext cx="6203633" cy="5991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Why Cybersecurity Matters</a:t>
            </a:r>
            <a:endParaRPr lang="en-US" sz="37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727" y="1515785"/>
            <a:ext cx="539234" cy="53923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2727" y="2324576"/>
            <a:ext cx="2816066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Threats to All Businesses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862727" y="2753558"/>
            <a:ext cx="3574494" cy="1380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Cyber threats are indiscriminate; they target businesses of all sizes, from small startups to large corporations. No one is immune.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6779" y="1515785"/>
            <a:ext cx="539234" cy="53923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06779" y="2324576"/>
            <a:ext cx="2396609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One Click, Major Risk</a:t>
            </a:r>
            <a:endParaRPr lang="en-US" sz="1850" dirty="0"/>
          </a:p>
        </p:txBody>
      </p:sp>
      <p:sp>
        <p:nvSpPr>
          <p:cNvPr id="9" name="Text 4"/>
          <p:cNvSpPr/>
          <p:nvPr/>
        </p:nvSpPr>
        <p:spPr>
          <a:xfrm>
            <a:off x="4706779" y="2753558"/>
            <a:ext cx="3574494" cy="17258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 single, seemingly innocent click can unintentionally expose sensitive company data, jeopardizing GreenTree's operations and reputation.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727" y="5018603"/>
            <a:ext cx="539234" cy="53923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62727" y="5827395"/>
            <a:ext cx="2887147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Everyone's Responsibility</a:t>
            </a: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862727" y="6256377"/>
            <a:ext cx="3574494" cy="1380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Cybersecurity isn't just for IT. Every GreenTree employee plays a vital role in maintaining a secure digital environment.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8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01053" y="550664"/>
            <a:ext cx="6682740" cy="556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5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Common Cybersecurity Threats</a:t>
            </a:r>
            <a:endParaRPr lang="en-US" sz="3500" dirty="0"/>
          </a:p>
        </p:txBody>
      </p:sp>
      <p:sp>
        <p:nvSpPr>
          <p:cNvPr id="4" name="Shape 1"/>
          <p:cNvSpPr/>
          <p:nvPr/>
        </p:nvSpPr>
        <p:spPr>
          <a:xfrm>
            <a:off x="801053" y="1407319"/>
            <a:ext cx="450533" cy="450533"/>
          </a:xfrm>
          <a:prstGeom prst="roundRect">
            <a:avLst>
              <a:gd name="adj" fmla="val 66677"/>
            </a:avLst>
          </a:prstGeom>
          <a:solidFill>
            <a:srgbClr val="0A081B"/>
          </a:solidFill>
          <a:ln w="22860">
            <a:solidFill>
              <a:srgbClr val="16FFB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51848" y="1476137"/>
            <a:ext cx="2225159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Phishing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1451848" y="1874401"/>
            <a:ext cx="6891099" cy="9611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Deceptive emails or messages designed to trick you into revealing sensitive information like passwords or financial details. They often mimic trusted sources.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801053" y="3236119"/>
            <a:ext cx="450533" cy="450533"/>
          </a:xfrm>
          <a:prstGeom prst="roundRect">
            <a:avLst>
              <a:gd name="adj" fmla="val 66677"/>
            </a:avLst>
          </a:prstGeom>
          <a:solidFill>
            <a:srgbClr val="0A081B"/>
          </a:solidFill>
          <a:ln w="22860">
            <a:solidFill>
              <a:srgbClr val="29DDD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451848" y="3304937"/>
            <a:ext cx="2225159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Malware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451848" y="3703201"/>
            <a:ext cx="6891099" cy="640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Malicious software, including viruses, worms, and Trojans, designed to damage, disable, or gain unauthorized access to computer systems.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801053" y="4744522"/>
            <a:ext cx="450533" cy="450533"/>
          </a:xfrm>
          <a:prstGeom prst="roundRect">
            <a:avLst>
              <a:gd name="adj" fmla="val 66677"/>
            </a:avLst>
          </a:prstGeom>
          <a:solidFill>
            <a:srgbClr val="0A081B"/>
          </a:solidFill>
          <a:ln w="22860">
            <a:solidFill>
              <a:srgbClr val="37A7E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451848" y="4813340"/>
            <a:ext cx="2225159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Ransomware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451848" y="5211604"/>
            <a:ext cx="6891099" cy="640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 type of malware that encrypts your files and demands a ransom payment (usually in cryptocurrency) to restore access.</a:t>
            </a:r>
            <a:endParaRPr lang="en-US" sz="1550" dirty="0"/>
          </a:p>
        </p:txBody>
      </p:sp>
      <p:sp>
        <p:nvSpPr>
          <p:cNvPr id="13" name="Shape 10"/>
          <p:cNvSpPr/>
          <p:nvPr/>
        </p:nvSpPr>
        <p:spPr>
          <a:xfrm>
            <a:off x="801053" y="6252924"/>
            <a:ext cx="450533" cy="450533"/>
          </a:xfrm>
          <a:prstGeom prst="roundRect">
            <a:avLst>
              <a:gd name="adj" fmla="val 66677"/>
            </a:avLst>
          </a:prstGeom>
          <a:solidFill>
            <a:srgbClr val="0A081B"/>
          </a:solidFill>
          <a:ln w="22860">
            <a:solidFill>
              <a:srgbClr val="091231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451848" y="6321743"/>
            <a:ext cx="2225159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Social Engineering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1451848" y="6720007"/>
            <a:ext cx="6891099" cy="9611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Manipulative tactics that exploit human psychology to trick individuals into divulging confidential information or performing actions that compromise security.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81063" y="1286589"/>
            <a:ext cx="5701546" cy="6119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Password Best Practices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881063" y="2427208"/>
            <a:ext cx="6165413" cy="1057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 Strong, Unique Passwords:</a:t>
            </a:r>
            <a:r>
              <a:rPr lang="en-US" sz="17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Combine uppercase and lowercase letters, numbers, and symbols. Avoid easily guessed information like birthdays.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881063" y="3561517"/>
            <a:ext cx="6165413" cy="1057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Enable Multi-Factor Authentication (MFA):</a:t>
            </a:r>
            <a:r>
              <a:rPr lang="en-US" sz="17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Adds an extra layer of security by requiring two or more verification factors to gain access.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881063" y="4695825"/>
            <a:ext cx="6165413" cy="1057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Never Share Passwords:</a:t>
            </a:r>
            <a:r>
              <a:rPr lang="en-US" sz="17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Keep your passwords confidential. No GreenTree staff will ever ask for your password via email or phone.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881063" y="5830133"/>
            <a:ext cx="6165413" cy="704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 a Password Manager:</a:t>
            </a:r>
            <a:r>
              <a:rPr lang="en-US" sz="17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Consider using a secure password manager to generate and store complex passwords safely.</a:t>
            </a:r>
            <a:endParaRPr lang="en-US" sz="17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544" y="2476738"/>
            <a:ext cx="6165413" cy="42183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EF1F486-D873-439C-F9F8-305B015E0823}"/>
              </a:ext>
            </a:extLst>
          </p:cNvPr>
          <p:cNvSpPr/>
          <p:nvPr/>
        </p:nvSpPr>
        <p:spPr>
          <a:xfrm>
            <a:off x="12801600" y="7583557"/>
            <a:ext cx="1828800" cy="5267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0421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7354" y="2811066"/>
            <a:ext cx="4096464" cy="512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32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Email &amp; Link Safety</a:t>
            </a:r>
            <a:endParaRPr lang="en-US" sz="3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54" y="3599617"/>
            <a:ext cx="6577846" cy="73735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21663" y="4521279"/>
            <a:ext cx="2535793" cy="2559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Don't Click Unknown Links</a:t>
            </a:r>
            <a:endParaRPr lang="en-US" sz="1600" dirty="0"/>
          </a:p>
        </p:txBody>
      </p:sp>
      <p:sp>
        <p:nvSpPr>
          <p:cNvPr id="6" name="Text 2"/>
          <p:cNvSpPr/>
          <p:nvPr/>
        </p:nvSpPr>
        <p:spPr>
          <a:xfrm>
            <a:off x="921663" y="4887754"/>
            <a:ext cx="6209228" cy="589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Hover over links to preview the URL before clicking. If it looks suspicious, don't click.</a:t>
            </a:r>
            <a:endParaRPr lang="en-US" sz="14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3599617"/>
            <a:ext cx="6577846" cy="73735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99509" y="4521279"/>
            <a:ext cx="2407801" cy="2559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Check Sender Addresses</a:t>
            </a:r>
            <a:endParaRPr lang="en-US" sz="1600" dirty="0"/>
          </a:p>
        </p:txBody>
      </p:sp>
      <p:sp>
        <p:nvSpPr>
          <p:cNvPr id="9" name="Text 4"/>
          <p:cNvSpPr/>
          <p:nvPr/>
        </p:nvSpPr>
        <p:spPr>
          <a:xfrm>
            <a:off x="7499509" y="4887754"/>
            <a:ext cx="6209228" cy="589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Verify the sender's email address. Look for subtle misspellings or unusual domains.</a:t>
            </a:r>
            <a:endParaRPr lang="en-US" sz="14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354" y="5661660"/>
            <a:ext cx="6577846" cy="73735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21663" y="6583323"/>
            <a:ext cx="2423755" cy="2559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Report Suspicious Emails</a:t>
            </a:r>
            <a:endParaRPr lang="en-US" sz="1600" dirty="0"/>
          </a:p>
        </p:txBody>
      </p:sp>
      <p:sp>
        <p:nvSpPr>
          <p:cNvPr id="12" name="Text 6"/>
          <p:cNvSpPr/>
          <p:nvPr/>
        </p:nvSpPr>
        <p:spPr>
          <a:xfrm>
            <a:off x="921663" y="6949797"/>
            <a:ext cx="6209228" cy="589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 Outlook’s built-in phishing button to report any suspicious emails directly to the IT team.</a:t>
            </a:r>
            <a:endParaRPr lang="en-US" sz="14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200" y="5661660"/>
            <a:ext cx="6577846" cy="73735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99509" y="6583323"/>
            <a:ext cx="2178487" cy="2559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Don't Reply or Forward</a:t>
            </a:r>
            <a:endParaRPr lang="en-US" sz="1600" dirty="0"/>
          </a:p>
        </p:txBody>
      </p:sp>
      <p:sp>
        <p:nvSpPr>
          <p:cNvPr id="15" name="Text 8"/>
          <p:cNvSpPr/>
          <p:nvPr/>
        </p:nvSpPr>
        <p:spPr>
          <a:xfrm>
            <a:off x="7499509" y="6949797"/>
            <a:ext cx="6209228" cy="589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Never reply to or forward suspicious content. Deleting it is often the safest option.</a:t>
            </a:r>
            <a:endParaRPr lang="en-US" sz="14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2D8C40-AAEB-BDB8-A11F-206DD148F377}"/>
              </a:ext>
            </a:extLst>
          </p:cNvPr>
          <p:cNvSpPr/>
          <p:nvPr/>
        </p:nvSpPr>
        <p:spPr>
          <a:xfrm>
            <a:off x="12801600" y="7583557"/>
            <a:ext cx="1828800" cy="5267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81063" y="1286589"/>
            <a:ext cx="5999678" cy="6119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Device &amp; Internet Security</a:t>
            </a:r>
            <a:endParaRPr lang="en-US" sz="38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3" y="2476738"/>
            <a:ext cx="6165413" cy="42183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91544" y="2427208"/>
            <a:ext cx="6165413" cy="1057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Use VPN When Remote:</a:t>
            </a:r>
            <a:r>
              <a:rPr lang="en-US" sz="17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Always connect to GreenTree's Virtual Private Network (VPN) when working from outside the office.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7591544" y="3561517"/>
            <a:ext cx="6165413" cy="704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Lock Your Screen:</a:t>
            </a:r>
            <a:r>
              <a:rPr lang="en-US" sz="17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Whenever you step away from your workstation, even for a moment, lock your computer screen.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7591544" y="4343400"/>
            <a:ext cx="6165413" cy="1057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Avoid Public Wi-Fi Without Protection:</a:t>
            </a:r>
            <a:r>
              <a:rPr lang="en-US" sz="17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Public Wi-Fi networks are often unsecure. Do not access sensitive GreenTree data without a VPN.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7591544" y="5477708"/>
            <a:ext cx="6165413" cy="704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Avoid Unapproved Apps:</a:t>
            </a:r>
            <a:r>
              <a:rPr lang="en-US" sz="17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Only install software approved by GreenTree IT to prevent malware and vulnerabilities.</a:t>
            </a:r>
            <a:endParaRPr lang="en-US" sz="17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F11392-4BD7-178A-C655-9252739A610C}"/>
              </a:ext>
            </a:extLst>
          </p:cNvPr>
          <p:cNvSpPr/>
          <p:nvPr/>
        </p:nvSpPr>
        <p:spPr>
          <a:xfrm>
            <a:off x="12801600" y="7583557"/>
            <a:ext cx="1828800" cy="5267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2708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6645" y="2960965"/>
            <a:ext cx="8886111" cy="5393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3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What To Do If You See Something Suspicious</a:t>
            </a:r>
            <a:endParaRPr lang="en-US" sz="3350" dirty="0"/>
          </a:p>
        </p:txBody>
      </p:sp>
      <p:sp>
        <p:nvSpPr>
          <p:cNvPr id="4" name="Shape 1"/>
          <p:cNvSpPr/>
          <p:nvPr/>
        </p:nvSpPr>
        <p:spPr>
          <a:xfrm>
            <a:off x="776645" y="4082772"/>
            <a:ext cx="6465689" cy="194072"/>
          </a:xfrm>
          <a:prstGeom prst="roundRect">
            <a:avLst>
              <a:gd name="adj" fmla="val 150080"/>
            </a:avLst>
          </a:prstGeom>
          <a:solidFill>
            <a:srgbClr val="0A081B"/>
          </a:solidFill>
          <a:ln w="22860">
            <a:solidFill>
              <a:srgbClr val="16FFB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70717" y="4470916"/>
            <a:ext cx="2157413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Don't Panic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970717" y="4857036"/>
            <a:ext cx="6077545" cy="621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Stay calm. Rash decisions can sometimes make the situation worse. Take a deep breath.</a:t>
            </a:r>
            <a:endParaRPr lang="en-US" sz="1500" dirty="0"/>
          </a:p>
        </p:txBody>
      </p:sp>
      <p:sp>
        <p:nvSpPr>
          <p:cNvPr id="7" name="Shape 4"/>
          <p:cNvSpPr/>
          <p:nvPr/>
        </p:nvSpPr>
        <p:spPr>
          <a:xfrm>
            <a:off x="7387947" y="3791545"/>
            <a:ext cx="6465808" cy="194072"/>
          </a:xfrm>
          <a:prstGeom prst="roundRect">
            <a:avLst>
              <a:gd name="adj" fmla="val 150080"/>
            </a:avLst>
          </a:prstGeom>
          <a:solidFill>
            <a:srgbClr val="0A081B"/>
          </a:solidFill>
          <a:ln w="22860">
            <a:solidFill>
              <a:srgbClr val="29DDD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582019" y="4179689"/>
            <a:ext cx="2157413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Take a Screenshot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7582019" y="4565809"/>
            <a:ext cx="6077664" cy="621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If possible and safe, capture a screenshot of the suspicious activity or email for documentation.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776645" y="6109216"/>
            <a:ext cx="6465689" cy="194072"/>
          </a:xfrm>
          <a:prstGeom prst="roundRect">
            <a:avLst>
              <a:gd name="adj" fmla="val 150080"/>
            </a:avLst>
          </a:prstGeom>
          <a:solidFill>
            <a:srgbClr val="0A081B"/>
          </a:solidFill>
          <a:ln w="22860">
            <a:solidFill>
              <a:srgbClr val="37A7E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70717" y="6497360"/>
            <a:ext cx="2473523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Report Immediately to IT</a:t>
            </a:r>
            <a:endParaRPr lang="en-US" sz="1650" dirty="0"/>
          </a:p>
        </p:txBody>
      </p:sp>
      <p:sp>
        <p:nvSpPr>
          <p:cNvPr id="12" name="Text 9"/>
          <p:cNvSpPr/>
          <p:nvPr/>
        </p:nvSpPr>
        <p:spPr>
          <a:xfrm>
            <a:off x="970717" y="6883479"/>
            <a:ext cx="6077545" cy="621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Contact the GreenTree IT team using known, verified contact methods. Do not reply to the suspicious source.</a:t>
            </a:r>
            <a:endParaRPr lang="en-US" sz="1500" dirty="0"/>
          </a:p>
        </p:txBody>
      </p:sp>
      <p:sp>
        <p:nvSpPr>
          <p:cNvPr id="13" name="Shape 10"/>
          <p:cNvSpPr/>
          <p:nvPr/>
        </p:nvSpPr>
        <p:spPr>
          <a:xfrm>
            <a:off x="7387947" y="5817989"/>
            <a:ext cx="6465808" cy="194072"/>
          </a:xfrm>
          <a:prstGeom prst="roundRect">
            <a:avLst>
              <a:gd name="adj" fmla="val 150080"/>
            </a:avLst>
          </a:prstGeom>
          <a:solidFill>
            <a:srgbClr val="0A081B"/>
          </a:solidFill>
          <a:ln w="22860">
            <a:solidFill>
              <a:srgbClr val="091231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582019" y="6206133"/>
            <a:ext cx="2467213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Disconnect If Necessary</a:t>
            </a:r>
            <a:endParaRPr lang="en-US" sz="1650" dirty="0"/>
          </a:p>
        </p:txBody>
      </p:sp>
      <p:sp>
        <p:nvSpPr>
          <p:cNvPr id="15" name="Text 12"/>
          <p:cNvSpPr/>
          <p:nvPr/>
        </p:nvSpPr>
        <p:spPr>
          <a:xfrm>
            <a:off x="7582019" y="6592253"/>
            <a:ext cx="6077664" cy="621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If you suspect an active breach, disconnect your device from the internet as a last resort to contain the threat.</a:t>
            </a:r>
            <a:endParaRPr lang="en-US" sz="15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551C21-4DA8-F650-DDD6-968687A2FF27}"/>
              </a:ext>
            </a:extLst>
          </p:cNvPr>
          <p:cNvSpPr/>
          <p:nvPr/>
        </p:nvSpPr>
        <p:spPr>
          <a:xfrm>
            <a:off x="12801600" y="7583557"/>
            <a:ext cx="1828800" cy="5267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7483" y="561975"/>
            <a:ext cx="4852868" cy="567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Your Role at GreenTree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817483" y="1620203"/>
            <a:ext cx="6248400" cy="654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Stay Alert and Informed:</a:t>
            </a:r>
            <a:r>
              <a:rPr lang="en-US" sz="16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Cybersecurity threats evolve. Stay updated on new risks and best practices.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817483" y="2345769"/>
            <a:ext cx="6248400" cy="654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Follow Policy Documents:</a:t>
            </a:r>
            <a:r>
              <a:rPr lang="en-US" sz="16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Adhere to all GreenTree cybersecurity policies and guidelines. They are designed for your protection.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817483" y="3071336"/>
            <a:ext cx="6248400" cy="654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Help Teammates Stay Safe:</a:t>
            </a:r>
            <a:r>
              <a:rPr lang="en-US" sz="16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Share your knowledge and encourage colleagues to practice good cybersecurity habits.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817483" y="3796903"/>
            <a:ext cx="6248400" cy="654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Ask Questions When in Doubt:</a:t>
            </a:r>
            <a:r>
              <a:rPr lang="en-US" sz="16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If something feels off, or you're unsure, always ask the IT team. It’s better to be safe than sorry.</a:t>
            </a:r>
            <a:endParaRPr lang="en-US" sz="16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137" y="1666161"/>
            <a:ext cx="6248400" cy="4275177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7572137" y="6171248"/>
            <a:ext cx="6248400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Take the "Cybersecurity Awareness Quiz v1.0"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7572137" y="6682264"/>
            <a:ext cx="6248400" cy="654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Submit screenshot to your team lead. Read the </a:t>
            </a:r>
            <a:r>
              <a:rPr lang="en-US" sz="1600" u="sng" dirty="0">
                <a:solidFill>
                  <a:srgbClr val="16FFBB"/>
                </a:solidFill>
                <a:latin typeface="Barlow" pitchFamily="34" charset="0"/>
                <a:ea typeface="Barlow" pitchFamily="34" charset="-122"/>
                <a:cs typeface="Barlow" pitchFamily="34" charset="-12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Cybersecurity Policy</a:t>
            </a:r>
            <a:r>
              <a:rPr lang="en-US" sz="16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on SharePoint.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7572137" y="7520345"/>
            <a:ext cx="6248400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Questions? Email security@greentree.in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D0C423-1E6A-9618-D04F-2AD08C78B6F4}"/>
              </a:ext>
            </a:extLst>
          </p:cNvPr>
          <p:cNvSpPr/>
          <p:nvPr/>
        </p:nvSpPr>
        <p:spPr>
          <a:xfrm>
            <a:off x="12801600" y="7583557"/>
            <a:ext cx="1828800" cy="5267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674</Words>
  <Application>Microsoft Office PowerPoint</Application>
  <PresentationFormat>Custom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Spline Sans Bold</vt:lpstr>
      <vt:lpstr>Barlow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Ansh Upadhyay</cp:lastModifiedBy>
  <cp:revision>2</cp:revision>
  <dcterms:created xsi:type="dcterms:W3CDTF">2025-06-30T19:09:15Z</dcterms:created>
  <dcterms:modified xsi:type="dcterms:W3CDTF">2025-06-30T19:15:01Z</dcterms:modified>
</cp:coreProperties>
</file>