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776" r:id="rId2"/>
    <p:sldId id="663" r:id="rId3"/>
    <p:sldId id="777" r:id="rId4"/>
    <p:sldId id="778" r:id="rId5"/>
    <p:sldId id="820" r:id="rId6"/>
    <p:sldId id="779" r:id="rId7"/>
    <p:sldId id="780" r:id="rId8"/>
    <p:sldId id="781" r:id="rId9"/>
    <p:sldId id="782" r:id="rId10"/>
    <p:sldId id="821" r:id="rId11"/>
    <p:sldId id="784" r:id="rId12"/>
    <p:sldId id="788" r:id="rId13"/>
    <p:sldId id="787" r:id="rId14"/>
    <p:sldId id="785" r:id="rId15"/>
    <p:sldId id="783" r:id="rId16"/>
    <p:sldId id="822" r:id="rId17"/>
    <p:sldId id="789" r:id="rId18"/>
    <p:sldId id="792" r:id="rId19"/>
    <p:sldId id="790" r:id="rId20"/>
    <p:sldId id="794" r:id="rId21"/>
    <p:sldId id="795" r:id="rId22"/>
    <p:sldId id="796" r:id="rId23"/>
    <p:sldId id="797" r:id="rId24"/>
    <p:sldId id="786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23" r:id="rId33"/>
    <p:sldId id="805" r:id="rId34"/>
    <p:sldId id="793" r:id="rId35"/>
    <p:sldId id="806" r:id="rId36"/>
    <p:sldId id="807" r:id="rId37"/>
    <p:sldId id="809" r:id="rId38"/>
    <p:sldId id="810" r:id="rId39"/>
    <p:sldId id="811" r:id="rId40"/>
    <p:sldId id="812" r:id="rId41"/>
    <p:sldId id="817" r:id="rId42"/>
  </p:sldIdLst>
  <p:sldSz cx="12192000" cy="6858000"/>
  <p:notesSz cx="7010400" cy="9296400"/>
  <p:embeddedFontLst>
    <p:embeddedFont>
      <p:font typeface="Bookman Old Style" panose="02050604050505020204" pitchFamily="18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ambria Math" panose="02040503050406030204" pitchFamily="18" charset="0"/>
      <p:regular r:id="rId54"/>
    </p:embeddedFont>
    <p:embeddedFont>
      <p:font typeface="Century" panose="02040604050505020304" pitchFamily="18" charset="0"/>
      <p:regular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Lucida Sans Unicode" panose="020B0602030504020204" pitchFamily="34" charset="0"/>
      <p:regular r:id="rId60"/>
    </p:embeddedFont>
    <p:embeddedFont>
      <p:font typeface="Tahoma" panose="020B0604030504040204" pitchFamily="34" charset="0"/>
      <p:regular r:id="rId61"/>
      <p:bold r:id="rId62"/>
    </p:embeddedFont>
    <p:embeddedFont>
      <p:font typeface="Tw Cen MT Condensed Extra Bold" panose="020B0803020202020204" pitchFamily="34" charset="0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34" y="51"/>
      </p:cViewPr>
      <p:guideLst/>
    </p:cSldViewPr>
  </p:slideViewPr>
  <p:outlineViewPr>
    <p:cViewPr>
      <p:scale>
        <a:sx n="33" d="100"/>
        <a:sy n="33" d="100"/>
      </p:scale>
      <p:origin x="0" y="-8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HW5</a:t>
            </a:r>
          </a:p>
          <a:p>
            <a:pPr marL="917575" lvl="2" indent="-457200"/>
            <a:r>
              <a:rPr lang="en-US" sz="2800" dirty="0"/>
              <a:t>Due Tue 2/26,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HW6 and P3</a:t>
            </a:r>
          </a:p>
          <a:p>
            <a:pPr marL="917575" lvl="2" indent="-457200"/>
            <a:r>
              <a:rPr lang="en-US" sz="2800" dirty="0"/>
              <a:t>Coming soon</a:t>
            </a:r>
          </a:p>
          <a:p>
            <a:endParaRPr lang="en-US" dirty="0"/>
          </a:p>
          <a:p>
            <a:r>
              <a:rPr lang="en-US" dirty="0"/>
              <a:t>Travel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Pat out Wed 2/27, back for Mon 3/4</a:t>
            </a:r>
          </a:p>
          <a:p>
            <a:pPr marL="917575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SIGCSE 2019, Minneapolis</a:t>
            </a:r>
          </a:p>
        </p:txBody>
      </p:sp>
    </p:spTree>
    <p:extLst>
      <p:ext uri="{BB962C8B-B14F-4D97-AF65-F5344CB8AC3E}">
        <p14:creationId xmlns:p14="http://schemas.microsoft.com/office/powerpoint/2010/main" val="34904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25" dirty="0">
                <a:latin typeface="Tahoma"/>
                <a:cs typeface="Tahoma"/>
              </a:rPr>
              <a:t>Complex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75" dirty="0">
                <a:latin typeface="Tahoma"/>
                <a:cs typeface="Tahoma"/>
              </a:rPr>
              <a:t>made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95" dirty="0">
                <a:latin typeface="Tahoma"/>
                <a:cs typeface="Tahoma"/>
              </a:rPr>
              <a:t>atomic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30" dirty="0">
                <a:latin typeface="Tahoma"/>
                <a:cs typeface="Tahoma"/>
              </a:rPr>
              <a:t>using</a:t>
            </a:r>
            <a:r>
              <a:rPr lang="en-US" spc="9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connectives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1023619" algn="l"/>
                <a:tab pos="2185035" algn="l"/>
                <a:tab pos="3345179" algn="l"/>
                <a:tab pos="3730625" algn="l"/>
                <a:tab pos="4123690" algn="l"/>
                <a:tab pos="4739640" algn="l"/>
                <a:tab pos="5139055" algn="l"/>
                <a:tab pos="5547360" algn="l"/>
              </a:tabLst>
            </a:pPr>
            <a:r>
              <a:rPr lang="en-US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S,	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4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3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endParaRPr lang="en-US" spc="-80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	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68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ACE88F-8A58-450F-9CB7-D41748236F08}"/>
              </a:ext>
            </a:extLst>
          </p:cNvPr>
          <p:cNvSpPr/>
          <p:nvPr/>
        </p:nvSpPr>
        <p:spPr>
          <a:xfrm>
            <a:off x="2989979" y="1426571"/>
            <a:ext cx="6212041" cy="480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8D10C5-8055-4D0C-A850-BE6B5641CBA5}"/>
              </a:ext>
            </a:extLst>
          </p:cNvPr>
          <p:cNvSpPr txBox="1"/>
          <p:nvPr/>
        </p:nvSpPr>
        <p:spPr>
          <a:xfrm>
            <a:off x="4084796" y="3787861"/>
            <a:ext cx="43624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776AA60-951E-45ED-8512-1334521CDD6B}"/>
              </a:ext>
            </a:extLst>
          </p:cNvPr>
          <p:cNvSpPr txBox="1"/>
          <p:nvPr/>
        </p:nvSpPr>
        <p:spPr>
          <a:xfrm>
            <a:off x="7234587" y="3787861"/>
            <a:ext cx="309880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0" dirty="0">
                <a:latin typeface="Times New Roman"/>
                <a:cs typeface="Times New Roman"/>
              </a:rPr>
              <a:t>J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4D6DD87-3262-48FE-98DE-7E520FBCC66F}"/>
              </a:ext>
            </a:extLst>
          </p:cNvPr>
          <p:cNvSpPr txBox="1"/>
          <p:nvPr/>
        </p:nvSpPr>
        <p:spPr>
          <a:xfrm>
            <a:off x="6601200" y="4225487"/>
            <a:ext cx="15367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5" dirty="0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6D3488B-2978-43A8-B8EE-AA9978520004}"/>
              </a:ext>
            </a:extLst>
          </p:cNvPr>
          <p:cNvSpPr txBox="1"/>
          <p:nvPr/>
        </p:nvSpPr>
        <p:spPr>
          <a:xfrm>
            <a:off x="5191055" y="4748253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7A8F79B-77CD-4966-85F0-5F416DA8E04B}"/>
              </a:ext>
            </a:extLst>
          </p:cNvPr>
          <p:cNvSpPr txBox="1"/>
          <p:nvPr/>
        </p:nvSpPr>
        <p:spPr>
          <a:xfrm>
            <a:off x="8375408" y="4735024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466B750-2AF2-4750-8318-FA7C9BD2C1C5}"/>
              </a:ext>
            </a:extLst>
          </p:cNvPr>
          <p:cNvSpPr txBox="1"/>
          <p:nvPr/>
        </p:nvSpPr>
        <p:spPr>
          <a:xfrm>
            <a:off x="5287172" y="2468100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FEB79CB-11C4-4395-8BA6-C4ECCAE81E58}"/>
              </a:ext>
            </a:extLst>
          </p:cNvPr>
          <p:cNvSpPr txBox="1"/>
          <p:nvPr/>
        </p:nvSpPr>
        <p:spPr>
          <a:xfrm>
            <a:off x="5273942" y="3128473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B7390C8-B381-4A0B-8336-465B3EAF0EAC}"/>
              </a:ext>
            </a:extLst>
          </p:cNvPr>
          <p:cNvSpPr txBox="1"/>
          <p:nvPr/>
        </p:nvSpPr>
        <p:spPr>
          <a:xfrm>
            <a:off x="2665203" y="2555992"/>
            <a:ext cx="868044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person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6AC0FA0-250E-4770-A774-73945FA18E8C}"/>
              </a:ext>
            </a:extLst>
          </p:cNvPr>
          <p:cNvSpPr txBox="1"/>
          <p:nvPr/>
        </p:nvSpPr>
        <p:spPr>
          <a:xfrm>
            <a:off x="7383342" y="2314107"/>
            <a:ext cx="1804035" cy="1093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195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head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948055" marR="5080">
              <a:lnSpc>
                <a:spcPts val="1989"/>
              </a:lnSpc>
            </a:pPr>
            <a:r>
              <a:rPr sz="1950" b="1" spc="15" dirty="0">
                <a:solidFill>
                  <a:schemeClr val="accent1"/>
                </a:solidFill>
                <a:latin typeface="Arial"/>
                <a:cs typeface="Arial"/>
              </a:rPr>
              <a:t>person 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king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505E8D9-2CD3-407B-8456-C9AA55900AA5}"/>
              </a:ext>
            </a:extLst>
          </p:cNvPr>
          <p:cNvSpPr txBox="1"/>
          <p:nvPr/>
        </p:nvSpPr>
        <p:spPr>
          <a:xfrm>
            <a:off x="7848326" y="1374539"/>
            <a:ext cx="7696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crown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8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048699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8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DDF8F-6AD9-4892-AED2-6E25DE72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40" y="4063081"/>
            <a:ext cx="8174136" cy="1840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D1EC32-7B8C-4147-8637-43F128910B88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30E738F-D619-4362-8548-B6DD63C1F672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EE9E237-6FCA-4F57-ABB5-224A83C0D8A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48418AE-2032-47DA-8D8B-C8F625E12228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BDD94B8-ACB5-4D4D-A21A-C4D50E687B8A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A8972F4-EA5E-4310-9203-F0DB33EF91BA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D1ADBF4-7679-4722-A978-318D5A38915E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901958A-9DEA-4FE3-84CA-79BF5B92EAC5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C1705F3-0815-42B4-8374-F11FDA445EEA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CF57A71-F705-4A09-B35B-678A02DB1F8B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4FC9F56-45C5-411E-B3FB-49B5FF591136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6C08D5C-4679-4C02-A4C7-D6FB4FD186A3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49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latin typeface="Tahoma"/>
                <a:cs typeface="Tahoma"/>
              </a:rPr>
              <a:t>Entailment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00" dirty="0">
                <a:latin typeface="Tahoma"/>
                <a:cs typeface="Tahoma"/>
              </a:rPr>
              <a:t>propositional </a:t>
            </a:r>
            <a:r>
              <a:rPr lang="en-US" spc="-90" dirty="0">
                <a:latin typeface="Tahoma"/>
                <a:cs typeface="Tahoma"/>
              </a:rPr>
              <a:t>logic </a:t>
            </a:r>
            <a:r>
              <a:rPr lang="en-US" spc="-125" dirty="0">
                <a:latin typeface="Tahoma"/>
                <a:cs typeface="Tahoma"/>
              </a:rPr>
              <a:t>can </a:t>
            </a:r>
            <a:r>
              <a:rPr lang="en-US" spc="-155" dirty="0">
                <a:latin typeface="Tahoma"/>
                <a:cs typeface="Tahoma"/>
              </a:rPr>
              <a:t>be </a:t>
            </a:r>
            <a:r>
              <a:rPr lang="en-US" spc="-130" dirty="0">
                <a:latin typeface="Tahoma"/>
                <a:cs typeface="Tahoma"/>
              </a:rPr>
              <a:t>computed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</a:t>
            </a:r>
            <a:r>
              <a:rPr lang="en-US" spc="-2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models</a:t>
            </a:r>
            <a:endParaRPr lang="en-US" dirty="0">
              <a:latin typeface="Tahoma"/>
              <a:cs typeface="Tahoma"/>
            </a:endParaRPr>
          </a:p>
          <a:p>
            <a:pPr marL="12700" marR="1078230" indent="-635">
              <a:lnSpc>
                <a:spcPct val="163400"/>
              </a:lnSpc>
            </a:pPr>
            <a:r>
              <a:rPr lang="en-US" spc="-140" dirty="0">
                <a:latin typeface="Tahoma"/>
                <a:cs typeface="Tahoma"/>
              </a:rPr>
              <a:t>We </a:t>
            </a:r>
            <a:r>
              <a:rPr lang="en-US" spc="45" dirty="0">
                <a:solidFill>
                  <a:srgbClr val="C00000"/>
                </a:solidFill>
                <a:latin typeface="Century"/>
                <a:cs typeface="Century"/>
              </a:rPr>
              <a:t>can</a:t>
            </a:r>
            <a:r>
              <a:rPr lang="en-US" spc="4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50" dirty="0">
                <a:latin typeface="Tahoma"/>
                <a:cs typeface="Tahoma"/>
              </a:rPr>
              <a:t>enumerate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 </a:t>
            </a:r>
            <a:r>
              <a:rPr lang="en-US" spc="110" dirty="0">
                <a:latin typeface="Tahoma"/>
                <a:cs typeface="Tahoma"/>
              </a:rPr>
              <a:t>KB </a:t>
            </a:r>
            <a:r>
              <a:rPr lang="en-US" spc="-125" dirty="0">
                <a:latin typeface="Tahoma"/>
                <a:cs typeface="Tahoma"/>
              </a:rPr>
              <a:t>vocabulary: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45" dirty="0">
                <a:latin typeface="Tahoma"/>
                <a:cs typeface="Tahoma"/>
              </a:rPr>
              <a:t>number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domain </a:t>
            </a:r>
            <a:r>
              <a:rPr lang="en-US" spc="-145" dirty="0">
                <a:latin typeface="Tahoma"/>
                <a:cs typeface="Tahoma"/>
              </a:rPr>
              <a:t>elements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endParaRPr lang="en-US" dirty="0">
              <a:latin typeface="Lucida Sans Unicode"/>
              <a:cs typeface="Lucida Sans Unicode"/>
            </a:endParaRP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predicate </a:t>
            </a:r>
            <a:r>
              <a:rPr lang="en-US" i="1" spc="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89" baseline="-11904" dirty="0" err="1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lang="en-US" i="1" spc="89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20" dirty="0">
                <a:latin typeface="Tahoma"/>
                <a:cs typeface="Tahoma"/>
              </a:rPr>
              <a:t>vocabulary  </a:t>
            </a: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20" dirty="0">
                <a:latin typeface="Tahoma"/>
                <a:cs typeface="Tahoma"/>
              </a:rPr>
              <a:t>  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relation </a:t>
            </a:r>
            <a:r>
              <a:rPr lang="en-US" spc="-145" dirty="0">
                <a:latin typeface="Tahoma"/>
                <a:cs typeface="Tahoma"/>
              </a:rPr>
              <a:t>on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latin typeface="Tahoma"/>
                <a:cs typeface="Tahoma"/>
              </a:rPr>
              <a:t>objects</a:t>
            </a:r>
            <a:endParaRPr lang="en-US" dirty="0">
              <a:latin typeface="Tahoma"/>
              <a:cs typeface="Tahoma"/>
            </a:endParaRPr>
          </a:p>
          <a:p>
            <a:pPr marL="1109345">
              <a:lnSpc>
                <a:spcPct val="100000"/>
              </a:lnSpc>
              <a:spcBef>
                <a:spcPts val="4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00" dirty="0">
                <a:latin typeface="Tahoma"/>
                <a:cs typeface="Tahoma"/>
              </a:rPr>
              <a:t>constant </a:t>
            </a:r>
            <a:r>
              <a:rPr lang="en-US" spc="-125" dirty="0">
                <a:latin typeface="Tahoma"/>
                <a:cs typeface="Tahoma"/>
              </a:rPr>
              <a:t>symbol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27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vocabulary</a:t>
            </a:r>
            <a:endParaRPr lang="en-US" dirty="0">
              <a:latin typeface="Tahoma"/>
              <a:cs typeface="Tahoma"/>
            </a:endParaRPr>
          </a:p>
          <a:p>
            <a:pPr marL="1475740">
              <a:lnSpc>
                <a:spcPct val="100000"/>
              </a:lnSpc>
              <a:spcBef>
                <a:spcPts val="35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14" dirty="0">
                <a:latin typeface="Tahoma"/>
                <a:cs typeface="Tahoma"/>
              </a:rPr>
              <a:t>choice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referent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14" dirty="0">
                <a:latin typeface="Tahoma"/>
                <a:cs typeface="Tahoma"/>
              </a:rPr>
              <a:t>objects </a:t>
            </a:r>
            <a:r>
              <a:rPr lang="en-US" i="1" spc="-55" dirty="0">
                <a:latin typeface="Bookman Old Style"/>
                <a:cs typeface="Bookman Old Style"/>
              </a:rPr>
              <a:t>. .</a:t>
            </a:r>
            <a:r>
              <a:rPr lang="en-US" i="1" spc="-270" dirty="0">
                <a:latin typeface="Bookman Old Style"/>
                <a:cs typeface="Bookman Old Style"/>
              </a:rPr>
              <a:t> </a:t>
            </a:r>
            <a:r>
              <a:rPr lang="en-US" i="1" spc="-55" dirty="0"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10" dirty="0">
                <a:latin typeface="Tahoma"/>
                <a:cs typeface="Tahoma"/>
              </a:rPr>
              <a:t>Computing </a:t>
            </a:r>
            <a:r>
              <a:rPr lang="en-US" spc="-105" dirty="0">
                <a:latin typeface="Tahoma"/>
                <a:cs typeface="Tahoma"/>
              </a:rPr>
              <a:t>entailment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95" dirty="0">
                <a:latin typeface="Tahoma"/>
                <a:cs typeface="Tahoma"/>
              </a:rPr>
              <a:t>is not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145" dirty="0">
                <a:latin typeface="Tahoma"/>
                <a:cs typeface="Tahoma"/>
              </a:rPr>
              <a:t>easy!</a:t>
            </a:r>
            <a:endParaRPr lang="en-US" dirty="0">
              <a:latin typeface="Tahoma"/>
              <a:cs typeface="Tahom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AAE-EAA0-454E-9FAC-0A7F44E4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First-Order</a:t>
            </a:r>
            <a:r>
              <a:rPr lang="en-US" baseline="0" dirty="0"/>
              <a:t> Logic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AB4938-FCF3-4790-A6EF-6BA102C5EC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450" y="1112838"/>
            <a:ext cx="10515600" cy="47949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40" dirty="0">
                <a:latin typeface="Tahoma"/>
                <a:cs typeface="Tahoma"/>
              </a:rPr>
              <a:t>Sentences 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114" dirty="0">
                <a:latin typeface="Tahoma"/>
                <a:cs typeface="Tahoma"/>
              </a:rPr>
              <a:t>true </a:t>
            </a:r>
            <a:r>
              <a:rPr sz="2400" spc="-95" dirty="0">
                <a:latin typeface="Tahoma"/>
                <a:cs typeface="Tahoma"/>
              </a:rPr>
              <a:t>with </a:t>
            </a:r>
            <a:r>
              <a:rPr sz="2400" spc="-125" dirty="0">
                <a:latin typeface="Tahoma"/>
                <a:cs typeface="Tahoma"/>
              </a:rPr>
              <a:t>respect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model </a:t>
            </a:r>
            <a:r>
              <a:rPr sz="2400" spc="-145" dirty="0">
                <a:latin typeface="Tahoma"/>
                <a:cs typeface="Tahoma"/>
              </a:rPr>
              <a:t>and an</a:t>
            </a:r>
            <a:r>
              <a:rPr sz="2400" spc="-254" dirty="0">
                <a:latin typeface="Tahoma"/>
                <a:cs typeface="Tahoma"/>
              </a:rPr>
              <a:t> </a:t>
            </a:r>
            <a:r>
              <a:rPr sz="2400" spc="-100" dirty="0">
                <a:solidFill>
                  <a:srgbClr val="C00000"/>
                </a:solidFill>
                <a:latin typeface="Tahoma"/>
                <a:cs typeface="Tahoma"/>
              </a:rPr>
              <a:t>interpretation</a:t>
            </a:r>
            <a:endParaRPr sz="24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</a:pPr>
            <a:r>
              <a:rPr sz="2400" spc="-75" dirty="0">
                <a:latin typeface="Tahoma"/>
                <a:cs typeface="Tahoma"/>
              </a:rPr>
              <a:t>Model </a:t>
            </a:r>
            <a:r>
              <a:rPr sz="2400" spc="-105" dirty="0">
                <a:latin typeface="Tahoma"/>
                <a:cs typeface="Tahoma"/>
              </a:rPr>
              <a:t>contains </a:t>
            </a:r>
            <a:r>
              <a:rPr sz="2400" spc="-25" dirty="0">
                <a:latin typeface="Lucida Sans Unicode"/>
                <a:cs typeface="Lucida Sans Unicode"/>
              </a:rPr>
              <a:t>≥ </a:t>
            </a:r>
            <a:r>
              <a:rPr sz="2400" spc="-190" dirty="0">
                <a:latin typeface="Century Gothic"/>
                <a:cs typeface="Century Gothic"/>
              </a:rPr>
              <a:t>1 </a:t>
            </a:r>
            <a:r>
              <a:rPr sz="2400" spc="-114" dirty="0">
                <a:latin typeface="Tahoma"/>
                <a:cs typeface="Tahoma"/>
              </a:rPr>
              <a:t>objects </a:t>
            </a:r>
            <a:r>
              <a:rPr sz="2400" spc="-120" dirty="0">
                <a:latin typeface="Tahoma"/>
                <a:cs typeface="Tahoma"/>
              </a:rPr>
              <a:t>(</a:t>
            </a:r>
            <a:r>
              <a:rPr sz="2400" spc="-120" dirty="0">
                <a:solidFill>
                  <a:srgbClr val="C00000"/>
                </a:solidFill>
                <a:latin typeface="Tahoma"/>
                <a:cs typeface="Tahoma"/>
              </a:rPr>
              <a:t>domain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elements</a:t>
            </a:r>
            <a:r>
              <a:rPr sz="2400" spc="-135" dirty="0">
                <a:latin typeface="Tahoma"/>
                <a:cs typeface="Tahoma"/>
              </a:rPr>
              <a:t>) </a:t>
            </a:r>
            <a:r>
              <a:rPr sz="2400" spc="-145" dirty="0">
                <a:latin typeface="Tahoma"/>
                <a:cs typeface="Tahoma"/>
              </a:rPr>
              <a:t>and </a:t>
            </a:r>
            <a:r>
              <a:rPr sz="2400" spc="-105" dirty="0">
                <a:latin typeface="Tahoma"/>
                <a:cs typeface="Tahoma"/>
              </a:rPr>
              <a:t>relations </a:t>
            </a:r>
            <a:r>
              <a:rPr sz="2400" spc="-155" dirty="0">
                <a:latin typeface="Tahoma"/>
                <a:cs typeface="Tahoma"/>
              </a:rPr>
              <a:t>among </a:t>
            </a:r>
            <a:r>
              <a:rPr sz="2400" spc="-145" dirty="0">
                <a:latin typeface="Tahoma"/>
                <a:cs typeface="Tahoma"/>
              </a:rPr>
              <a:t>them  </a:t>
            </a:r>
            <a:r>
              <a:rPr sz="2400" spc="-114" dirty="0">
                <a:latin typeface="Tahoma"/>
                <a:cs typeface="Tahoma"/>
              </a:rPr>
              <a:t>Interpretation </a:t>
            </a:r>
            <a:r>
              <a:rPr sz="2400" spc="-120" dirty="0">
                <a:latin typeface="Tahoma"/>
                <a:cs typeface="Tahoma"/>
              </a:rPr>
              <a:t>specifies </a:t>
            </a:r>
            <a:r>
              <a:rPr sz="2400" spc="-135" dirty="0">
                <a:latin typeface="Tahoma"/>
                <a:cs typeface="Tahoma"/>
              </a:rPr>
              <a:t>referents</a:t>
            </a:r>
            <a:r>
              <a:rPr sz="2400" spc="27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for</a:t>
            </a:r>
            <a:endParaRPr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constant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endParaRPr lang="en-US" sz="2400" spc="-114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predicate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</a:t>
            </a:r>
            <a:r>
              <a:rPr sz="2400" spc="24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function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sz="2400" spc="-3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400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endParaRPr lang="en-US" sz="400" spc="-45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sz="2400" spc="-45" dirty="0">
                <a:latin typeface="Tahoma"/>
                <a:cs typeface="Tahoma"/>
              </a:rPr>
              <a:t>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atomic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sentence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true</a:t>
            </a:r>
            <a:r>
              <a:rPr lang="en-US" sz="2400" spc="-114" dirty="0">
                <a:latin typeface="Tahoma"/>
                <a:cs typeface="Tahoma"/>
              </a:rPr>
              <a:t>:</a:t>
            </a: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70" dirty="0">
                <a:latin typeface="Tahoma"/>
                <a:cs typeface="Tahoma"/>
              </a:rPr>
              <a:t>	</a:t>
            </a:r>
            <a:r>
              <a:rPr sz="2400" spc="-70" dirty="0" err="1">
                <a:latin typeface="Tahoma"/>
                <a:cs typeface="Tahoma"/>
              </a:rPr>
              <a:t>iff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 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400" b="0" i="1" spc="-48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7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lang="en-US" sz="2400" i="1" baseline="-11904" dirty="0">
              <a:solidFill>
                <a:srgbClr val="990099"/>
              </a:solidFill>
              <a:latin typeface="Arial"/>
              <a:cs typeface="Arial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165" dirty="0">
                <a:latin typeface="Tahoma"/>
                <a:cs typeface="Tahoma"/>
              </a:rPr>
              <a:t>	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85" dirty="0">
                <a:latin typeface="Tahoma"/>
                <a:cs typeface="Tahoma"/>
              </a:rPr>
              <a:t>in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endParaRPr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571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lang="en-US" sz="2400" spc="-120" dirty="0">
                <a:latin typeface="Tahoma"/>
                <a:cs typeface="Tahoma"/>
              </a:rPr>
              <a:t>Under </a:t>
            </a:r>
            <a:r>
              <a:rPr lang="en-US" sz="2400" spc="-85" dirty="0">
                <a:latin typeface="Tahoma"/>
                <a:cs typeface="Tahoma"/>
              </a:rPr>
              <a:t>this </a:t>
            </a:r>
            <a:r>
              <a:rPr lang="en-US" sz="2400" spc="-100" dirty="0">
                <a:latin typeface="Tahoma"/>
                <a:cs typeface="Tahoma"/>
              </a:rPr>
              <a:t>interpretation,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4" dirty="0">
                <a:latin typeface="Tahoma"/>
                <a:cs typeface="Tahoma"/>
              </a:rPr>
              <a:t>true </a:t>
            </a:r>
            <a:r>
              <a:rPr lang="en-US" sz="2400" spc="-95" dirty="0">
                <a:latin typeface="Tahoma"/>
                <a:cs typeface="Tahoma"/>
              </a:rPr>
              <a:t>just </a:t>
            </a:r>
            <a:r>
              <a:rPr lang="en-US" sz="2400" spc="-85" dirty="0">
                <a:latin typeface="Tahoma"/>
                <a:cs typeface="Tahoma"/>
              </a:rPr>
              <a:t>in the </a:t>
            </a:r>
            <a:r>
              <a:rPr lang="en-US" sz="2400" spc="-155" dirty="0">
                <a:latin typeface="Tahoma"/>
                <a:cs typeface="Tahoma"/>
              </a:rPr>
              <a:t>case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 </a:t>
            </a:r>
            <a:r>
              <a:rPr lang="en-US"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290" dirty="0">
                <a:latin typeface="Tahoma"/>
                <a:cs typeface="Tahoma"/>
              </a:rPr>
              <a:t> </a:t>
            </a:r>
            <a:r>
              <a:rPr lang="en-US" sz="2400" spc="-135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286115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    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Everyone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310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endParaRPr lang="en-US" sz="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25" dirty="0">
                <a:solidFill>
                  <a:srgbClr val="7E0000"/>
                </a:solidFill>
                <a:latin typeface="Century"/>
                <a:cs typeface="Century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pc="10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25" dirty="0">
                <a:latin typeface="Tahoma"/>
                <a:cs typeface="Tahoma"/>
              </a:rPr>
              <a:t>speaking,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equivalent</a:t>
            </a:r>
            <a:r>
              <a:rPr lang="en-US" spc="-5" dirty="0">
                <a:latin typeface="Tahoma"/>
                <a:cs typeface="Tahoma"/>
              </a:rPr>
              <a:t>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lang="en-US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pc="6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  <a:tabLst>
                <a:tab pos="3750945" algn="l"/>
                <a:tab pos="4144010" algn="l"/>
              </a:tabLst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3483610" algn="l"/>
                <a:tab pos="3876675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  <a:tabLst>
                <a:tab pos="3596640" algn="l"/>
                <a:tab pos="3989704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Typically,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Common </a:t>
            </a:r>
            <a:r>
              <a:rPr lang="en-US" spc="-130" dirty="0">
                <a:latin typeface="Tahoma"/>
                <a:cs typeface="Tahoma"/>
              </a:rPr>
              <a:t>mistake:  using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20" dirty="0">
                <a:latin typeface="Tahoma"/>
                <a:cs typeface="Tahoma"/>
              </a:rPr>
              <a:t>  </a:t>
            </a:r>
            <a:r>
              <a:rPr lang="en-US" spc="-43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43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34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80" dirty="0">
                <a:latin typeface="Tahoma"/>
                <a:cs typeface="Tahoma"/>
              </a:rPr>
              <a:t>means </a:t>
            </a:r>
            <a:r>
              <a:rPr lang="en-US" spc="-110" dirty="0">
                <a:latin typeface="Tahoma"/>
                <a:cs typeface="Tahoma"/>
              </a:rPr>
              <a:t>“Everyone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70" dirty="0">
                <a:latin typeface="Tahoma"/>
                <a:cs typeface="Tahoma"/>
              </a:rPr>
              <a:t>everyone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85" dirty="0">
                <a:latin typeface="Tahoma"/>
                <a:cs typeface="Tahoma"/>
              </a:rPr>
              <a:t> </a:t>
            </a:r>
            <a:r>
              <a:rPr lang="en-US" spc="-80" dirty="0">
                <a:latin typeface="Tahoma"/>
                <a:cs typeface="Tahoma"/>
              </a:rPr>
              <a:t>hungry”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FC79-5B3C-43A4-A015-5000D9B2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F38C-F290-4DBC-873F-EC5F361E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29428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	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60" dirty="0">
                <a:latin typeface="Tahoma"/>
                <a:cs typeface="Tahoma"/>
              </a:rPr>
              <a:t>Someone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05" dirty="0">
                <a:latin typeface="Tahoma"/>
                <a:cs typeface="Tahoma"/>
              </a:rPr>
              <a:t>the tournament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3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55" dirty="0">
                <a:solidFill>
                  <a:srgbClr val="7E0000"/>
                </a:solidFill>
                <a:latin typeface="Century"/>
                <a:cs typeface="Century"/>
              </a:rPr>
              <a:t>some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380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 </a:t>
            </a:r>
            <a:r>
              <a:rPr lang="en-US" spc="-125" dirty="0">
                <a:latin typeface="Tahoma"/>
                <a:cs typeface="Tahoma"/>
              </a:rPr>
              <a:t>speaking, </a:t>
            </a:r>
            <a:r>
              <a:rPr lang="en-US" spc="-114" dirty="0">
                <a:latin typeface="Tahoma"/>
                <a:cs typeface="Tahoma"/>
              </a:rPr>
              <a:t>equivalent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disjunction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40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582F2CD-9B4F-4419-A127-2FB0887A5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t="7402" r="11154" b="7056"/>
          <a:stretch/>
        </p:blipFill>
        <p:spPr bwMode="auto">
          <a:xfrm>
            <a:off x="4548942" y="2057400"/>
            <a:ext cx="3094116" cy="34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E6E456-5DEA-480A-852C-5E38C076F30B}"/>
              </a:ext>
            </a:extLst>
          </p:cNvPr>
          <p:cNvSpPr/>
          <p:nvPr/>
        </p:nvSpPr>
        <p:spPr>
          <a:xfrm>
            <a:off x="4184072" y="1956416"/>
            <a:ext cx="3931228" cy="360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First-Order Logic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http://aima.eecs.berkeley.edu</a:t>
            </a:r>
          </a:p>
        </p:txBody>
      </p:sp>
      <p:pic>
        <p:nvPicPr>
          <p:cNvPr id="2050" name="Picture 2" descr="File:Aristotle Altemps Inv8575.jpg">
            <a:extLst>
              <a:ext uri="{FF2B5EF4-FFF2-40B4-BE49-F238E27FC236}">
                <a16:creationId xmlns:a16="http://schemas.microsoft.com/office/drawing/2014/main" id="{F892B9C0-511C-4807-9BFA-26ADE618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92" y="2057400"/>
            <a:ext cx="2541816" cy="34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BF3-5AD5-48FD-91EE-55CFA83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19D0-B619-4C4C-88E4-2B165CB7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Typically,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80" dirty="0">
                <a:latin typeface="Tahoma"/>
                <a:cs typeface="Tahoma"/>
              </a:rPr>
              <a:t>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715260" algn="l"/>
                <a:tab pos="3192145" algn="l"/>
              </a:tabLst>
            </a:pPr>
            <a:r>
              <a:rPr lang="en-US" spc="-140" dirty="0">
                <a:latin typeface="Tahoma"/>
                <a:cs typeface="Tahoma"/>
              </a:rPr>
              <a:t>Common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mistake: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using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20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20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2760980" algn="l"/>
                <a:tab pos="315404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35" dirty="0">
                <a:latin typeface="Tahoma"/>
                <a:cs typeface="Tahoma"/>
              </a:rPr>
              <a:t>there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65" dirty="0">
                <a:latin typeface="Tahoma"/>
                <a:cs typeface="Tahoma"/>
              </a:rPr>
              <a:t>anyone </a:t>
            </a:r>
            <a:r>
              <a:rPr lang="en-US" spc="-170" dirty="0">
                <a:latin typeface="Tahoma"/>
                <a:cs typeface="Tahoma"/>
              </a:rPr>
              <a:t>who </a:t>
            </a:r>
            <a:r>
              <a:rPr lang="en-US" spc="-95" dirty="0">
                <a:latin typeface="Tahoma"/>
                <a:cs typeface="Tahoma"/>
              </a:rPr>
              <a:t>is not </a:t>
            </a:r>
            <a:r>
              <a:rPr lang="en-US" spc="-65" dirty="0">
                <a:latin typeface="Tahoma"/>
                <a:cs typeface="Tahoma"/>
              </a:rPr>
              <a:t>at</a:t>
            </a:r>
            <a:r>
              <a:rPr lang="en-US" spc="-350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the tournament!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60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38B-342C-4EF8-A426-DEDD6C57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B62FF5-A94A-4F7A-85DD-778DAF20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36033"/>
              </p:ext>
            </p:extLst>
          </p:nvPr>
        </p:nvGraphicFramePr>
        <p:xfrm>
          <a:off x="552449" y="1112838"/>
          <a:ext cx="6052456" cy="147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21">
                  <a:extLst>
                    <a:ext uri="{9D8B030D-6E8A-4147-A177-3AD203B41FA5}">
                      <a16:colId xmlns:a16="http://schemas.microsoft.com/office/drawing/2014/main" val="3171937833"/>
                    </a:ext>
                  </a:extLst>
                </a:gridCol>
                <a:gridCol w="680752">
                  <a:extLst>
                    <a:ext uri="{9D8B030D-6E8A-4147-A177-3AD203B41FA5}">
                      <a16:colId xmlns:a16="http://schemas.microsoft.com/office/drawing/2014/main" val="197737163"/>
                    </a:ext>
                  </a:extLst>
                </a:gridCol>
                <a:gridCol w="2493785">
                  <a:extLst>
                    <a:ext uri="{9D8B030D-6E8A-4147-A177-3AD203B41FA5}">
                      <a16:colId xmlns:a16="http://schemas.microsoft.com/office/drawing/2014/main" val="2773676164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1649428563"/>
                    </a:ext>
                  </a:extLst>
                </a:gridCol>
                <a:gridCol w="1681841">
                  <a:extLst>
                    <a:ext uri="{9D8B030D-6E8A-4147-A177-3AD203B41FA5}">
                      <a16:colId xmlns:a16="http://schemas.microsoft.com/office/drawing/2014/main" val="2242429753"/>
                    </a:ext>
                  </a:extLst>
                </a:gridCol>
              </a:tblGrid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2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3706266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23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9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3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6933583"/>
                  </a:ext>
                </a:extLst>
              </a:tr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9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4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4255800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455A8A97-F0F3-4AC1-A29E-6DB41CA5AAA9}"/>
              </a:ext>
            </a:extLst>
          </p:cNvPr>
          <p:cNvSpPr txBox="1">
            <a:spLocks/>
          </p:cNvSpPr>
          <p:nvPr/>
        </p:nvSpPr>
        <p:spPr>
          <a:xfrm>
            <a:off x="553537" y="2707103"/>
            <a:ext cx="8614956" cy="22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 marL="0">
              <a:defRPr sz="2050" b="0" i="1">
                <a:solidFill>
                  <a:srgbClr val="990099"/>
                </a:solidFill>
                <a:latin typeface="Bookman Old Style"/>
                <a:ea typeface="+mn-ea"/>
                <a:cs typeface="Bookman Old Styl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493395" algn="l"/>
                <a:tab pos="962660" algn="l"/>
              </a:tabLst>
              <a:defRPr/>
            </a:pP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“There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person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who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loves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481330" algn="l"/>
                <a:tab pos="962660" algn="l"/>
              </a:tabLst>
              <a:defRPr/>
            </a:pP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loved </a:t>
            </a:r>
            <a:r>
              <a:rPr kumimoji="0" lang="en-US" sz="2400" b="0" i="0" u="none" strike="noStrike" kern="0" cap="none" spc="-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at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least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one</a:t>
            </a:r>
            <a:r>
              <a:rPr kumimoji="0" lang="en-US" sz="2400" b="0" i="0" u="none" strike="noStrike" kern="0" cap="none" spc="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person”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Quantifier 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duality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lang="en-US" sz="2400" b="0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each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 </a:t>
            </a:r>
            <a:r>
              <a:rPr kumimoji="0" lang="en-US" sz="2400" b="0" i="0" u="none" strike="noStrike" kern="0" cap="none" spc="-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 </a:t>
            </a:r>
            <a:r>
              <a:rPr kumimoji="0" lang="en-US" sz="2400" b="0" i="0" u="none" strike="noStrike" kern="0" cap="none" spc="-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expressed </a:t>
            </a:r>
            <a:r>
              <a:rPr kumimoji="0" lang="en-US" sz="2400" b="0" i="0" u="none" strike="noStrike" kern="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using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3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other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08E87F6-E0C7-41ED-9674-A5F7BBBA0981}"/>
              </a:ext>
            </a:extLst>
          </p:cNvPr>
          <p:cNvSpPr txBox="1"/>
          <p:nvPr/>
        </p:nvSpPr>
        <p:spPr>
          <a:xfrm>
            <a:off x="561568" y="5189589"/>
            <a:ext cx="4034091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493395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493395" algn="l"/>
              </a:tabLst>
            </a:pPr>
            <a:r>
              <a:rPr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E6A336A-4A77-4AA7-956B-BB48C8CE3015}"/>
              </a:ext>
            </a:extLst>
          </p:cNvPr>
          <p:cNvSpPr txBox="1"/>
          <p:nvPr/>
        </p:nvSpPr>
        <p:spPr>
          <a:xfrm>
            <a:off x="3955727" y="5189589"/>
            <a:ext cx="48357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1454">
              <a:spcBef>
                <a:spcPts val="114"/>
              </a:spcBef>
              <a:tabLst>
                <a:tab pos="866140" algn="l"/>
              </a:tabLst>
            </a:pPr>
            <a:r>
              <a:rPr sz="2400" spc="-235" dirty="0">
                <a:solidFill>
                  <a:srgbClr val="990099"/>
                </a:solidFill>
                <a:latin typeface="Lucida Sans Unicode"/>
                <a:cs typeface="Lucida Sans Unicode"/>
              </a:rPr>
              <a:t>¬∃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668655" algn="l"/>
              </a:tabLst>
            </a:pPr>
            <a:r>
              <a:rPr lang="en-US"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      </a:t>
            </a:r>
            <a:r>
              <a:rPr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¬∀</a:t>
            </a:r>
            <a:r>
              <a:rPr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3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B617-B439-4848-90E5-426FD405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C253-A97C-442D-9FD9-3B6DF1FF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75923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5" dirty="0">
                <a:latin typeface="Tahoma"/>
                <a:cs typeface="Tahoma"/>
              </a:rPr>
              <a:t>Brothers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7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siblings</a:t>
            </a:r>
            <a:endParaRPr lang="en-US" sz="2400" dirty="0">
              <a:latin typeface="Tahoma"/>
              <a:cs typeface="Tahoma"/>
            </a:endParaRP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latin typeface="Tahoma"/>
                <a:cs typeface="Tahoma"/>
              </a:rPr>
              <a:t>.  </a:t>
            </a: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30" dirty="0">
                <a:latin typeface="Tahoma"/>
                <a:cs typeface="Tahoma"/>
              </a:rPr>
              <a:t>“Sibling” </a:t>
            </a:r>
            <a:r>
              <a:rPr lang="en-US" sz="2400" spc="-95" dirty="0">
                <a:latin typeface="Tahoma"/>
                <a:cs typeface="Tahoma"/>
              </a:rPr>
              <a:t>is</a:t>
            </a:r>
            <a:r>
              <a:rPr lang="en-US" sz="2400" spc="3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symmetric</a:t>
            </a:r>
            <a:endParaRPr lang="en-US" sz="2400" dirty="0">
              <a:latin typeface="Tahoma"/>
              <a:cs typeface="Tahoma"/>
            </a:endParaRPr>
          </a:p>
          <a:p>
            <a:pPr marL="12700" marR="36036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5" dirty="0">
                <a:latin typeface="Tahoma"/>
                <a:cs typeface="Tahoma"/>
              </a:rPr>
              <a:t>.  </a:t>
            </a:r>
          </a:p>
          <a:p>
            <a:pPr marL="12700" marR="1859914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lang="en-US" sz="2400" spc="60" dirty="0">
                <a:latin typeface="Tahoma"/>
                <a:cs typeface="Tahoma"/>
              </a:rPr>
              <a:t>A </a:t>
            </a:r>
            <a:r>
              <a:rPr lang="en-US" sz="2400" spc="-65" dirty="0">
                <a:latin typeface="Tahoma"/>
                <a:cs typeface="Tahoma"/>
              </a:rPr>
              <a:t>first </a:t>
            </a:r>
            <a:r>
              <a:rPr lang="en-US" sz="2400" spc="-114" dirty="0">
                <a:latin typeface="Tahoma"/>
                <a:cs typeface="Tahoma"/>
              </a:rPr>
              <a:t>cousin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75" dirty="0">
                <a:latin typeface="Tahoma"/>
                <a:cs typeface="Tahoma"/>
              </a:rPr>
              <a:t>child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0" dirty="0">
                <a:latin typeface="Tahoma"/>
                <a:cs typeface="Tahoma"/>
              </a:rPr>
              <a:t>parent’s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sibling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782955" algn="l"/>
                <a:tab pos="3008630" algn="l"/>
                <a:tab pos="3456304" algn="l"/>
                <a:tab pos="432562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FirstCousin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9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4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dirty="0">
                <a:latin typeface="Lucida Sans Unicode"/>
                <a:cs typeface="Lucida Sans Unicod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7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BD3C-9A7A-49E5-8A0C-38AB36D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A0ED-5C65-42B6-8CB9-5644BEF2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26937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150" dirty="0">
                <a:latin typeface="Tahoma"/>
                <a:cs typeface="Tahoma"/>
              </a:rPr>
              <a:t>under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</a:t>
            </a:r>
            <a:r>
              <a:rPr lang="en-US" spc="-215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interpretation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10" dirty="0">
                <a:latin typeface="Tahoma"/>
                <a:cs typeface="Tahoma"/>
              </a:rPr>
              <a:t>only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135" dirty="0">
                <a:latin typeface="Tahoma"/>
                <a:cs typeface="Tahoma"/>
              </a:rPr>
              <a:t>refer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180" dirty="0">
                <a:latin typeface="Tahoma"/>
                <a:cs typeface="Tahoma"/>
              </a:rPr>
              <a:t>same </a:t>
            </a:r>
            <a:r>
              <a:rPr lang="en-US" spc="-105" dirty="0">
                <a:latin typeface="Tahoma"/>
                <a:cs typeface="Tahoma"/>
              </a:rPr>
              <a:t>object</a:t>
            </a:r>
            <a:endParaRPr lang="en-US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20"/>
              </a:spcBef>
              <a:tabLst>
                <a:tab pos="715645" algn="l"/>
                <a:tab pos="2308860" algn="l"/>
              </a:tabLst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lang="en-US" spc="18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145" dirty="0">
                <a:latin typeface="Tahoma"/>
                <a:cs typeface="Tahoma"/>
              </a:rPr>
              <a:t>and</a:t>
            </a:r>
            <a:r>
              <a:rPr lang="en-US" spc="-150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</a:t>
            </a:r>
            <a:r>
              <a:rPr lang="en-US" spc="-10" dirty="0">
                <a:solidFill>
                  <a:srgbClr val="990099"/>
                </a:solidFill>
                <a:latin typeface="Lucida Sans Unicode"/>
                <a:cs typeface="Lucida Sans Unicode"/>
              </a:rPr>
              <a:t>× 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))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00" dirty="0">
                <a:latin typeface="Tahoma"/>
                <a:cs typeface="Tahoma"/>
              </a:rPr>
              <a:t>satisfiable</a:t>
            </a:r>
            <a:endParaRPr lang="en-US" dirty="0">
              <a:latin typeface="Tahoma"/>
              <a:cs typeface="Tahoma"/>
            </a:endParaRPr>
          </a:p>
          <a:p>
            <a:pPr marL="716280">
              <a:lnSpc>
                <a:spcPct val="100000"/>
              </a:lnSpc>
              <a:spcBef>
                <a:spcPts val="25"/>
              </a:spcBef>
            </a:pP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  2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60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valid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95" dirty="0">
                <a:latin typeface="Tahoma"/>
                <a:cs typeface="Tahoma"/>
              </a:rPr>
              <a:t>definition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50" dirty="0">
                <a:latin typeface="Tahoma"/>
                <a:cs typeface="Tahoma"/>
              </a:rPr>
              <a:t>(full)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35" dirty="0">
                <a:latin typeface="Tahoma"/>
                <a:cs typeface="Tahoma"/>
              </a:rPr>
              <a:t>terms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15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40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  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lang="en-US" spc="-10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0" dirty="0">
                <a:solidFill>
                  <a:srgbClr val="990099"/>
                </a:solidFill>
                <a:latin typeface="Century Gothic"/>
                <a:cs typeface="Century Gothic"/>
              </a:rPr>
              <a:t>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endParaRPr lang="en-US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    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36B-37BE-4BF3-BCD5-7AD1F67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</a:t>
            </a:r>
            <a:r>
              <a:rPr lang="en-US" baseline="0" dirty="0">
                <a:solidFill>
                  <a:srgbClr val="C00000"/>
                </a:solidFill>
              </a:rPr>
              <a:t> 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FOL sentences: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𝐻𝑢𝑛𝑔𝑟𝑦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𝐻𝑢𝑛𝑔𝑟𝑦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</a:t>
                </a:r>
                <a:r>
                  <a:rPr lang="en-US" baseline="0" dirty="0"/>
                  <a:t> of these is true?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Both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Neither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8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8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5EA-F8FD-40C1-8521-118A2CE1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</a:t>
            </a:r>
            <a:r>
              <a:rPr lang="en-US" baseline="0" dirty="0"/>
              <a:t> FOL KBs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14DF-25AC-49C2-9C0F-33F1DE34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63868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0" dirty="0">
                <a:latin typeface="Tahoma"/>
                <a:cs typeface="Tahoma"/>
              </a:rPr>
              <a:t>Suppose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 err="1">
                <a:latin typeface="Tahoma"/>
                <a:cs typeface="Tahoma"/>
              </a:rPr>
              <a:t>wumpus</a:t>
            </a:r>
            <a:r>
              <a:rPr lang="en-US" sz="2400" spc="-150" dirty="0">
                <a:latin typeface="Tahoma"/>
                <a:cs typeface="Tahoma"/>
              </a:rPr>
              <a:t>-world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30" dirty="0">
                <a:latin typeface="Tahoma"/>
                <a:cs typeface="Tahoma"/>
              </a:rPr>
              <a:t>using </a:t>
            </a:r>
            <a:r>
              <a:rPr lang="en-US" sz="2400" spc="-145" dirty="0">
                <a:latin typeface="Tahoma"/>
                <a:cs typeface="Tahoma"/>
              </a:rPr>
              <a:t>an </a:t>
            </a:r>
            <a:r>
              <a:rPr lang="en-US" sz="2400" spc="-5" dirty="0">
                <a:latin typeface="Tahoma"/>
                <a:cs typeface="Tahoma"/>
              </a:rPr>
              <a:t>FOL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perceives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0" dirty="0">
                <a:latin typeface="Tahoma"/>
                <a:cs typeface="Tahoma"/>
              </a:rPr>
              <a:t>smell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170" dirty="0">
                <a:latin typeface="Tahoma"/>
                <a:cs typeface="Tahoma"/>
              </a:rPr>
              <a:t>breeze </a:t>
            </a:r>
            <a:r>
              <a:rPr lang="en-US" sz="2400" spc="-80" dirty="0">
                <a:latin typeface="Tahoma"/>
                <a:cs typeface="Tahoma"/>
              </a:rPr>
              <a:t>(but </a:t>
            </a:r>
            <a:r>
              <a:rPr lang="en-US" sz="2400" spc="-145" dirty="0">
                <a:latin typeface="Tahoma"/>
                <a:cs typeface="Tahoma"/>
              </a:rPr>
              <a:t>no </a:t>
            </a:r>
            <a:r>
              <a:rPr lang="en-US" sz="2400" spc="-60" dirty="0">
                <a:latin typeface="Tahoma"/>
                <a:cs typeface="Tahoma"/>
              </a:rPr>
              <a:t>glitter)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14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90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90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ell</a:t>
            </a:r>
            <a:r>
              <a:rPr lang="en-US" sz="2400" spc="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Breeze,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one</a:t>
            </a:r>
            <a:r>
              <a:rPr lang="en-US" sz="2400" spc="-13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591310" algn="l"/>
              </a:tabLst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0" dirty="0">
                <a:latin typeface="Tahoma"/>
                <a:cs typeface="Tahoma"/>
              </a:rPr>
              <a:t>i.e., </a:t>
            </a:r>
            <a:r>
              <a:rPr lang="en-US" sz="2400" spc="-160" dirty="0">
                <a:latin typeface="Tahoma"/>
                <a:cs typeface="Tahoma"/>
              </a:rPr>
              <a:t>does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85" dirty="0">
                <a:latin typeface="Tahoma"/>
                <a:cs typeface="Tahoma"/>
              </a:rPr>
              <a:t>entail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95" dirty="0">
                <a:latin typeface="Tahoma"/>
                <a:cs typeface="Tahoma"/>
              </a:rPr>
              <a:t>particular </a:t>
            </a:r>
            <a:r>
              <a:rPr lang="en-US" sz="2400" spc="-100" dirty="0">
                <a:latin typeface="Tahoma"/>
                <a:cs typeface="Tahoma"/>
              </a:rPr>
              <a:t>actions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25" dirty="0">
                <a:latin typeface="Tahoma"/>
                <a:cs typeface="Tahoma"/>
              </a:rPr>
              <a:t>? </a:t>
            </a: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5" dirty="0">
                <a:latin typeface="Tahoma"/>
                <a:cs typeface="Tahoma"/>
              </a:rPr>
              <a:t>Answer: 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es</a:t>
            </a:r>
            <a:endParaRPr lang="en-US" sz="2400" spc="-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endParaRPr lang="en-US" sz="400" spc="-114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14" dirty="0">
                <a:latin typeface="Tahoma"/>
                <a:cs typeface="Tahoma"/>
              </a:rPr>
              <a:t>Given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350" dirty="0">
                <a:latin typeface="Tahoma"/>
                <a:cs typeface="Tahoma"/>
              </a:rPr>
              <a:t> </a:t>
            </a:r>
            <a:r>
              <a:rPr lang="el-GR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lang="el-GR" sz="2400" spc="15" dirty="0">
                <a:latin typeface="Tahoma"/>
                <a:cs typeface="Tahoma"/>
              </a:rPr>
              <a:t>,</a:t>
            </a:r>
            <a:endParaRPr lang="el-GR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plugging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80" dirty="0">
                <a:latin typeface="Tahoma"/>
                <a:cs typeface="Tahoma"/>
              </a:rPr>
              <a:t>into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0" dirty="0">
                <a:latin typeface="Tahoma"/>
                <a:cs typeface="Tahoma"/>
              </a:rPr>
              <a:t>;</a:t>
            </a:r>
            <a:r>
              <a:rPr lang="en-US" sz="2400" spc="409" dirty="0">
                <a:latin typeface="Tahoma"/>
                <a:cs typeface="Tahoma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e.g.,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l-GR" sz="240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x/EVE,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y/WALL-E</a:t>
            </a:r>
            <a:r>
              <a:rPr lang="en-US" sz="240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EVE, </a:t>
            </a:r>
            <a:r>
              <a:rPr lang="en-US" sz="240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WALL-E</a:t>
            </a:r>
            <a:r>
              <a:rPr lang="en-US"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 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returns </a:t>
            </a:r>
            <a:r>
              <a:rPr lang="en-US" sz="2400" spc="-90" dirty="0">
                <a:latin typeface="Tahoma"/>
                <a:cs typeface="Tahoma"/>
              </a:rPr>
              <a:t>some/all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1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16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endParaRPr lang="el-GR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22666-A89E-4518-A9B5-8B3EC67FDFE6}"/>
              </a:ext>
            </a:extLst>
          </p:cNvPr>
          <p:cNvSpPr/>
          <p:nvPr/>
        </p:nvSpPr>
        <p:spPr>
          <a:xfrm>
            <a:off x="2251923" y="3429000"/>
            <a:ext cx="563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lang="en-US" sz="2400" spc="140" dirty="0">
                <a:latin typeface="Lucida Sans Unicode"/>
                <a:cs typeface="Lucida Sans Unicode"/>
              </a:rPr>
              <a:t>←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(binding </a:t>
            </a:r>
            <a:r>
              <a:rPr lang="en-US" sz="2400" spc="-50" dirty="0">
                <a:latin typeface="Tahoma"/>
                <a:cs typeface="Tahoma"/>
              </a:rPr>
              <a:t>list)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01FCD-BF17-4096-8211-392D706123FF}"/>
              </a:ext>
            </a:extLst>
          </p:cNvPr>
          <p:cNvSpPr/>
          <p:nvPr/>
        </p:nvSpPr>
        <p:spPr>
          <a:xfrm>
            <a:off x="8523829" y="3428999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331FC-8762-4D9B-AD32-85D0155157C8}"/>
              </a:ext>
            </a:extLst>
          </p:cNvPr>
          <p:cNvSpPr/>
          <p:nvPr/>
        </p:nvSpPr>
        <p:spPr>
          <a:xfrm>
            <a:off x="8523829" y="443048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3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C498-98E6-433C-8616-800B99E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for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66E8-2597-45E7-9CD5-6E9BE2CD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49365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55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11860" algn="l"/>
                <a:tab pos="3612515" algn="l"/>
                <a:tab pos="400494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99794" algn="l"/>
                <a:tab pos="3707765" algn="l"/>
                <a:tab pos="4100829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9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endParaRPr lang="en-US" sz="400" spc="-13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r>
              <a:rPr lang="en-US" spc="-130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lang="en-US" spc="-130" dirty="0">
                <a:latin typeface="Tahoma"/>
                <a:cs typeface="Tahoma"/>
              </a:rPr>
              <a:t>: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400" spc="-12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Reflex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with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internal </a:t>
            </a: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lang="en-US" spc="-120" dirty="0">
                <a:latin typeface="Tahoma"/>
                <a:cs typeface="Tahoma"/>
              </a:rPr>
              <a:t>: </a:t>
            </a:r>
            <a:r>
              <a:rPr lang="en-US" spc="-140" dirty="0">
                <a:latin typeface="Tahoma"/>
                <a:cs typeface="Tahoma"/>
              </a:rPr>
              <a:t>do </a:t>
            </a:r>
            <a:r>
              <a:rPr lang="en-US" spc="-235" dirty="0">
                <a:latin typeface="Tahoma"/>
                <a:cs typeface="Tahoma"/>
              </a:rPr>
              <a:t>we </a:t>
            </a:r>
            <a:r>
              <a:rPr lang="en-US" spc="-165" dirty="0">
                <a:latin typeface="Tahoma"/>
                <a:cs typeface="Tahoma"/>
              </a:rPr>
              <a:t>have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14" dirty="0">
                <a:latin typeface="Tahoma"/>
                <a:cs typeface="Tahoma"/>
              </a:rPr>
              <a:t>gold</a:t>
            </a:r>
            <a:r>
              <a:rPr lang="en-US" spc="60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already?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0055" algn="l"/>
                <a:tab pos="4023360" algn="l"/>
                <a:tab pos="441642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26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110" dirty="0">
                <a:latin typeface="Tahoma"/>
                <a:cs typeface="Tahoma"/>
              </a:rPr>
              <a:t>cannot </a:t>
            </a:r>
            <a:r>
              <a:rPr lang="en-US" spc="-155" dirty="0">
                <a:latin typeface="Tahoma"/>
                <a:cs typeface="Tahoma"/>
              </a:rPr>
              <a:t>be</a:t>
            </a:r>
            <a:r>
              <a:rPr lang="en-US" spc="-60" dirty="0">
                <a:latin typeface="Tahoma"/>
                <a:cs typeface="Tahoma"/>
              </a:rPr>
              <a:t> </a:t>
            </a:r>
            <a:r>
              <a:rPr lang="en-US" spc="-155" dirty="0">
                <a:latin typeface="Tahoma"/>
                <a:cs typeface="Tahoma"/>
              </a:rPr>
              <a:t>observed</a:t>
            </a:r>
            <a:endParaRPr lang="en-US" dirty="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lang="en-US" spc="140" dirty="0">
                <a:latin typeface="Lucida Sans Unicode"/>
                <a:cs typeface="Lucida Sans Unicode"/>
              </a:rPr>
              <a:t>⇒ </a:t>
            </a:r>
            <a:r>
              <a:rPr lang="en-US" spc="-145" dirty="0">
                <a:latin typeface="Tahoma"/>
                <a:cs typeface="Tahoma"/>
              </a:rPr>
              <a:t>keeping </a:t>
            </a:r>
            <a:r>
              <a:rPr lang="en-US" spc="-85" dirty="0">
                <a:latin typeface="Tahoma"/>
                <a:cs typeface="Tahoma"/>
              </a:rPr>
              <a:t>track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50" dirty="0">
                <a:latin typeface="Tahoma"/>
                <a:cs typeface="Tahoma"/>
              </a:rPr>
              <a:t>change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essential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DC14-468A-4971-AF8D-E4BE6688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Hidden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2C23-F078-45E6-A745-CCEB867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0" dirty="0">
                <a:latin typeface="Tahoma"/>
                <a:cs typeface="Tahoma"/>
              </a:rPr>
              <a:t>Properties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10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locations: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700405" algn="l"/>
                <a:tab pos="3722370" algn="l"/>
                <a:tab pos="411543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700405" algn="l"/>
                <a:tab pos="3848735" algn="l"/>
                <a:tab pos="42430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Squares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55" dirty="0">
                <a:latin typeface="Tahoma"/>
                <a:cs typeface="Tahoma"/>
              </a:rPr>
              <a:t>breezy </a:t>
            </a:r>
            <a:r>
              <a:rPr lang="en-US" sz="2400" spc="-160" dirty="0">
                <a:latin typeface="Tahoma"/>
                <a:cs typeface="Tahoma"/>
              </a:rPr>
              <a:t>near </a:t>
            </a:r>
            <a:r>
              <a:rPr lang="en-US" sz="2400" spc="-145" dirty="0">
                <a:latin typeface="Tahoma"/>
                <a:cs typeface="Tahoma"/>
              </a:rPr>
              <a:t>a</a:t>
            </a:r>
            <a:r>
              <a:rPr lang="en-US" sz="2400" spc="130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pit: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Diagnostic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55" dirty="0">
                <a:latin typeface="Tahoma"/>
                <a:cs typeface="Tahoma"/>
              </a:rPr>
              <a:t>cause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effect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1212850" algn="l"/>
                <a:tab pos="2499360" algn="l"/>
                <a:tab pos="2892425" algn="l"/>
                <a:tab pos="3373754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Causal</a:t>
            </a:r>
            <a:r>
              <a:rPr lang="en-US" sz="2400" spc="-1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14" dirty="0">
                <a:latin typeface="Tahoma"/>
                <a:cs typeface="Tahoma"/>
              </a:rPr>
              <a:t>effect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380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cause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1474470" algn="l"/>
                <a:tab pos="4219575" algn="l"/>
                <a:tab pos="461264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3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499"/>
              </a:lnSpc>
              <a:spcBef>
                <a:spcPts val="1525"/>
              </a:spcBef>
              <a:tabLst>
                <a:tab pos="894080" algn="l"/>
                <a:tab pos="1223010" algn="l"/>
                <a:tab pos="1884045" algn="l"/>
                <a:tab pos="2167255" algn="l"/>
                <a:tab pos="3917315" algn="l"/>
                <a:tab pos="4373880" algn="l"/>
                <a:tab pos="5128895" algn="l"/>
                <a:tab pos="5639435" algn="l"/>
                <a:tab pos="6515100" algn="l"/>
                <a:tab pos="6965950" algn="l"/>
              </a:tabLst>
            </a:pPr>
            <a:r>
              <a:rPr lang="en-US" sz="2400" spc="-100" dirty="0">
                <a:latin typeface="Tahoma"/>
                <a:cs typeface="Tahoma"/>
              </a:rPr>
              <a:t>Neithe</a:t>
            </a:r>
            <a:r>
              <a:rPr lang="en-US" sz="2400" spc="-75" dirty="0">
                <a:latin typeface="Tahoma"/>
                <a:cs typeface="Tahoma"/>
              </a:rPr>
              <a:t>r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55" dirty="0">
                <a:latin typeface="Tahoma"/>
                <a:cs typeface="Tahoma"/>
              </a:rPr>
              <a:t>thes</a:t>
            </a:r>
            <a:r>
              <a:rPr lang="en-US" sz="2400" spc="-165" dirty="0">
                <a:latin typeface="Tahoma"/>
                <a:cs typeface="Tahoma"/>
              </a:rPr>
              <a:t>e </a:t>
            </a:r>
            <a:r>
              <a:rPr lang="en-US" sz="2400" spc="-75" dirty="0">
                <a:latin typeface="Tahoma"/>
                <a:cs typeface="Tahoma"/>
              </a:rPr>
              <a:t>i</a:t>
            </a:r>
            <a:r>
              <a:rPr lang="en-US" sz="2400" spc="-120" dirty="0">
                <a:latin typeface="Tahoma"/>
                <a:cs typeface="Tahoma"/>
              </a:rPr>
              <a:t>s </a:t>
            </a:r>
            <a:r>
              <a:rPr lang="en-US" sz="2400" spc="-110" dirty="0">
                <a:latin typeface="Tahoma"/>
                <a:cs typeface="Tahoma"/>
              </a:rPr>
              <a:t>complete — e.g., </a:t>
            </a:r>
            <a:r>
              <a:rPr lang="en-US" sz="2400" spc="-120" dirty="0">
                <a:latin typeface="Tahoma"/>
                <a:cs typeface="Tahoma"/>
              </a:rPr>
              <a:t>th</a:t>
            </a:r>
            <a:r>
              <a:rPr lang="en-US" sz="2400" spc="-130" dirty="0">
                <a:latin typeface="Tahoma"/>
                <a:cs typeface="Tahoma"/>
              </a:rPr>
              <a:t>e </a:t>
            </a:r>
            <a:r>
              <a:rPr lang="en-US" sz="2400" spc="-120" dirty="0">
                <a:latin typeface="Tahoma"/>
                <a:cs typeface="Tahoma"/>
              </a:rPr>
              <a:t>causal </a:t>
            </a:r>
            <a:r>
              <a:rPr lang="en-US" sz="2400" spc="-110" dirty="0">
                <a:latin typeface="Tahoma"/>
                <a:cs typeface="Tahoma"/>
              </a:rPr>
              <a:t>rul</a:t>
            </a:r>
            <a:r>
              <a:rPr lang="en-US" sz="2400" spc="-140" dirty="0">
                <a:latin typeface="Tahoma"/>
                <a:cs typeface="Tahoma"/>
              </a:rPr>
              <a:t>e </a:t>
            </a:r>
            <a:r>
              <a:rPr lang="en-US" sz="2400" spc="-145" dirty="0">
                <a:latin typeface="Tahoma"/>
                <a:cs typeface="Tahoma"/>
              </a:rPr>
              <a:t>d</a:t>
            </a:r>
            <a:r>
              <a:rPr lang="en-US" sz="2400" spc="-95" dirty="0">
                <a:latin typeface="Tahoma"/>
                <a:cs typeface="Tahoma"/>
              </a:rPr>
              <a:t>o</a:t>
            </a:r>
            <a:r>
              <a:rPr lang="en-US" sz="2400" spc="-85" dirty="0">
                <a:latin typeface="Tahoma"/>
                <a:cs typeface="Tahoma"/>
              </a:rPr>
              <a:t>esn’t </a:t>
            </a:r>
            <a:r>
              <a:rPr lang="en-US" sz="2400" spc="-145" dirty="0">
                <a:latin typeface="Tahoma"/>
                <a:cs typeface="Tahoma"/>
              </a:rPr>
              <a:t>s</a:t>
            </a:r>
            <a:r>
              <a:rPr lang="en-US" sz="2400" spc="-225" dirty="0">
                <a:latin typeface="Tahoma"/>
                <a:cs typeface="Tahoma"/>
              </a:rPr>
              <a:t>a</a:t>
            </a:r>
            <a:r>
              <a:rPr lang="en-US" sz="2400" spc="-130" dirty="0">
                <a:latin typeface="Tahoma"/>
                <a:cs typeface="Tahoma"/>
              </a:rPr>
              <a:t>y </a:t>
            </a:r>
            <a:r>
              <a:rPr lang="en-US" sz="2400" spc="-140" dirty="0">
                <a:latin typeface="Tahoma"/>
                <a:cs typeface="Tahoma"/>
              </a:rPr>
              <a:t>whether </a:t>
            </a:r>
            <a:r>
              <a:rPr lang="en-US" sz="2400" spc="-160" dirty="0">
                <a:latin typeface="Tahoma"/>
                <a:cs typeface="Tahoma"/>
              </a:rPr>
              <a:t>squares </a:t>
            </a:r>
            <a:r>
              <a:rPr lang="en-US" sz="2400" spc="-114" dirty="0">
                <a:latin typeface="Tahoma"/>
                <a:cs typeface="Tahoma"/>
              </a:rPr>
              <a:t>far </a:t>
            </a:r>
            <a:r>
              <a:rPr lang="en-US" sz="2400" spc="-195" dirty="0">
                <a:latin typeface="Tahoma"/>
                <a:cs typeface="Tahoma"/>
              </a:rPr>
              <a:t>away </a:t>
            </a:r>
            <a:r>
              <a:rPr lang="en-US" sz="2400" spc="-125" dirty="0">
                <a:latin typeface="Tahoma"/>
                <a:cs typeface="Tahoma"/>
              </a:rPr>
              <a:t>from </a:t>
            </a:r>
            <a:r>
              <a:rPr lang="en-US" sz="2400" spc="-80" dirty="0">
                <a:latin typeface="Tahoma"/>
                <a:cs typeface="Tahoma"/>
              </a:rPr>
              <a:t>pits </a:t>
            </a:r>
            <a:r>
              <a:rPr lang="en-US" sz="2400" spc="-125" dirty="0">
                <a:latin typeface="Tahoma"/>
                <a:cs typeface="Tahoma"/>
              </a:rPr>
              <a:t>can </a:t>
            </a:r>
            <a:r>
              <a:rPr lang="en-US" sz="2400" spc="-155" dirty="0">
                <a:latin typeface="Tahoma"/>
                <a:cs typeface="Tahoma"/>
              </a:rPr>
              <a:t>be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breezy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Definition</a:t>
            </a:r>
            <a:r>
              <a:rPr lang="en-US" sz="2400" spc="-7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i="1" spc="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predicate: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212850" algn="l"/>
                <a:tab pos="2513330" algn="l"/>
                <a:tab pos="2921635" algn="l"/>
                <a:tab pos="34683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lang="en-US" sz="2400" spc="-21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spc="-21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287F055-3C43-4488-95A3-E044C410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10" y="3118757"/>
            <a:ext cx="3872537" cy="3739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E3DAF-5D75-4962-9DC8-167B7AB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7A5-2D6F-4947-9D85-51A6E61C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80" dirty="0">
                <a:latin typeface="Tahoma"/>
                <a:cs typeface="Tahoma"/>
              </a:rPr>
              <a:t>Facts </a:t>
            </a:r>
            <a:r>
              <a:rPr lang="en-US" sz="2400" spc="-114" dirty="0">
                <a:latin typeface="Tahoma"/>
                <a:cs typeface="Tahoma"/>
              </a:rPr>
              <a:t>hold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95" dirty="0">
                <a:solidFill>
                  <a:srgbClr val="C00000"/>
                </a:solidFill>
                <a:latin typeface="Tahoma"/>
                <a:cs typeface="Tahoma"/>
              </a:rPr>
              <a:t>situations</a:t>
            </a:r>
            <a:r>
              <a:rPr lang="en-US" sz="2400" spc="-95" dirty="0">
                <a:latin typeface="Tahoma"/>
                <a:cs typeface="Tahoma"/>
              </a:rPr>
              <a:t>, </a:t>
            </a:r>
            <a:r>
              <a:rPr lang="en-US" sz="2400" spc="-114" dirty="0">
                <a:latin typeface="Tahoma"/>
                <a:cs typeface="Tahoma"/>
              </a:rPr>
              <a:t>rather than</a:t>
            </a:r>
            <a:r>
              <a:rPr lang="en-US" sz="2400" spc="4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eternally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14" dirty="0">
                <a:latin typeface="Tahoma"/>
                <a:cs typeface="Tahoma"/>
              </a:rPr>
              <a:t>rather than </a:t>
            </a:r>
            <a:r>
              <a:rPr lang="en-US" sz="2400" spc="-95" dirty="0">
                <a:latin typeface="Tahoma"/>
                <a:cs typeface="Tahoma"/>
              </a:rPr>
              <a:t>just</a:t>
            </a:r>
            <a:r>
              <a:rPr lang="en-US" sz="2400" spc="-200" dirty="0">
                <a:latin typeface="Tahoma"/>
                <a:cs typeface="Tahoma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0" dirty="0">
                <a:solidFill>
                  <a:srgbClr val="C00000"/>
                </a:solidFill>
                <a:latin typeface="Tahoma"/>
                <a:cs typeface="Tahoma"/>
              </a:rPr>
              <a:t>Situation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calculus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70" dirty="0">
                <a:latin typeface="Tahoma"/>
                <a:cs typeface="Tahoma"/>
              </a:rPr>
              <a:t>one </a:t>
            </a:r>
            <a:r>
              <a:rPr lang="en-US" sz="2400" spc="-195" dirty="0">
                <a:latin typeface="Tahoma"/>
                <a:cs typeface="Tahoma"/>
              </a:rPr>
              <a:t>way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represent change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40" dirty="0">
                <a:latin typeface="Tahoma"/>
                <a:cs typeface="Tahoma"/>
              </a:rPr>
              <a:t> </a:t>
            </a:r>
            <a:r>
              <a:rPr lang="en-US" sz="2400" spc="-55" dirty="0">
                <a:latin typeface="Tahoma"/>
                <a:cs typeface="Tahoma"/>
              </a:rPr>
              <a:t>FOL:</a:t>
            </a:r>
            <a:endParaRPr lang="en-US" sz="2400" dirty="0">
              <a:latin typeface="Tahoma"/>
              <a:cs typeface="Tahoma"/>
            </a:endParaRPr>
          </a:p>
          <a:p>
            <a:pPr marL="744220" marR="5080" indent="-635">
              <a:lnSpc>
                <a:spcPct val="101499"/>
              </a:lnSpc>
            </a:pPr>
            <a:r>
              <a:rPr lang="en-US" sz="2400" spc="-95" dirty="0">
                <a:latin typeface="Tahoma"/>
                <a:cs typeface="Tahoma"/>
              </a:rPr>
              <a:t>Adds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45" dirty="0">
                <a:latin typeface="Tahoma"/>
                <a:cs typeface="Tahoma"/>
              </a:rPr>
              <a:t>argument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each </a:t>
            </a:r>
            <a:r>
              <a:rPr lang="en-US" sz="2400" spc="-125" dirty="0">
                <a:latin typeface="Tahoma"/>
                <a:cs typeface="Tahoma"/>
              </a:rPr>
              <a:t>non-eternal predicate  </a:t>
            </a: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ow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0" dirty="0">
                <a:latin typeface="Tahoma"/>
                <a:cs typeface="Tahoma"/>
              </a:rPr>
              <a:t>Situations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30" dirty="0">
                <a:latin typeface="Tahoma"/>
                <a:cs typeface="Tahoma"/>
              </a:rPr>
              <a:t>connected </a:t>
            </a:r>
            <a:r>
              <a:rPr lang="en-US" sz="2400" spc="-160" dirty="0">
                <a:latin typeface="Tahoma"/>
                <a:cs typeface="Tahoma"/>
              </a:rPr>
              <a:t>by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function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14" dirty="0">
                <a:latin typeface="Tahoma"/>
                <a:cs typeface="Tahoma"/>
              </a:rPr>
              <a:t>results </a:t>
            </a:r>
            <a:r>
              <a:rPr lang="en-US" sz="2400" spc="-125" dirty="0">
                <a:latin typeface="Tahoma"/>
                <a:cs typeface="Tahoma"/>
              </a:rPr>
              <a:t>from doing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95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16A5-1ADB-4123-89F3-124BCBE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</a:t>
            </a:r>
            <a:r>
              <a:rPr lang="en-US" baseline="0" dirty="0"/>
              <a:t>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1842-E91F-40C8-B2F5-4AD3A931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20" dirty="0">
                <a:latin typeface="Tahoma"/>
                <a:cs typeface="Tahoma"/>
              </a:rPr>
              <a:t>“Effect”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-155" dirty="0">
                <a:latin typeface="Tahoma"/>
                <a:cs typeface="Tahoma"/>
              </a:rPr>
              <a:t>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44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67359" algn="l"/>
                <a:tab pos="1732914" algn="l"/>
                <a:tab pos="212598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5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55" dirty="0">
                <a:latin typeface="Tahoma"/>
                <a:cs typeface="Tahoma"/>
              </a:rPr>
              <a:t>“Frame”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45" dirty="0">
                <a:solidFill>
                  <a:srgbClr val="7E0000"/>
                </a:solidFill>
                <a:latin typeface="Century"/>
                <a:cs typeface="Century"/>
              </a:rPr>
              <a:t>non-changes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67359" algn="l"/>
                <a:tab pos="2278380" algn="l"/>
                <a:tab pos="26708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</a:t>
            </a:r>
            <a:r>
              <a:rPr lang="en-US" sz="2400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0B92956-9BA4-487F-81DC-BD7454EA9460}"/>
              </a:ext>
            </a:extLst>
          </p:cNvPr>
          <p:cNvSpPr txBox="1"/>
          <p:nvPr/>
        </p:nvSpPr>
        <p:spPr>
          <a:xfrm>
            <a:off x="722082" y="3214077"/>
            <a:ext cx="87648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25" dirty="0">
                <a:solidFill>
                  <a:srgbClr val="C00000"/>
                </a:solidFill>
                <a:latin typeface="Tahoma"/>
                <a:cs typeface="Tahoma"/>
              </a:rPr>
              <a:t>Successor-state </a:t>
            </a:r>
            <a:r>
              <a:rPr sz="2400" spc="-130" dirty="0">
                <a:solidFill>
                  <a:srgbClr val="C00000"/>
                </a:solidFill>
                <a:latin typeface="Tahoma"/>
                <a:cs typeface="Tahoma"/>
              </a:rPr>
              <a:t>axioms </a:t>
            </a:r>
            <a:r>
              <a:rPr sz="2400" spc="-135" dirty="0">
                <a:latin typeface="Tahoma"/>
                <a:cs typeface="Tahoma"/>
              </a:rPr>
              <a:t>solve </a:t>
            </a:r>
            <a:r>
              <a:rPr sz="2400" spc="-125" dirty="0">
                <a:latin typeface="Tahoma"/>
                <a:cs typeface="Tahoma"/>
              </a:rPr>
              <a:t>the representational </a:t>
            </a:r>
            <a:r>
              <a:rPr sz="2400" spc="-145" dirty="0">
                <a:latin typeface="Tahoma"/>
                <a:cs typeface="Tahoma"/>
              </a:rPr>
              <a:t>frame</a:t>
            </a:r>
            <a:r>
              <a:rPr sz="2400" spc="22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problem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95" dirty="0">
                <a:latin typeface="Tahoma"/>
                <a:cs typeface="Tahoma"/>
              </a:rPr>
              <a:t>Each </a:t>
            </a:r>
            <a:r>
              <a:rPr sz="2400" spc="-120" dirty="0">
                <a:latin typeface="Tahoma"/>
                <a:cs typeface="Tahoma"/>
              </a:rPr>
              <a:t>axiom </a:t>
            </a:r>
            <a:r>
              <a:rPr sz="2400" spc="-95" dirty="0">
                <a:latin typeface="Tahoma"/>
                <a:cs typeface="Tahoma"/>
              </a:rPr>
              <a:t>is </a:t>
            </a:r>
            <a:r>
              <a:rPr sz="2400" spc="-30" dirty="0">
                <a:latin typeface="Tahoma"/>
                <a:cs typeface="Tahoma"/>
              </a:rPr>
              <a:t>“about”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60" dirty="0">
                <a:solidFill>
                  <a:srgbClr val="7E0000"/>
                </a:solidFill>
                <a:latin typeface="Century"/>
                <a:cs typeface="Century"/>
              </a:rPr>
              <a:t>predicate </a:t>
            </a:r>
            <a:r>
              <a:rPr sz="2400" spc="-80" dirty="0">
                <a:latin typeface="Tahoma"/>
                <a:cs typeface="Tahoma"/>
              </a:rPr>
              <a:t>(not </a:t>
            </a:r>
            <a:r>
              <a:rPr sz="2400" spc="-145" dirty="0">
                <a:latin typeface="Tahoma"/>
                <a:cs typeface="Tahoma"/>
              </a:rPr>
              <a:t>an </a:t>
            </a:r>
            <a:r>
              <a:rPr sz="2400" spc="-85" dirty="0">
                <a:latin typeface="Tahoma"/>
                <a:cs typeface="Tahoma"/>
              </a:rPr>
              <a:t>action </a:t>
            </a:r>
            <a:r>
              <a:rPr sz="2400" spc="-130" dirty="0">
                <a:latin typeface="Tahoma"/>
                <a:cs typeface="Tahoma"/>
              </a:rPr>
              <a:t>per</a:t>
            </a:r>
            <a:r>
              <a:rPr sz="2400" spc="26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se):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353EFB2-27F3-48DF-94CE-C122F45D050D}"/>
              </a:ext>
            </a:extLst>
          </p:cNvPr>
          <p:cNvSpPr txBox="1"/>
          <p:nvPr/>
        </p:nvSpPr>
        <p:spPr>
          <a:xfrm>
            <a:off x="1039076" y="4235157"/>
            <a:ext cx="239315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2400" spc="-15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35FB28-4456-4B09-9702-94578B5AD869}"/>
              </a:ext>
            </a:extLst>
          </p:cNvPr>
          <p:cNvSpPr txBox="1"/>
          <p:nvPr/>
        </p:nvSpPr>
        <p:spPr>
          <a:xfrm>
            <a:off x="3332947" y="4234032"/>
            <a:ext cx="6599224" cy="8309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5465" algn="l"/>
              </a:tabLst>
            </a:pP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400" spc="-17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sz="2400" spc="-170" dirty="0">
                <a:solidFill>
                  <a:srgbClr val="990099"/>
                </a:solidFill>
                <a:latin typeface="Tahoma"/>
                <a:cs typeface="Tahoma"/>
              </a:rPr>
              <a:t>an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2400" dirty="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25"/>
              </a:spcBef>
              <a:tabLst>
                <a:tab pos="547370" algn="l"/>
              </a:tabLst>
            </a:pP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	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 </a:t>
            </a: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already </a:t>
            </a:r>
            <a:r>
              <a:rPr sz="2400" spc="-145" dirty="0">
                <a:solidFill>
                  <a:srgbClr val="990099"/>
                </a:solidFill>
                <a:latin typeface="Tahoma"/>
                <a:cs typeface="Tahoma"/>
              </a:rPr>
              <a:t>and no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990099"/>
                </a:solidFill>
                <a:latin typeface="Tahoma"/>
                <a:cs typeface="Tahoma"/>
              </a:rPr>
              <a:t>false</a:t>
            </a:r>
            <a:r>
              <a:rPr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8E86EE7-2FB4-41BC-B931-D2A1C444835A}"/>
              </a:ext>
            </a:extLst>
          </p:cNvPr>
          <p:cNvSpPr txBox="1"/>
          <p:nvPr/>
        </p:nvSpPr>
        <p:spPr>
          <a:xfrm>
            <a:off x="722082" y="5253987"/>
            <a:ext cx="6425406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00" dirty="0">
                <a:latin typeface="Tahoma"/>
                <a:cs typeface="Tahoma"/>
              </a:rPr>
              <a:t>For </a:t>
            </a:r>
            <a:r>
              <a:rPr sz="2400" spc="-110" dirty="0">
                <a:latin typeface="Tahoma"/>
                <a:cs typeface="Tahoma"/>
              </a:rPr>
              <a:t>holding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3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gold:</a:t>
            </a:r>
            <a:endParaRPr sz="240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1082675" algn="l"/>
                <a:tab pos="4331970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4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  </a:t>
            </a: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         </a:t>
            </a:r>
            <a:r>
              <a:rPr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[(</a:t>
            </a:r>
            <a:r>
              <a:rPr sz="240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Grab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sz="2400" dirty="0">
              <a:latin typeface="Century Gothic"/>
              <a:cs typeface="Century Gothic"/>
            </a:endParaRPr>
          </a:p>
          <a:p>
            <a:pPr marL="802005">
              <a:lnSpc>
                <a:spcPct val="100000"/>
              </a:lnSpc>
              <a:spcBef>
                <a:spcPts val="25"/>
              </a:spcBef>
            </a:pP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    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sz="2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¬(</a:t>
            </a:r>
            <a:r>
              <a:rPr sz="240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12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9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Release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 )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393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067-0178-472E-AA14-C18C2E4B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3344-2056-4FAF-A768-D4796D0A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75" dirty="0">
                <a:latin typeface="Tahoma"/>
                <a:cs typeface="Tahoma"/>
              </a:rPr>
              <a:t>Initial </a:t>
            </a:r>
            <a:r>
              <a:rPr lang="en-US" sz="2400" spc="-90" dirty="0">
                <a:latin typeface="Tahoma"/>
                <a:cs typeface="Tahoma"/>
              </a:rPr>
              <a:t>condition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35" dirty="0">
                <a:latin typeface="Tahoma"/>
                <a:cs typeface="Tahoma"/>
              </a:rPr>
              <a:t> </a:t>
            </a:r>
            <a:r>
              <a:rPr lang="en-US" sz="2400" spc="5" dirty="0">
                <a:latin typeface="Tahoma"/>
                <a:cs typeface="Tahoma"/>
              </a:rPr>
              <a:t>KB: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5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1]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743585">
              <a:lnSpc>
                <a:spcPct val="100000"/>
              </a:lnSpc>
              <a:spcBef>
                <a:spcPts val="3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2]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371090" algn="l"/>
              </a:tabLst>
            </a:pPr>
            <a:r>
              <a:rPr lang="en-US" sz="2400" spc="-135" dirty="0">
                <a:latin typeface="Tahoma"/>
                <a:cs typeface="Tahoma"/>
              </a:rPr>
              <a:t>Query: 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what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65" dirty="0">
                <a:latin typeface="Tahoma"/>
                <a:cs typeface="Tahoma"/>
              </a:rPr>
              <a:t>will </a:t>
            </a:r>
            <a:r>
              <a:rPr lang="en-US" sz="2400" spc="-229" dirty="0">
                <a:latin typeface="Tahoma"/>
                <a:cs typeface="Tahoma"/>
              </a:rPr>
              <a:t>I </a:t>
            </a:r>
            <a:r>
              <a:rPr lang="en-US" sz="2400" spc="-155" dirty="0">
                <a:latin typeface="Tahoma"/>
                <a:cs typeface="Tahoma"/>
              </a:rPr>
              <a:t>be </a:t>
            </a:r>
            <a:r>
              <a:rPr lang="en-US" sz="2400" spc="-110" dirty="0">
                <a:latin typeface="Tahoma"/>
                <a:cs typeface="Tahoma"/>
              </a:rPr>
              <a:t>holding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7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gold?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Answer: </a:t>
            </a:r>
            <a:r>
              <a:rPr lang="en-US"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4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9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155" dirty="0">
                <a:latin typeface="Tahoma"/>
                <a:cs typeface="Tahoma"/>
              </a:rPr>
              <a:t>go </a:t>
            </a:r>
            <a:r>
              <a:rPr lang="en-US" sz="2400" spc="-145" dirty="0">
                <a:latin typeface="Tahoma"/>
                <a:cs typeface="Tahoma"/>
              </a:rPr>
              <a:t>forward and </a:t>
            </a:r>
            <a:r>
              <a:rPr lang="en-US" sz="2400" spc="-130" dirty="0">
                <a:latin typeface="Tahoma"/>
                <a:cs typeface="Tahoma"/>
              </a:rPr>
              <a:t>then grab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gold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60" dirty="0">
                <a:latin typeface="Tahoma"/>
                <a:cs typeface="Tahoma"/>
              </a:rPr>
              <a:t>This </a:t>
            </a:r>
            <a:r>
              <a:rPr lang="en-US" sz="2400" spc="-175" dirty="0">
                <a:latin typeface="Tahoma"/>
                <a:cs typeface="Tahoma"/>
              </a:rPr>
              <a:t>assumes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interested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plans </a:t>
            </a:r>
            <a:r>
              <a:rPr lang="en-US" sz="2400" spc="-95" dirty="0">
                <a:latin typeface="Tahoma"/>
                <a:cs typeface="Tahoma"/>
              </a:rPr>
              <a:t>starting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75" dirty="0">
                <a:latin typeface="Tahoma"/>
                <a:cs typeface="Tahoma"/>
              </a:rPr>
              <a:t>that</a:t>
            </a:r>
            <a:r>
              <a:rPr lang="en-US" sz="2400" spc="-35" dirty="0">
                <a:latin typeface="Tahoma"/>
                <a:cs typeface="Tahoma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endParaRPr lang="en-US" sz="2400" baseline="-11904" dirty="0">
              <a:latin typeface="Tw Cen MT Condensed Extra Bold"/>
              <a:cs typeface="Tw Cen MT Condensed Extra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10" dirty="0">
                <a:latin typeface="Tahoma"/>
                <a:cs typeface="Tahoma"/>
              </a:rPr>
              <a:t>only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30" dirty="0">
                <a:latin typeface="Tahoma"/>
                <a:cs typeface="Tahoma"/>
              </a:rPr>
              <a:t>described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52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2D9F-E033-484A-8C84-B10402FD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F32E-F330-48A5-A0C8-E83743E4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5" dirty="0">
                <a:latin typeface="Tahoma"/>
                <a:cs typeface="Tahoma"/>
              </a:rPr>
              <a:t>Represent</a:t>
            </a:r>
            <a:r>
              <a:rPr lang="en-US" sz="2400" spc="15" dirty="0">
                <a:latin typeface="Tahoma"/>
                <a:cs typeface="Tahoma"/>
              </a:rPr>
              <a:t>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lang="en-US" sz="240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60" dirty="0">
                <a:latin typeface="Tahoma"/>
                <a:cs typeface="Tahoma"/>
              </a:rPr>
              <a:t>as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lang="en-US" sz="2400" spc="-170" dirty="0">
                <a:latin typeface="Tahoma"/>
                <a:cs typeface="Tahoma"/>
              </a:rPr>
              <a:t>sequences</a:t>
            </a:r>
            <a:r>
              <a:rPr lang="en-US" sz="2400" spc="10" dirty="0"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5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04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executing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249930" algn="l"/>
              </a:tabLst>
            </a:pPr>
            <a:r>
              <a:rPr lang="en-US" sz="2400" spc="-105" dirty="0">
                <a:latin typeface="Tahoma"/>
                <a:cs typeface="Tahoma"/>
              </a:rPr>
              <a:t>Then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45" dirty="0">
                <a:latin typeface="Tahoma"/>
                <a:cs typeface="Tahoma"/>
              </a:rPr>
              <a:t>query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15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160" dirty="0">
                <a:latin typeface="Tahoma"/>
                <a:cs typeface="Tahoma"/>
              </a:rPr>
              <a:t>has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95" dirty="0">
                <a:latin typeface="Tahoma"/>
                <a:cs typeface="Tahoma"/>
              </a:rPr>
              <a:t>solution </a:t>
            </a:r>
            <a:r>
              <a:rPr lang="en-US" sz="2400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p/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Grab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latin typeface="Tahoma"/>
                <a:cs typeface="Tahoma"/>
              </a:rPr>
              <a:t>Definition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i="1" spc="-1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35" dirty="0">
                <a:latin typeface="Tahoma"/>
                <a:cs typeface="Tahoma"/>
              </a:rPr>
              <a:t>terms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83311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([ </a:t>
            </a:r>
            <a:r>
              <a:rPr lang="en-US" sz="2400" spc="-13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22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  <a:tabLst>
                <a:tab pos="132778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525"/>
              </a:spcBef>
            </a:pPr>
            <a:endParaRPr lang="en-US" sz="2400" spc="-85" dirty="0">
              <a:solidFill>
                <a:srgbClr val="C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8959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8C0A-2A1C-45F3-8734-990929D6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A)  Reducing first-order inference to propositional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Unification</a:t>
                </a:r>
              </a:p>
              <a:p>
                <a:pPr marL="514350" indent="-514350">
                  <a:buAutoNum type="alphaUcParenR"/>
                </a:pPr>
                <a:endParaRPr lang="en-US" dirty="0"/>
              </a:p>
              <a:p>
                <a:r>
                  <a:rPr lang="en-US" dirty="0"/>
                  <a:t>B)  </a:t>
                </a:r>
                <a:r>
                  <a:rPr lang="en-US" i="1" dirty="0"/>
                  <a:t>Lifting</a:t>
                </a:r>
                <a:r>
                  <a:rPr lang="en-US" dirty="0"/>
                  <a:t> propositional inference to first-order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Generalized Modus Ponens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FOL forward chaining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0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20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6BD-DBEF-4E9B-ADE5-8096D889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4B3C-1CE6-48C3-96B4-18C6F3B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449401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400" spc="-110" dirty="0">
                <a:latin typeface="Tahoma"/>
                <a:cs typeface="Tahoma"/>
              </a:rPr>
              <a:t>Every </a:t>
            </a:r>
            <a:r>
              <a:rPr lang="en-US" sz="2400" spc="-90" dirty="0">
                <a:latin typeface="Tahoma"/>
                <a:cs typeface="Tahoma"/>
              </a:rPr>
              <a:t>instantiation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4" dirty="0">
                <a:latin typeface="Tahoma"/>
                <a:cs typeface="Tahoma"/>
              </a:rPr>
              <a:t>universally </a:t>
            </a:r>
            <a:r>
              <a:rPr lang="en-US" sz="2400" spc="-105" dirty="0">
                <a:latin typeface="Tahoma"/>
                <a:cs typeface="Tahoma"/>
              </a:rPr>
              <a:t>quantified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0" dirty="0">
                <a:latin typeface="Tahoma"/>
                <a:cs typeface="Tahoma"/>
              </a:rPr>
              <a:t>entailed </a:t>
            </a:r>
            <a:r>
              <a:rPr lang="en-US" sz="2400" spc="-160" dirty="0">
                <a:latin typeface="Tahoma"/>
                <a:cs typeface="Tahoma"/>
              </a:rPr>
              <a:t>by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it:</a:t>
            </a:r>
            <a:endParaRPr lang="en-US" sz="2400" dirty="0">
              <a:latin typeface="Tahoma"/>
              <a:cs typeface="Tahoma"/>
            </a:endParaRPr>
          </a:p>
          <a:p>
            <a:pPr marR="5949950" algn="ctr">
              <a:lnSpc>
                <a:spcPct val="100000"/>
              </a:lnSpc>
              <a:spcBef>
                <a:spcPts val="1005"/>
              </a:spcBef>
              <a:tabLst>
                <a:tab pos="46735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5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v/g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ground </a:t>
            </a:r>
            <a:r>
              <a:rPr lang="en-US" sz="2400" spc="-125" dirty="0">
                <a:latin typeface="Tahoma"/>
                <a:cs typeface="Tahoma"/>
              </a:rPr>
              <a:t>term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50925" algn="l"/>
                <a:tab pos="3578860" algn="l"/>
                <a:tab pos="3971290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91795" marR="1986914">
              <a:lnSpc>
                <a:spcPct val="101000"/>
              </a:lnSpc>
              <a:spcBef>
                <a:spcPts val="1405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5817235" algn="l"/>
                <a:tab pos="6211570" algn="l"/>
              </a:tabLst>
            </a:pP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ather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9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6B3-46EE-4813-8D3C-0F8BBE9B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F287-023B-4B42-9940-C6E50ECD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00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l-GR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55" dirty="0">
                <a:latin typeface="Tahoma"/>
                <a:cs typeface="Tahoma"/>
              </a:rPr>
              <a:t>,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spc="-70" dirty="0">
                <a:latin typeface="Tahoma"/>
                <a:cs typeface="Tahoma"/>
              </a:rPr>
              <a:t>,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5" dirty="0">
                <a:latin typeface="Tahoma"/>
                <a:cs typeface="Tahoma"/>
              </a:rPr>
              <a:t>symbol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that </a:t>
            </a: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does </a:t>
            </a:r>
            <a:r>
              <a:rPr lang="en-US" sz="2400" spc="90" dirty="0">
                <a:solidFill>
                  <a:srgbClr val="7E0000"/>
                </a:solidFill>
                <a:latin typeface="Century"/>
                <a:cs typeface="Century"/>
              </a:rPr>
              <a:t>not </a:t>
            </a:r>
            <a:r>
              <a:rPr lang="en-US" sz="2400" spc="55" dirty="0">
                <a:solidFill>
                  <a:srgbClr val="7E0000"/>
                </a:solidFill>
                <a:latin typeface="Century"/>
                <a:cs typeface="Century"/>
              </a:rPr>
              <a:t>appear </a:t>
            </a:r>
            <a:r>
              <a:rPr lang="en-US" sz="2400" spc="25" dirty="0">
                <a:solidFill>
                  <a:srgbClr val="7E0000"/>
                </a:solidFill>
                <a:latin typeface="Century"/>
                <a:cs typeface="Century"/>
              </a:rPr>
              <a:t>elsewhere </a:t>
            </a:r>
            <a:r>
              <a:rPr lang="en-US" sz="2400" spc="20" dirty="0">
                <a:solidFill>
                  <a:srgbClr val="7E0000"/>
                </a:solidFill>
                <a:latin typeface="Century"/>
                <a:cs typeface="Century"/>
              </a:rPr>
              <a:t>in </a:t>
            </a: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the knowledge</a:t>
            </a:r>
            <a:r>
              <a:rPr lang="en-US" sz="240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5" dirty="0">
                <a:solidFill>
                  <a:srgbClr val="7E0000"/>
                </a:solidFill>
                <a:latin typeface="Century"/>
                <a:cs typeface="Century"/>
              </a:rPr>
              <a:t>base</a:t>
            </a:r>
            <a:r>
              <a:rPr lang="en-US" sz="2400" spc="-1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215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6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v/k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endParaRPr lang="en-US" sz="2400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5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438784">
              <a:lnSpc>
                <a:spcPct val="163400"/>
              </a:lnSpc>
              <a:tabLst>
                <a:tab pos="2967990" algn="l"/>
              </a:tabLst>
            </a:pPr>
            <a:r>
              <a:rPr lang="en-US" sz="2400" spc="-135" dirty="0">
                <a:latin typeface="Tahoma"/>
                <a:cs typeface="Tahoma"/>
              </a:rPr>
              <a:t>provided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7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90" dirty="0">
                <a:latin typeface="Tahoma"/>
                <a:cs typeface="Tahoma"/>
              </a:rPr>
              <a:t>new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0" dirty="0">
                <a:latin typeface="Tahoma"/>
                <a:cs typeface="Tahoma"/>
              </a:rPr>
              <a:t>symbol, </a:t>
            </a:r>
            <a:r>
              <a:rPr lang="en-US" sz="2400" spc="-100" dirty="0">
                <a:latin typeface="Tahoma"/>
                <a:cs typeface="Tahoma"/>
              </a:rPr>
              <a:t>called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5" dirty="0" err="1">
                <a:solidFill>
                  <a:srgbClr val="C00000"/>
                </a:solidFill>
                <a:latin typeface="Tahoma"/>
                <a:cs typeface="Tahoma"/>
              </a:rPr>
              <a:t>Skolem</a:t>
            </a:r>
            <a:r>
              <a:rPr lang="en-US" sz="2400" spc="-1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constant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768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en-US" sz="2000" spc="-140" dirty="0">
                <a:latin typeface="Tahoma"/>
                <a:cs typeface="Tahoma"/>
              </a:rPr>
              <a:t>Suppose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05" dirty="0">
                <a:latin typeface="Tahoma"/>
                <a:cs typeface="Tahoma"/>
              </a:rPr>
              <a:t>contains </a:t>
            </a:r>
            <a:r>
              <a:rPr lang="en-US" sz="2000" spc="-95" dirty="0">
                <a:latin typeface="Tahoma"/>
                <a:cs typeface="Tahoma"/>
              </a:rPr>
              <a:t>just </a:t>
            </a:r>
            <a:r>
              <a:rPr lang="en-US" sz="2000" spc="-125" dirty="0">
                <a:latin typeface="Tahoma"/>
                <a:cs typeface="Tahoma"/>
              </a:rPr>
              <a:t>the</a:t>
            </a:r>
            <a:r>
              <a:rPr lang="en-US" sz="2000" spc="-100" dirty="0">
                <a:latin typeface="Tahoma"/>
                <a:cs typeface="Tahoma"/>
              </a:rPr>
              <a:t> </a:t>
            </a:r>
            <a:r>
              <a:rPr lang="en-US" sz="2000" spc="-120" dirty="0">
                <a:latin typeface="Tahoma"/>
                <a:cs typeface="Tahoma"/>
              </a:rPr>
              <a:t>following:</a:t>
            </a:r>
            <a:endParaRPr lang="en-US" sz="2000" dirty="0">
              <a:latin typeface="Tahoma"/>
              <a:cs typeface="Tahoma"/>
            </a:endParaRPr>
          </a:p>
          <a:p>
            <a:pPr marL="391795" marR="2637790">
              <a:lnSpc>
                <a:spcPct val="101499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0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2637790">
              <a:lnSpc>
                <a:spcPct val="100000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z="2000" spc="-100" dirty="0">
                <a:latin typeface="Tahoma"/>
                <a:cs typeface="Tahoma"/>
              </a:rPr>
              <a:t>Instantiating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20" dirty="0">
                <a:latin typeface="Tahoma"/>
                <a:cs typeface="Tahoma"/>
              </a:rPr>
              <a:t>universal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i="1" spc="-10" dirty="0">
                <a:latin typeface="Century"/>
                <a:cs typeface="Century"/>
              </a:rPr>
              <a:t>all </a:t>
            </a:r>
            <a:r>
              <a:rPr lang="en-US" sz="2000" i="1" spc="50" dirty="0">
                <a:latin typeface="Century"/>
                <a:cs typeface="Century"/>
              </a:rPr>
              <a:t>possible </a:t>
            </a:r>
            <a:r>
              <a:rPr lang="en-US" sz="2000" spc="-170" dirty="0">
                <a:latin typeface="Tahoma"/>
                <a:cs typeface="Tahoma"/>
              </a:rPr>
              <a:t>ways, </a:t>
            </a:r>
            <a:r>
              <a:rPr lang="en-US" sz="2000" spc="-235" dirty="0">
                <a:latin typeface="Tahoma"/>
                <a:cs typeface="Tahoma"/>
              </a:rPr>
              <a:t>we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165" dirty="0">
                <a:latin typeface="Tahoma"/>
                <a:cs typeface="Tahoma"/>
              </a:rPr>
              <a:t>have</a:t>
            </a:r>
            <a:endParaRPr lang="en-US" sz="2000" dirty="0">
              <a:latin typeface="Tahoma"/>
              <a:cs typeface="Tahoma"/>
            </a:endParaRP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2000" spc="-85" dirty="0">
                <a:latin typeface="Tahoma"/>
                <a:cs typeface="Tahoma"/>
              </a:rPr>
              <a:t>The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solidFill>
                  <a:srgbClr val="C00000"/>
                </a:solidFill>
                <a:latin typeface="Tahoma"/>
                <a:cs typeface="Tahoma"/>
              </a:rPr>
              <a:t>propositionalized</a:t>
            </a:r>
            <a:r>
              <a:rPr lang="en-US" sz="2000" spc="-110" dirty="0">
                <a:latin typeface="Tahoma"/>
                <a:cs typeface="Tahoma"/>
              </a:rPr>
              <a:t>: </a:t>
            </a:r>
            <a:r>
              <a:rPr lang="en-US" sz="2000" spc="-105" dirty="0">
                <a:latin typeface="Tahoma"/>
                <a:cs typeface="Tahoma"/>
              </a:rPr>
              <a:t>proposition </a:t>
            </a:r>
            <a:r>
              <a:rPr lang="en-US" sz="2000" spc="-130" dirty="0">
                <a:latin typeface="Tahoma"/>
                <a:cs typeface="Tahoma"/>
              </a:rPr>
              <a:t>symbols</a:t>
            </a:r>
            <a:r>
              <a:rPr lang="en-US" sz="2000" spc="-170" dirty="0">
                <a:latin typeface="Tahoma"/>
                <a:cs typeface="Tahoma"/>
              </a:rPr>
              <a:t> are</a:t>
            </a:r>
            <a:endParaRPr lang="en-US" sz="20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2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etc.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4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80" dirty="0">
                <a:latin typeface="Tahoma"/>
                <a:cs typeface="Tahoma"/>
              </a:rPr>
              <a:t>sentence</a:t>
            </a:r>
            <a:r>
              <a:rPr lang="en-US" sz="2000" spc="-27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70" dirty="0" err="1">
                <a:latin typeface="Tahoma"/>
                <a:cs typeface="Tahoma"/>
              </a:rPr>
              <a:t>iff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00" dirty="0">
                <a:latin typeface="Tahoma"/>
                <a:cs typeface="Tahoma"/>
              </a:rPr>
              <a:t>original</a:t>
            </a:r>
            <a:r>
              <a:rPr lang="en-US" sz="2000" spc="25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 marR="10160" indent="-635">
              <a:lnSpc>
                <a:spcPct val="163400"/>
              </a:lnSpc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55" dirty="0">
                <a:latin typeface="Tahoma"/>
                <a:cs typeface="Tahoma"/>
              </a:rPr>
              <a:t>every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25" dirty="0">
                <a:latin typeface="Tahoma"/>
                <a:cs typeface="Tahoma"/>
              </a:rPr>
              <a:t>can </a:t>
            </a:r>
            <a:r>
              <a:rPr lang="en-US" sz="2000" spc="-155" dirty="0">
                <a:latin typeface="Tahoma"/>
                <a:cs typeface="Tahoma"/>
              </a:rPr>
              <a:t>be </a:t>
            </a:r>
            <a:r>
              <a:rPr lang="en-US" sz="2000" spc="-100" dirty="0">
                <a:latin typeface="Tahoma"/>
                <a:cs typeface="Tahoma"/>
              </a:rPr>
              <a:t>propositionalized </a:t>
            </a:r>
            <a:r>
              <a:rPr lang="en-US" sz="2000" spc="-160" dirty="0">
                <a:latin typeface="Tahoma"/>
                <a:cs typeface="Tahoma"/>
              </a:rPr>
              <a:t>so as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-165" dirty="0">
                <a:latin typeface="Tahoma"/>
                <a:cs typeface="Tahoma"/>
              </a:rPr>
              <a:t>preserve </a:t>
            </a:r>
            <a:r>
              <a:rPr lang="en-US" sz="2000" spc="-105" dirty="0">
                <a:latin typeface="Tahoma"/>
                <a:cs typeface="Tahoma"/>
              </a:rPr>
              <a:t>entailment  </a:t>
            </a:r>
          </a:p>
          <a:p>
            <a:pPr marL="12700" marR="10160" indent="-635">
              <a:lnSpc>
                <a:spcPct val="163400"/>
              </a:lnSpc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propositionalize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45" dirty="0">
                <a:latin typeface="Tahoma"/>
                <a:cs typeface="Tahoma"/>
              </a:rPr>
              <a:t>and </a:t>
            </a:r>
            <a:r>
              <a:rPr lang="en-US" sz="2000" spc="-160" dirty="0">
                <a:latin typeface="Tahoma"/>
                <a:cs typeface="Tahoma"/>
              </a:rPr>
              <a:t>query, </a:t>
            </a:r>
            <a:r>
              <a:rPr lang="en-US" sz="2000" spc="-110" dirty="0">
                <a:latin typeface="Tahoma"/>
                <a:cs typeface="Tahoma"/>
              </a:rPr>
              <a:t>apply resolution, </a:t>
            </a:r>
            <a:r>
              <a:rPr lang="en-US" sz="2000" spc="-114" dirty="0">
                <a:latin typeface="Tahoma"/>
                <a:cs typeface="Tahoma"/>
              </a:rPr>
              <a:t>return </a:t>
            </a:r>
            <a:r>
              <a:rPr lang="en-US" sz="2000" spc="-105" dirty="0">
                <a:latin typeface="Tahoma"/>
                <a:cs typeface="Tahoma"/>
              </a:rPr>
              <a:t>result  </a:t>
            </a: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00" dirty="0">
                <a:latin typeface="Tahoma"/>
                <a:cs typeface="Tahoma"/>
              </a:rPr>
              <a:t>function </a:t>
            </a:r>
            <a:r>
              <a:rPr lang="en-US" sz="2000" spc="-125" dirty="0">
                <a:latin typeface="Tahoma"/>
                <a:cs typeface="Tahoma"/>
              </a:rPr>
              <a:t>symbols, </a:t>
            </a:r>
            <a:r>
              <a:rPr lang="en-US" sz="2000" spc="-135" dirty="0">
                <a:latin typeface="Tahoma"/>
                <a:cs typeface="Tahoma"/>
              </a:rPr>
              <a:t>there </a:t>
            </a:r>
            <a:r>
              <a:rPr lang="en-US" sz="2000" spc="-165" dirty="0">
                <a:latin typeface="Tahoma"/>
                <a:cs typeface="Tahoma"/>
              </a:rPr>
              <a:t>are </a:t>
            </a:r>
            <a:r>
              <a:rPr lang="en-US" sz="2000" spc="-85" dirty="0">
                <a:latin typeface="Tahoma"/>
                <a:cs typeface="Tahoma"/>
              </a:rPr>
              <a:t>infinitely </a:t>
            </a:r>
            <a:r>
              <a:rPr lang="en-US" sz="2000" spc="-155" dirty="0">
                <a:latin typeface="Tahoma"/>
                <a:cs typeface="Tahoma"/>
              </a:rPr>
              <a:t>many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30" dirty="0">
                <a:latin typeface="Tahoma"/>
                <a:cs typeface="Tahoma"/>
              </a:rPr>
              <a:t>terms,</a:t>
            </a:r>
            <a:endParaRPr lang="en-US"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lang="en-US" sz="2000" spc="-125" dirty="0">
                <a:latin typeface="Tahoma"/>
                <a:cs typeface="Tahoma"/>
              </a:rPr>
              <a:t>e.g., 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000" dirty="0">
              <a:latin typeface="Century Gothic"/>
              <a:cs typeface="Century Gothic"/>
            </a:endParaRPr>
          </a:p>
          <a:p>
            <a:pPr marL="744220" marR="473709" indent="-731520">
              <a:lnSpc>
                <a:spcPct val="101499"/>
              </a:lnSpc>
              <a:spcBef>
                <a:spcPts val="1525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30" dirty="0" err="1">
                <a:latin typeface="Tahoma"/>
                <a:cs typeface="Tahoma"/>
              </a:rPr>
              <a:t>Herbrand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(1930). </a:t>
            </a:r>
            <a:r>
              <a:rPr lang="en-US" sz="2000" spc="-145" dirty="0">
                <a:latin typeface="Tahoma"/>
                <a:cs typeface="Tahoma"/>
              </a:rPr>
              <a:t>If a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40" dirty="0" err="1">
                <a:latin typeface="Tahoma"/>
                <a:cs typeface="Tahoma"/>
              </a:rPr>
              <a:t>KB,</a:t>
            </a:r>
            <a:r>
              <a:rPr lang="en-US" sz="2000" spc="-5" dirty="0" err="1">
                <a:latin typeface="Tahoma"/>
                <a:cs typeface="Tahoma"/>
              </a:rPr>
              <a:t>it</a:t>
            </a:r>
            <a:r>
              <a:rPr lang="en-US" sz="2000" spc="-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20" dirty="0">
                <a:solidFill>
                  <a:srgbClr val="7E0000"/>
                </a:solidFill>
                <a:latin typeface="Century"/>
                <a:cs typeface="Century"/>
              </a:rPr>
              <a:t>finite </a:t>
            </a:r>
            <a:r>
              <a:rPr lang="en-US" sz="2000" spc="-140" dirty="0">
                <a:latin typeface="Tahoma"/>
                <a:cs typeface="Tahoma"/>
              </a:rPr>
              <a:t>subset </a:t>
            </a:r>
            <a:r>
              <a:rPr lang="en-US" sz="2000" spc="-105" dirty="0">
                <a:latin typeface="Tahoma"/>
                <a:cs typeface="Tahoma"/>
              </a:rPr>
              <a:t>of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00" dirty="0">
                <a:latin typeface="Tahoma"/>
                <a:cs typeface="Tahoma"/>
              </a:rPr>
              <a:t>propositional</a:t>
            </a:r>
            <a:r>
              <a:rPr lang="en-US" sz="2000" spc="-40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For </a:t>
            </a:r>
            <a:r>
              <a:rPr lang="en-US" sz="20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15" dirty="0">
                <a:latin typeface="Tahoma"/>
                <a:cs typeface="Tahoma"/>
              </a:rPr>
              <a:t>= </a:t>
            </a:r>
            <a:r>
              <a:rPr lang="en-US" sz="2000" spc="-190" dirty="0">
                <a:solidFill>
                  <a:srgbClr val="990099"/>
                </a:solidFill>
                <a:latin typeface="Century Gothic"/>
                <a:cs typeface="Century Gothic"/>
              </a:rPr>
              <a:t>0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r>
              <a:rPr lang="en-US" sz="200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45" dirty="0">
                <a:latin typeface="Tahoma"/>
                <a:cs typeface="Tahoma"/>
              </a:rPr>
              <a:t>do</a:t>
            </a:r>
            <a:endParaRPr lang="en-US" sz="2000" dirty="0">
              <a:latin typeface="Tahoma"/>
              <a:cs typeface="Tahoma"/>
            </a:endParaRPr>
          </a:p>
          <a:p>
            <a:pPr marL="744220" marR="664845">
              <a:lnSpc>
                <a:spcPts val="2500"/>
              </a:lnSpc>
              <a:spcBef>
                <a:spcPts val="75"/>
              </a:spcBef>
            </a:pPr>
            <a:r>
              <a:rPr lang="en-US" sz="2000" spc="-120" dirty="0">
                <a:latin typeface="Tahoma"/>
                <a:cs typeface="Tahoma"/>
              </a:rPr>
              <a:t>create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00" dirty="0">
                <a:latin typeface="Tahoma"/>
                <a:cs typeface="Tahoma"/>
              </a:rPr>
              <a:t>propositional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90" dirty="0">
                <a:latin typeface="Tahoma"/>
                <a:cs typeface="Tahoma"/>
              </a:rPr>
              <a:t>instantiating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14" dirty="0">
                <a:latin typeface="Tahoma"/>
                <a:cs typeface="Tahoma"/>
              </a:rPr>
              <a:t>depth-</a:t>
            </a:r>
            <a:r>
              <a:rPr lang="en-US" sz="200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-140" dirty="0">
                <a:latin typeface="Tahoma"/>
                <a:cs typeface="Tahoma"/>
              </a:rPr>
              <a:t>terms  </a:t>
            </a:r>
            <a:r>
              <a:rPr lang="en-US" sz="2000" spc="-204" dirty="0">
                <a:latin typeface="Tahoma"/>
                <a:cs typeface="Tahoma"/>
              </a:rPr>
              <a:t>see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85" dirty="0">
                <a:latin typeface="Tahoma"/>
                <a:cs typeface="Tahoma"/>
              </a:rPr>
              <a:t>this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160" dirty="0">
                <a:latin typeface="Tahoma"/>
                <a:cs typeface="Tahoma"/>
              </a:rPr>
              <a:t>works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05" dirty="0">
                <a:latin typeface="Tahoma"/>
                <a:cs typeface="Tahoma"/>
              </a:rPr>
              <a:t>entailed, </a:t>
            </a:r>
            <a:r>
              <a:rPr lang="en-US" sz="2000" spc="-114" dirty="0">
                <a:latin typeface="Tahoma"/>
                <a:cs typeface="Tahoma"/>
              </a:rPr>
              <a:t>loops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not</a:t>
            </a:r>
            <a:r>
              <a:rPr lang="en-US" sz="2000" spc="185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00" dirty="0">
                <a:latin typeface="Tahoma"/>
                <a:cs typeface="Tahoma"/>
              </a:rPr>
              <a:t>Turing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Church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entailment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-95" dirty="0">
                <a:latin typeface="Tahoma"/>
                <a:cs typeface="Tahoma"/>
              </a:rPr>
              <a:t>is</a:t>
            </a:r>
            <a:r>
              <a:rPr lang="en-US" sz="2000" spc="-140" dirty="0">
                <a:latin typeface="Tahoma"/>
                <a:cs typeface="Tahoma"/>
              </a:rPr>
              <a:t> </a:t>
            </a:r>
            <a:r>
              <a:rPr lang="en-US" sz="2000" spc="-130" dirty="0" err="1">
                <a:solidFill>
                  <a:srgbClr val="00007E"/>
                </a:solidFill>
                <a:latin typeface="Tahoma"/>
                <a:cs typeface="Tahoma"/>
              </a:rPr>
              <a:t>semidecidable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668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6F9-4B7E-464F-9ECB-FB7E9C1C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US" baseline="0" dirty="0"/>
              <a:t> with </a:t>
            </a:r>
            <a:r>
              <a:rPr lang="en-US" baseline="0" dirty="0" err="1"/>
              <a:t>Propositionalization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E763-5A2D-449B-9B0C-67920AA7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926465">
              <a:lnSpc>
                <a:spcPct val="101000"/>
              </a:lnSpc>
              <a:spcBef>
                <a:spcPts val="90"/>
              </a:spcBef>
            </a:pPr>
            <a:r>
              <a:rPr lang="en-US" sz="2400" spc="-75" dirty="0" err="1">
                <a:latin typeface="Tahoma"/>
                <a:cs typeface="Tahoma"/>
              </a:rPr>
              <a:t>Propositionalization</a:t>
            </a:r>
            <a:r>
              <a:rPr lang="en-US" sz="2400" spc="-75" dirty="0">
                <a:latin typeface="Tahoma"/>
                <a:cs typeface="Tahoma"/>
              </a:rPr>
              <a:t>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45" dirty="0">
                <a:latin typeface="Tahoma"/>
                <a:cs typeface="Tahoma"/>
              </a:rPr>
              <a:t>generate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10" dirty="0">
                <a:latin typeface="Tahoma"/>
                <a:cs typeface="Tahoma"/>
              </a:rPr>
              <a:t>irrelevant </a:t>
            </a:r>
            <a:r>
              <a:rPr lang="en-US" sz="2400" spc="-145" dirty="0">
                <a:latin typeface="Tahoma"/>
                <a:cs typeface="Tahoma"/>
              </a:rPr>
              <a:t>sentences.  </a:t>
            </a: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from</a:t>
            </a:r>
            <a:endParaRPr lang="en-US" sz="2400" dirty="0">
              <a:latin typeface="Tahoma"/>
              <a:cs typeface="Tahoma"/>
            </a:endParaRP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4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40"/>
              </a:spcBef>
            </a:pPr>
            <a:r>
              <a:rPr lang="en-US" sz="2400" spc="-5" dirty="0">
                <a:latin typeface="Tahoma"/>
                <a:cs typeface="Tahoma"/>
              </a:rPr>
              <a:t>it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125" dirty="0">
                <a:latin typeface="Tahoma"/>
                <a:cs typeface="Tahoma"/>
              </a:rPr>
              <a:t>obvious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9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90" dirty="0">
                <a:latin typeface="Tahoma"/>
                <a:cs typeface="Tahoma"/>
              </a:rPr>
              <a:t>, but </a:t>
            </a:r>
            <a:r>
              <a:rPr lang="en-US" sz="2400" spc="-90" dirty="0" err="1">
                <a:latin typeface="Tahoma"/>
                <a:cs typeface="Tahoma"/>
              </a:rPr>
              <a:t>propositionalization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spc="-145" dirty="0">
                <a:latin typeface="Tahoma"/>
                <a:cs typeface="Tahoma"/>
              </a:rPr>
              <a:t>produces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 </a:t>
            </a:r>
            <a:r>
              <a:rPr lang="en-US" sz="2400" spc="-100" dirty="0">
                <a:latin typeface="Tahoma"/>
                <a:cs typeface="Tahoma"/>
              </a:rPr>
              <a:t>facts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160" dirty="0">
                <a:latin typeface="Tahoma"/>
                <a:cs typeface="Tahoma"/>
              </a:rPr>
              <a:t>as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16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irrelevant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162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04-1978-4B4A-B469-28165F4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4FEFA59-A128-42D0-9748-D508EAD6F650}"/>
              </a:ext>
            </a:extLst>
          </p:cNvPr>
          <p:cNvSpPr txBox="1"/>
          <p:nvPr/>
        </p:nvSpPr>
        <p:spPr>
          <a:xfrm>
            <a:off x="496555" y="1592038"/>
            <a:ext cx="10263973" cy="19024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get the </a:t>
            </a: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inference </a:t>
            </a:r>
            <a:r>
              <a:rPr sz="2400" spc="-120" dirty="0">
                <a:solidFill>
                  <a:prstClr val="black"/>
                </a:solidFill>
                <a:latin typeface="Tahoma"/>
                <a:cs typeface="Tahoma"/>
              </a:rPr>
              <a:t>immediately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 </a:t>
            </a:r>
            <a:r>
              <a:rPr sz="2400" spc="-235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</a:t>
            </a:r>
            <a:r>
              <a:rPr sz="2400" spc="-90" dirty="0">
                <a:solidFill>
                  <a:prstClr val="black"/>
                </a:solidFill>
                <a:latin typeface="Tahoma"/>
                <a:cs typeface="Tahoma"/>
              </a:rPr>
              <a:t>find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 </a:t>
            </a:r>
            <a:r>
              <a:rPr sz="2400" spc="-85" dirty="0">
                <a:solidFill>
                  <a:prstClr val="black"/>
                </a:solidFill>
                <a:latin typeface="Tahoma"/>
                <a:cs typeface="Tahoma"/>
              </a:rPr>
              <a:t>substitution</a:t>
            </a:r>
            <a:r>
              <a:rPr sz="2400" spc="-40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  <a:p>
            <a:pPr marL="12700">
              <a:spcBef>
                <a:spcPts val="35"/>
              </a:spcBef>
            </a:pPr>
            <a:r>
              <a:rPr sz="2400" spc="-135" dirty="0">
                <a:solidFill>
                  <a:prstClr val="black"/>
                </a:solidFill>
                <a:latin typeface="Tahoma"/>
                <a:cs typeface="Tahoma"/>
              </a:rPr>
              <a:t>such </a:t>
            </a:r>
            <a:r>
              <a:rPr sz="2400" spc="-75" dirty="0">
                <a:solidFill>
                  <a:prstClr val="black"/>
                </a:solidFill>
                <a:latin typeface="Tahoma"/>
                <a:cs typeface="Tahoma"/>
              </a:rPr>
              <a:t>that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 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14" dirty="0">
                <a:solidFill>
                  <a:prstClr val="black"/>
                </a:solidFill>
                <a:latin typeface="Tahoma"/>
                <a:cs typeface="Tahoma"/>
              </a:rPr>
              <a:t>match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z="2400" spc="-3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60"/>
              </a:spcBef>
            </a:pP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 </a:t>
            </a:r>
            <a:r>
              <a:rPr sz="240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y/J </a:t>
            </a:r>
            <a:r>
              <a:rPr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 </a:t>
            </a:r>
            <a:r>
              <a:rPr sz="2400" spc="-160" dirty="0">
                <a:solidFill>
                  <a:prstClr val="black"/>
                </a:solidFill>
                <a:latin typeface="Tahoma"/>
                <a:cs typeface="Tahoma"/>
              </a:rPr>
              <a:t>works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2700">
              <a:spcBef>
                <a:spcPts val="1560"/>
              </a:spcBef>
            </a:pPr>
            <a:r>
              <a:rPr sz="2400" spc="130" dirty="0">
                <a:solidFill>
                  <a:srgbClr val="990099"/>
                </a:solidFill>
                <a:latin typeface="Times New Roman"/>
                <a:cs typeface="Times New Roman"/>
              </a:rPr>
              <a:t>Unify</a:t>
            </a:r>
            <a:r>
              <a:rPr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α,</a:t>
            </a:r>
            <a:r>
              <a:rPr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2400" spc="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αθ</a:t>
            </a:r>
            <a:r>
              <a:rPr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βθ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9784B0-71D5-4A8B-A531-A9FE1EBBBFC8}"/>
              </a:ext>
            </a:extLst>
          </p:cNvPr>
          <p:cNvSpPr/>
          <p:nvPr/>
        </p:nvSpPr>
        <p:spPr>
          <a:xfrm>
            <a:off x="826109" y="3921658"/>
            <a:ext cx="7860792" cy="158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F4FC67-576A-4EDA-B706-FDE901E8D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9328"/>
              </p:ext>
            </p:extLst>
          </p:nvPr>
        </p:nvGraphicFramePr>
        <p:xfrm>
          <a:off x="856994" y="3947198"/>
          <a:ext cx="7790815" cy="1533494"/>
        </p:xfrm>
        <a:graphic>
          <a:graphicData uri="http://schemas.openxmlformats.org/drawingml/2006/table">
            <a:tbl>
              <a:tblPr firstRow="1" bandRow="1"/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p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θ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Jane</a:t>
                      </a:r>
                      <a:r>
                        <a:rPr sz="2050" spc="-6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95"/>
                        </a:lnSpc>
                      </a:pP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3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x/Jane</a:t>
                      </a: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0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0"/>
                        </a:lnSpc>
                      </a:pPr>
                      <a:r>
                        <a:rPr sz="2050" spc="1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x/OJ,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15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2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1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8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2050" b="0" i="1" spc="-409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75"/>
                        </a:lnSpc>
                      </a:pPr>
                      <a:r>
                        <a:rPr sz="2050" spc="-2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-2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3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x/M</a:t>
                      </a:r>
                      <a:r>
                        <a:rPr sz="2050" b="0" i="1" spc="-4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4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4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5"/>
                        </a:lnSpc>
                      </a:pPr>
                      <a:r>
                        <a:rPr sz="2050" b="0" i="1" spc="1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fail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1DF28B11-81CE-450A-9ED4-105AC5EB7BC5}"/>
              </a:ext>
            </a:extLst>
          </p:cNvPr>
          <p:cNvSpPr txBox="1"/>
          <p:nvPr/>
        </p:nvSpPr>
        <p:spPr>
          <a:xfrm>
            <a:off x="496569" y="5638258"/>
            <a:ext cx="766190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Standardizing </a:t>
            </a: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apart </a:t>
            </a:r>
            <a:r>
              <a:rPr sz="2050" spc="-110" dirty="0">
                <a:solidFill>
                  <a:prstClr val="black"/>
                </a:solidFill>
                <a:latin typeface="Tahoma"/>
                <a:cs typeface="Tahoma"/>
              </a:rPr>
              <a:t>eliminates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overlap </a:t>
            </a:r>
            <a:r>
              <a:rPr sz="2050" spc="-105" dirty="0">
                <a:solidFill>
                  <a:prstClr val="black"/>
                </a:solidFill>
                <a:latin typeface="Tahoma"/>
                <a:cs typeface="Tahoma"/>
              </a:rPr>
              <a:t>of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variables, e.g., 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82" baseline="-11904" dirty="0">
                <a:solidFill>
                  <a:srgbClr val="990099"/>
                </a:solidFill>
                <a:latin typeface="Tahoma"/>
                <a:cs typeface="Tahoma"/>
              </a:rPr>
              <a:t>17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 </a:t>
            </a:r>
            <a:r>
              <a:rPr sz="205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15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820502" cy="5377691"/>
          </a:xfrm>
        </p:spPr>
        <p:txBody>
          <a:bodyPr/>
          <a:lstStyle/>
          <a:p>
            <a:pPr marL="483234" indent="-457200">
              <a:lnSpc>
                <a:spcPct val="100000"/>
              </a:lnSpc>
              <a:spcBef>
                <a:spcPts val="114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 </a:t>
            </a:r>
            <a:r>
              <a:rPr lang="en-US" sz="2400" spc="20" dirty="0">
                <a:solidFill>
                  <a:srgbClr val="7E0000"/>
                </a:solidFill>
                <a:cs typeface="Century"/>
              </a:rPr>
              <a:t>declarative</a:t>
            </a:r>
            <a:r>
              <a:rPr lang="en-US" sz="2400" spc="20" dirty="0">
                <a:cs typeface="Tahoma"/>
              </a:rPr>
              <a:t>: </a:t>
            </a:r>
            <a:r>
              <a:rPr lang="en-US" sz="2400" spc="-145" dirty="0">
                <a:cs typeface="Tahoma"/>
              </a:rPr>
              <a:t>pieces </a:t>
            </a:r>
            <a:r>
              <a:rPr lang="en-US" sz="2400" spc="-105" dirty="0">
                <a:cs typeface="Tahoma"/>
              </a:rPr>
              <a:t>of </a:t>
            </a:r>
            <a:r>
              <a:rPr lang="en-US" sz="2400" spc="-120" dirty="0">
                <a:cs typeface="Tahoma"/>
              </a:rPr>
              <a:t>syntax </a:t>
            </a:r>
            <a:r>
              <a:rPr lang="en-US" sz="2400" spc="-135" dirty="0">
                <a:cs typeface="Tahoma"/>
              </a:rPr>
              <a:t>correspond </a:t>
            </a:r>
            <a:r>
              <a:rPr lang="en-US" sz="2400" spc="-70" dirty="0">
                <a:cs typeface="Tahoma"/>
              </a:rPr>
              <a:t>to</a:t>
            </a:r>
            <a:r>
              <a:rPr lang="en-US" sz="2400" spc="355" dirty="0">
                <a:cs typeface="Tahoma"/>
              </a:rPr>
              <a:t> </a:t>
            </a:r>
            <a:r>
              <a:rPr lang="en-US" sz="2400" spc="-100" dirty="0">
                <a:cs typeface="Tahoma"/>
              </a:rPr>
              <a:t>facts</a:t>
            </a:r>
            <a:endParaRPr lang="en-US" sz="2400" dirty="0">
              <a:cs typeface="Tahoma"/>
            </a:endParaRPr>
          </a:p>
          <a:p>
            <a:pPr marL="469900" marR="668020" indent="-457200">
              <a:lnSpc>
                <a:spcPct val="101000"/>
              </a:lnSpc>
              <a:spcBef>
                <a:spcPts val="1535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25" dirty="0">
                <a:cs typeface="Tahoma"/>
              </a:rPr>
              <a:t>allows </a:t>
            </a:r>
            <a:r>
              <a:rPr lang="en-US" sz="2400" spc="-90" dirty="0">
                <a:cs typeface="Tahoma"/>
              </a:rPr>
              <a:t>partial/disjunctive/negated </a:t>
            </a:r>
            <a:r>
              <a:rPr lang="en-US" sz="2400" spc="-105" dirty="0">
                <a:cs typeface="Tahoma"/>
              </a:rPr>
              <a:t>information</a:t>
            </a:r>
            <a:r>
              <a:rPr lang="en-US" dirty="0">
                <a:cs typeface="Tahoma"/>
              </a:rPr>
              <a:t>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25" dirty="0">
                <a:cs typeface="Tahoma"/>
              </a:rPr>
              <a:t>most </a:t>
            </a:r>
            <a:r>
              <a:rPr lang="en-US" sz="2400" spc="-105" dirty="0">
                <a:cs typeface="Tahoma"/>
              </a:rPr>
              <a:t>data structures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-35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databases)</a:t>
            </a:r>
            <a:endParaRPr lang="en-US" sz="2400" dirty="0">
              <a:cs typeface="Tahoma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200" dirty="0">
                <a:cs typeface="Tahoma"/>
              </a:rPr>
              <a:t> </a:t>
            </a:r>
            <a:r>
              <a:rPr lang="en-US" sz="2400" spc="50" dirty="0">
                <a:solidFill>
                  <a:srgbClr val="7E0000"/>
                </a:solidFill>
                <a:cs typeface="Century"/>
              </a:rPr>
              <a:t>compositional</a:t>
            </a:r>
            <a:r>
              <a:rPr lang="en-US" sz="2400" spc="50" dirty="0">
                <a:cs typeface="Tahoma"/>
              </a:rPr>
              <a:t>:</a:t>
            </a:r>
            <a:r>
              <a:rPr lang="en-US" sz="2400" dirty="0">
                <a:cs typeface="Tahoma"/>
              </a:rPr>
              <a:t>                                          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2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cs typeface="Lucida Sans Unicode"/>
              </a:rPr>
              <a:t>∧</a:t>
            </a:r>
            <a:r>
              <a:rPr lang="en-US" sz="2400" spc="-190" dirty="0">
                <a:solidFill>
                  <a:srgbClr val="990099"/>
                </a:solidFill>
                <a:cs typeface="Lucida Sans Unicode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r>
              <a:rPr lang="en-US" sz="2400" spc="517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10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derived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spc="-125" dirty="0">
                <a:cs typeface="Tahoma"/>
              </a:rPr>
              <a:t>from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5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endParaRPr lang="en-US" sz="2400" baseline="-11904" dirty="0">
              <a:cs typeface="Tw Cen MT Condensed Extra Bold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105" dirty="0">
                <a:cs typeface="Tahoma"/>
              </a:rPr>
              <a:t>Meaning </a:t>
            </a:r>
            <a:r>
              <a:rPr lang="en-US" sz="2400" spc="-85" dirty="0">
                <a:cs typeface="Tahoma"/>
              </a:rPr>
              <a:t>in </a:t>
            </a:r>
            <a:r>
              <a:rPr lang="en-US" sz="2400" spc="-100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440" dirty="0">
                <a:cs typeface="Tahoma"/>
              </a:rPr>
              <a:t> </a:t>
            </a:r>
            <a:r>
              <a:rPr lang="en-US" sz="2400" spc="70" dirty="0">
                <a:solidFill>
                  <a:srgbClr val="7E0000"/>
                </a:solidFill>
                <a:cs typeface="Century"/>
              </a:rPr>
              <a:t>context-independent</a:t>
            </a:r>
            <a:r>
              <a:rPr lang="en-US" sz="2400" dirty="0">
                <a:solidFill>
                  <a:srgbClr val="7E0000"/>
                </a:solidFill>
                <a:cs typeface="Century"/>
              </a:rPr>
              <a:t>                 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 </a:t>
            </a:r>
            <a:r>
              <a:rPr lang="en-US" sz="2400" spc="-145" dirty="0">
                <a:cs typeface="Tahoma"/>
              </a:rPr>
              <a:t>language, </a:t>
            </a:r>
            <a:r>
              <a:rPr lang="en-US" sz="2400" spc="-180" dirty="0">
                <a:cs typeface="Tahoma"/>
              </a:rPr>
              <a:t>where </a:t>
            </a:r>
            <a:r>
              <a:rPr lang="en-US" sz="2400" spc="-150" dirty="0">
                <a:cs typeface="Tahoma"/>
              </a:rPr>
              <a:t>meaning </a:t>
            </a:r>
            <a:r>
              <a:rPr lang="en-US" sz="2400" spc="-160" dirty="0">
                <a:cs typeface="Tahoma"/>
              </a:rPr>
              <a:t>depends </a:t>
            </a:r>
            <a:r>
              <a:rPr lang="en-US" sz="2400" spc="-145" dirty="0">
                <a:cs typeface="Tahoma"/>
              </a:rPr>
              <a:t>on</a:t>
            </a:r>
            <a:r>
              <a:rPr lang="en-US" sz="2400" spc="-440" dirty="0">
                <a:cs typeface="Tahoma"/>
              </a:rPr>
              <a:t> </a:t>
            </a:r>
            <a:r>
              <a:rPr lang="en-US" sz="2400" spc="-90" dirty="0">
                <a:cs typeface="Tahoma"/>
              </a:rPr>
              <a:t>context)</a:t>
            </a:r>
            <a:endParaRPr lang="en-US" sz="2400" dirty="0">
              <a:cs typeface="Tahoma"/>
            </a:endParaRPr>
          </a:p>
          <a:p>
            <a:pPr marL="469900" marR="1995170" indent="-457200">
              <a:lnSpc>
                <a:spcPct val="101000"/>
              </a:lnSpc>
              <a:spcBef>
                <a:spcPts val="154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60" dirty="0">
                <a:cs typeface="Tahoma"/>
              </a:rPr>
              <a:t>has </a:t>
            </a:r>
            <a:r>
              <a:rPr lang="en-US" sz="2400" spc="-145" dirty="0">
                <a:cs typeface="Tahoma"/>
              </a:rPr>
              <a:t>very </a:t>
            </a:r>
            <a:r>
              <a:rPr lang="en-US" sz="2400" spc="-90" dirty="0">
                <a:cs typeface="Tahoma"/>
              </a:rPr>
              <a:t>limited </a:t>
            </a:r>
            <a:r>
              <a:rPr lang="en-US" sz="2400" spc="-155" dirty="0">
                <a:cs typeface="Tahoma"/>
              </a:rPr>
              <a:t>expressive </a:t>
            </a:r>
            <a:r>
              <a:rPr lang="en-US" sz="2400" spc="-170" dirty="0">
                <a:cs typeface="Tahoma"/>
              </a:rPr>
              <a:t>power 	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</a:t>
            </a:r>
            <a:r>
              <a:rPr lang="en-US" sz="2400" spc="125" dirty="0">
                <a:cs typeface="Tahoma"/>
              </a:rPr>
              <a:t> </a:t>
            </a:r>
            <a:r>
              <a:rPr lang="en-US" sz="2400" spc="-140" dirty="0">
                <a:cs typeface="Tahoma"/>
              </a:rPr>
              <a:t>language)</a:t>
            </a:r>
            <a:endParaRPr lang="en-US" sz="400" dirty="0">
              <a:cs typeface="Tahoma"/>
            </a:endParaRPr>
          </a:p>
          <a:p>
            <a:pPr marL="12700" marR="1549400">
              <a:lnSpc>
                <a:spcPct val="101000"/>
              </a:lnSpc>
              <a:spcBef>
                <a:spcPts val="10"/>
              </a:spcBef>
              <a:buClr>
                <a:schemeClr val="tx1"/>
              </a:buClr>
            </a:pPr>
            <a:r>
              <a:rPr lang="en-US" sz="2400" spc="-80" dirty="0">
                <a:cs typeface="Tahoma"/>
              </a:rPr>
              <a:t>       E.g., </a:t>
            </a:r>
            <a:r>
              <a:rPr lang="en-US" sz="2400" spc="-110" dirty="0">
                <a:cs typeface="Tahoma"/>
              </a:rPr>
              <a:t>cannot </a:t>
            </a:r>
            <a:r>
              <a:rPr lang="en-US" sz="2400" spc="-165" dirty="0">
                <a:cs typeface="Tahoma"/>
              </a:rPr>
              <a:t>say </a:t>
            </a:r>
            <a:r>
              <a:rPr lang="en-US" sz="2400" spc="-30" dirty="0">
                <a:solidFill>
                  <a:schemeClr val="accent5"/>
                </a:solidFill>
                <a:cs typeface="Tahoma"/>
              </a:rPr>
              <a:t>“pits </a:t>
            </a:r>
            <a:r>
              <a:rPr lang="en-US" sz="2400" spc="-155" dirty="0">
                <a:solidFill>
                  <a:schemeClr val="accent5"/>
                </a:solidFill>
                <a:cs typeface="Tahoma"/>
              </a:rPr>
              <a:t>cause </a:t>
            </a:r>
            <a:r>
              <a:rPr lang="en-US" sz="2400" spc="-170" dirty="0">
                <a:solidFill>
                  <a:schemeClr val="accent5"/>
                </a:solidFill>
                <a:cs typeface="Tahoma"/>
              </a:rPr>
              <a:t>breezes </a:t>
            </a:r>
            <a:r>
              <a:rPr lang="en-US" sz="2400" spc="-85" dirty="0">
                <a:solidFill>
                  <a:schemeClr val="accent5"/>
                </a:solidFill>
                <a:cs typeface="Tahoma"/>
              </a:rPr>
              <a:t>in </a:t>
            </a:r>
            <a:r>
              <a:rPr lang="en-US" sz="2400" spc="-114" dirty="0">
                <a:solidFill>
                  <a:schemeClr val="accent5"/>
                </a:solidFill>
                <a:cs typeface="Tahoma"/>
              </a:rPr>
              <a:t>adjacent </a:t>
            </a:r>
            <a:r>
              <a:rPr lang="en-US" sz="2400" spc="-125" dirty="0">
                <a:solidFill>
                  <a:schemeClr val="accent5"/>
                </a:solidFill>
                <a:cs typeface="Tahoma"/>
              </a:rPr>
              <a:t>squares”       	</a:t>
            </a:r>
            <a:r>
              <a:rPr lang="en-US" sz="2400" spc="-130" dirty="0">
                <a:cs typeface="Tahoma"/>
              </a:rPr>
              <a:t>except</a:t>
            </a:r>
            <a:r>
              <a:rPr lang="en-US" sz="2400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by</a:t>
            </a:r>
            <a:r>
              <a:rPr lang="en-US" sz="2400" dirty="0">
                <a:cs typeface="Tahoma"/>
              </a:rPr>
              <a:t> </a:t>
            </a:r>
            <a:r>
              <a:rPr lang="en-US" sz="2400" spc="-95" dirty="0">
                <a:cs typeface="Tahoma"/>
              </a:rPr>
              <a:t>writing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spc="-170" dirty="0">
                <a:cs typeface="Tahoma"/>
              </a:rPr>
              <a:t>one</a:t>
            </a:r>
            <a:r>
              <a:rPr lang="en-US" sz="240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sentence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14" dirty="0">
                <a:cs typeface="Tahoma"/>
              </a:rPr>
              <a:t>for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each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square</a:t>
            </a:r>
            <a:endParaRPr lang="en-US" sz="2400" dirty="0">
              <a:cs typeface="Tahoma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373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6C9-FF01-4ABA-AC67-8CE3D8B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Modus Ponens (GMP)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107592E-DC50-40A5-8FEA-1A9390A189AC}"/>
              </a:ext>
            </a:extLst>
          </p:cNvPr>
          <p:cNvSpPr txBox="1"/>
          <p:nvPr/>
        </p:nvSpPr>
        <p:spPr>
          <a:xfrm>
            <a:off x="828802" y="2014187"/>
            <a:ext cx="377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01986F-2AB1-4029-B22F-D0A24FB8554C}"/>
              </a:ext>
            </a:extLst>
          </p:cNvPr>
          <p:cNvSpPr txBox="1"/>
          <p:nvPr/>
        </p:nvSpPr>
        <p:spPr>
          <a:xfrm>
            <a:off x="1369570" y="2014187"/>
            <a:ext cx="13970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4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42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E072D-29E8-4488-BDCE-2BFDD33F1506}"/>
              </a:ext>
            </a:extLst>
          </p:cNvPr>
          <p:cNvSpPr/>
          <p:nvPr/>
        </p:nvSpPr>
        <p:spPr>
          <a:xfrm>
            <a:off x="841349" y="2397658"/>
            <a:ext cx="468782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E7F821-E6CC-4E8A-84D0-BB82AE5B73FA}"/>
              </a:ext>
            </a:extLst>
          </p:cNvPr>
          <p:cNvSpPr txBox="1"/>
          <p:nvPr/>
        </p:nvSpPr>
        <p:spPr>
          <a:xfrm>
            <a:off x="2931670" y="1972469"/>
            <a:ext cx="2608580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14100"/>
              </a:lnSpc>
              <a:spcBef>
                <a:spcPts val="95"/>
              </a:spcBef>
            </a:pPr>
            <a:r>
              <a:rPr sz="2050" spc="-1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9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-4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E6E5DE-1E77-4DE0-BACC-F70AD79FB0EA}"/>
              </a:ext>
            </a:extLst>
          </p:cNvPr>
          <p:cNvSpPr txBox="1"/>
          <p:nvPr/>
        </p:nvSpPr>
        <p:spPr>
          <a:xfrm>
            <a:off x="6901941" y="2162985"/>
            <a:ext cx="7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04D212F-FC3A-4EE8-BB60-C924D06D5327}"/>
              </a:ext>
            </a:extLst>
          </p:cNvPr>
          <p:cNvSpPr txBox="1"/>
          <p:nvPr/>
        </p:nvSpPr>
        <p:spPr>
          <a:xfrm>
            <a:off x="6024117" y="2190970"/>
            <a:ext cx="25292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80" dirty="0">
                <a:latin typeface="Tahoma"/>
                <a:cs typeface="Tahoma"/>
              </a:rPr>
              <a:t>where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2FEBDF2-CCBE-42BE-B403-AF7562800556}"/>
              </a:ext>
            </a:extLst>
          </p:cNvPr>
          <p:cNvSpPr txBox="1"/>
          <p:nvPr/>
        </p:nvSpPr>
        <p:spPr>
          <a:xfrm>
            <a:off x="876019" y="3129755"/>
            <a:ext cx="201168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7F06D68-A279-4A93-B331-BAF3DD16AFE6}"/>
              </a:ext>
            </a:extLst>
          </p:cNvPr>
          <p:cNvSpPr txBox="1"/>
          <p:nvPr/>
        </p:nvSpPr>
        <p:spPr>
          <a:xfrm>
            <a:off x="3526920" y="3129755"/>
            <a:ext cx="1732914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65107CF-CD2D-469A-9E04-8A9789687C6F}"/>
              </a:ext>
            </a:extLst>
          </p:cNvPr>
          <p:cNvSpPr txBox="1"/>
          <p:nvPr/>
        </p:nvSpPr>
        <p:spPr>
          <a:xfrm>
            <a:off x="480227" y="3762214"/>
            <a:ext cx="7101840" cy="1770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y/J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 err="1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50" spc="-85" dirty="0">
              <a:solidFill>
                <a:srgbClr val="990099"/>
              </a:solidFill>
              <a:latin typeface="Century Gothic"/>
              <a:cs typeface="Century Gothic"/>
            </a:endParaRPr>
          </a:p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endParaRPr sz="205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35"/>
              </a:spcBef>
            </a:pPr>
            <a:r>
              <a:rPr sz="2050" spc="50" dirty="0">
                <a:latin typeface="Tahoma"/>
                <a:cs typeface="Tahoma"/>
              </a:rPr>
              <a:t>GMP </a:t>
            </a:r>
            <a:r>
              <a:rPr sz="2050" spc="-170" dirty="0">
                <a:latin typeface="Tahoma"/>
                <a:cs typeface="Tahoma"/>
              </a:rPr>
              <a:t>used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110" dirty="0">
                <a:latin typeface="Tahoma"/>
                <a:cs typeface="Tahoma"/>
              </a:rPr>
              <a:t>KB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definite </a:t>
            </a:r>
            <a:r>
              <a:rPr sz="2050" spc="-135" dirty="0">
                <a:solidFill>
                  <a:srgbClr val="C00000"/>
                </a:solidFill>
                <a:latin typeface="Tahoma"/>
                <a:cs typeface="Tahoma"/>
              </a:rPr>
              <a:t>clauses </a:t>
            </a:r>
            <a:r>
              <a:rPr sz="2050" spc="55" dirty="0">
                <a:latin typeface="Tahoma"/>
                <a:cs typeface="Tahoma"/>
              </a:rPr>
              <a:t>(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exactly </a:t>
            </a:r>
            <a:r>
              <a:rPr sz="2050" spc="-170" dirty="0">
                <a:latin typeface="Tahoma"/>
                <a:cs typeface="Tahoma"/>
              </a:rPr>
              <a:t>one </a:t>
            </a:r>
            <a:r>
              <a:rPr sz="2050" spc="-95" dirty="0">
                <a:latin typeface="Tahoma"/>
                <a:cs typeface="Tahoma"/>
              </a:rPr>
              <a:t>positive </a:t>
            </a:r>
            <a:r>
              <a:rPr sz="2050" spc="-70" dirty="0">
                <a:latin typeface="Tahoma"/>
                <a:cs typeface="Tahoma"/>
              </a:rPr>
              <a:t>literal)  </a:t>
            </a:r>
            <a:r>
              <a:rPr sz="2050" spc="15" dirty="0">
                <a:latin typeface="Tahoma"/>
                <a:cs typeface="Tahoma"/>
              </a:rPr>
              <a:t>All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70" dirty="0">
                <a:latin typeface="Tahoma"/>
                <a:cs typeface="Tahoma"/>
              </a:rPr>
              <a:t>assumed </a:t>
            </a:r>
            <a:r>
              <a:rPr sz="2050" spc="-114" dirty="0">
                <a:latin typeface="Tahoma"/>
                <a:cs typeface="Tahoma"/>
              </a:rPr>
              <a:t>universally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quantified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2023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55FA-FCEF-4744-AF9E-97C4613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Forward Chaining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8B619-9BDB-4F18-8751-EAF37F20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5" y="905135"/>
            <a:ext cx="10310627" cy="58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43265" cy="2039539"/>
          </a:xfrm>
        </p:spPr>
        <p:txBody>
          <a:bodyPr/>
          <a:lstStyle/>
          <a:p>
            <a:r>
              <a:rPr lang="en-US" dirty="0"/>
              <a:t>Rules of chess:</a:t>
            </a:r>
          </a:p>
          <a:p>
            <a:pPr lvl="1"/>
            <a:r>
              <a:rPr lang="en-US" sz="2800" dirty="0"/>
              <a:t>100,000 pages in propositional logic</a:t>
            </a:r>
          </a:p>
          <a:p>
            <a:pPr lvl="1"/>
            <a:r>
              <a:rPr lang="en-US" sz="2800" dirty="0"/>
              <a:t>1 page in first-order logic</a:t>
            </a:r>
          </a:p>
          <a:p>
            <a:pPr lvl="1"/>
            <a:endParaRPr lang="en-US" sz="2800" dirty="0"/>
          </a:p>
          <a:p>
            <a:r>
              <a:rPr lang="en-US" dirty="0"/>
              <a:t>Rules of </a:t>
            </a:r>
            <a:r>
              <a:rPr lang="en-US" dirty="0" err="1"/>
              <a:t>pacman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 At(</a:t>
            </a:r>
            <a:r>
              <a:rPr lang="en-US" sz="2800" dirty="0" err="1">
                <a:solidFill>
                  <a:srgbClr val="7030A0"/>
                </a:solidFill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 [</a:t>
            </a:r>
            <a:r>
              <a:rPr lang="en-US" sz="2800" dirty="0">
                <a:solidFill>
                  <a:srgbClr val="7030A0"/>
                </a:solidFill>
              </a:rPr>
              <a:t>At(x,y,t-1)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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  v </a:t>
            </a:r>
          </a:p>
          <a:p>
            <a:pPr marL="457165" lvl="1" indent="0">
              <a:buNone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                             [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At(u,v,t-1)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86E-1897-423D-9913-BE6EF889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(First-Order Predicate Calculus)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4967-3BD6-407C-9A0F-A5CDF099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45" dirty="0">
                <a:cs typeface="Tahoma"/>
              </a:rPr>
              <a:t>Whereas </a:t>
            </a:r>
            <a:r>
              <a:rPr lang="en-US" spc="-100" dirty="0">
                <a:cs typeface="Tahoma"/>
              </a:rPr>
              <a:t>propositional </a:t>
            </a:r>
            <a:r>
              <a:rPr lang="en-US" spc="-90" dirty="0">
                <a:cs typeface="Tahoma"/>
              </a:rPr>
              <a:t>logic </a:t>
            </a:r>
            <a:r>
              <a:rPr lang="en-US" spc="-175" dirty="0">
                <a:cs typeface="Tahoma"/>
              </a:rPr>
              <a:t>assumes </a:t>
            </a:r>
            <a:r>
              <a:rPr lang="en-US" spc="-135" dirty="0">
                <a:cs typeface="Tahoma"/>
              </a:rPr>
              <a:t>world </a:t>
            </a:r>
            <a:r>
              <a:rPr lang="en-US" spc="-105" dirty="0">
                <a:cs typeface="Tahoma"/>
              </a:rPr>
              <a:t>contains</a:t>
            </a:r>
            <a:r>
              <a:rPr lang="en-US" spc="175" dirty="0">
                <a:cs typeface="Tahoma"/>
              </a:rPr>
              <a:t> </a:t>
            </a:r>
            <a:r>
              <a:rPr lang="en-US" spc="15" dirty="0">
                <a:solidFill>
                  <a:srgbClr val="7E0000"/>
                </a:solidFill>
                <a:cs typeface="Century"/>
              </a:rPr>
              <a:t>facts</a:t>
            </a:r>
            <a:r>
              <a:rPr lang="en-US" spc="1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105" dirty="0">
                <a:cs typeface="Tahoma"/>
              </a:rPr>
              <a:t>first-order </a:t>
            </a:r>
            <a:r>
              <a:rPr lang="en-US" spc="-90" dirty="0">
                <a:cs typeface="Tahoma"/>
              </a:rPr>
              <a:t>logic </a:t>
            </a:r>
            <a:r>
              <a:rPr lang="en-US" spc="-85" dirty="0">
                <a:cs typeface="Tahoma"/>
              </a:rPr>
              <a:t>(like </a:t>
            </a:r>
            <a:r>
              <a:rPr lang="en-US" spc="-100" dirty="0">
                <a:cs typeface="Tahoma"/>
              </a:rPr>
              <a:t>natural </a:t>
            </a:r>
            <a:r>
              <a:rPr lang="en-US" spc="-140" dirty="0">
                <a:cs typeface="Tahoma"/>
              </a:rPr>
              <a:t>language) </a:t>
            </a:r>
            <a:r>
              <a:rPr lang="en-US" spc="-175" dirty="0">
                <a:cs typeface="Tahoma"/>
              </a:rPr>
              <a:t>assumes </a:t>
            </a:r>
            <a:r>
              <a:rPr lang="en-US" spc="-125" dirty="0">
                <a:cs typeface="Tahoma"/>
              </a:rPr>
              <a:t>the </a:t>
            </a:r>
            <a:r>
              <a:rPr lang="en-US" spc="-135" dirty="0">
                <a:cs typeface="Tahoma"/>
              </a:rPr>
              <a:t>world</a:t>
            </a:r>
            <a:r>
              <a:rPr lang="en-US" spc="-25" dirty="0">
                <a:cs typeface="Tahoma"/>
              </a:rPr>
              <a:t> </a:t>
            </a:r>
            <a:r>
              <a:rPr lang="en-US" spc="-105" dirty="0">
                <a:cs typeface="Tahoma"/>
              </a:rPr>
              <a:t>contains</a:t>
            </a:r>
            <a:endParaRPr lang="en-US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cs typeface="Times New Roman"/>
            </a:endParaRPr>
          </a:p>
          <a:p>
            <a:pPr marL="591820" marR="5715" indent="-457200">
              <a:lnSpc>
                <a:spcPct val="101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  <a:tab pos="133604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Objects</a:t>
            </a:r>
            <a:r>
              <a:rPr lang="en-US" spc="-110" dirty="0">
                <a:cs typeface="Tahoma"/>
              </a:rPr>
              <a:t>:  </a:t>
            </a:r>
            <a:r>
              <a:rPr lang="en-US" spc="-130" dirty="0">
                <a:cs typeface="Tahoma"/>
              </a:rPr>
              <a:t>people, </a:t>
            </a:r>
            <a:r>
              <a:rPr lang="en-US" spc="-160" dirty="0">
                <a:cs typeface="Tahoma"/>
              </a:rPr>
              <a:t>houses, </a:t>
            </a:r>
            <a:r>
              <a:rPr lang="en-US" spc="-145" dirty="0">
                <a:cs typeface="Tahoma"/>
              </a:rPr>
              <a:t>numbers, </a:t>
            </a:r>
            <a:r>
              <a:rPr lang="en-US" spc="-130" dirty="0">
                <a:cs typeface="Tahoma"/>
              </a:rPr>
              <a:t>theories, </a:t>
            </a:r>
            <a:r>
              <a:rPr lang="en-US" spc="-110" dirty="0">
                <a:cs typeface="Tahoma"/>
              </a:rPr>
              <a:t>Ronald </a:t>
            </a:r>
            <a:r>
              <a:rPr lang="en-US" spc="-75" dirty="0">
                <a:cs typeface="Tahoma"/>
              </a:rPr>
              <a:t>McDonald, </a:t>
            </a:r>
            <a:r>
              <a:rPr lang="en-US" spc="-114" dirty="0">
                <a:cs typeface="Tahoma"/>
              </a:rPr>
              <a:t>colors,  </a:t>
            </a:r>
            <a:r>
              <a:rPr lang="en-US" spc="-125" dirty="0">
                <a:cs typeface="Tahoma"/>
              </a:rPr>
              <a:t>baseball </a:t>
            </a:r>
            <a:r>
              <a:rPr lang="en-US" spc="-160" dirty="0">
                <a:cs typeface="Tahoma"/>
              </a:rPr>
              <a:t>games, wars, </a:t>
            </a:r>
            <a:r>
              <a:rPr lang="en-US" spc="-120" dirty="0">
                <a:cs typeface="Tahoma"/>
              </a:rPr>
              <a:t>centuries, </a:t>
            </a:r>
            <a:r>
              <a:rPr lang="en-US" i="1" spc="-55" dirty="0">
                <a:cs typeface="Bookman Old Style"/>
              </a:rPr>
              <a:t>...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Relations</a:t>
            </a:r>
            <a:r>
              <a:rPr lang="en-US" spc="-110" dirty="0">
                <a:cs typeface="Tahoma"/>
              </a:rPr>
              <a:t>: </a:t>
            </a:r>
            <a:r>
              <a:rPr lang="en-US" spc="-135" dirty="0">
                <a:cs typeface="Tahoma"/>
              </a:rPr>
              <a:t>red, </a:t>
            </a:r>
            <a:r>
              <a:rPr lang="en-US" spc="-125" dirty="0">
                <a:cs typeface="Tahoma"/>
              </a:rPr>
              <a:t>round, </a:t>
            </a:r>
            <a:r>
              <a:rPr lang="en-US" spc="-135" dirty="0">
                <a:cs typeface="Tahoma"/>
              </a:rPr>
              <a:t>bogus, </a:t>
            </a:r>
            <a:r>
              <a:rPr lang="en-US" spc="-130" dirty="0">
                <a:cs typeface="Tahoma"/>
              </a:rPr>
              <a:t>prime, </a:t>
            </a:r>
            <a:r>
              <a:rPr lang="en-US" spc="-100" dirty="0">
                <a:cs typeface="Tahoma"/>
              </a:rPr>
              <a:t>multistoried </a:t>
            </a:r>
            <a:r>
              <a:rPr lang="en-US" i="1" spc="-55" dirty="0">
                <a:cs typeface="Bookman Old Style"/>
              </a:rPr>
              <a:t>..</a:t>
            </a:r>
            <a:r>
              <a:rPr lang="en-US" i="1" spc="-75" dirty="0">
                <a:cs typeface="Bookman Old Style"/>
              </a:rPr>
              <a:t>.</a:t>
            </a:r>
            <a:r>
              <a:rPr lang="en-US" spc="-7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329565" marR="8255">
              <a:lnSpc>
                <a:spcPct val="101000"/>
              </a:lnSpc>
              <a:spcBef>
                <a:spcPts val="15"/>
              </a:spcBef>
            </a:pPr>
            <a:r>
              <a:rPr lang="en-US" spc="-125" dirty="0">
                <a:cs typeface="Tahoma"/>
              </a:rPr>
              <a:t>    brother </a:t>
            </a:r>
            <a:r>
              <a:rPr lang="en-US" spc="-95" dirty="0">
                <a:cs typeface="Tahoma"/>
              </a:rPr>
              <a:t>of, </a:t>
            </a:r>
            <a:r>
              <a:rPr lang="en-US" spc="-135" dirty="0">
                <a:cs typeface="Tahoma"/>
              </a:rPr>
              <a:t>bigger </a:t>
            </a:r>
            <a:r>
              <a:rPr lang="en-US" spc="-110" dirty="0">
                <a:cs typeface="Tahoma"/>
              </a:rPr>
              <a:t>than, </a:t>
            </a:r>
            <a:r>
              <a:rPr lang="en-US" spc="-120" dirty="0">
                <a:cs typeface="Tahoma"/>
              </a:rPr>
              <a:t>inside, </a:t>
            </a:r>
            <a:r>
              <a:rPr lang="en-US" spc="-100" dirty="0">
                <a:cs typeface="Tahoma"/>
              </a:rPr>
              <a:t>part </a:t>
            </a:r>
            <a:r>
              <a:rPr lang="en-US" spc="-95" dirty="0">
                <a:cs typeface="Tahoma"/>
              </a:rPr>
              <a:t>of, </a:t>
            </a:r>
            <a:r>
              <a:rPr lang="en-US" spc="-160" dirty="0">
                <a:cs typeface="Tahoma"/>
              </a:rPr>
              <a:t>has </a:t>
            </a:r>
            <a:r>
              <a:rPr lang="en-US" spc="-100" dirty="0">
                <a:cs typeface="Tahoma"/>
              </a:rPr>
              <a:t>color, </a:t>
            </a:r>
            <a:r>
              <a:rPr lang="en-US" spc="-114" dirty="0">
                <a:cs typeface="Tahoma"/>
              </a:rPr>
              <a:t>occurred </a:t>
            </a:r>
            <a:r>
              <a:rPr lang="en-US" spc="-95" dirty="0">
                <a:cs typeface="Tahoma"/>
              </a:rPr>
              <a:t>after, </a:t>
            </a:r>
            <a:r>
              <a:rPr lang="en-US" spc="-165" dirty="0">
                <a:cs typeface="Tahoma"/>
              </a:rPr>
              <a:t>owns,</a:t>
            </a:r>
            <a:r>
              <a:rPr lang="en-US" spc="-160" dirty="0">
                <a:cs typeface="Tahoma"/>
              </a:rPr>
              <a:t> </a:t>
            </a:r>
            <a:r>
              <a:rPr lang="en-US" i="1" spc="-55" dirty="0">
                <a:cs typeface="Bookman Old Style"/>
              </a:rPr>
              <a:t>…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Functions</a:t>
            </a:r>
            <a:r>
              <a:rPr lang="en-US" spc="-110" dirty="0">
                <a:cs typeface="Tahoma"/>
              </a:rPr>
              <a:t>: </a:t>
            </a:r>
            <a:r>
              <a:rPr lang="en-US" spc="-114" dirty="0">
                <a:cs typeface="Tahoma"/>
              </a:rPr>
              <a:t>father </a:t>
            </a:r>
            <a:r>
              <a:rPr lang="en-US" spc="-95" dirty="0">
                <a:cs typeface="Tahoma"/>
              </a:rPr>
              <a:t>of, </a:t>
            </a:r>
            <a:r>
              <a:rPr lang="en-US" spc="-120" dirty="0">
                <a:cs typeface="Tahoma"/>
              </a:rPr>
              <a:t>best </a:t>
            </a:r>
            <a:r>
              <a:rPr lang="en-US" spc="-114" dirty="0">
                <a:cs typeface="Tahoma"/>
              </a:rPr>
              <a:t>friend, </a:t>
            </a:r>
            <a:r>
              <a:rPr lang="en-US" spc="-80" dirty="0">
                <a:cs typeface="Tahoma"/>
              </a:rPr>
              <a:t>third </a:t>
            </a:r>
            <a:r>
              <a:rPr lang="en-US" spc="-110" dirty="0">
                <a:cs typeface="Tahoma"/>
              </a:rPr>
              <a:t>inning </a:t>
            </a:r>
            <a:r>
              <a:rPr lang="en-US" spc="-95" dirty="0">
                <a:cs typeface="Tahoma"/>
              </a:rPr>
              <a:t>of, </a:t>
            </a:r>
            <a:r>
              <a:rPr lang="en-US" spc="-170" dirty="0">
                <a:cs typeface="Tahoma"/>
              </a:rPr>
              <a:t>one more </a:t>
            </a:r>
            <a:r>
              <a:rPr lang="en-US" spc="-110" dirty="0">
                <a:cs typeface="Tahoma"/>
              </a:rPr>
              <a:t>than,</a:t>
            </a:r>
            <a:r>
              <a:rPr lang="en-US" spc="180" dirty="0">
                <a:cs typeface="Tahoma"/>
              </a:rPr>
              <a:t> </a:t>
            </a:r>
            <a:r>
              <a:rPr lang="en-US" spc="-165" dirty="0">
                <a:cs typeface="Tahoma"/>
              </a:rPr>
              <a:t>end </a:t>
            </a:r>
            <a:r>
              <a:rPr lang="en-US" spc="-105" dirty="0">
                <a:cs typeface="Tahoma"/>
              </a:rPr>
              <a:t>of, … </a:t>
            </a:r>
            <a:endParaRPr lang="en-US" dirty="0"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6D2-DE50-43F1-BBA8-622E3BDE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 in General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9185BC2-C99B-474C-8124-157E89872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41904"/>
              </p:ext>
            </p:extLst>
          </p:nvPr>
        </p:nvGraphicFramePr>
        <p:xfrm>
          <a:off x="413963" y="1714498"/>
          <a:ext cx="11364073" cy="3203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335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2400" spc="-14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975"/>
                        </a:lnSpc>
                      </a:pPr>
                      <a:r>
                        <a:rPr lang="en-US" sz="2400" spc="-8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exists in the world</a:t>
                      </a:r>
                      <a:endParaRPr lang="en-US" sz="2400" spc="-114" dirty="0">
                        <a:solidFill>
                          <a:srgbClr val="004B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975"/>
                        </a:lnSpc>
                      </a:pPr>
                      <a:r>
                        <a:rPr lang="en-US" sz="2400" spc="-9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an agent believes about facts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38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rue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false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unknown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4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facts, </a:t>
                      </a:r>
                      <a:r>
                        <a:rPr sz="240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400" spc="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true / false / unknown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30" dirty="0">
                          <a:latin typeface="Tahoma"/>
                          <a:cs typeface="Tahoma"/>
                        </a:rPr>
                        <a:t>theory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85"/>
                        </a:lnSpc>
                      </a:pP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2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belief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998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 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truth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75"/>
                        </a:lnSpc>
                      </a:pPr>
                      <a:r>
                        <a:rPr sz="2400" spc="-155" dirty="0">
                          <a:latin typeface="Tahoma"/>
                          <a:cs typeface="Tahoma"/>
                        </a:rPr>
                        <a:t>known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2400" spc="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40" dirty="0">
                          <a:latin typeface="Tahoma"/>
                          <a:cs typeface="Tahoma"/>
                        </a:rPr>
                        <a:t>value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5C4-A22D-4112-9397-8F1B3C8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6FDD-BD1B-4624-827E-8D9EDC3C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9627D9-C778-485A-92C0-2AB094E8060D}"/>
              </a:ext>
            </a:extLst>
          </p:cNvPr>
          <p:cNvSpPr txBox="1"/>
          <p:nvPr/>
        </p:nvSpPr>
        <p:spPr>
          <a:xfrm>
            <a:off x="643163" y="1864179"/>
            <a:ext cx="2590603" cy="44473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5"/>
              </a:spcBef>
            </a:pPr>
            <a:r>
              <a:rPr sz="2800" spc="-110" dirty="0">
                <a:latin typeface="Tahoma"/>
                <a:cs typeface="Tahoma"/>
              </a:rPr>
              <a:t>Constants  </a:t>
            </a:r>
            <a:r>
              <a:rPr sz="2800" spc="-100" dirty="0">
                <a:latin typeface="Tahoma"/>
                <a:cs typeface="Tahoma"/>
              </a:rPr>
              <a:t>Predicates  Functions  </a:t>
            </a:r>
            <a:r>
              <a:rPr sz="2800" spc="-110" dirty="0">
                <a:latin typeface="Tahoma"/>
                <a:cs typeface="Tahoma"/>
              </a:rPr>
              <a:t>Variables  </a:t>
            </a:r>
            <a:r>
              <a:rPr sz="2800" spc="-114" dirty="0">
                <a:latin typeface="Tahoma"/>
                <a:cs typeface="Tahoma"/>
              </a:rPr>
              <a:t>Connectives  </a:t>
            </a:r>
            <a:r>
              <a:rPr sz="2800" spc="-80" dirty="0">
                <a:latin typeface="Tahoma"/>
                <a:cs typeface="Tahoma"/>
              </a:rPr>
              <a:t>Equality  </a:t>
            </a:r>
            <a:r>
              <a:rPr sz="2800" spc="-95" dirty="0">
                <a:latin typeface="Tahoma"/>
                <a:cs typeface="Tahoma"/>
              </a:rPr>
              <a:t>Quantifiers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068B846-B4F1-4255-A27E-115518D67C11}"/>
              </a:ext>
            </a:extLst>
          </p:cNvPr>
          <p:cNvSpPr txBox="1"/>
          <p:nvPr/>
        </p:nvSpPr>
        <p:spPr>
          <a:xfrm>
            <a:off x="3324830" y="1855491"/>
            <a:ext cx="5799600" cy="44852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14"/>
              </a:spcBef>
            </a:pPr>
            <a:r>
              <a:rPr sz="280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80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800" b="0" i="1" spc="3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spc="-125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sz="280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CMU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Brother, </a:t>
            </a:r>
            <a:r>
              <a:rPr sz="280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&gt;,</a:t>
            </a:r>
            <a:r>
              <a:rPr sz="280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</a:t>
            </a:r>
            <a:endParaRPr sz="2800" dirty="0"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Sqrt, 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LeftLegOf,</a:t>
            </a:r>
            <a:r>
              <a:rPr sz="280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 </a:t>
            </a:r>
            <a:endParaRPr lang="en-US" sz="2800" b="0" i="1" spc="-5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sz="280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 </a:t>
            </a:r>
            <a:r>
              <a:rPr sz="28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sz="28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sz="280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  <a:tabLst>
                <a:tab pos="327660" algn="l"/>
                <a:tab pos="643255" algn="l"/>
                <a:tab pos="1029969" algn="l"/>
                <a:tab pos="1651635" algn="l"/>
              </a:tabLst>
            </a:pPr>
            <a:r>
              <a:rPr sz="28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	∨	¬	</a:t>
            </a:r>
            <a:r>
              <a:rPr sz="28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8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28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8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sz="2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6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139158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55470" algn="l"/>
                <a:tab pos="2197735" algn="l"/>
              </a:tabLst>
            </a:pPr>
            <a:r>
              <a:rPr lang="en-US" spc="-70" dirty="0">
                <a:latin typeface="Tahoma"/>
                <a:cs typeface="Tahoma"/>
              </a:rPr>
              <a:t>Atomic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50" dirty="0">
                <a:latin typeface="Tahoma"/>
                <a:cs typeface="Tahoma"/>
              </a:rPr>
              <a:t>sentence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lang="en-US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35"/>
              </a:spcBef>
            </a:pPr>
            <a:r>
              <a:rPr lang="en-US" spc="-135" dirty="0">
                <a:latin typeface="Tahoma"/>
                <a:cs typeface="Tahoma"/>
              </a:rPr>
              <a:t>   or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8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tabLst>
                <a:tab pos="1856105" algn="l"/>
                <a:tab pos="2198370" algn="l"/>
              </a:tabLst>
            </a:pPr>
            <a:r>
              <a:rPr lang="en-US" spc="-130" dirty="0">
                <a:latin typeface="Tahoma"/>
                <a:cs typeface="Tahoma"/>
              </a:rPr>
              <a:t>     Term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function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spc="-135" dirty="0">
                <a:latin typeface="Tahoma"/>
                <a:cs typeface="Tahoma"/>
              </a:rPr>
              <a:t>  or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constant</a:t>
            </a: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i="1" spc="-85" dirty="0">
                <a:solidFill>
                  <a:srgbClr val="990099"/>
                </a:solidFill>
                <a:latin typeface="Bookman Old Style"/>
                <a:cs typeface="Tahoma"/>
              </a:rPr>
              <a:t>  </a:t>
            </a:r>
            <a:r>
              <a:rPr lang="en-US" spc="-135" dirty="0">
                <a:latin typeface="Tahoma"/>
                <a:cs typeface="Tahoma"/>
              </a:rPr>
              <a:t>or</a:t>
            </a:r>
            <a:r>
              <a:rPr lang="en-US" spc="204" dirty="0">
                <a:latin typeface="Tahoma"/>
                <a:cs typeface="Tahoma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pc="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RichardT</a:t>
            </a:r>
            <a:r>
              <a:rPr lang="en-US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heLionheart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</TotalTime>
  <Words>2028</Words>
  <Application>Microsoft Office PowerPoint</Application>
  <PresentationFormat>Widescreen</PresentationFormat>
  <Paragraphs>439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Calibri</vt:lpstr>
      <vt:lpstr>Times New Roman</vt:lpstr>
      <vt:lpstr>Calibri Light</vt:lpstr>
      <vt:lpstr>Tw Cen MT Condensed Extra Bold</vt:lpstr>
      <vt:lpstr>Lucida Sans Unicode</vt:lpstr>
      <vt:lpstr>Century</vt:lpstr>
      <vt:lpstr>Tahoma</vt:lpstr>
      <vt:lpstr>Century Gothic</vt:lpstr>
      <vt:lpstr>Cambria Math</vt:lpstr>
      <vt:lpstr>Courier New</vt:lpstr>
      <vt:lpstr>Arial</vt:lpstr>
      <vt:lpstr>Bookman Old Style</vt:lpstr>
      <vt:lpstr>Wingdings</vt:lpstr>
      <vt:lpstr>Office Theme</vt:lpstr>
      <vt:lpstr>Announcements</vt:lpstr>
      <vt:lpstr>AI: Representation and Problem Solving </vt:lpstr>
      <vt:lpstr>Outline</vt:lpstr>
      <vt:lpstr>Pros and Cons of Propositional Logic</vt:lpstr>
      <vt:lpstr>Pros and Cons of Propositional Logic</vt:lpstr>
      <vt:lpstr>First-Order Logic (First-Order Predicate Calculus)</vt:lpstr>
      <vt:lpstr>Logics in General</vt:lpstr>
      <vt:lpstr>Syntax of FOL</vt:lpstr>
      <vt:lpstr>Syntax of FOL</vt:lpstr>
      <vt:lpstr>Syntax of FOL</vt:lpstr>
      <vt:lpstr>Models for FOL</vt:lpstr>
      <vt:lpstr>Models for FOL</vt:lpstr>
      <vt:lpstr>Model for FOL</vt:lpstr>
      <vt:lpstr>Model for FOL</vt:lpstr>
      <vt:lpstr>Truth in First-Order Logic</vt:lpstr>
      <vt:lpstr>Models for FOL</vt:lpstr>
      <vt:lpstr>Universal Quantification</vt:lpstr>
      <vt:lpstr>Universal Quantification</vt:lpstr>
      <vt:lpstr>Existential Quantification</vt:lpstr>
      <vt:lpstr>Existential Quantification</vt:lpstr>
      <vt:lpstr>Properties of Quantifiers</vt:lpstr>
      <vt:lpstr>Fun with Sentences</vt:lpstr>
      <vt:lpstr>Equality</vt:lpstr>
      <vt:lpstr>Piazza Poll 1</vt:lpstr>
      <vt:lpstr>Interacting with FOL KBs</vt:lpstr>
      <vt:lpstr>Knowledge Base for Wumpus World</vt:lpstr>
      <vt:lpstr>Deducing Hidden Properties</vt:lpstr>
      <vt:lpstr>Keeping Track of Change</vt:lpstr>
      <vt:lpstr>Describing Actions</vt:lpstr>
      <vt:lpstr>Describing Actions</vt:lpstr>
      <vt:lpstr>Making Plans</vt:lpstr>
      <vt:lpstr>Outline</vt:lpstr>
      <vt:lpstr>Inference in First-Order Logic</vt:lpstr>
      <vt:lpstr>Universal Instantiation</vt:lpstr>
      <vt:lpstr>Existential Instantiation</vt:lpstr>
      <vt:lpstr>Reduction to Propositional Inference</vt:lpstr>
      <vt:lpstr>Reduction to Propositional Inference</vt:lpstr>
      <vt:lpstr>Problems with Propositionalization</vt:lpstr>
      <vt:lpstr>Unification</vt:lpstr>
      <vt:lpstr>Generalized Modus Ponens (GMP)</vt:lpstr>
      <vt:lpstr>FOL Forward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868</cp:revision>
  <cp:lastPrinted>2018-11-27T13:42:27Z</cp:lastPrinted>
  <dcterms:created xsi:type="dcterms:W3CDTF">2018-10-11T11:39:27Z</dcterms:created>
  <dcterms:modified xsi:type="dcterms:W3CDTF">2019-02-26T01:57:48Z</dcterms:modified>
</cp:coreProperties>
</file>