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59" r:id="rId2"/>
    <p:sldId id="258" r:id="rId3"/>
    <p:sldId id="257" r:id="rId4"/>
    <p:sldId id="260" r:id="rId5"/>
    <p:sldId id="261" r:id="rId6"/>
    <p:sldId id="262" r:id="rId7"/>
    <p:sldId id="277" r:id="rId8"/>
    <p:sldId id="276" r:id="rId9"/>
    <p:sldId id="278" r:id="rId10"/>
    <p:sldId id="263" r:id="rId11"/>
    <p:sldId id="264" r:id="rId12"/>
    <p:sldId id="267" r:id="rId13"/>
    <p:sldId id="268" r:id="rId14"/>
    <p:sldId id="271" r:id="rId15"/>
    <p:sldId id="265" r:id="rId16"/>
    <p:sldId id="266" r:id="rId17"/>
    <p:sldId id="269" r:id="rId18"/>
    <p:sldId id="270" r:id="rId19"/>
    <p:sldId id="272" r:id="rId20"/>
    <p:sldId id="273" r:id="rId21"/>
    <p:sldId id="275" r:id="rId22"/>
    <p:sldId id="279" r:id="rId23"/>
    <p:sldId id="280" r:id="rId24"/>
    <p:sldId id="282" r:id="rId25"/>
    <p:sldId id="283" r:id="rId26"/>
    <p:sldId id="284" r:id="rId27"/>
    <p:sldId id="281" r:id="rId28"/>
    <p:sldId id="285" r:id="rId29"/>
    <p:sldId id="291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290" r:id="rId39"/>
    <p:sldId id="296" r:id="rId40"/>
    <p:sldId id="297" r:id="rId41"/>
    <p:sldId id="298" r:id="rId42"/>
    <p:sldId id="312" r:id="rId43"/>
    <p:sldId id="313" r:id="rId44"/>
    <p:sldId id="314" r:id="rId45"/>
    <p:sldId id="315" r:id="rId46"/>
    <p:sldId id="299" r:id="rId47"/>
    <p:sldId id="316" r:id="rId48"/>
    <p:sldId id="318" r:id="rId49"/>
    <p:sldId id="317" r:id="rId50"/>
    <p:sldId id="301" r:id="rId51"/>
    <p:sldId id="319" r:id="rId52"/>
    <p:sldId id="302" r:id="rId53"/>
    <p:sldId id="336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30" r:id="rId63"/>
    <p:sldId id="328" r:id="rId64"/>
    <p:sldId id="329" r:id="rId65"/>
    <p:sldId id="331" r:id="rId66"/>
    <p:sldId id="332" r:id="rId67"/>
    <p:sldId id="333" r:id="rId68"/>
    <p:sldId id="334" r:id="rId69"/>
    <p:sldId id="344" r:id="rId70"/>
    <p:sldId id="335" r:id="rId71"/>
    <p:sldId id="337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39" r:id="rId81"/>
    <p:sldId id="340" r:id="rId82"/>
    <p:sldId id="341" r:id="rId83"/>
    <p:sldId id="342" r:id="rId84"/>
    <p:sldId id="343" r:id="rId85"/>
    <p:sldId id="33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105"/>
  </p:normalViewPr>
  <p:slideViewPr>
    <p:cSldViewPr snapToGrid="0" snapToObjects="1">
      <p:cViewPr varScale="1">
        <p:scale>
          <a:sx n="73" d="100"/>
          <a:sy n="73" d="100"/>
        </p:scale>
        <p:origin x="5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51213-782B-6740-9159-A15F1071FA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3B70-394B-D341-8F66-A712FCAE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MRV 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baseline="0" dirty="0"/>
          </a:p>
          <a:p>
            <a:pPr marL="171450" indent="-171450">
              <a:buFont typeface="Wingdings" charset="0"/>
              <a:buChar char="à"/>
            </a:pPr>
            <a:r>
              <a:rPr lang="en-US" baseline="0" dirty="0">
                <a:sym typeface="Wingdings"/>
              </a:rPr>
              <a:t>Solves already without any need for backtracking</a:t>
            </a:r>
          </a:p>
          <a:p>
            <a:pPr marL="171450" indent="-171450">
              <a:buFont typeface="Wingdings" charset="0"/>
              <a:buChar char="à"/>
            </a:pPr>
            <a:endParaRPr lang="en-US" baseline="0" dirty="0"/>
          </a:p>
          <a:p>
            <a:r>
              <a:rPr lang="en-US" baseline="0" dirty="0"/>
              <a:t>Note: need a bigger problem to illustrate relevance of </a:t>
            </a:r>
            <a:r>
              <a:rPr lang="en-US" baseline="0" dirty="0" err="1"/>
              <a:t>backtracking+AC+MRV+MCV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2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6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0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9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Auto-consistency (note</a:t>
            </a:r>
            <a:r>
              <a:rPr lang="en-US" baseline="0" dirty="0"/>
              <a:t> initially nothing gets deleted/pruned since there are consistent options for all constraints for initial variable domains)</a:t>
            </a:r>
          </a:p>
          <a:p>
            <a:endParaRPr lang="en-US" baseline="0" dirty="0"/>
          </a:p>
          <a:p>
            <a:r>
              <a:rPr lang="en-US" baseline="0" dirty="0"/>
              <a:t>Flashes whenever something needs to be re-checked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Auto-consistency (note</a:t>
            </a:r>
            <a:r>
              <a:rPr lang="en-US" baseline="0" dirty="0"/>
              <a:t> initially nothing gets deleted/pruned since there are consistent options for all constraints for initial variable domains)</a:t>
            </a:r>
          </a:p>
          <a:p>
            <a:endParaRPr lang="en-US" baseline="0" dirty="0"/>
          </a:p>
          <a:p>
            <a:r>
              <a:rPr lang="en-US" baseline="0" dirty="0"/>
              <a:t>Flashes whenever something needs to be re-checked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2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  (first) / Arc Consistency (second)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MRV 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baseline="0" dirty="0"/>
          </a:p>
          <a:p>
            <a:pPr marL="171450" indent="-171450">
              <a:buFont typeface="Wingdings" charset="0"/>
              <a:buChar char="à"/>
            </a:pPr>
            <a:r>
              <a:rPr lang="en-US" baseline="0" dirty="0">
                <a:sym typeface="Wingdings"/>
              </a:rPr>
              <a:t>Solves already without any need for backtracking</a:t>
            </a:r>
          </a:p>
          <a:p>
            <a:pPr marL="171450" indent="-171450">
              <a:buFont typeface="Wingdings" charset="0"/>
              <a:buChar char="à"/>
            </a:pPr>
            <a:endParaRPr lang="en-US" baseline="0" dirty="0"/>
          </a:p>
          <a:p>
            <a:r>
              <a:rPr lang="en-US" baseline="0" dirty="0"/>
              <a:t>Note: need a bigger problem to illustrate relevance of </a:t>
            </a:r>
            <a:r>
              <a:rPr lang="en-US" baseline="0" dirty="0" err="1"/>
              <a:t>backtracking+AC+MRV+MCV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7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MRV 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baseline="0" dirty="0"/>
          </a:p>
          <a:p>
            <a:pPr marL="171450" indent="-171450">
              <a:buFont typeface="Wingdings" charset="0"/>
              <a:buChar char="à"/>
            </a:pPr>
            <a:r>
              <a:rPr lang="en-US" baseline="0" dirty="0">
                <a:sym typeface="Wingdings"/>
              </a:rPr>
              <a:t>Solves already without any need for backtracking</a:t>
            </a:r>
          </a:p>
          <a:p>
            <a:pPr marL="171450" indent="-171450">
              <a:buFont typeface="Wingdings" charset="0"/>
              <a:buChar char="à"/>
            </a:pPr>
            <a:endParaRPr lang="en-US" baseline="0" dirty="0"/>
          </a:p>
          <a:p>
            <a:r>
              <a:rPr lang="en-US" baseline="0" dirty="0"/>
              <a:t>Note: need a bigger problem to illustrate relevance of </a:t>
            </a:r>
            <a:r>
              <a:rPr lang="en-US" baseline="0" dirty="0" err="1"/>
              <a:t>backtracking+AC+MRV+MCV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6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test has structure, it ‘s more like a manual describing a</a:t>
            </a:r>
            <a:r>
              <a:rPr lang="en-US" baseline="0" dirty="0"/>
              <a:t> set of constraints that have to hold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5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test has structure, it ‘s more like a manual describing a</a:t>
            </a:r>
            <a:r>
              <a:rPr lang="en-US" baseline="0" dirty="0"/>
              <a:t> set of constraints that have to hold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Demo:</a:t>
            </a:r>
          </a:p>
          <a:p>
            <a:endParaRPr lang="en-US" baseline="0" dirty="0"/>
          </a:p>
          <a:p>
            <a:r>
              <a:rPr lang="en-US" baseline="0" dirty="0"/>
              <a:t>Run </a:t>
            </a:r>
            <a:r>
              <a:rPr lang="en-US" baseline="0" dirty="0" err="1"/>
              <a:t>constraint.jar</a:t>
            </a:r>
            <a:r>
              <a:rPr lang="en-US" baseline="0" dirty="0"/>
              <a:t> or </a:t>
            </a:r>
            <a:r>
              <a:rPr lang="en-US" baseline="0" dirty="0" err="1"/>
              <a:t>constraint.exe</a:t>
            </a:r>
            <a:r>
              <a:rPr lang="en-US" baseline="0" dirty="0"/>
              <a:t>, load the 5 queens problem.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is just showing the n-queens applet as</a:t>
            </a:r>
            <a:r>
              <a:rPr lang="en-US" baseline="0" dirty="0"/>
              <a:t> illustration of constraint graph, but later in lecture we’ll interact with the applet.</a:t>
            </a:r>
          </a:p>
          <a:p>
            <a:r>
              <a:rPr lang="en-US" dirty="0" err="1"/>
              <a:t>aispace.org</a:t>
            </a:r>
            <a:r>
              <a:rPr lang="en-US" dirty="0"/>
              <a:t> will have the latest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73B70-394B-D341-8F66-A712FCAEE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9230-0FD9-D24F-9958-2CDCC51990C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4970-942D-C344-9E05-4058AA48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9.wmf"/><Relationship Id="rId12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8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10.xml"/><Relationship Id="rId10" Type="http://schemas.openxmlformats.org/officeDocument/2006/relationships/image" Target="../media/image21.png"/><Relationship Id="rId4" Type="http://schemas.openxmlformats.org/officeDocument/2006/relationships/tags" Target="../tags/tag9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tags" Target="../tags/tag1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5.png"/><Relationship Id="rId5" Type="http://schemas.openxmlformats.org/officeDocument/2006/relationships/tags" Target="../tags/tag15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3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24.xml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tags" Target="../tags/tag23.xml"/><Relationship Id="rId9" Type="http://schemas.openxmlformats.org/officeDocument/2006/relationships/image" Target="../media/image35.wmf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wmf"/><Relationship Id="rId4" Type="http://schemas.openxmlformats.org/officeDocument/2006/relationships/image" Target="../media/image5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CSP Warm-up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14600"/>
            <a:ext cx="2628900" cy="25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696200" y="2057400"/>
            <a:ext cx="3200400" cy="3074850"/>
            <a:chOff x="6248400" y="1443036"/>
            <a:chExt cx="4648200" cy="4348164"/>
          </a:xfrm>
        </p:grpSpPr>
        <p:sp>
          <p:nvSpPr>
            <p:cNvPr id="2" name="Rectangle 1"/>
            <p:cNvSpPr/>
            <p:nvPr/>
          </p:nvSpPr>
          <p:spPr>
            <a:xfrm>
              <a:off x="6248400" y="1443037"/>
              <a:ext cx="4648200" cy="434816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  <a:endCxn id="2" idx="2"/>
            </p:cNvCxnSpPr>
            <p:nvPr/>
          </p:nvCxnSpPr>
          <p:spPr>
            <a:xfrm>
              <a:off x="8572500" y="1443037"/>
              <a:ext cx="0" cy="434816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1"/>
            </p:cNvCxnSpPr>
            <p:nvPr/>
          </p:nvCxnSpPr>
          <p:spPr>
            <a:xfrm flipV="1">
              <a:off x="6248400" y="3617118"/>
              <a:ext cx="4648200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467600" y="1443037"/>
              <a:ext cx="0" cy="43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53600" y="1443036"/>
              <a:ext cx="0" cy="43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248400" y="4724400"/>
              <a:ext cx="4648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48400" y="2514600"/>
              <a:ext cx="4648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96200" y="2527322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1600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39201" y="3651269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82200" y="472881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9201" y="2527322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1374812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Assign Red, Green, or Blue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Neighbors must be different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9500" y="13716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Sudoku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6418" y="5410200"/>
            <a:ext cx="10993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What is your brain doing to solve these?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How would you solve these with search (BFS, DFS, etc.)?</a:t>
            </a:r>
          </a:p>
        </p:txBody>
      </p:sp>
    </p:spTree>
    <p:extLst>
      <p:ext uri="{BB962C8B-B14F-4D97-AF65-F5344CB8AC3E}">
        <p14:creationId xmlns:p14="http://schemas.microsoft.com/office/powerpoint/2010/main" val="70143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CSP Examples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1140" t="1105"/>
          <a:stretch>
            <a:fillRect/>
          </a:stretch>
        </p:blipFill>
        <p:spPr bwMode="auto">
          <a:xfrm>
            <a:off x="3124200" y="1331917"/>
            <a:ext cx="6019800" cy="49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46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7056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Domains: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Constraints: adjacent regions must have different colors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Solutions are assignments satisfying all constraints, e.g.: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1140" t="1105"/>
          <a:stretch>
            <a:fillRect/>
          </a:stretch>
        </p:blipFill>
        <p:spPr bwMode="auto">
          <a:xfrm>
            <a:off x="8408893" y="1228165"/>
            <a:ext cx="3021107" cy="250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2609" y="1417801"/>
            <a:ext cx="4281583" cy="25860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34281" y="2141729"/>
            <a:ext cx="3023521" cy="29667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31725" y="5695209"/>
            <a:ext cx="5983475" cy="62939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80322" y="3675531"/>
            <a:ext cx="1201079" cy="2239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8455" y="4217897"/>
            <a:ext cx="4759520" cy="259431"/>
          </a:xfrm>
          <a:prstGeom prst="rect">
            <a:avLst/>
          </a:prstGeom>
          <a:noFill/>
          <a:ln/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5019" y="4178525"/>
            <a:ext cx="3929781" cy="2069651"/>
          </a:xfrm>
          <a:prstGeom prst="rect">
            <a:avLst/>
          </a:prstGeom>
          <a:noFill/>
        </p:spPr>
      </p:pic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219200" y="3562293"/>
            <a:ext cx="1905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Implicit: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219200" y="4114801"/>
            <a:ext cx="13716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Explicit:</a:t>
            </a:r>
          </a:p>
        </p:txBody>
      </p:sp>
    </p:spTree>
    <p:extLst>
      <p:ext uri="{BB962C8B-B14F-4D97-AF65-F5344CB8AC3E}">
        <p14:creationId xmlns:p14="http://schemas.microsoft.com/office/powerpoint/2010/main" val="9370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Graphs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600200"/>
            <a:ext cx="48028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967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Binary CSP: each constraint relates (at most) two variables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Binary constraint graph: nodes are variables, arcs show constraints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General-purpose CSP algorithms use the graph structure to speed up search. E.g., Tasmania is an independent </a:t>
            </a:r>
            <a:r>
              <a:rPr lang="en-US" sz="2400" dirty="0" err="1"/>
              <a:t>subproblem</a:t>
            </a:r>
            <a:r>
              <a:rPr lang="en-US" sz="2400" dirty="0"/>
              <a:t>!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00201"/>
            <a:ext cx="3327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029200" y="6400801"/>
            <a:ext cx="7010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CSP applet (made available by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aispace.org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) -- n-queens]</a:t>
            </a:r>
          </a:p>
        </p:txBody>
      </p:sp>
    </p:spTree>
    <p:extLst>
      <p:ext uri="{BB962C8B-B14F-4D97-AF65-F5344CB8AC3E}">
        <p14:creationId xmlns:p14="http://schemas.microsoft.com/office/powerpoint/2010/main" val="408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Varieties of CSPs and Constraints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1" y="1372103"/>
            <a:ext cx="7316459" cy="495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48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Formulation 1: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1" eaLnBrk="1" hangingPunct="1"/>
            <a:r>
              <a:rPr lang="en-US" dirty="0"/>
              <a:t>Domains:</a:t>
            </a:r>
          </a:p>
          <a:p>
            <a:pPr lvl="1" eaLnBrk="1" hangingPunct="1"/>
            <a:r>
              <a:rPr lang="en-US" dirty="0"/>
              <a:t>Constraints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75101" b="14342"/>
          <a:stretch>
            <a:fillRect/>
          </a:stretch>
        </p:blipFill>
        <p:spPr bwMode="auto">
          <a:xfrm>
            <a:off x="5257800" y="15240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23240" y="2754379"/>
            <a:ext cx="8540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44035" y="2361194"/>
            <a:ext cx="4905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5288" y="4572001"/>
            <a:ext cx="17637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60489" y="4132557"/>
            <a:ext cx="6148585" cy="363244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379" y="1479838"/>
            <a:ext cx="4150020" cy="1948241"/>
          </a:xfrm>
          <a:prstGeom prst="rect">
            <a:avLst/>
          </a:prstGeom>
          <a:noFill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60488" y="4572002"/>
            <a:ext cx="7002160" cy="1264239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532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Formulation 2: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Domains: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Constraints:</a:t>
            </a: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29656" y="1955830"/>
            <a:ext cx="3952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5410202"/>
            <a:ext cx="4394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4700" y="4572001"/>
            <a:ext cx="452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29656" y="2640042"/>
            <a:ext cx="19700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2"/>
          <p:cNvPicPr>
            <a:picLocks noChangeAspect="1" noChangeArrowheads="1"/>
          </p:cNvPicPr>
          <p:nvPr/>
        </p:nvPicPr>
        <p:blipFill>
          <a:blip r:embed="rId15" cstate="print"/>
          <a:srcRect l="75101" b="14342"/>
          <a:stretch>
            <a:fillRect/>
          </a:stretch>
        </p:blipFill>
        <p:spPr bwMode="auto">
          <a:xfrm>
            <a:off x="8389937" y="16002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32737" y="1752602"/>
            <a:ext cx="39528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1" y="2209802"/>
            <a:ext cx="411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2739" y="2667002"/>
            <a:ext cx="411163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32739" y="3128964"/>
            <a:ext cx="4111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1752600" y="4491338"/>
            <a:ext cx="1905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Implicit: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1752600" y="5345114"/>
            <a:ext cx="1371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Explicit: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27400" y="6019800"/>
            <a:ext cx="558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77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Cryptarithmetic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4876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Variables: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Domains: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Constraints:</a:t>
            </a:r>
          </a:p>
          <a:p>
            <a:pPr eaLnBrk="1" hangingPunct="1"/>
            <a:endParaRPr lang="en-US" sz="2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 l="1343" t="1076"/>
          <a:stretch>
            <a:fillRect/>
          </a:stretch>
        </p:blipFill>
        <p:spPr bwMode="auto">
          <a:xfrm>
            <a:off x="6598024" y="3684495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 l="2014" t="2845"/>
          <a:stretch>
            <a:fillRect/>
          </a:stretch>
        </p:blipFill>
        <p:spPr bwMode="auto">
          <a:xfrm>
            <a:off x="6069106" y="18646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2281237"/>
            <a:ext cx="41148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1715" y="3238502"/>
            <a:ext cx="37226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28702" y="5021264"/>
            <a:ext cx="33147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5715000"/>
            <a:ext cx="5476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590" y="4344990"/>
            <a:ext cx="34782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8482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Sudoku</a:t>
            </a:r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2" y="2227859"/>
            <a:ext cx="40513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0" y="15240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Variables: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Each (open) square</a:t>
            </a: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Domains: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{1,2,…,9}</a:t>
            </a: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Constraints: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52600" y="1503959"/>
            <a:ext cx="2743200" cy="1144588"/>
            <a:chOff x="838200" y="1600200"/>
            <a:chExt cx="2743200" cy="1143794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951413" y="3104159"/>
            <a:ext cx="915987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1580159"/>
            <a:ext cx="1524000" cy="1828800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66495" y="4261247"/>
            <a:ext cx="2823399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6497" y="3784006"/>
            <a:ext cx="319670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66498" y="4718447"/>
            <a:ext cx="308481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66495" y="5175647"/>
            <a:ext cx="29718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(or can have a bunch of pairwise inequality constraints)</a:t>
            </a:r>
          </a:p>
        </p:txBody>
      </p:sp>
    </p:spTree>
    <p:extLst>
      <p:ext uri="{BB962C8B-B14F-4D97-AF65-F5344CB8AC3E}">
        <p14:creationId xmlns:p14="http://schemas.microsoft.com/office/powerpoint/2010/main" val="19079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Varieties of CSPs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442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Discrete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Finite domains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Size </a:t>
            </a:r>
            <a:r>
              <a:rPr lang="en-US" sz="2000" i="1" dirty="0">
                <a:latin typeface="Times New Roman" pitchFamily="18" charset="0"/>
              </a:rPr>
              <a:t>d</a:t>
            </a:r>
            <a:r>
              <a:rPr lang="en-US" sz="1900" dirty="0"/>
              <a:t> means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d</a:t>
            </a:r>
            <a:r>
              <a:rPr lang="en-US" sz="2000" i="1" baseline="30000" dirty="0" err="1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1900" dirty="0"/>
              <a:t> 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Boolean CSPs, including Boolean </a:t>
            </a:r>
            <a:r>
              <a:rPr lang="en-US" sz="1900" dirty="0" err="1"/>
              <a:t>satisfiability</a:t>
            </a:r>
            <a:r>
              <a:rPr lang="en-US" sz="1900" dirty="0"/>
              <a:t>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Infinite domains (integers, strings,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job scheduling, variables are start/end times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Linear constraints solvable, nonlinear </a:t>
            </a:r>
            <a:r>
              <a:rPr lang="en-US" sz="1900" dirty="0" err="1"/>
              <a:t>undecidable</a:t>
            </a:r>
            <a:endParaRPr lang="en-US" sz="19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start/end times for Hubble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Linear constraints solvable in polynomial time by LP methods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9993" y="1364304"/>
            <a:ext cx="2813015" cy="236949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800" y="3840355"/>
            <a:ext cx="2817740" cy="2294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3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AI: Representation and Problem Solving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Constraint Satisfaction Problems (CSPs)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Pat Virtue, http://ai.berkeley.edu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6022848" cy="268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236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Varieties of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Varieties of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Unary constraints involve a single variable (equivalent to reducing domains), e.g.: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Binary constraints involve pairs of variables, e.g.: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Higher-order constraints involve 3 or more variables: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 e.g., </a:t>
            </a:r>
            <a:r>
              <a:rPr lang="en-US" sz="1900" dirty="0" err="1"/>
              <a:t>cryptarithmetic</a:t>
            </a:r>
            <a:r>
              <a:rPr lang="en-US" sz="1900" dirty="0"/>
              <a:t> column constraints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Preferences (soft constraints):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E.g., red is better than green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Often </a:t>
            </a:r>
            <a:r>
              <a:rPr lang="en-US" sz="1900" dirty="0" err="1"/>
              <a:t>representable</a:t>
            </a:r>
            <a:r>
              <a:rPr lang="en-US" sz="1900" dirty="0"/>
              <a:t> by a cost for each variable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Gives constrained optimization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(We’ll ignore these until we get to </a:t>
            </a:r>
            <a:r>
              <a:rPr lang="en-US" sz="1900" dirty="0" err="1"/>
              <a:t>Bayes</a:t>
            </a:r>
            <a:r>
              <a:rPr lang="en-US" sz="1900" dirty="0"/>
              <a:t>’ nets)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02494" y="2329688"/>
            <a:ext cx="1665615" cy="27789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24261" y="3167889"/>
            <a:ext cx="1417292" cy="277848"/>
          </a:xfrm>
          <a:prstGeom prst="rect">
            <a:avLst/>
          </a:prstGeom>
          <a:noFill/>
          <a:ln/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520" y="1448142"/>
            <a:ext cx="4952679" cy="3352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41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CSPs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1" y="1524416"/>
            <a:ext cx="8866186" cy="4628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810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Search Formulation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6019800" cy="50782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Standard search formulation of CSPs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States defined by the values assigned so far (partial assignments)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Initial state: the empty assignment, {}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Successor function: assign a value to an unassigned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Goal test: the current assignment is complete and satisfies all constraints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We’ll start with the straightforward, naïve approach, then improve it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1" y="1545125"/>
            <a:ext cx="5359576" cy="4169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578" t="520" b="57003"/>
          <a:stretch/>
        </p:blipFill>
        <p:spPr bwMode="auto">
          <a:xfrm>
            <a:off x="0" y="1690688"/>
            <a:ext cx="7752756" cy="287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81395" y="3202824"/>
            <a:ext cx="4186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All possible first variables</a:t>
            </a:r>
          </a:p>
          <a:p>
            <a:r>
              <a:rPr lang="en-US" sz="2800" dirty="0"/>
              <a:t>Check: Is there a solution?</a:t>
            </a:r>
          </a:p>
        </p:txBody>
      </p:sp>
    </p:spTree>
    <p:extLst>
      <p:ext uri="{BB962C8B-B14F-4D97-AF65-F5344CB8AC3E}">
        <p14:creationId xmlns:p14="http://schemas.microsoft.com/office/powerpoint/2010/main" val="17929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43924" y="1757618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1454137" y="3280086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229025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1465693" y="2790145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33882" y="327810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14305" y="327810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5005153" y="327810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90344" y="327810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66000" y="327810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22890" y="281092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03313" y="281092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94161" y="281092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79352" y="281092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55008" y="281092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53842" y="23275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34265" y="23275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5025113" y="23275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210304" y="23275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85960" y="23275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051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43924" y="1757618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33882" y="327648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14305" y="3283743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5005153" y="32764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90344" y="328737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66000" y="328737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22890" y="28029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03313" y="2810186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94161" y="2802873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79352" y="279930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55008" y="279930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53842" y="2331159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34265" y="2338415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5025113" y="233110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210304" y="2342044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85960" y="2342044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2622536" y="3283743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7050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2634092" y="2790145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23964" y="4580646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1434177" y="6106771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13922" y="6099515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794345" y="610677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85193" y="6099458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70384" y="611040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46040" y="611040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02930" y="5625958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783353" y="5633214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74201" y="562590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59392" y="5622329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35048" y="5622329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33882" y="515418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14305" y="5161443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5005153" y="515413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90344" y="516507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66000" y="516507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2602576" y="6106771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17090" y="5125158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2614132" y="5613173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9913" r="14557" b="12004"/>
          <a:stretch/>
        </p:blipFill>
        <p:spPr bwMode="auto">
          <a:xfrm>
            <a:off x="1412972" y="3671888"/>
            <a:ext cx="7122459" cy="14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1434741" y="4154375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02930" y="4640717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783353" y="4647973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74201" y="464066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59392" y="465160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35048" y="465160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591938" y="4167160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772361" y="4174416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63209" y="4167103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48400" y="416353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24056" y="4163531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2622890" y="3695389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3803313" y="3702645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4994161" y="3695332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6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6179352" y="3706274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1042" t="88978" r="14557" b="423"/>
          <a:stretch/>
        </p:blipFill>
        <p:spPr bwMode="auto">
          <a:xfrm>
            <a:off x="7355008" y="3706274"/>
            <a:ext cx="1200383" cy="3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2591584" y="4647973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06098" y="366636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2603140" y="4154375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58436" y="277384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49671" y="324556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83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1441681" y="3682604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8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1427880" y="4640604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1427237" y="5170573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7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43924" y="1757618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303206" y="3269274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314762" y="2787551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22890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03313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57552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37975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321677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3882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1430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68544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48967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62593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43016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97255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77678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157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9913" r="14557" b="12004"/>
          <a:stretch/>
        </p:blipFill>
        <p:spPr bwMode="auto">
          <a:xfrm>
            <a:off x="1436722" y="3671888"/>
            <a:ext cx="7122459" cy="14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304998" y="4649155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70443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316554" y="4167432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24682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05105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59344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323469" y="3689268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5674" y="416109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1609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70336" y="416109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64385" y="4617431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44808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99047" y="4617431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336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70443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70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60140" y="4168296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67080" y="3708400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72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53279" y="4628136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80592" y="4890619"/>
            <a:ext cx="5838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500" dirty="0"/>
              <a:t>…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09832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43924" y="1757618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303206" y="3281149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314762" y="2787551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22890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03313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57552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37975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321677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3882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1430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68544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48967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62593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43016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97255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77678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157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9913" r="14557" b="12004"/>
          <a:stretch/>
        </p:blipFill>
        <p:spPr bwMode="auto">
          <a:xfrm>
            <a:off x="1412972" y="3671888"/>
            <a:ext cx="7122459" cy="14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281248" y="4672905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46693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292804" y="4179307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00932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781355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35594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299719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11924" y="417297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79234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46586" y="417297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40635" y="462930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21058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75297" y="462930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3961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46693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36390" y="4180171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43330" y="3708400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29529" y="4651886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1556842" y="4890619"/>
            <a:ext cx="5838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500" dirty="0"/>
              <a:t>…</a:t>
            </a:r>
            <a:endParaRPr lang="en-US" sz="45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12004"/>
          <a:stretch/>
        </p:blipFill>
        <p:spPr bwMode="auto">
          <a:xfrm>
            <a:off x="1443924" y="1757618"/>
            <a:ext cx="7122459" cy="1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303206" y="3269274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314762" y="2787551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22890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03313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57552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37975" y="230213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321677" y="230938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3882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1430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68544" y="2781214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48967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62593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43016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97255" y="3237550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6177678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1575" y="2773957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8651" y="323029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9913" r="14557" b="12004"/>
          <a:stretch/>
        </p:blipFill>
        <p:spPr bwMode="auto">
          <a:xfrm>
            <a:off x="1436722" y="3671888"/>
            <a:ext cx="7122459" cy="14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6219" r="85110" b="12004"/>
          <a:stretch/>
        </p:blipFill>
        <p:spPr bwMode="auto">
          <a:xfrm>
            <a:off x="7304998" y="4649155"/>
            <a:ext cx="1241219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70443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7316554" y="4167432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68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24682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05105" y="3693886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59344" y="370114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7323469" y="3689268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35674" y="416109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1609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70336" y="4161095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2664385" y="4617431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3844808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4999047" y="4617431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63367" y="4165713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56765" t="87997" r="28435" b="29"/>
          <a:stretch/>
        </p:blipFill>
        <p:spPr bwMode="auto">
          <a:xfrm>
            <a:off x="1470443" y="4622049"/>
            <a:ext cx="1233714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0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60140" y="4168296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81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67080" y="3708400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82"/>
          <p:cNvPicPr>
            <a:picLocks noChangeAspect="1" noChangeArrowheads="1"/>
          </p:cNvPicPr>
          <p:nvPr/>
        </p:nvPicPr>
        <p:blipFill rotWithShape="1">
          <a:blip r:embed="rId2" cstate="print"/>
          <a:srcRect l="28558" t="75630" r="56642" b="12004"/>
          <a:stretch/>
        </p:blipFill>
        <p:spPr bwMode="auto">
          <a:xfrm>
            <a:off x="6153279" y="4628136"/>
            <a:ext cx="1233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1580592" y="4890619"/>
            <a:ext cx="5838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500" dirty="0"/>
              <a:t>…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86252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14600"/>
            <a:ext cx="2628900" cy="25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57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general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you fail?</a:t>
            </a:r>
          </a:p>
        </p:txBody>
      </p:sp>
    </p:spTree>
    <p:extLst>
      <p:ext uri="{BB962C8B-B14F-4D97-AF65-F5344CB8AC3E}">
        <p14:creationId xmlns:p14="http://schemas.microsoft.com/office/powerpoint/2010/main" val="143589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due Wednesday!</a:t>
            </a:r>
          </a:p>
          <a:p>
            <a:r>
              <a:rPr lang="en-US" dirty="0"/>
              <a:t>P1 due Thursday, you can work in pairs!</a:t>
            </a:r>
          </a:p>
          <a:p>
            <a:endParaRPr lang="en-US" dirty="0"/>
          </a:p>
          <a:p>
            <a:r>
              <a:rPr lang="en-US" dirty="0"/>
              <a:t>Watch your time management!</a:t>
            </a:r>
          </a:p>
        </p:txBody>
      </p:sp>
    </p:spTree>
    <p:extLst>
      <p:ext uri="{BB962C8B-B14F-4D97-AF65-F5344CB8AC3E}">
        <p14:creationId xmlns:p14="http://schemas.microsoft.com/office/powerpoint/2010/main" val="41953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2" y="1752602"/>
            <a:ext cx="7315199" cy="427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8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829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Backtracking search is the basic uninformed algorithm for solving CSPs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1: One variable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Variable assignments are commutative, so fix ordering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I.e., [WA = red then NT = green] same as [NT = green then WA = red]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Only need to consider assignments to a single variable at each step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2: Check constraints as you 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 consider only values which do not conflict previous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Might have to do some computation to check the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“Incremental goal test”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Depth-first search with these two improvements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/>
              <a:t>	is called </a:t>
            </a:r>
            <a:r>
              <a:rPr lang="en-US" sz="2400" i="1" dirty="0"/>
              <a:t>backtracking search </a:t>
            </a:r>
            <a:r>
              <a:rPr lang="en-US" sz="2400" dirty="0"/>
              <a:t>(not the best name)</a:t>
            </a:r>
            <a:endParaRPr lang="en-US" sz="2400" i="1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Can solve n-queens for n </a:t>
            </a: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25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3962400"/>
            <a:ext cx="4571999" cy="2673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68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81" y="1447800"/>
            <a:ext cx="116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3" cstate="print"/>
          <a:srcRect l="983" t="1931"/>
          <a:stretch>
            <a:fillRect/>
          </a:stretch>
        </p:blipFill>
        <p:spPr bwMode="auto">
          <a:xfrm>
            <a:off x="4535581" y="1474413"/>
            <a:ext cx="3846420" cy="204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4" cstate="print"/>
          <a:srcRect l="645" t="615"/>
          <a:stretch>
            <a:fillRect/>
          </a:stretch>
        </p:blipFill>
        <p:spPr bwMode="auto">
          <a:xfrm>
            <a:off x="3692899" y="1474413"/>
            <a:ext cx="4534647" cy="33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5" cstate="print"/>
          <a:srcRect l="578" t="520"/>
          <a:stretch>
            <a:fillRect/>
          </a:stretch>
        </p:blipFill>
        <p:spPr bwMode="auto">
          <a:xfrm>
            <a:off x="2823322" y="1483377"/>
            <a:ext cx="5401049" cy="468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3962400"/>
            <a:ext cx="4571999" cy="2673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20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0189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33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0189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438400" y="2540000"/>
            <a:ext cx="5210629" cy="31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472" y="2237992"/>
            <a:ext cx="217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Search checks consistency on full assignment</a:t>
            </a:r>
          </a:p>
        </p:txBody>
      </p:sp>
    </p:spTree>
    <p:extLst>
      <p:ext uri="{BB962C8B-B14F-4D97-AF65-F5344CB8AC3E}">
        <p14:creationId xmlns:p14="http://schemas.microsoft.com/office/powerpoint/2010/main" val="32907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0189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438400" y="3367315"/>
            <a:ext cx="7039429" cy="333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471" y="3065308"/>
            <a:ext cx="204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Backtracking Search checks consistency at each assignment</a:t>
            </a:r>
          </a:p>
        </p:txBody>
      </p:sp>
    </p:spTree>
    <p:extLst>
      <p:ext uri="{BB962C8B-B14F-4D97-AF65-F5344CB8AC3E}">
        <p14:creationId xmlns:p14="http://schemas.microsoft.com/office/powerpoint/2010/main" val="37122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363029"/>
            <a:ext cx="8229600" cy="6397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400" dirty="0"/>
              <a:t>Backtracking = DFS + variable-ordering + fail-on-violation</a:t>
            </a:r>
          </a:p>
          <a:p>
            <a:pPr eaLnBrk="1" hangingPunct="1"/>
            <a:r>
              <a:rPr lang="en-US" sz="2400" dirty="0"/>
              <a:t>What are the choice points?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0189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54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363029"/>
            <a:ext cx="8229600" cy="6397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400" dirty="0"/>
              <a:t>Backtracking = DFS + variable-ordering + fail-on-violation</a:t>
            </a:r>
          </a:p>
          <a:p>
            <a:pPr eaLnBrk="1" hangingPunct="1"/>
            <a:r>
              <a:rPr lang="en-US" sz="2400" dirty="0"/>
              <a:t>What are the choice points?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0189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2825753"/>
            <a:ext cx="7184571" cy="599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Coloring – Backtracking</a:t>
            </a:r>
          </a:p>
        </p:txBody>
      </p:sp>
    </p:spTree>
    <p:extLst>
      <p:ext uri="{BB962C8B-B14F-4D97-AF65-F5344CB8AC3E}">
        <p14:creationId xmlns:p14="http://schemas.microsoft.com/office/powerpoint/2010/main" val="1880402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Improving Backtracking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General-purpose ideas give huge gains in speed</a:t>
            </a:r>
          </a:p>
          <a:p>
            <a:pPr lvl="1" eaLnBrk="1" hangingPunct="1"/>
            <a:endParaRPr lang="en-US" sz="2400" dirty="0"/>
          </a:p>
          <a:p>
            <a:r>
              <a:rPr lang="en-US" dirty="0"/>
              <a:t>Filtering: Can we detect inevitable failure early?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Ordering:</a:t>
            </a:r>
          </a:p>
          <a:p>
            <a:pPr lvl="1" eaLnBrk="1" hangingPunct="1"/>
            <a:r>
              <a:rPr lang="en-US" sz="2400" dirty="0"/>
              <a:t>Which variable should be assigned next?</a:t>
            </a:r>
          </a:p>
          <a:p>
            <a:pPr lvl="1" eaLnBrk="1" hangingPunct="1"/>
            <a:r>
              <a:rPr lang="en-US" sz="2400" dirty="0"/>
              <a:t>In what order should its values be tried?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Structure: Can we exploit the problem structure?</a:t>
            </a:r>
          </a:p>
          <a:p>
            <a:pPr lvl="1" eaLnBrk="1" hangingPunct="1"/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162" y="1830010"/>
            <a:ext cx="4110079" cy="296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545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6400" y="1521032"/>
            <a:ext cx="11379200" cy="4729164"/>
          </a:xfrm>
        </p:spPr>
        <p:txBody>
          <a:bodyPr/>
          <a:lstStyle/>
          <a:p>
            <a:pPr lvl="1"/>
            <a:endParaRPr lang="en-US" sz="2000" dirty="0"/>
          </a:p>
          <a:p>
            <a:pPr eaLnBrk="1" hangingPunct="1"/>
            <a:r>
              <a:rPr lang="en-US" sz="2400" dirty="0"/>
              <a:t>Planning: sequences of actions</a:t>
            </a:r>
          </a:p>
          <a:p>
            <a:pPr lvl="1" eaLnBrk="1" hangingPunct="1"/>
            <a:r>
              <a:rPr lang="en-US" sz="2000" dirty="0"/>
              <a:t>The path to the goal is the important thing</a:t>
            </a:r>
          </a:p>
          <a:p>
            <a:pPr lvl="1" eaLnBrk="1" hangingPunct="1"/>
            <a:r>
              <a:rPr lang="en-US" sz="2000" dirty="0"/>
              <a:t>Paths have various costs, depths</a:t>
            </a:r>
          </a:p>
          <a:p>
            <a:pPr lvl="1" eaLnBrk="1" hangingPunct="1"/>
            <a:r>
              <a:rPr lang="en-US" sz="2000" dirty="0"/>
              <a:t>Heuristics give problem-specific guidance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Identification: assignments to variables</a:t>
            </a:r>
          </a:p>
          <a:p>
            <a:pPr lvl="1" eaLnBrk="1" hangingPunct="1"/>
            <a:r>
              <a:rPr lang="en-US" sz="2000" dirty="0"/>
              <a:t>The goal itself is important, not the path</a:t>
            </a:r>
          </a:p>
          <a:p>
            <a:pPr lvl="1" eaLnBrk="1" hangingPunct="1"/>
            <a:r>
              <a:rPr lang="en-US" sz="2000" dirty="0"/>
              <a:t>All paths at the same depth (for some formulations)</a:t>
            </a:r>
          </a:p>
          <a:p>
            <a:pPr lvl="1" eaLnBrk="1" hangingPunct="1"/>
            <a:r>
              <a:rPr lang="en-US" sz="2000" dirty="0"/>
              <a:t>CSPs are specialized for identification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2021" y="3810795"/>
            <a:ext cx="3067051" cy="2665413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596188" y="1882124"/>
            <a:ext cx="3376612" cy="2228563"/>
            <a:chOff x="7596188" y="1882124"/>
            <a:chExt cx="3376612" cy="2228563"/>
          </a:xfrm>
        </p:grpSpPr>
        <p:sp>
          <p:nvSpPr>
            <p:cNvPr id="7" name="Rectangle 6"/>
            <p:cNvSpPr/>
            <p:nvPr/>
          </p:nvSpPr>
          <p:spPr>
            <a:xfrm>
              <a:off x="7772401" y="1905001"/>
              <a:ext cx="152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6188" y="1882124"/>
              <a:ext cx="3376612" cy="222856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52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2" y="1600646"/>
            <a:ext cx="7237410" cy="4056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977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647700" y="3276600"/>
            <a:ext cx="3497357" cy="1828800"/>
            <a:chOff x="1813860" y="2438401"/>
            <a:chExt cx="2331571" cy="1219200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444" b="67024"/>
            <a:stretch/>
          </p:blipFill>
          <p:spPr bwMode="auto">
            <a:xfrm>
              <a:off x="1813860" y="2438401"/>
              <a:ext cx="2130335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914871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>
                  <a:latin typeface="Calibri" pitchFamily="34" charset="0"/>
                </a:rPr>
                <a:t> SA</a:t>
              </a:r>
              <a:endParaRPr lang="en-US" sz="1500" dirty="0">
                <a:latin typeface="Calibri" pitchFamily="34" charset="0"/>
              </a:endParaRP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3016920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895558" y="4325255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1054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726142" y="3371155"/>
            <a:ext cx="2123514" cy="1824960"/>
            <a:chOff x="2729755" y="2502325"/>
            <a:chExt cx="1415676" cy="1104981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895558" y="4818741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1054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961901" y="5272646"/>
            <a:ext cx="436594" cy="21062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61901" y="5595356"/>
            <a:ext cx="508882" cy="16001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97114" y="3369159"/>
            <a:ext cx="2123514" cy="1824960"/>
            <a:chOff x="2729755" y="25011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296576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1650565" y="5249362"/>
            <a:ext cx="499850" cy="72555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96796" y="5429224"/>
            <a:ext cx="482648" cy="339952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13559" y="5490299"/>
            <a:ext cx="123085" cy="23769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1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544" y="3360835"/>
            <a:ext cx="2123514" cy="1824960"/>
            <a:chOff x="2729755" y="25400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4526" t="1377" r="10406" b="65647"/>
            <a:stretch/>
          </p:blipFill>
          <p:spPr bwMode="auto">
            <a:xfrm>
              <a:off x="2790946" y="2540017"/>
              <a:ext cx="125603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729" name="Rectangle 33"/>
          <p:cNvSpPr>
            <a:spLocks noChangeArrowheads="1"/>
          </p:cNvSpPr>
          <p:nvPr/>
        </p:nvSpPr>
        <p:spPr bwMode="auto">
          <a:xfrm>
            <a:off x="5715000" y="2286000"/>
            <a:ext cx="3886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30" name="Rectangle 34"/>
          <p:cNvSpPr>
            <a:spLocks noChangeArrowheads="1"/>
          </p:cNvSpPr>
          <p:nvPr/>
        </p:nvSpPr>
        <p:spPr bwMode="auto">
          <a:xfrm>
            <a:off x="7485531" y="2286000"/>
            <a:ext cx="2286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 flipH="1">
            <a:off x="2263150" y="5923085"/>
            <a:ext cx="153093" cy="161615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1525" y="5899966"/>
            <a:ext cx="341806" cy="213762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37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544" y="3360835"/>
            <a:ext cx="2123514" cy="1824960"/>
            <a:chOff x="2729755" y="25400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4526" t="1377" r="10406" b="65647"/>
            <a:stretch/>
          </p:blipFill>
          <p:spPr bwMode="auto">
            <a:xfrm>
              <a:off x="2790946" y="2540017"/>
              <a:ext cx="125603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6443240" y="5728376"/>
            <a:ext cx="5342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FAIL </a:t>
            </a:r>
            <a:r>
              <a:rPr lang="mr-IN" sz="2600" dirty="0"/>
              <a:t>–</a:t>
            </a:r>
            <a:r>
              <a:rPr lang="en-US" sz="2600" dirty="0"/>
              <a:t> variable with no possible values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flipH="1">
            <a:off x="2263150" y="5923085"/>
            <a:ext cx="153093" cy="161615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21525" y="5899966"/>
            <a:ext cx="341806" cy="213762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64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Demo Coloring </a:t>
            </a:r>
            <a:r>
              <a:rPr lang="mr-IN" sz="4000" dirty="0"/>
              <a:t>–</a:t>
            </a:r>
            <a:r>
              <a:rPr lang="en-US" sz="4000" dirty="0"/>
              <a:t> Backtracking with Forward Checking</a:t>
            </a:r>
          </a:p>
        </p:txBody>
      </p:sp>
    </p:spTree>
    <p:extLst>
      <p:ext uri="{BB962C8B-B14F-4D97-AF65-F5344CB8AC3E}">
        <p14:creationId xmlns:p14="http://schemas.microsoft.com/office/powerpoint/2010/main" val="1682132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r>
              <a:rPr lang="en-US" sz="2400" dirty="0"/>
              <a:t>Forward checking propagates information from assigned to unassigned variables, but doesn't provide early detection for all failures</a:t>
            </a:r>
          </a:p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Constraint Propagation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97114" y="3369159"/>
            <a:ext cx="2123514" cy="1824960"/>
            <a:chOff x="2729755" y="25011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296576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r>
              <a:rPr lang="en-US" sz="2400" dirty="0"/>
              <a:t>Forward checking propagates information from assigned to unassigned variables, but doesn't provide early detection for all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NT and SA cannot both be blue! </a:t>
            </a:r>
            <a:r>
              <a:rPr lang="en-US" sz="2400" dirty="0"/>
              <a:t>Why didn’t we detect this yet?</a:t>
            </a:r>
          </a:p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Constraint Propagation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97114" y="3369159"/>
            <a:ext cx="2123514" cy="1824960"/>
            <a:chOff x="2729755" y="25011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296576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5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38513"/>
            <a:ext cx="11379200" cy="4453394"/>
          </a:xfrm>
        </p:spPr>
        <p:txBody>
          <a:bodyPr/>
          <a:lstStyle/>
          <a:p>
            <a:r>
              <a:rPr lang="en-US" sz="2400" dirty="0"/>
              <a:t>Forward checking propagates information from assigned to unassigned variables, but doesn't provide early detection for all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NT and SA cannot both be blue! </a:t>
            </a:r>
            <a:r>
              <a:rPr lang="en-US" sz="2400" dirty="0"/>
              <a:t>Why didn’t we detect this yet?</a:t>
            </a:r>
          </a:p>
          <a:p>
            <a:pPr>
              <a:lnSpc>
                <a:spcPct val="80000"/>
              </a:lnSpc>
            </a:pPr>
            <a:r>
              <a:rPr lang="en-US" sz="2400" i="1" dirty="0"/>
              <a:t>Constraint propagation: </a:t>
            </a:r>
            <a:r>
              <a:rPr lang="en-US" sz="2400" dirty="0"/>
              <a:t>reason from constraint to constraint</a:t>
            </a:r>
          </a:p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Constraint Propagation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3124159" y="3326487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97114" y="3369159"/>
            <a:ext cx="2123514" cy="1824960"/>
            <a:chOff x="2729755" y="2501117"/>
            <a:chExt cx="1415676" cy="1104981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6643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296576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2" y="1905000"/>
            <a:ext cx="7736292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9833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Consistency of A Single Arc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89316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An arc X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Y is </a:t>
            </a:r>
            <a:r>
              <a:rPr lang="en-US" sz="2400" dirty="0">
                <a:solidFill>
                  <a:srgbClr val="C0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 values in the domain of X if there isn’t a corresponding legal 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Forward checking: Enforcing consistency of arcs pointing to each new assignment</a:t>
            </a:r>
          </a:p>
        </p:txBody>
      </p:sp>
      <p:sp>
        <p:nvSpPr>
          <p:cNvPr id="927757" name="Freeform 13"/>
          <p:cNvSpPr>
            <a:spLocks/>
          </p:cNvSpPr>
          <p:nvPr/>
        </p:nvSpPr>
        <p:spPr bwMode="auto">
          <a:xfrm>
            <a:off x="3757101" y="5335365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0" name="Freeform 16"/>
          <p:cNvSpPr>
            <a:spLocks/>
          </p:cNvSpPr>
          <p:nvPr/>
        </p:nvSpPr>
        <p:spPr bwMode="auto">
          <a:xfrm>
            <a:off x="3757101" y="5325443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6" r="14557" b="37324"/>
          <a:stretch/>
        </p:blipFill>
        <p:spPr bwMode="auto">
          <a:xfrm>
            <a:off x="3124159" y="4284432"/>
            <a:ext cx="7122459" cy="102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4"/>
          <p:cNvPicPr>
            <a:picLocks noChangeAspect="1" noChangeArrowheads="1"/>
          </p:cNvPicPr>
          <p:nvPr/>
        </p:nvPicPr>
        <p:blipFill>
          <a:blip r:embed="rId3" cstate="print"/>
          <a:srcRect l="2042" t="89345" r="86736" b="2664"/>
          <a:stretch>
            <a:fillRect/>
          </a:stretch>
        </p:blipFill>
        <p:spPr bwMode="auto">
          <a:xfrm>
            <a:off x="3279733" y="4934521"/>
            <a:ext cx="943923" cy="25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797759" y="3592578"/>
            <a:ext cx="2123514" cy="1824960"/>
            <a:chOff x="2729755" y="2502325"/>
            <a:chExt cx="1415676" cy="1104981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>
          <a:xfrm flipV="1">
            <a:off x="961901" y="5272646"/>
            <a:ext cx="436594" cy="21062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901" y="5595356"/>
            <a:ext cx="508882" cy="16001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7" grpId="0" animBg="1"/>
      <p:bldP spid="927760" grpId="0" animBg="1"/>
      <p:bldP spid="927760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Consistency of A Single Arc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89316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An arc X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Y is </a:t>
            </a:r>
            <a:r>
              <a:rPr lang="en-US" sz="2400" dirty="0">
                <a:solidFill>
                  <a:srgbClr val="C0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 values in the domain of X if there isn’t a corresponding legal 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Forward checking: Enforcing consistency of arcs pointing to each new assignment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7" r="85272" b="37077"/>
          <a:stretch/>
        </p:blipFill>
        <p:spPr bwMode="auto">
          <a:xfrm>
            <a:off x="5083442" y="4263404"/>
            <a:ext cx="1227729" cy="103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797759" y="3592578"/>
            <a:ext cx="2123514" cy="1824960"/>
            <a:chOff x="2729755" y="2502325"/>
            <a:chExt cx="1415676" cy="1104981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28683" name="Picture 4"/>
          <p:cNvPicPr>
            <a:picLocks noChangeAspect="1" noChangeArrowheads="1"/>
          </p:cNvPicPr>
          <p:nvPr/>
        </p:nvPicPr>
        <p:blipFill>
          <a:blip r:embed="rId3" cstate="print"/>
          <a:srcRect l="2042" t="89345" r="86736" b="2664"/>
          <a:stretch>
            <a:fillRect/>
          </a:stretch>
        </p:blipFill>
        <p:spPr bwMode="auto">
          <a:xfrm>
            <a:off x="5268044" y="4913493"/>
            <a:ext cx="943923" cy="25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3566" t="35036" r="70705" b="38056"/>
          <a:stretch/>
        </p:blipFill>
        <p:spPr bwMode="auto">
          <a:xfrm>
            <a:off x="7897462" y="4238565"/>
            <a:ext cx="1311046" cy="99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28163" t="35036" r="56514" b="37324"/>
          <a:stretch/>
        </p:blipFill>
        <p:spPr bwMode="auto">
          <a:xfrm>
            <a:off x="3766544" y="4272527"/>
            <a:ext cx="1277258" cy="102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5037" r="85272" b="37077"/>
          <a:stretch/>
        </p:blipFill>
        <p:spPr bwMode="auto">
          <a:xfrm>
            <a:off x="9361029" y="4267939"/>
            <a:ext cx="1227729" cy="103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/>
          <a:srcRect l="2042" t="89345" r="86736" b="2664"/>
          <a:stretch>
            <a:fillRect/>
          </a:stretch>
        </p:blipFill>
        <p:spPr bwMode="auto">
          <a:xfrm>
            <a:off x="9545631" y="4906153"/>
            <a:ext cx="943923" cy="25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Freeform 16"/>
          <p:cNvSpPr>
            <a:spLocks/>
          </p:cNvSpPr>
          <p:nvPr/>
        </p:nvSpPr>
        <p:spPr bwMode="auto">
          <a:xfrm flipH="1">
            <a:off x="4753965" y="5312280"/>
            <a:ext cx="887470" cy="119566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 flipH="1">
            <a:off x="4348259" y="5322116"/>
            <a:ext cx="1293175" cy="265884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 flipH="1">
            <a:off x="3959029" y="5331951"/>
            <a:ext cx="1682404" cy="489065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3766544" y="4840594"/>
            <a:ext cx="471627" cy="46045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 flipH="1">
            <a:off x="8969460" y="5274760"/>
            <a:ext cx="887470" cy="119566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flipH="1">
            <a:off x="8563754" y="5284596"/>
            <a:ext cx="1293175" cy="265884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flipH="1">
            <a:off x="8174524" y="5294431"/>
            <a:ext cx="1682404" cy="489065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5" name="&quot;No&quot; Symbol 34"/>
          <p:cNvSpPr/>
          <p:nvPr/>
        </p:nvSpPr>
        <p:spPr>
          <a:xfrm>
            <a:off x="7982039" y="4803074"/>
            <a:ext cx="471627" cy="46045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0" y="5020940"/>
            <a:ext cx="1981431" cy="17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traight Connector 36"/>
          <p:cNvCxnSpPr/>
          <p:nvPr/>
        </p:nvCxnSpPr>
        <p:spPr>
          <a:xfrm flipV="1">
            <a:off x="961901" y="5272646"/>
            <a:ext cx="436594" cy="21062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901" y="5595356"/>
            <a:ext cx="508882" cy="16001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5421485" y="3517378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5088754" y="191411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070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Enforcing Arc Consistency in a CSP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1"/>
            <a:ext cx="688340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424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 flipV="1">
            <a:off x="5104216" y="2384388"/>
            <a:ext cx="730527" cy="327435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04216" y="2882048"/>
            <a:ext cx="832127" cy="314991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5421485" y="3517378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5088754" y="191411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934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SA-&gt;WA</a:t>
            </a:r>
          </a:p>
          <a:p>
            <a:r>
              <a:rPr lang="en-US" dirty="0"/>
              <a:t>NT-&gt;WA</a:t>
            </a:r>
          </a:p>
        </p:txBody>
      </p:sp>
    </p:spTree>
    <p:extLst>
      <p:ext uri="{BB962C8B-B14F-4D97-AF65-F5344CB8AC3E}">
        <p14:creationId xmlns:p14="http://schemas.microsoft.com/office/powerpoint/2010/main" val="1289499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 flipV="1">
            <a:off x="6334179" y="3220569"/>
            <a:ext cx="922392" cy="4223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03781" y="3350183"/>
            <a:ext cx="626488" cy="31721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5088754" y="191411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NT-&gt;WA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284046" y="2596429"/>
            <a:ext cx="765517" cy="525577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96000" y="2484371"/>
            <a:ext cx="0" cy="559334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088754" y="2859217"/>
            <a:ext cx="854846" cy="34461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433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303781" y="2276751"/>
            <a:ext cx="626488" cy="12298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6000" y="2468981"/>
            <a:ext cx="21875" cy="56702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182983" y="2385217"/>
            <a:ext cx="645443" cy="2447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092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69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548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86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1159072"/>
            <a:ext cx="3505200" cy="272681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4267201"/>
            <a:ext cx="4320801" cy="2000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82859" y="2099684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78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NSW-&gt;SA</a:t>
            </a:r>
          </a:p>
          <a:p>
            <a:r>
              <a:rPr lang="en-US" b="1" dirty="0"/>
              <a:t>V-&gt;SA</a:t>
            </a:r>
          </a:p>
          <a:p>
            <a:r>
              <a:rPr lang="en-US" b="1" dirty="0"/>
              <a:t>WA-&gt;NT</a:t>
            </a:r>
          </a:p>
          <a:p>
            <a:r>
              <a:rPr lang="en-US" b="1" dirty="0"/>
              <a:t>SA-&gt;NT</a:t>
            </a:r>
          </a:p>
          <a:p>
            <a:r>
              <a:rPr lang="en-US" b="1" dirty="0"/>
              <a:t>Q-&gt;NT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4649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2141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POLL: What gets added to the Queue?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778440" y="2451128"/>
            <a:ext cx="31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A: NSW-&gt;Q, SA-&gt;Q, NT-&gt;Q</a:t>
            </a:r>
          </a:p>
          <a:p>
            <a:r>
              <a:rPr lang="en-US" sz="2200" dirty="0"/>
              <a:t>B: Q-&gt;NSW, Q-&gt;SA, Q-&gt;NT</a:t>
            </a:r>
          </a:p>
        </p:txBody>
      </p:sp>
    </p:spTree>
    <p:extLst>
      <p:ext uri="{BB962C8B-B14F-4D97-AF65-F5344CB8AC3E}">
        <p14:creationId xmlns:p14="http://schemas.microsoft.com/office/powerpoint/2010/main" val="30439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974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NT-&gt;Q</a:t>
            </a:r>
          </a:p>
          <a:p>
            <a:r>
              <a:rPr lang="en-US" dirty="0"/>
              <a:t>SA-&gt;Q</a:t>
            </a:r>
          </a:p>
          <a:p>
            <a:r>
              <a:rPr lang="en-US" dirty="0"/>
              <a:t>NSW-&gt;Q</a:t>
            </a:r>
          </a:p>
          <a:p>
            <a:endParaRPr 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168469" y="1903053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/>
        </p:nvCxnSpPr>
        <p:spPr>
          <a:xfrm>
            <a:off x="7280728" y="2698092"/>
            <a:ext cx="150381" cy="30628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305549" y="2614210"/>
            <a:ext cx="716218" cy="522309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294275" y="2304516"/>
            <a:ext cx="707751" cy="15342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33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9748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SA-&gt;Q</a:t>
            </a:r>
          </a:p>
          <a:p>
            <a:r>
              <a:rPr lang="en-US" dirty="0"/>
              <a:t>NSW-&gt;Q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  <a:p>
            <a:endParaRPr 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613" t="62149" r="71139" b="25117"/>
          <a:stretch/>
        </p:blipFill>
        <p:spPr bwMode="auto">
          <a:xfrm>
            <a:off x="5319708" y="3421446"/>
            <a:ext cx="645442" cy="2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/>
        </p:nvCxnSpPr>
        <p:spPr>
          <a:xfrm>
            <a:off x="6297662" y="2264222"/>
            <a:ext cx="704364" cy="208104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2986" y="2457812"/>
            <a:ext cx="34361" cy="54656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115314" y="2347534"/>
            <a:ext cx="725702" cy="33277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165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812358" y="3070546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NSW-&gt;Q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V="1">
            <a:off x="6334179" y="3220569"/>
            <a:ext cx="922392" cy="4223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03781" y="3350183"/>
            <a:ext cx="626488" cy="31721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284046" y="2596429"/>
            <a:ext cx="765517" cy="525577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96000" y="2484371"/>
            <a:ext cx="0" cy="559334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088754" y="2859217"/>
            <a:ext cx="854846" cy="344618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59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V-&gt;NSW</a:t>
            </a:r>
          </a:p>
          <a:p>
            <a:r>
              <a:rPr lang="en-US" dirty="0"/>
              <a:t>Q-&gt;NSW</a:t>
            </a:r>
          </a:p>
          <a:p>
            <a:r>
              <a:rPr lang="en-US" dirty="0"/>
              <a:t>SA-&gt;NSW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374531" y="3228634"/>
            <a:ext cx="977648" cy="68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92589" y="3404427"/>
            <a:ext cx="181818" cy="23434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326502" y="2682561"/>
            <a:ext cx="145052" cy="37461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2693" t="76345" r="42855" b="12626"/>
          <a:stretch/>
        </p:blipFill>
        <p:spPr bwMode="auto">
          <a:xfrm>
            <a:off x="7813894" y="3009578"/>
            <a:ext cx="840847" cy="2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3364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566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WA-&gt;NT</a:t>
            </a:r>
          </a:p>
          <a:p>
            <a:r>
              <a:rPr lang="en-US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V-&gt;NSW</a:t>
            </a:r>
          </a:p>
          <a:p>
            <a:r>
              <a:rPr lang="en-US" dirty="0"/>
              <a:t>Q-&gt;NSW</a:t>
            </a:r>
          </a:p>
          <a:p>
            <a:r>
              <a:rPr lang="en-US" dirty="0"/>
              <a:t>SA-&gt;NSW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374531" y="3228634"/>
            <a:ext cx="977648" cy="68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92589" y="3404427"/>
            <a:ext cx="181818" cy="23434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326502" y="2682561"/>
            <a:ext cx="145052" cy="37461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2693" t="76345" r="42855" b="12626"/>
          <a:stretch/>
        </p:blipFill>
        <p:spPr bwMode="auto">
          <a:xfrm>
            <a:off x="7813894" y="3009578"/>
            <a:ext cx="840847" cy="2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71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647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V-&gt;NSW</a:t>
            </a:r>
          </a:p>
          <a:p>
            <a:r>
              <a:rPr lang="en-US" dirty="0"/>
              <a:t>Q-&gt;NSW</a:t>
            </a:r>
          </a:p>
          <a:p>
            <a:r>
              <a:rPr lang="en-US" dirty="0"/>
              <a:t>SA-&gt;NSW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374531" y="3228634"/>
            <a:ext cx="977648" cy="68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92589" y="3404427"/>
            <a:ext cx="181818" cy="23434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326502" y="2682561"/>
            <a:ext cx="145052" cy="37461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2693" t="76345" r="42855" b="12626"/>
          <a:stretch/>
        </p:blipFill>
        <p:spPr bwMode="auto">
          <a:xfrm>
            <a:off x="7813894" y="3009578"/>
            <a:ext cx="840847" cy="2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8693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729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647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V-&gt;NSW</a:t>
            </a:r>
          </a:p>
          <a:p>
            <a:r>
              <a:rPr lang="en-US" dirty="0"/>
              <a:t>Q-&gt;NSW</a:t>
            </a:r>
          </a:p>
          <a:p>
            <a:r>
              <a:rPr lang="en-US" dirty="0"/>
              <a:t>SA-&gt;NSW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374531" y="3228634"/>
            <a:ext cx="977648" cy="68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92589" y="3404427"/>
            <a:ext cx="181818" cy="23434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326502" y="2682561"/>
            <a:ext cx="145052" cy="37461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2693" t="76345" r="42855" b="12626"/>
          <a:stretch/>
        </p:blipFill>
        <p:spPr bwMode="auto">
          <a:xfrm>
            <a:off x="7813894" y="3009578"/>
            <a:ext cx="840847" cy="2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50683" y="3835476"/>
            <a:ext cx="78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054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 (CSPs):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A special subset of search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defined by </a:t>
            </a:r>
            <a:r>
              <a:rPr lang="en-US" sz="1900" dirty="0">
                <a:solidFill>
                  <a:srgbClr val="CC0000"/>
                </a:solidFill>
              </a:rPr>
              <a:t>variables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sz="1900" dirty="0"/>
              <a:t>  with values from a </a:t>
            </a:r>
            <a:r>
              <a:rPr lang="en-US" sz="1900" dirty="0">
                <a:solidFill>
                  <a:srgbClr val="CC0000"/>
                </a:solidFill>
              </a:rPr>
              <a:t>domain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D </a:t>
            </a:r>
            <a:r>
              <a:rPr lang="en-US" sz="1900" dirty="0"/>
              <a:t>(sometimes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1900" dirty="0"/>
              <a:t> depends on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1900" dirty="0"/>
              <a:t>)</a:t>
            </a:r>
            <a:endParaRPr lang="en-US" sz="1900" i="1" baseline="-250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is a </a:t>
            </a:r>
            <a:r>
              <a:rPr lang="en-US" sz="1900" dirty="0">
                <a:solidFill>
                  <a:srgbClr val="CC0000"/>
                </a:solidFill>
              </a:rPr>
              <a:t>set of constraints </a:t>
            </a:r>
            <a:r>
              <a:rPr lang="en-US" sz="1900" dirty="0"/>
              <a:t>specifying allowable combinations of values for subsets of variables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1159072"/>
            <a:ext cx="3505200" cy="272681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4267201"/>
            <a:ext cx="4320801" cy="2000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71173"/>
            <a:ext cx="11379200" cy="497477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Backtrack on the assignment of Q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Arc consistency detects failure earlier than forward checking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run as a preprocessor or after each assignment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What’s the downside of enforcing arc consistency?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743" y="1941787"/>
            <a:ext cx="3207656" cy="27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1594679" y="2249708"/>
            <a:ext cx="2800827" cy="2449073"/>
            <a:chOff x="2729756" y="2502325"/>
            <a:chExt cx="1415675" cy="110498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2365" t="1377" r="52589" b="65647"/>
            <a:stretch/>
          </p:blipFill>
          <p:spPr bwMode="auto">
            <a:xfrm>
              <a:off x="2729756" y="2502325"/>
              <a:ext cx="1254159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59087" y="2832641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29647" y="3638987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48845" r="84749" b="37324"/>
          <a:stretch/>
        </p:blipFill>
        <p:spPr bwMode="auto">
          <a:xfrm>
            <a:off x="7374407" y="4315002"/>
            <a:ext cx="745989" cy="3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2126" r="85110" b="25245"/>
          <a:stretch/>
        </p:blipFill>
        <p:spPr bwMode="auto">
          <a:xfrm>
            <a:off x="4410427" y="3036001"/>
            <a:ext cx="758042" cy="2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372600" y="1973266"/>
            <a:ext cx="10647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</a:t>
            </a:r>
          </a:p>
          <a:p>
            <a:r>
              <a:rPr lang="en-US" b="1" dirty="0"/>
              <a:t>SA-&gt;NT</a:t>
            </a:r>
          </a:p>
          <a:p>
            <a:r>
              <a:rPr lang="en-US" dirty="0"/>
              <a:t>Q-&gt;NT</a:t>
            </a:r>
          </a:p>
          <a:p>
            <a:r>
              <a:rPr lang="en-US" dirty="0"/>
              <a:t>WA-&gt;SA</a:t>
            </a:r>
          </a:p>
          <a:p>
            <a:r>
              <a:rPr lang="en-US" dirty="0"/>
              <a:t>NT-&gt;SA</a:t>
            </a:r>
          </a:p>
          <a:p>
            <a:r>
              <a:rPr lang="en-US" dirty="0"/>
              <a:t>Q-&gt;SA</a:t>
            </a:r>
          </a:p>
          <a:p>
            <a:r>
              <a:rPr lang="en-US" dirty="0"/>
              <a:t>NSW-&gt;SA</a:t>
            </a:r>
          </a:p>
          <a:p>
            <a:r>
              <a:rPr lang="en-US" dirty="0"/>
              <a:t>V-&gt;SA</a:t>
            </a:r>
          </a:p>
          <a:p>
            <a:r>
              <a:rPr lang="en-US" dirty="0"/>
              <a:t>V-&gt;NSW</a:t>
            </a:r>
          </a:p>
          <a:p>
            <a:r>
              <a:rPr lang="en-US" dirty="0"/>
              <a:t>Q-&gt;NSW</a:t>
            </a:r>
          </a:p>
          <a:p>
            <a:r>
              <a:rPr lang="en-US" dirty="0"/>
              <a:t>SA-&gt;NSW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3252" y="2308089"/>
            <a:ext cx="2827493" cy="2390692"/>
            <a:chOff x="2729755" y="2501117"/>
            <a:chExt cx="1415676" cy="110498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29755" y="2756649"/>
              <a:ext cx="5921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  WA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7990" y="2891120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SA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19721" y="264346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NT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91755" y="2680449"/>
              <a:ext cx="452439" cy="21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  Q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496235" y="2985252"/>
              <a:ext cx="622300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  NSW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523131" y="3177989"/>
              <a:ext cx="622300" cy="32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latin typeface="Calibri" pitchFamily="34" charset="0"/>
                </a:rPr>
                <a:t>V</a:t>
              </a: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629" t="1377" r="31535" b="65647"/>
            <a:stretch/>
          </p:blipFill>
          <p:spPr bwMode="auto">
            <a:xfrm>
              <a:off x="2760328" y="2501117"/>
              <a:ext cx="1236687" cy="110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8512" t="87273" r="56514" b="-1"/>
          <a:stretch/>
        </p:blipFill>
        <p:spPr bwMode="auto">
          <a:xfrm>
            <a:off x="7471554" y="2189692"/>
            <a:ext cx="837373" cy="3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014285" y="1973212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4147" t="88941" r="71092"/>
          <a:stretch/>
        </p:blipFill>
        <p:spPr bwMode="auto">
          <a:xfrm>
            <a:off x="5190366" y="3430694"/>
            <a:ext cx="750019" cy="24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374531" y="3228634"/>
            <a:ext cx="977648" cy="68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92589" y="3404427"/>
            <a:ext cx="181818" cy="234343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326502" y="2682561"/>
            <a:ext cx="145052" cy="374616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2693" t="76345" r="42855" b="12626"/>
          <a:stretch/>
        </p:blipFill>
        <p:spPr bwMode="auto">
          <a:xfrm>
            <a:off x="7813894" y="3009578"/>
            <a:ext cx="840847" cy="2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0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Enforcing Arc Consistency in a CSP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5638800"/>
            <a:ext cx="82296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Runtime: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3</a:t>
            </a:r>
            <a:r>
              <a:rPr lang="en-US" sz="2000" dirty="0"/>
              <a:t>), can be reduced to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… but detecting all possible future problems is NP-hard – why?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1"/>
            <a:ext cx="688340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996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Limitations of Arc Consistency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1"/>
            <a:ext cx="5562600" cy="4525963"/>
          </a:xfrm>
        </p:spPr>
        <p:txBody>
          <a:bodyPr/>
          <a:lstStyle/>
          <a:p>
            <a:pPr eaLnBrk="1" hangingPunct="1"/>
            <a:r>
              <a:rPr lang="en-US" dirty="0"/>
              <a:t>After enforcing arc consistency:</a:t>
            </a:r>
          </a:p>
          <a:p>
            <a:pPr lvl="1" eaLnBrk="1" hangingPunct="1"/>
            <a:r>
              <a:rPr lang="en-US" dirty="0"/>
              <a:t>Can have one solution left</a:t>
            </a:r>
          </a:p>
          <a:p>
            <a:pPr lvl="1" eaLnBrk="1" hangingPunct="1"/>
            <a:r>
              <a:rPr lang="en-US" dirty="0"/>
              <a:t>Can have multiple solutions left</a:t>
            </a:r>
          </a:p>
          <a:p>
            <a:pPr lvl="1" eaLnBrk="1" hangingPunct="1"/>
            <a:r>
              <a:rPr lang="en-US" dirty="0"/>
              <a:t>Can have no solutions left (and not know it)</a:t>
            </a:r>
          </a:p>
          <a:p>
            <a:pPr lvl="1"/>
            <a:endParaRPr lang="en-US" dirty="0"/>
          </a:p>
          <a:p>
            <a:r>
              <a:rPr lang="en-US" dirty="0"/>
              <a:t>Arc consistency still runs inside a backtracking search!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543800" y="1524000"/>
            <a:ext cx="3124200" cy="1524000"/>
            <a:chOff x="3552" y="1056"/>
            <a:chExt cx="2016" cy="1056"/>
          </a:xfrm>
        </p:grpSpPr>
        <p:grpSp>
          <p:nvGrpSpPr>
            <p:cNvPr id="31775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85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6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83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7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81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78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80010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83058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99822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8686800" y="1676400"/>
            <a:ext cx="838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102870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31754" name="Group 24"/>
          <p:cNvGrpSpPr>
            <a:grpSpLocks/>
          </p:cNvGrpSpPr>
          <p:nvPr/>
        </p:nvGrpSpPr>
        <p:grpSpPr bwMode="auto">
          <a:xfrm>
            <a:off x="7543800" y="3581400"/>
            <a:ext cx="3124200" cy="1524000"/>
            <a:chOff x="3552" y="1056"/>
            <a:chExt cx="2016" cy="1056"/>
          </a:xfrm>
        </p:grpSpPr>
        <p:grpSp>
          <p:nvGrpSpPr>
            <p:cNvPr id="31763" name="Group 2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73" name="Oval 2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Text Box 2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71" name="Oval 2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5" name="Group 3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69" name="Oval 3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Text Box 3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66" name="Line 3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3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3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Rectangle 37"/>
          <p:cNvSpPr>
            <a:spLocks noChangeArrowheads="1"/>
          </p:cNvSpPr>
          <p:nvPr/>
        </p:nvSpPr>
        <p:spPr bwMode="auto">
          <a:xfrm>
            <a:off x="76962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6" name="Rectangle 40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7" name="Rectangle 43"/>
          <p:cNvSpPr>
            <a:spLocks noChangeArrowheads="1"/>
          </p:cNvSpPr>
          <p:nvPr/>
        </p:nvSpPr>
        <p:spPr bwMode="auto">
          <a:xfrm>
            <a:off x="8686800" y="37338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8" name="Rectangle 45"/>
          <p:cNvSpPr>
            <a:spLocks noChangeArrowheads="1"/>
          </p:cNvSpPr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9" name="Rectangle 46"/>
          <p:cNvSpPr>
            <a:spLocks noChangeArrowheads="1"/>
          </p:cNvSpPr>
          <p:nvPr/>
        </p:nvSpPr>
        <p:spPr bwMode="auto">
          <a:xfrm>
            <a:off x="83058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0" name="Rectangle 47"/>
          <p:cNvSpPr>
            <a:spLocks noChangeArrowheads="1"/>
          </p:cNvSpPr>
          <p:nvPr/>
        </p:nvSpPr>
        <p:spPr bwMode="auto">
          <a:xfrm>
            <a:off x="102870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1" name="Text Box 48"/>
          <p:cNvSpPr txBox="1">
            <a:spLocks noChangeArrowheads="1"/>
          </p:cNvSpPr>
          <p:nvPr/>
        </p:nvSpPr>
        <p:spPr bwMode="auto">
          <a:xfrm>
            <a:off x="8382000" y="5334001"/>
            <a:ext cx="17526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8382000" y="6477001"/>
            <a:ext cx="365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arc consistency]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8382000" y="6172200"/>
            <a:ext cx="384371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forward checking]</a:t>
            </a:r>
          </a:p>
        </p:txBody>
      </p:sp>
    </p:spTree>
    <p:extLst>
      <p:ext uri="{BB962C8B-B14F-4D97-AF65-F5344CB8AC3E}">
        <p14:creationId xmlns:p14="http://schemas.microsoft.com/office/powerpoint/2010/main" val="262069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r>
              <a:rPr lang="en-US" sz="3600" dirty="0"/>
              <a:t>Demo Coloring – Backtracking with Forward Checking – Complex Graph</a:t>
            </a:r>
          </a:p>
        </p:txBody>
      </p:sp>
    </p:spTree>
    <p:extLst>
      <p:ext uri="{BB962C8B-B14F-4D97-AF65-F5344CB8AC3E}">
        <p14:creationId xmlns:p14="http://schemas.microsoft.com/office/powerpoint/2010/main" val="1634816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r>
              <a:rPr lang="en-US" sz="3600" dirty="0"/>
              <a:t>Demo Coloring – Backtracking with Arc Consistency – Complex Graph</a:t>
            </a:r>
          </a:p>
        </p:txBody>
      </p:sp>
    </p:spTree>
    <p:extLst>
      <p:ext uri="{BB962C8B-B14F-4D97-AF65-F5344CB8AC3E}">
        <p14:creationId xmlns:p14="http://schemas.microsoft.com/office/powerpoint/2010/main" val="14555895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2" y="1371982"/>
            <a:ext cx="10218735" cy="4904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696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Demo: Coloring -- Backtracking + Forward Checking (+ MRV)</a:t>
            </a:r>
          </a:p>
        </p:txBody>
      </p:sp>
    </p:spTree>
    <p:extLst>
      <p:ext uri="{BB962C8B-B14F-4D97-AF65-F5344CB8AC3E}">
        <p14:creationId xmlns:p14="http://schemas.microsoft.com/office/powerpoint/2010/main" val="1317696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517" y="4165599"/>
            <a:ext cx="5301081" cy="2539999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Ordering: Minimum Remaining Values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716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Variable Ordering: Minimum remaining values (MRV):</a:t>
            </a:r>
          </a:p>
          <a:p>
            <a:pPr lvl="1" eaLnBrk="1" hangingPunct="1"/>
            <a:r>
              <a:rPr lang="en-US" sz="2400" dirty="0"/>
              <a:t>Choose the variable with the fewest legal left values in its domain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Why min rather than max?</a:t>
            </a:r>
          </a:p>
          <a:p>
            <a:pPr eaLnBrk="1" hangingPunct="1"/>
            <a:r>
              <a:rPr lang="en-US" sz="2800" dirty="0"/>
              <a:t>Also called “most constrained variable”</a:t>
            </a:r>
          </a:p>
          <a:p>
            <a:pPr eaLnBrk="1" hangingPunct="1"/>
            <a:r>
              <a:rPr lang="en-US" sz="2800" dirty="0"/>
              <a:t>“Fail-fast” ordering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476" t="2130"/>
          <a:stretch>
            <a:fillRect/>
          </a:stretch>
        </p:blipFill>
        <p:spPr bwMode="auto">
          <a:xfrm>
            <a:off x="1970741" y="2672975"/>
            <a:ext cx="8435323" cy="14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06800" y="2641599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6600" y="2565399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02600" y="2489198"/>
            <a:ext cx="2286000" cy="162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484" y="4419600"/>
            <a:ext cx="4772915" cy="2285998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Ordering: Least Constraining Value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086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Value Ordering: 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choice of variable, choose the </a:t>
            </a:r>
            <a:r>
              <a:rPr lang="en-US" sz="2400" i="1" dirty="0"/>
              <a:t>least constraining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the one that rules out the fewest values in the remaining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it may take some computation to determine this!  (E.g., rerunning filtering)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Why least rather than most?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Combining these ordering ideas makes</a:t>
            </a:r>
          </a:p>
          <a:p>
            <a:pPr>
              <a:lnSpc>
                <a:spcPct val="90000"/>
              </a:lnSpc>
              <a:spcBef>
                <a:spcPts val="272"/>
              </a:spcBef>
              <a:buNone/>
            </a:pPr>
            <a:r>
              <a:rPr lang="en-US" sz="2800" dirty="0"/>
              <a:t>	1000 queens feasible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288" t="900"/>
          <a:stretch>
            <a:fillRect/>
          </a:stretch>
        </p:blipFill>
        <p:spPr bwMode="auto">
          <a:xfrm>
            <a:off x="7655860" y="1470212"/>
            <a:ext cx="3621741" cy="246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0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Demo: Coloring -- Backtracking + Arc Consistency + Ordering</a:t>
            </a:r>
          </a:p>
        </p:txBody>
      </p:sp>
    </p:spTree>
    <p:extLst>
      <p:ext uri="{BB962C8B-B14F-4D97-AF65-F5344CB8AC3E}">
        <p14:creationId xmlns:p14="http://schemas.microsoft.com/office/powerpoint/2010/main" val="20146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Real-World CSPs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Assignment problems: e.g., who teaches what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Timetabling problems: e.g., which class is offered when and where?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Hardware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Transportation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Factory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Circuit layout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Fault diagnosis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… lots more!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Many real-world problems involve real-valued variables…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1" y="2591009"/>
            <a:ext cx="6248398" cy="2777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5307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634" y="1222436"/>
            <a:ext cx="6469334" cy="545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242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39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Extreme case: independent </a:t>
            </a:r>
            <a:r>
              <a:rPr lang="en-US" sz="2400" dirty="0" err="1"/>
              <a:t>subproblems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Example: Tasmania and mainland do not interact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Independent </a:t>
            </a:r>
            <a:r>
              <a:rPr lang="en-US" sz="2400" dirty="0" err="1"/>
              <a:t>subproblems</a:t>
            </a:r>
            <a:r>
              <a:rPr lang="en-US" sz="2400" dirty="0"/>
              <a:t> are identifiable as connected components of constraint graph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Suppose a graph of n variables can be broken into </a:t>
            </a:r>
            <a:r>
              <a:rPr lang="en-US" sz="2400" dirty="0" err="1"/>
              <a:t>subproblems</a:t>
            </a:r>
            <a:r>
              <a:rPr lang="en-US" sz="2400" dirty="0"/>
              <a:t> of only c variables: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Worst-case solution cost is O((n/c)(d</a:t>
            </a:r>
            <a:r>
              <a:rPr lang="en-US" sz="2000" baseline="30000" dirty="0"/>
              <a:t>c</a:t>
            </a:r>
            <a:r>
              <a:rPr lang="en-US" sz="2000" dirty="0"/>
              <a:t>)), linear in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n = 80, d = 2, c =20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80</a:t>
            </a:r>
            <a:r>
              <a:rPr lang="en-US" sz="2000" dirty="0"/>
              <a:t> = 4 billion years at 10 million nodes/sec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(4)(2</a:t>
            </a:r>
            <a:r>
              <a:rPr lang="en-US" sz="2000" baseline="30000" dirty="0"/>
              <a:t>20</a:t>
            </a:r>
            <a:r>
              <a:rPr lang="en-US" sz="2000" dirty="0"/>
              <a:t>) = 0.4 seconds at 10 million nodes/sec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1" y="1476377"/>
            <a:ext cx="3614739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08943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328400" cy="472916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Theorem: if the constraint graph has no loops, the CSP can be solved in O(n d</a:t>
            </a:r>
            <a:r>
              <a:rPr lang="en-US" sz="2400" baseline="30000" dirty="0"/>
              <a:t>2</a:t>
            </a:r>
            <a:r>
              <a:rPr lang="en-US" sz="2400" dirty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Compare to general CSPs, where worst-case time is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This property also applies to probabilistic reasoning (later): an example of the relation between syntactic restrictions and the complexity of reasoning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371600"/>
            <a:ext cx="4419600" cy="25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74010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390" y="2897165"/>
            <a:ext cx="2849180" cy="3209971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4191000" y="2286000"/>
            <a:ext cx="35052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Algorithm for tree-structured CSPs: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Order: Choose a root variable, order variables so that parents precede children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Remove backward: For </a:t>
            </a:r>
            <a:r>
              <a:rPr lang="en-US" sz="2400" dirty="0" err="1"/>
              <a:t>i</a:t>
            </a:r>
            <a:r>
              <a:rPr lang="en-US" sz="2400" dirty="0"/>
              <a:t> = n : 2, apply </a:t>
            </a:r>
            <a:r>
              <a:rPr lang="en-US" sz="2400" dirty="0" err="1"/>
              <a:t>RemoveInconsistent</a:t>
            </a:r>
            <a:r>
              <a:rPr lang="en-US" sz="2400" dirty="0"/>
              <a:t>(Parent(X</a:t>
            </a:r>
            <a:r>
              <a:rPr lang="en-US" sz="2400" baseline="-25000" dirty="0"/>
              <a:t>i</a:t>
            </a:r>
            <a:r>
              <a:rPr lang="en-US" sz="2400" dirty="0"/>
              <a:t>),X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 forward: For </a:t>
            </a:r>
            <a:r>
              <a:rPr lang="en-US" sz="2400" dirty="0" err="1"/>
              <a:t>i</a:t>
            </a:r>
            <a:r>
              <a:rPr lang="en-US" sz="2400" dirty="0"/>
              <a:t> = 1 : n, assign X</a:t>
            </a:r>
            <a:r>
              <a:rPr lang="en-US" sz="2400" baseline="-25000" dirty="0"/>
              <a:t>i</a:t>
            </a:r>
            <a:r>
              <a:rPr lang="en-US" sz="2400" dirty="0"/>
              <a:t> consistently with Parent(X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Runtime: O(n d</a:t>
            </a:r>
            <a:r>
              <a:rPr lang="en-US" sz="2800" baseline="30000" dirty="0"/>
              <a:t>2</a:t>
            </a:r>
            <a:r>
              <a:rPr lang="en-US" sz="2800" dirty="0"/>
              <a:t>)  (why?)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013" y="22860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1" y="2473325"/>
            <a:ext cx="254476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198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0342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70342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79486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88630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88630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88630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97774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97774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10691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6119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3163" y="3022599"/>
            <a:ext cx="2209800" cy="1004888"/>
            <a:chOff x="6553200" y="1981200"/>
            <a:chExt cx="2209800" cy="1004637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4"/>
            <p:cNvSpPr>
              <a:spLocks noChangeArrowheads="1"/>
            </p:cNvSpPr>
            <p:nvPr/>
          </p:nvSpPr>
          <p:spPr bwMode="auto"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0"/>
            <p:cNvSpPr>
              <a:spLocks noChangeArrowheads="1"/>
            </p:cNvSpPr>
            <p:nvPr/>
          </p:nvSpPr>
          <p:spPr bwMode="auto"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11"/>
            <p:cNvSpPr>
              <a:spLocks noChangeArrowheads="1"/>
            </p:cNvSpPr>
            <p:nvPr/>
          </p:nvSpPr>
          <p:spPr bwMode="auto"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15"/>
            <p:cNvSpPr>
              <a:spLocks noChangeArrowheads="1"/>
            </p:cNvSpPr>
            <p:nvPr/>
          </p:nvSpPr>
          <p:spPr bwMode="auto"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16"/>
            <p:cNvSpPr>
              <a:spLocks noChangeArrowheads="1"/>
            </p:cNvSpPr>
            <p:nvPr/>
          </p:nvSpPr>
          <p:spPr bwMode="auto"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17"/>
            <p:cNvSpPr>
              <a:spLocks noChangeArrowheads="1"/>
            </p:cNvSpPr>
            <p:nvPr/>
          </p:nvSpPr>
          <p:spPr bwMode="auto"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auto"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auto"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1854" y="167214"/>
            <a:ext cx="3172946" cy="1326098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>
            <a:off x="4191000" y="2778124"/>
            <a:ext cx="990600" cy="1066800"/>
          </a:xfrm>
          <a:prstGeom prst="rightArrow">
            <a:avLst/>
          </a:prstGeom>
          <a:solidFill>
            <a:srgbClr val="6699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3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4953000"/>
          </a:xfrm>
        </p:spPr>
        <p:txBody>
          <a:bodyPr>
            <a:normAutofit fontScale="85000" lnSpcReduction="20000"/>
          </a:bodyPr>
          <a:lstStyle/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Claim 1: After backward pass, all root-to-leaf arcs are consistent</a:t>
            </a:r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Proof: Each X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Y was made consistent at one point and Y’s domain could not have been reduced thereafter (because Y’s children were processed before Y)</a:t>
            </a:r>
          </a:p>
          <a:p>
            <a:pPr marL="182880" lvl="2">
              <a:lnSpc>
                <a:spcPct val="110000"/>
              </a:lnSpc>
              <a:spcBef>
                <a:spcPts val="600"/>
              </a:spcBef>
            </a:pPr>
            <a:endParaRPr lang="en-US" sz="16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Claim 2: If root-to-leaf arcs are consistent, forward assignment will not backtrack</a:t>
            </a:r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Proof: Induction on position</a:t>
            </a:r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Why doesn’t this algorithm work with cycles in the constraint graph?</a:t>
            </a:r>
            <a:endParaRPr lang="en-US" sz="1600" dirty="0"/>
          </a:p>
          <a:p>
            <a:pPr marL="18288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Note: we’ll see this basic idea again with </a:t>
            </a:r>
            <a:r>
              <a:rPr lang="en-US" sz="2400" dirty="0" err="1"/>
              <a:t>Bayes</a:t>
            </a:r>
            <a:r>
              <a:rPr lang="en-US" sz="2400" dirty="0"/>
              <a:t>’ nets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2743200"/>
            <a:ext cx="575893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56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Summary: CSPs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42686" y="1690688"/>
            <a:ext cx="8305800" cy="45259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CSPs are a special kind of search problem: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States are partial assignments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Goal test defined by constraints</a:t>
            </a:r>
          </a:p>
          <a:p>
            <a:pPr lvl="6">
              <a:spcBef>
                <a:spcPct val="0"/>
              </a:spcBef>
              <a:spcAft>
                <a:spcPts val="0"/>
              </a:spcAft>
            </a:pP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2800" dirty="0"/>
              <a:t>Basic solution: backtracking search</a:t>
            </a:r>
          </a:p>
          <a:p>
            <a:pPr lvl="2">
              <a:spcAft>
                <a:spcPts val="0"/>
              </a:spcAft>
            </a:pP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2800" dirty="0"/>
              <a:t>Speed-ups: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Ordering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Filtering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Structure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2438400"/>
            <a:ext cx="6170351" cy="2742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5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794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shelves that store products that will be shipped to you (e.g., Amazon) are optimized so that items that ship together are stored on the same shelf.</a:t>
            </a:r>
          </a:p>
        </p:txBody>
      </p:sp>
    </p:spTree>
    <p:extLst>
      <p:ext uri="{BB962C8B-B14F-4D97-AF65-F5344CB8AC3E}">
        <p14:creationId xmlns:p14="http://schemas.microsoft.com/office/powerpoint/2010/main" val="869418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$, $\mathrm{NT}$, $\mathrm{Q}$, $\mathrm{NSW}$, $\mathrm{V}$, $\mathrm{SA}$, $\mathrm{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36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kj}) \in \{(0,0), (0,1), (1,0)\}$\\&#10;$\forall i,j,k \;\; (X_{ij}, X_{i+k,j+k}) \in \{(0,0), (0,1), (1,0)\}$\\&#10;$\forall i,j,k \;\; (X_{ij}, X_{i+k,j-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696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D} = \{\mathrm{red},\mathrm{green},\mathrm{blue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93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\ T\ U\ W\ R\ O\ X_1\ X_2\ 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177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,2,3,4,5,6,7,8,9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5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 + O = R + 10\cdot 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73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dots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box{alldiff}(F,T,U,W,R,O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087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green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7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WA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57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eq{=}&#10;$\{\mathrm{WA}$=$\mathrm{red}$, $\mathrm{NT}$=$\mathrm{green}$, $\mathrm{Q}$=$\mathrm{red}$, $\mathrm{NSW}$=$\mathrm{green}$, $\mathrm{V}$=$\mathrm{red}$, $\mathrm{SA}$=$\mathrm{blue}$, $\mathrm{T}$=$\mathrm{green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334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\neq \mathrm{N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48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\mathrm{WA},\mathrm{NT}) \in \{(\mathrm{red},\mathrm{green}),(\mathrm{red},\mathrm{blue}),\ldots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198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ij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3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,j} X_{ij} = 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6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i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14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4106</Words>
  <Application>Microsoft Office PowerPoint</Application>
  <PresentationFormat>Widescreen</PresentationFormat>
  <Paragraphs>1080</Paragraphs>
  <Slides>85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Times New Roman</vt:lpstr>
      <vt:lpstr>Wingdings</vt:lpstr>
      <vt:lpstr>Office Theme</vt:lpstr>
      <vt:lpstr>CSP Warm-up</vt:lpstr>
      <vt:lpstr>AI: Representation and Problem Solving </vt:lpstr>
      <vt:lpstr>Announcements</vt:lpstr>
      <vt:lpstr>What is Search For?</vt:lpstr>
      <vt:lpstr>Constraint Satisfaction Problems</vt:lpstr>
      <vt:lpstr>Constraint Satisfaction Problems</vt:lpstr>
      <vt:lpstr>Constraint Satisfaction Problems</vt:lpstr>
      <vt:lpstr>Real-World CSPs</vt:lpstr>
      <vt:lpstr>Shelf Organization</vt:lpstr>
      <vt:lpstr>CSP Examples</vt:lpstr>
      <vt:lpstr>Example: Map Coloring</vt:lpstr>
      <vt:lpstr>Constraint Graphs</vt:lpstr>
      <vt:lpstr>Constraint Graphs</vt:lpstr>
      <vt:lpstr>Varieties of CSPs and Constraints</vt:lpstr>
      <vt:lpstr>Example: N-Queens</vt:lpstr>
      <vt:lpstr>Example: N-Queens</vt:lpstr>
      <vt:lpstr>Example: Cryptarithmetic</vt:lpstr>
      <vt:lpstr>Example: Sudoku</vt:lpstr>
      <vt:lpstr>Varieties of CSPs</vt:lpstr>
      <vt:lpstr>Varieties of Constraints</vt:lpstr>
      <vt:lpstr>Solving CSPs</vt:lpstr>
      <vt:lpstr>Standard Search Formulation</vt:lpstr>
      <vt:lpstr>Breadth First Search</vt:lpstr>
      <vt:lpstr>Breadth First Search</vt:lpstr>
      <vt:lpstr>Breadth First Search</vt:lpstr>
      <vt:lpstr>Breadth First Search</vt:lpstr>
      <vt:lpstr>Depth First Search</vt:lpstr>
      <vt:lpstr>Demo</vt:lpstr>
      <vt:lpstr>What is wrong with general search?</vt:lpstr>
      <vt:lpstr>Backtracking Search</vt:lpstr>
      <vt:lpstr>Backtracking Search</vt:lpstr>
      <vt:lpstr>Backtracking Example</vt:lpstr>
      <vt:lpstr>Backtracking Search</vt:lpstr>
      <vt:lpstr>Backtracking Search</vt:lpstr>
      <vt:lpstr>Backtracking Search</vt:lpstr>
      <vt:lpstr>Backtracking Search</vt:lpstr>
      <vt:lpstr>Backtracking Search</vt:lpstr>
      <vt:lpstr>Demo Coloring – Backtracking</vt:lpstr>
      <vt:lpstr>Improving Backtracking</vt:lpstr>
      <vt:lpstr>Filtering</vt:lpstr>
      <vt:lpstr>Filtering: Forward Checking</vt:lpstr>
      <vt:lpstr>Filtering: Forward Checking</vt:lpstr>
      <vt:lpstr>Filtering: Forward Checking</vt:lpstr>
      <vt:lpstr>Filtering: Forward Checking</vt:lpstr>
      <vt:lpstr>Filtering: Forward Checking</vt:lpstr>
      <vt:lpstr>Demo Coloring – Backtracking with Forward Checking</vt:lpstr>
      <vt:lpstr>Filtering: Constraint Propagation</vt:lpstr>
      <vt:lpstr>Filtering: Constraint Propagation</vt:lpstr>
      <vt:lpstr>Filtering: Constraint Propagation</vt:lpstr>
      <vt:lpstr>Consistency of A Single Arc</vt:lpstr>
      <vt:lpstr>Consistency of A Single Arc</vt:lpstr>
      <vt:lpstr>Arc Consistency of an Entire CSP</vt:lpstr>
      <vt:lpstr>Enforcing Arc Consistency in a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POLL: What gets added to the Queue?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Arc Consistency of an Entire CSP</vt:lpstr>
      <vt:lpstr>Enforcing Arc Consistency in a CSP</vt:lpstr>
      <vt:lpstr>Limitations of Arc Consistency</vt:lpstr>
      <vt:lpstr>Demo Coloring – Backtracking with Forward Checking – Complex Graph</vt:lpstr>
      <vt:lpstr>Demo Coloring – Backtracking with Arc Consistency – Complex Graph</vt:lpstr>
      <vt:lpstr>Ordering</vt:lpstr>
      <vt:lpstr>Demo: Coloring -- Backtracking + Forward Checking (+ MRV)</vt:lpstr>
      <vt:lpstr>Ordering: Minimum Remaining Values</vt:lpstr>
      <vt:lpstr>Ordering: Least Constraining Value</vt:lpstr>
      <vt:lpstr>Demo: Coloring -- Backtracking + Arc Consistency + Ordering</vt:lpstr>
      <vt:lpstr>Structure</vt:lpstr>
      <vt:lpstr>Problem Structure</vt:lpstr>
      <vt:lpstr>Tree-Structured CSPs</vt:lpstr>
      <vt:lpstr>Tree-Structured CSPs</vt:lpstr>
      <vt:lpstr>Tree-Structured CSPs</vt:lpstr>
      <vt:lpstr>Summary: CSPs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AI: Representation and Problem Solving </dc:title>
  <dc:creator>Rosenthal, Stephanie</dc:creator>
  <cp:lastModifiedBy>Pat Virtue</cp:lastModifiedBy>
  <cp:revision>92</cp:revision>
  <dcterms:created xsi:type="dcterms:W3CDTF">2019-01-24T20:17:39Z</dcterms:created>
  <dcterms:modified xsi:type="dcterms:W3CDTF">2019-02-14T15:32:01Z</dcterms:modified>
</cp:coreProperties>
</file>